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803763" cy="302752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DCA53-2E0E-44F8-A868-D4A3CB2827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79B5C-ED82-41C7-B34B-502336520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26DC7-FCD6-4790-B91B-0686FCBB58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9FBCF-F25C-4140-911D-5AE388F2D7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42733-17A2-4E71-A532-72C986B88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3D4FE-DA68-41B2-BAA6-28B2A852F7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FE8EC-6811-4944-AE5D-B7C2D06D99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7D8E7-9047-40A3-9151-D0D7941F0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942640" y="1611720"/>
            <a:ext cx="36917280" cy="27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DF85E-BB2D-4BD3-BF86-8A1B89A0D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40F42-76F6-4E05-A20A-08A12E098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638498-3A87-42BD-A9F8-A004D53AE9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05B9D-AD9B-43E2-8C1F-401C79D08A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42640" y="1611720"/>
            <a:ext cx="36917280" cy="58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4178600" y="28060560"/>
            <a:ext cx="1444536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30230280" y="28060560"/>
            <a:ext cx="962964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5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CF7B3-3D62-4548-B5F2-7C53E79349A9}" type="slidenum">
              <a:rPr b="0" lang="en-ZA" sz="53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5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942640" y="28060560"/>
            <a:ext cx="9629640" cy="161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/>
          <p:cNvSpPr/>
          <p:nvPr/>
        </p:nvSpPr>
        <p:spPr>
          <a:xfrm>
            <a:off x="33480" y="-137160"/>
            <a:ext cx="42803640" cy="5942520"/>
          </a:xfrm>
          <a:prstGeom prst="rect">
            <a:avLst/>
          </a:prstGeom>
          <a:solidFill>
            <a:srgbClr val="1e376c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90000" tIns="45000" bIns="45000" anchor="t">
            <a:noAutofit/>
          </a:bodyPr>
          <a:p>
            <a:pPr marL="1753920" algn="ctr">
              <a:lnSpc>
                <a:spcPct val="100000"/>
              </a:lnSpc>
              <a:buNone/>
            </a:pPr>
            <a:r>
              <a:rPr b="1" lang="en-ZA" sz="8000" spc="-1" strike="noStrike">
                <a:solidFill>
                  <a:srgbClr val="92d050"/>
                </a:solidFill>
                <a:latin typeface="Calibri"/>
                <a:ea typeface="DejaVu Sans"/>
              </a:rPr>
              <a:t>A Tool-kit Of Techniques To Make Computer Vision Models Easier To Train And Evaluate</a:t>
            </a:r>
            <a:endParaRPr b="0" lang="en-ZA" sz="8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8000" spc="-1" strike="noStrike">
              <a:latin typeface="Arial"/>
            </a:endParaRPr>
          </a:p>
        </p:txBody>
      </p:sp>
      <p:sp>
        <p:nvSpPr>
          <p:cNvPr id="41" name="TextBox 2"/>
          <p:cNvSpPr/>
          <p:nvPr/>
        </p:nvSpPr>
        <p:spPr>
          <a:xfrm>
            <a:off x="360" y="-108000"/>
            <a:ext cx="21472560" cy="56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90000" tIns="45000" bIns="45000" anchor="t">
            <a:spAutoFit/>
          </a:bodyPr>
          <a:p>
            <a:pPr marL="1753920">
              <a:lnSpc>
                <a:spcPct val="100000"/>
              </a:lnSpc>
              <a:buNone/>
            </a:pPr>
            <a:r>
              <a:rPr b="0" lang="en-ZA" sz="691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ZA" sz="691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 (711985)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44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44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304920" y="6426720"/>
            <a:ext cx="9193680" cy="6424560"/>
          </a:xfrm>
          <a:prstGeom prst="rect">
            <a:avLst/>
          </a:prstGeom>
          <a:solidFill>
            <a:srgbClr val="1e376c"/>
          </a:solidFill>
          <a:ln>
            <a:solidFill>
              <a:srgbClr val="1e3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ZA" sz="7000" spc="-1" strike="noStrike">
                <a:solidFill>
                  <a:srgbClr val="92d050"/>
                </a:solidFill>
                <a:latin typeface="Calibri"/>
                <a:ea typeface="DejaVu Sans"/>
              </a:rPr>
              <a:t>Introduction</a:t>
            </a:r>
            <a:endParaRPr b="0" lang="en-ZA" sz="7000" spc="-1" strike="noStrike">
              <a:latin typeface="Arial"/>
            </a:endParaRPr>
          </a:p>
          <a:p>
            <a:pPr marL="1143000" indent="-1143000">
              <a:lnSpc>
                <a:spcPct val="150000"/>
              </a:lnSpc>
              <a:buClr>
                <a:srgbClr val="92d050"/>
              </a:buClr>
              <a:buFont typeface="Calibri Light"/>
              <a:buAutoNum type="arabicPeriod"/>
            </a:pPr>
            <a:r>
              <a:rPr b="0" lang="en-ZA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ZA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</p:txBody>
      </p:sp>
      <p:grpSp>
        <p:nvGrpSpPr>
          <p:cNvPr id="43" name="Group 8"/>
          <p:cNvGrpSpPr/>
          <p:nvPr/>
        </p:nvGrpSpPr>
        <p:grpSpPr>
          <a:xfrm>
            <a:off x="304920" y="13279680"/>
            <a:ext cx="9193680" cy="12779640"/>
            <a:chOff x="304920" y="13279680"/>
            <a:chExt cx="9193680" cy="12779640"/>
          </a:xfrm>
        </p:grpSpPr>
        <p:sp>
          <p:nvSpPr>
            <p:cNvPr id="44" name="Rectangle 7"/>
            <p:cNvSpPr/>
            <p:nvPr/>
          </p:nvSpPr>
          <p:spPr>
            <a:xfrm>
              <a:off x="304920" y="13279680"/>
              <a:ext cx="9193680" cy="127796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Problem Spaces to test:</a:t>
              </a:r>
              <a:endParaRPr b="0" lang="en-ZA" sz="48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4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ZA" sz="4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Metrics to Evaluate:</a:t>
              </a: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Scope of the Experiments</a:t>
              </a: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</p:txBody>
        </p:sp>
        <p:sp>
          <p:nvSpPr>
            <p:cNvPr id="45" name="TextBox 4"/>
            <p:cNvSpPr/>
            <p:nvPr/>
          </p:nvSpPr>
          <p:spPr>
            <a:xfrm>
              <a:off x="304920" y="13279680"/>
              <a:ext cx="919368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Methodology</a:t>
              </a:r>
              <a:endParaRPr b="0" lang="en-ZA" sz="7000" spc="-1" strike="noStrike">
                <a:latin typeface="Arial"/>
              </a:endParaRPr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9956880" y="6405840"/>
            <a:ext cx="13257720" cy="11413800"/>
            <a:chOff x="9956880" y="6405840"/>
            <a:chExt cx="13257720" cy="11413800"/>
          </a:xfrm>
        </p:grpSpPr>
        <p:sp>
          <p:nvSpPr>
            <p:cNvPr id="47" name="Rectangle 19"/>
            <p:cNvSpPr/>
            <p:nvPr/>
          </p:nvSpPr>
          <p:spPr>
            <a:xfrm>
              <a:off x="9956880" y="6405840"/>
              <a:ext cx="13257720" cy="11413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numCol="1" spcCol="0"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Compression of Input Images</a:t>
              </a:r>
              <a:endParaRPr b="0" lang="en-ZA" sz="48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ZA" sz="4800" spc="-1" strike="noStrike">
                <a:latin typeface="Arial"/>
              </a:endParaRPr>
            </a:p>
          </p:txBody>
        </p:sp>
        <p:sp>
          <p:nvSpPr>
            <p:cNvPr id="48" name="TextBox 21"/>
            <p:cNvSpPr/>
            <p:nvPr/>
          </p:nvSpPr>
          <p:spPr>
            <a:xfrm>
              <a:off x="9956880" y="6405840"/>
              <a:ext cx="1325772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#1 Preprocessing</a:t>
              </a:r>
              <a:endParaRPr b="0" lang="en-ZA" sz="7000" spc="-1" strike="noStrike">
                <a:latin typeface="Arial"/>
              </a:endParaRPr>
            </a:p>
          </p:txBody>
        </p:sp>
      </p:grpSp>
      <p:grpSp>
        <p:nvGrpSpPr>
          <p:cNvPr id="49" name="Group 23"/>
          <p:cNvGrpSpPr/>
          <p:nvPr/>
        </p:nvGrpSpPr>
        <p:grpSpPr>
          <a:xfrm>
            <a:off x="304920" y="26317440"/>
            <a:ext cx="9193680" cy="3569400"/>
            <a:chOff x="304920" y="26317440"/>
            <a:chExt cx="9193680" cy="3569400"/>
          </a:xfrm>
        </p:grpSpPr>
        <p:sp>
          <p:nvSpPr>
            <p:cNvPr id="50" name="Rectangle 24"/>
            <p:cNvSpPr/>
            <p:nvPr/>
          </p:nvSpPr>
          <p:spPr>
            <a:xfrm>
              <a:off x="304920" y="26317440"/>
              <a:ext cx="9193680" cy="356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20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buNone/>
              </a:pPr>
              <a:endParaRPr b="0" lang="en-ZA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[1] </a:t>
              </a:r>
              <a:endParaRPr b="0" lang="en-ZA" sz="2000" spc="-1" strike="noStrike">
                <a:latin typeface="Arial"/>
              </a:endParaRPr>
            </a:p>
          </p:txBody>
        </p:sp>
        <p:sp>
          <p:nvSpPr>
            <p:cNvPr id="51" name="TextBox 25"/>
            <p:cNvSpPr/>
            <p:nvPr/>
          </p:nvSpPr>
          <p:spPr>
            <a:xfrm>
              <a:off x="304920" y="26317440"/>
              <a:ext cx="919368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References</a:t>
              </a:r>
              <a:endParaRPr b="0" lang="en-ZA" sz="7000" spc="-1" strike="noStrike">
                <a:latin typeface="Arial"/>
              </a:endParaRPr>
            </a:p>
          </p:txBody>
        </p:sp>
      </p:grpSp>
      <p:grpSp>
        <p:nvGrpSpPr>
          <p:cNvPr id="52" name="Group 32"/>
          <p:cNvGrpSpPr/>
          <p:nvPr/>
        </p:nvGrpSpPr>
        <p:grpSpPr>
          <a:xfrm>
            <a:off x="23672880" y="6405840"/>
            <a:ext cx="9193680" cy="23481000"/>
            <a:chOff x="23672880" y="6405840"/>
            <a:chExt cx="9193680" cy="23481000"/>
          </a:xfrm>
        </p:grpSpPr>
        <p:sp>
          <p:nvSpPr>
            <p:cNvPr id="53" name="Rectangle 33"/>
            <p:cNvSpPr/>
            <p:nvPr/>
          </p:nvSpPr>
          <p:spPr>
            <a:xfrm>
              <a:off x="23672880" y="8628120"/>
              <a:ext cx="9193680" cy="21258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sdgdsgdsg</a:t>
              </a: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2800" spc="-1" strike="noStrike">
                <a:latin typeface="Arial"/>
              </a:endParaRPr>
            </a:p>
          </p:txBody>
        </p:sp>
        <p:sp>
          <p:nvSpPr>
            <p:cNvPr id="54" name="TextBox 34"/>
            <p:cNvSpPr/>
            <p:nvPr/>
          </p:nvSpPr>
          <p:spPr>
            <a:xfrm>
              <a:off x="23672880" y="6405840"/>
              <a:ext cx="9193680" cy="222228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#3 Model Tuning</a:t>
              </a:r>
              <a:endParaRPr b="0" lang="en-ZA" sz="7000" spc="-1" strike="noStrike">
                <a:latin typeface="Arial"/>
              </a:endParaRPr>
            </a:p>
          </p:txBody>
        </p:sp>
      </p:grpSp>
      <p:grpSp>
        <p:nvGrpSpPr>
          <p:cNvPr id="55" name="Group 38"/>
          <p:cNvGrpSpPr/>
          <p:nvPr/>
        </p:nvGrpSpPr>
        <p:grpSpPr>
          <a:xfrm>
            <a:off x="33260400" y="24472440"/>
            <a:ext cx="9193680" cy="5414760"/>
            <a:chOff x="33260400" y="24472440"/>
            <a:chExt cx="9193680" cy="5414760"/>
          </a:xfrm>
        </p:grpSpPr>
        <p:sp>
          <p:nvSpPr>
            <p:cNvPr id="56" name="Rectangle 39"/>
            <p:cNvSpPr/>
            <p:nvPr/>
          </p:nvSpPr>
          <p:spPr>
            <a:xfrm>
              <a:off x="33260400" y="24472440"/>
              <a:ext cx="9193680" cy="5414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400" spc="-1" strike="noStrike">
                <a:latin typeface="Arial"/>
              </a:endParaRPr>
            </a:p>
            <a:p>
              <a:pPr marL="1143000" indent="-1143000">
                <a:lnSpc>
                  <a:spcPct val="100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b="0" lang="en-ZA" sz="4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ZA" sz="4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400" spc="-1" strike="noStrike">
                <a:latin typeface="Arial"/>
              </a:endParaRPr>
            </a:p>
          </p:txBody>
        </p:sp>
        <p:sp>
          <p:nvSpPr>
            <p:cNvPr id="57" name="TextBox 40"/>
            <p:cNvSpPr/>
            <p:nvPr/>
          </p:nvSpPr>
          <p:spPr>
            <a:xfrm>
              <a:off x="33260400" y="24472440"/>
              <a:ext cx="919368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About Me</a:t>
              </a:r>
              <a:endParaRPr b="0" lang="en-ZA" sz="7000" spc="-1" strike="noStrike">
                <a:latin typeface="Arial"/>
              </a:endParaRPr>
            </a:p>
          </p:txBody>
        </p:sp>
      </p:grpSp>
      <p:pic>
        <p:nvPicPr>
          <p:cNvPr id="58" name="Picture 12" descr=""/>
          <p:cNvPicPr/>
          <p:nvPr/>
        </p:nvPicPr>
        <p:blipFill>
          <a:blip r:embed="rId1"/>
          <a:srcRect l="0" t="13967" r="0" b="5633"/>
          <a:stretch/>
        </p:blipFill>
        <p:spPr>
          <a:xfrm>
            <a:off x="30384000" y="1298520"/>
            <a:ext cx="10023840" cy="4028760"/>
          </a:xfrm>
          <a:prstGeom prst="rect">
            <a:avLst/>
          </a:prstGeom>
          <a:ln w="0">
            <a:noFill/>
          </a:ln>
        </p:spPr>
      </p:pic>
      <p:grpSp>
        <p:nvGrpSpPr>
          <p:cNvPr id="59" name="Group 35"/>
          <p:cNvGrpSpPr/>
          <p:nvPr/>
        </p:nvGrpSpPr>
        <p:grpSpPr>
          <a:xfrm>
            <a:off x="33260400" y="6399720"/>
            <a:ext cx="9193680" cy="17816400"/>
            <a:chOff x="33260400" y="6399720"/>
            <a:chExt cx="9193680" cy="17816400"/>
          </a:xfrm>
        </p:grpSpPr>
        <p:sp>
          <p:nvSpPr>
            <p:cNvPr id="60" name="Rectangle 36"/>
            <p:cNvSpPr/>
            <p:nvPr/>
          </p:nvSpPr>
          <p:spPr>
            <a:xfrm>
              <a:off x="33260400" y="6399720"/>
              <a:ext cx="9193680" cy="17816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</p:txBody>
        </p:sp>
        <p:sp>
          <p:nvSpPr>
            <p:cNvPr id="61" name="TextBox 37"/>
            <p:cNvSpPr/>
            <p:nvPr/>
          </p:nvSpPr>
          <p:spPr>
            <a:xfrm>
              <a:off x="33260400" y="6399720"/>
              <a:ext cx="919368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Conclusion</a:t>
              </a:r>
              <a:endParaRPr b="0" lang="en-ZA" sz="7000" spc="-1" strike="noStrike">
                <a:latin typeface="Arial"/>
              </a:endParaRPr>
            </a:p>
          </p:txBody>
        </p:sp>
      </p:grpSp>
      <p:sp>
        <p:nvSpPr>
          <p:cNvPr id="62" name="Straight Connector 6"/>
          <p:cNvSpPr/>
          <p:nvPr/>
        </p:nvSpPr>
        <p:spPr>
          <a:xfrm>
            <a:off x="33546960" y="20756880"/>
            <a:ext cx="8780400" cy="36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Straight Connector 55"/>
          <p:cNvSpPr/>
          <p:nvPr/>
        </p:nvSpPr>
        <p:spPr>
          <a:xfrm>
            <a:off x="33467400" y="11271240"/>
            <a:ext cx="8780400" cy="36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Straight Connector 58"/>
          <p:cNvSpPr/>
          <p:nvPr/>
        </p:nvSpPr>
        <p:spPr>
          <a:xfrm>
            <a:off x="33396840" y="14900400"/>
            <a:ext cx="8780400" cy="360"/>
          </a:xfrm>
          <a:prstGeom prst="line">
            <a:avLst/>
          </a:prstGeom>
          <a:ln>
            <a:solidFill>
              <a:srgbClr val="1e3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15660000" y="1980000"/>
            <a:ext cx="6557760" cy="2879640"/>
          </a:xfrm>
          <a:prstGeom prst="rect">
            <a:avLst/>
          </a:prstGeom>
          <a:ln w="0">
            <a:noFill/>
          </a:ln>
          <a:effectLst>
            <a:glow rad="12600">
              <a:srgbClr val="eeeeee">
                <a:alpha val="25000"/>
              </a:srgbClr>
            </a:glow>
          </a:effectLst>
        </p:spPr>
      </p:pic>
      <p:sp>
        <p:nvSpPr>
          <p:cNvPr id="66" name=""/>
          <p:cNvSpPr/>
          <p:nvPr/>
        </p:nvSpPr>
        <p:spPr>
          <a:xfrm>
            <a:off x="23868000" y="1296000"/>
            <a:ext cx="4753440" cy="2684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br>
              <a:rPr sz="7200"/>
            </a:br>
            <a:br>
              <a:rPr sz="7200"/>
            </a:br>
            <a:br>
              <a:rPr sz="7200"/>
            </a:b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endParaRPr b="0" lang="en-ZA" sz="72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3112000" y="2844000"/>
            <a:ext cx="5759640" cy="37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200000"/>
              </a:lnSpc>
              <a:buNone/>
            </a:pPr>
            <a:r>
              <a:rPr b="0" lang="en-ZA" sz="7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ZA" sz="7200" spc="-1" strike="noStrike">
                <a:solidFill>
                  <a:srgbClr val="ffffff"/>
                </a:solidFill>
                <a:latin typeface="Arial"/>
              </a:rPr>
              <a:t>RAIL Lab</a:t>
            </a:r>
            <a:endParaRPr b="0" lang="en-ZA" sz="7200" spc="-1" strike="noStrike">
              <a:latin typeface="Arial"/>
            </a:endParaRPr>
          </a:p>
        </p:txBody>
      </p:sp>
      <p:grpSp>
        <p:nvGrpSpPr>
          <p:cNvPr id="68" name="Group 1"/>
          <p:cNvGrpSpPr/>
          <p:nvPr/>
        </p:nvGrpSpPr>
        <p:grpSpPr>
          <a:xfrm>
            <a:off x="9900000" y="18285840"/>
            <a:ext cx="13257720" cy="11593800"/>
            <a:chOff x="9900000" y="18285840"/>
            <a:chExt cx="13257720" cy="11593800"/>
          </a:xfrm>
        </p:grpSpPr>
        <p:sp>
          <p:nvSpPr>
            <p:cNvPr id="69" name="Rectangle 2"/>
            <p:cNvSpPr/>
            <p:nvPr/>
          </p:nvSpPr>
          <p:spPr>
            <a:xfrm>
              <a:off x="9900000" y="18285840"/>
              <a:ext cx="13257720" cy="11593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numCol="1" spcCol="0" lIns="252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ZA" sz="4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Compression of Input Images</a:t>
              </a:r>
              <a:endParaRPr b="0" lang="en-ZA" sz="4800" spc="-1" strike="noStrike">
                <a:latin typeface="Arial"/>
              </a:endParaRPr>
            </a:p>
            <a:p>
              <a:pPr marL="685800" indent="-6858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ZA" sz="4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ZA" sz="4800" spc="-1" strike="noStrike">
                <a:latin typeface="Arial"/>
              </a:endParaRPr>
            </a:p>
          </p:txBody>
        </p:sp>
        <p:sp>
          <p:nvSpPr>
            <p:cNvPr id="70" name="TextBox 1"/>
            <p:cNvSpPr/>
            <p:nvPr/>
          </p:nvSpPr>
          <p:spPr>
            <a:xfrm>
              <a:off x="9900000" y="18285840"/>
              <a:ext cx="13257720" cy="1155960"/>
            </a:xfrm>
            <a:prstGeom prst="rect">
              <a:avLst/>
            </a:prstGeom>
            <a:solidFill>
              <a:srgbClr val="1e376c"/>
            </a:solidFill>
            <a:ln>
              <a:solidFill>
                <a:srgbClr val="1e37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252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ZA" sz="7000" spc="-1" strike="noStrike">
                  <a:solidFill>
                    <a:srgbClr val="92d050"/>
                  </a:solidFill>
                  <a:latin typeface="Calibri"/>
                  <a:ea typeface="DejaVu Sans"/>
                </a:rPr>
                <a:t>Experiment #2 System Tuning</a:t>
              </a:r>
              <a:endParaRPr b="0" lang="en-ZA" sz="7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Application>LibreOffice/7.3.5.2$MacOSX_AARCH64 LibreOffice_project/184fe81b8c8c30d8b5082578aee2fed2ea847c01</Application>
  <AppVersion>15.0000</AppVersion>
  <Words>778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2017-11-19T16:01:57Z</dcterms:created>
  <dc:creator>Jason Chalom</dc:creator>
  <dc:description/>
  <dc:language>en-ZA</dc:language>
  <cp:lastModifiedBy/>
  <dcterms:modified xsi:type="dcterms:W3CDTF">2022-09-13T00:09:21Z</dcterms:modified>
  <cp:revision>154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