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8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jpeg" ContentType="image/jpeg"/>
  <Override PartName="/ppt/media/image9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803763" cy="302752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4A38D7-614A-4EB6-A482-3AE9E3CCAE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FFD99-6CF4-4BD1-9B52-8C1F71F4EA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A9505C-6543-49DF-BE67-4E806DF3D1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08EF27-38F8-4F90-A13E-C08EF6DA96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30ABEC-C2D5-4E11-B6BB-2665C85B37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DCF024-E22D-4189-9EF7-74D3306FCC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B260EA-E8FE-4DBF-A4F4-8046C02810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B3093D-B7EC-49FB-99B7-F50EEFEC41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942640" y="1611720"/>
            <a:ext cx="36917280" cy="27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5DF1EE-D38B-477E-BEE5-8DBC768BFB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E5A91F-BD06-4E7D-B021-A1A01E5DEF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2DEC19-E7D6-4759-A0BF-8909CD3C54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3C0755-0240-4E96-8719-C077C0E7FE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ZA" sz="1800" spc="-1" strike="noStrike">
                <a:latin typeface="Arial"/>
              </a:rPr>
              <a:t>Click to edit the title text 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4178600" y="28060560"/>
            <a:ext cx="14445360" cy="161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ZA" sz="1400" spc="-1" strike="noStrike">
                <a:latin typeface="Times New Roman"/>
              </a:rPr>
              <a:t> 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30230280" y="28060560"/>
            <a:ext cx="9629640" cy="161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ZA" sz="5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8102FD-18DD-4D75-9996-8C41049A7D27}" type="slidenum">
              <a:rPr b="0" lang="en-ZA" sz="53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ZA" sz="5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942640" y="28060560"/>
            <a:ext cx="9629640" cy="161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 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/>
          <p:nvPr/>
        </p:nvSpPr>
        <p:spPr>
          <a:xfrm>
            <a:off x="13860000" y="25020000"/>
            <a:ext cx="21472560" cy="56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90000" tIns="45000" bIns="45000" anchor="t">
            <a:spAutoFit/>
          </a:bodyPr>
          <a:p>
            <a:pPr marL="1753920">
              <a:lnSpc>
                <a:spcPct val="100000"/>
              </a:lnSpc>
              <a:buNone/>
            </a:pPr>
            <a:r>
              <a:rPr b="0" lang="en-ZA" sz="691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b="0" lang="en-ZA" sz="691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endParaRPr b="0" lang="en-ZA" sz="6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r>
              <a:rPr b="0" lang="en-ZA" sz="6000" spc="-1" strike="noStrike">
                <a:solidFill>
                  <a:srgbClr val="ffffff"/>
                </a:solidFill>
                <a:latin typeface="Calibri"/>
                <a:ea typeface="DejaVu Sans"/>
              </a:rPr>
              <a:t>Jason Chalom (711985)</a:t>
            </a:r>
            <a:r>
              <a:rPr b="0" lang="en-ZA" sz="6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6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r>
              <a:rPr b="0" lang="en-ZA" sz="6000" spc="-1" strike="noStrike">
                <a:solidFill>
                  <a:srgbClr val="ffffff"/>
                </a:solidFill>
                <a:latin typeface="Calibri"/>
                <a:ea typeface="DejaVu Sans"/>
              </a:rPr>
              <a:t>Supervisor: Dr Richard Klein</a:t>
            </a:r>
            <a:r>
              <a:rPr b="0" lang="en-ZA" sz="6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6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r>
              <a:rPr b="0" lang="en-ZA" sz="44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r>
              <a:rPr b="0" lang="en-ZA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University of the Witwatersrand, South Africa</a:t>
            </a:r>
            <a:endParaRPr b="0" lang="en-ZA" sz="44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endParaRPr b="0" lang="en-ZA" sz="6910" spc="-1" strike="noStrike">
              <a:latin typeface="Arial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10977480" y="-72000"/>
            <a:ext cx="21999600" cy="30347280"/>
          </a:xfrm>
          <a:prstGeom prst="rect">
            <a:avLst/>
          </a:prstGeom>
          <a:solidFill>
            <a:srgbClr val="1e376c"/>
          </a:solidFill>
          <a:ln>
            <a:solidFill>
              <a:srgbClr val="1e3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52000" rIns="90000" tIns="45000" bIns="45000" anchor="t">
            <a:noAutofit/>
          </a:bodyPr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r>
              <a:rPr b="1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Computer Vision</a:t>
            </a:r>
            <a:r>
              <a:rPr b="0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 does </a:t>
            </a:r>
            <a:r>
              <a:rPr b="1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not</a:t>
            </a:r>
            <a:r>
              <a:rPr b="0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 have to rely on the </a:t>
            </a:r>
            <a:r>
              <a:rPr b="1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biggest and most expensive</a:t>
            </a:r>
            <a:r>
              <a:rPr b="0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 models to produce viable results.</a:t>
            </a: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solidFill>
                <a:srgbClr val="ffffff"/>
              </a:solidFill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Access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to vision systems, especially for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AI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on the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Edge 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is not always costly to get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good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results</a:t>
            </a:r>
            <a:endParaRPr b="0" lang="en-ZA" sz="6000" spc="-1" strike="noStrike">
              <a:solidFill>
                <a:srgbClr val="ffffff"/>
              </a:solidFill>
              <a:latin typeface="Arial"/>
              <a:ea typeface="PingFang SC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1880000" y="6120000"/>
            <a:ext cx="9995040" cy="6264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3500000" y="12780000"/>
            <a:ext cx="16845840" cy="1064664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3"/>
          <a:srcRect l="0" t="13967" r="0" b="5633"/>
          <a:stretch/>
        </p:blipFill>
        <p:spPr>
          <a:xfrm>
            <a:off x="11556000" y="28224000"/>
            <a:ext cx="4320000" cy="17362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21096000" y="28296000"/>
            <a:ext cx="1693440" cy="9000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5"/>
          <a:stretch/>
        </p:blipFill>
        <p:spPr>
          <a:xfrm>
            <a:off x="16589880" y="28321920"/>
            <a:ext cx="3138120" cy="1378080"/>
          </a:xfrm>
          <a:prstGeom prst="rect">
            <a:avLst/>
          </a:prstGeom>
          <a:ln w="0">
            <a:noFill/>
          </a:ln>
          <a:effectLst>
            <a:glow rad="12600">
              <a:srgbClr val="eeeeee">
                <a:alpha val="25000"/>
              </a:srgbClr>
            </a:glow>
          </a:effectLst>
        </p:spPr>
      </p:pic>
      <p:sp>
        <p:nvSpPr>
          <p:cNvPr id="48" name=""/>
          <p:cNvSpPr txBox="1"/>
          <p:nvPr/>
        </p:nvSpPr>
        <p:spPr>
          <a:xfrm>
            <a:off x="20554200" y="29160000"/>
            <a:ext cx="4249800" cy="131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ZA" sz="4400" spc="-1" strike="noStrike">
                <a:solidFill>
                  <a:srgbClr val="ffffff"/>
                </a:solidFill>
                <a:latin typeface="Raleway"/>
                <a:ea typeface="DejaVu Sans"/>
              </a:rPr>
              <a:t> </a:t>
            </a:r>
            <a:r>
              <a:rPr b="0" lang="en-ZA" sz="4400" spc="-1" strike="noStrike">
                <a:solidFill>
                  <a:srgbClr val="ffffff"/>
                </a:solidFill>
                <a:latin typeface="Raleway"/>
                <a:ea typeface="DejaVu Sans"/>
              </a:rPr>
              <a:t>RAIL Lab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4588000" y="28418760"/>
            <a:ext cx="10644480" cy="217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ZA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Jason Chalom</a:t>
            </a:r>
            <a:r>
              <a:rPr b="0" lang="en-ZA" sz="4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4000" spc="-1" strike="noStrike">
              <a:latin typeface="Arial"/>
            </a:endParaRPr>
          </a:p>
          <a:p>
            <a:r>
              <a:rPr b="0" lang="en-ZA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Supervisor: Dr Richard Klein</a:t>
            </a:r>
            <a:r>
              <a:rPr b="0" lang="en-ZA" sz="4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4000" spc="-1" strike="noStrike">
              <a:latin typeface="Arial"/>
            </a:endParaRPr>
          </a:p>
          <a:p>
            <a:r>
              <a:rPr b="0" lang="en-ZA" sz="28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r>
              <a:rPr b="0" lang="en-ZA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University of the Witwatersrand, South Africa</a:t>
            </a:r>
            <a:endParaRPr b="0" lang="en-ZA" sz="2800" spc="-1" strike="noStrike">
              <a:latin typeface="Arial"/>
            </a:endParaRPr>
          </a:p>
        </p:txBody>
      </p:sp>
      <p:grpSp>
        <p:nvGrpSpPr>
          <p:cNvPr id="50" name="Group 4"/>
          <p:cNvGrpSpPr/>
          <p:nvPr/>
        </p:nvGrpSpPr>
        <p:grpSpPr>
          <a:xfrm>
            <a:off x="0" y="-35640"/>
            <a:ext cx="42836040" cy="30310920"/>
            <a:chOff x="0" y="-35640"/>
            <a:chExt cx="42836040" cy="30310920"/>
          </a:xfrm>
        </p:grpSpPr>
        <p:sp>
          <p:nvSpPr>
            <p:cNvPr id="51" name="Rectangle 1"/>
            <p:cNvSpPr/>
            <p:nvPr/>
          </p:nvSpPr>
          <p:spPr>
            <a:xfrm>
              <a:off x="0" y="-35640"/>
              <a:ext cx="10975320" cy="12887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Problem Spaces to test:</a:t>
              </a:r>
              <a:endParaRPr b="0" lang="en-ZA" sz="3200" spc="-1" strike="noStrike">
                <a:latin typeface="Arial"/>
              </a:endParaRPr>
            </a:p>
            <a:p>
              <a:pPr marL="685800" indent="-6858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Classification problem – Identify brand of shoes </a:t>
              </a:r>
              <a:endParaRPr b="0" lang="en-ZA" sz="3200" spc="-1" strike="noStrike">
                <a:latin typeface="Arial"/>
              </a:endParaRPr>
            </a:p>
            <a:p>
              <a:pPr marL="685800" indent="-6858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ZA" sz="3200" spc="-1" strike="noStrike">
                  <a:solidFill>
                    <a:srgbClr val="ff4000"/>
                  </a:solidFill>
                  <a:latin typeface="Calibri"/>
                  <a:ea typeface="DejaVu Sans"/>
                </a:rPr>
                <a:t>Regression problem – Vehicle steering angle (May Not Do)</a:t>
              </a:r>
              <a:endParaRPr b="0" lang="en-ZA" sz="3200" spc="-1" strike="noStrike">
                <a:latin typeface="Arial"/>
              </a:endParaRPr>
            </a:p>
            <a:p>
              <a:pPr marL="685800" indent="-6858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ZA" sz="3200" spc="-1" strike="noStrike">
                  <a:solidFill>
                    <a:srgbClr val="ff4000"/>
                  </a:solidFill>
                  <a:latin typeface="Calibri"/>
                  <a:ea typeface="DejaVu Sans"/>
                </a:rPr>
                <a:t>QR code to more info ....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Metrics to Evaluate: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Accuracy of classification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Time to complete experiment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Amount of memory used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Scope of the Experiments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1. Look at different model sizes and compare resource requirements and synthetic performance outputs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2. Compare different data processing techniques and their effects on performance of the models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3. Compare different hardware and framework tools and tunable parameters to improve efficiency of training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Other notable elements to this work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All experiments were run in Python 3.10.5 using Anaconda and PyTorch, other libraries may behave differently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Used a PC with 64GB of RAM, 6 cores, 12 threads and an Nvidia RTX 3060 with 12 GB of RAM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</p:txBody>
        </p:sp>
        <p:sp>
          <p:nvSpPr>
            <p:cNvPr id="52" name="TextBox 4"/>
            <p:cNvSpPr/>
            <p:nvPr/>
          </p:nvSpPr>
          <p:spPr>
            <a:xfrm>
              <a:off x="0" y="-35640"/>
              <a:ext cx="10975320" cy="1156680"/>
            </a:xfrm>
            <a:prstGeom prst="rect">
              <a:avLst/>
            </a:prstGeom>
            <a:noFill/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Methodology</a:t>
              </a:r>
              <a:endParaRPr b="0" lang="en-ZA" sz="7000" spc="-1" strike="noStrike">
                <a:latin typeface="Arial"/>
              </a:endParaRPr>
            </a:p>
          </p:txBody>
        </p:sp>
        <p:sp>
          <p:nvSpPr>
            <p:cNvPr id="53" name="Rectangle 7"/>
            <p:cNvSpPr/>
            <p:nvPr/>
          </p:nvSpPr>
          <p:spPr>
            <a:xfrm>
              <a:off x="0" y="12852000"/>
              <a:ext cx="10975320" cy="10476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 this experiment I look at the impact of model size on performance. 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For the first type of model, classifying the type of shoe seen in an image is used.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 models were used within the ResNet family of computer vision convolutional neural network models. (TorchVision pre-implemented models were used). 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Interestingly the smallest model (which is the fastest to train) performed the best in the synthetic test dataset, and was trainable with far less resources available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</p:txBody>
        </p:sp>
        <p:sp>
          <p:nvSpPr>
            <p:cNvPr id="54" name="TextBox 7"/>
            <p:cNvSpPr/>
            <p:nvPr/>
          </p:nvSpPr>
          <p:spPr>
            <a:xfrm>
              <a:off x="0" y="12852000"/>
              <a:ext cx="10975320" cy="1156680"/>
            </a:xfrm>
            <a:prstGeom prst="rect">
              <a:avLst/>
            </a:prstGeom>
            <a:noFill/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Experiment 1</a:t>
              </a:r>
              <a:endParaRPr b="0" lang="en-ZA" sz="7000" spc="-1" strike="noStrike">
                <a:latin typeface="Arial"/>
              </a:endParaRPr>
            </a:p>
          </p:txBody>
        </p:sp>
        <p:pic>
          <p:nvPicPr>
            <p:cNvPr id="55" name="" descr=""/>
            <p:cNvPicPr/>
            <p:nvPr/>
          </p:nvPicPr>
          <p:blipFill>
            <a:blip r:embed="rId6"/>
            <a:stretch/>
          </p:blipFill>
          <p:spPr>
            <a:xfrm>
              <a:off x="1620000" y="17388360"/>
              <a:ext cx="1727640" cy="1727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" descr=""/>
            <p:cNvPicPr/>
            <p:nvPr/>
          </p:nvPicPr>
          <p:blipFill>
            <a:blip r:embed="rId7"/>
            <a:stretch/>
          </p:blipFill>
          <p:spPr>
            <a:xfrm>
              <a:off x="4320000" y="17388360"/>
              <a:ext cx="1727640" cy="1727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" descr=""/>
            <p:cNvPicPr/>
            <p:nvPr/>
          </p:nvPicPr>
          <p:blipFill>
            <a:blip r:embed="rId8"/>
            <a:stretch/>
          </p:blipFill>
          <p:spPr>
            <a:xfrm>
              <a:off x="6840000" y="17388000"/>
              <a:ext cx="1727640" cy="172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" name="Rectangle 2"/>
            <p:cNvSpPr/>
            <p:nvPr/>
          </p:nvSpPr>
          <p:spPr>
            <a:xfrm>
              <a:off x="0" y="24484680"/>
              <a:ext cx="10944000" cy="5790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lef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 am a senior software engineer at a Fintech called DocFox and a master’s candidate at the University of the Witwatersrand focusing on computer vision, explainable AI and self-driving cars</a:t>
              </a:r>
              <a:endParaRPr b="0" lang="en-ZA" sz="3200" spc="-1" strike="noStrike">
                <a:latin typeface="Alef"/>
              </a:endParaRPr>
            </a:p>
          </p:txBody>
        </p:sp>
        <p:sp>
          <p:nvSpPr>
            <p:cNvPr id="59" name="TextBox 1"/>
            <p:cNvSpPr/>
            <p:nvPr/>
          </p:nvSpPr>
          <p:spPr>
            <a:xfrm>
              <a:off x="0" y="23328000"/>
              <a:ext cx="11083320" cy="1156680"/>
            </a:xfrm>
            <a:prstGeom prst="rect">
              <a:avLst/>
            </a:prstGeom>
            <a:noFill/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About me</a:t>
              </a:r>
              <a:endParaRPr b="0" lang="en-ZA" sz="7000" spc="-1" strike="noStrike">
                <a:latin typeface="Arial"/>
              </a:endParaRPr>
            </a:p>
          </p:txBody>
        </p:sp>
        <p:sp>
          <p:nvSpPr>
            <p:cNvPr id="60" name="Rectangle 4"/>
            <p:cNvSpPr/>
            <p:nvPr/>
          </p:nvSpPr>
          <p:spPr>
            <a:xfrm>
              <a:off x="32977080" y="1152000"/>
              <a:ext cx="9826560" cy="10476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This experiment focuses on pre-processing of the dataset (image inputs) and the effect of reducing the incoming data size to the overall synthetic performance of the baseline (ResNET18) model.</a:t>
              </a: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</p:txBody>
        </p:sp>
        <p:sp>
          <p:nvSpPr>
            <p:cNvPr id="61" name="TextBox 3"/>
            <p:cNvSpPr/>
            <p:nvPr/>
          </p:nvSpPr>
          <p:spPr>
            <a:xfrm>
              <a:off x="32944680" y="0"/>
              <a:ext cx="9858960" cy="1156680"/>
            </a:xfrm>
            <a:prstGeom prst="rect">
              <a:avLst/>
            </a:prstGeom>
            <a:noFill/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Experiment 2</a:t>
              </a:r>
              <a:endParaRPr b="0" lang="en-ZA" sz="7000" spc="-1" strike="noStrike">
                <a:latin typeface="Arial"/>
              </a:endParaRPr>
            </a:p>
          </p:txBody>
        </p:sp>
        <p:sp>
          <p:nvSpPr>
            <p:cNvPr id="62" name="TextBox 5"/>
            <p:cNvSpPr/>
            <p:nvPr/>
          </p:nvSpPr>
          <p:spPr>
            <a:xfrm>
              <a:off x="32977080" y="11623320"/>
              <a:ext cx="9858960" cy="1156680"/>
            </a:xfrm>
            <a:prstGeom prst="rect">
              <a:avLst/>
            </a:prstGeom>
            <a:noFill/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Experiment 3</a:t>
              </a:r>
              <a:endParaRPr b="0" lang="en-ZA" sz="7000" spc="-1" strike="noStrike">
                <a:latin typeface="Arial"/>
              </a:endParaRPr>
            </a:p>
          </p:txBody>
        </p:sp>
        <p:sp>
          <p:nvSpPr>
            <p:cNvPr id="63" name="Rectangle 5"/>
            <p:cNvSpPr/>
            <p:nvPr/>
          </p:nvSpPr>
          <p:spPr>
            <a:xfrm>
              <a:off x="32941080" y="12780000"/>
              <a:ext cx="9862560" cy="10476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The model performance results by leveraging hardware and library tools which improve performance and reduce resource requirements</a:t>
              </a:r>
              <a:endParaRPr b="0" lang="en-ZA" sz="3200" spc="-1" strike="noStrike">
                <a:latin typeface="Arial"/>
              </a:endParaRPr>
            </a:p>
          </p:txBody>
        </p:sp>
        <p:sp>
          <p:nvSpPr>
            <p:cNvPr id="64" name="TextBox 6"/>
            <p:cNvSpPr/>
            <p:nvPr/>
          </p:nvSpPr>
          <p:spPr>
            <a:xfrm>
              <a:off x="32939640" y="23261760"/>
              <a:ext cx="9858960" cy="1156680"/>
            </a:xfrm>
            <a:prstGeom prst="rect">
              <a:avLst/>
            </a:prstGeom>
            <a:noFill/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References</a:t>
              </a:r>
              <a:endParaRPr b="0" lang="en-ZA" sz="7000" spc="-1" strike="noStrike">
                <a:latin typeface="Arial"/>
              </a:endParaRPr>
            </a:p>
          </p:txBody>
        </p:sp>
        <p:sp>
          <p:nvSpPr>
            <p:cNvPr id="65" name="Rectangle 6"/>
            <p:cNvSpPr/>
            <p:nvPr/>
          </p:nvSpPr>
          <p:spPr>
            <a:xfrm>
              <a:off x="32936040" y="24418440"/>
              <a:ext cx="9862560" cy="5856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The model performance results by leveraging hardware and library tools which improve performance and reduce resource requirements</a:t>
              </a:r>
              <a:endParaRPr b="0" lang="en-ZA" sz="3200" spc="-1" strike="noStrike">
                <a:latin typeface="Arial"/>
              </a:endParaRPr>
            </a:p>
          </p:txBody>
        </p:sp>
      </p:grpSp>
      <p:pic>
        <p:nvPicPr>
          <p:cNvPr id="66" name="" descr=""/>
          <p:cNvPicPr/>
          <p:nvPr/>
        </p:nvPicPr>
        <p:blipFill>
          <a:blip r:embed="rId9"/>
          <a:stretch/>
        </p:blipFill>
        <p:spPr>
          <a:xfrm>
            <a:off x="22133160" y="6127560"/>
            <a:ext cx="10169280" cy="62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Application>LibreOffice/7.3.5.2$MacOSX_AARCH64 LibreOffice_project/184fe81b8c8c30d8b5082578aee2fed2ea847c01</Application>
  <AppVersion>15.0000</AppVersion>
  <Words>778</Words>
  <Paragraphs>258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2017-11-19T16:01:57Z</dcterms:created>
  <dc:creator>Jason Chalom</dc:creator>
  <dc:description/>
  <dc:language>en-ZA</dc:language>
  <cp:lastModifiedBy/>
  <dcterms:modified xsi:type="dcterms:W3CDTF">2022-09-13T00:01:25Z</dcterms:modified>
  <cp:revision>157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