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3" cy="428037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E636D2-5F6A-461C-A4A5-B90F125AA5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3800" y="10015920"/>
            <a:ext cx="2724804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513800" y="22983120"/>
            <a:ext cx="2724804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4AAB60-3868-4E25-A21D-AA5D724E3A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513800" y="100159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5476040" y="100159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513800" y="229831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5476040" y="229831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64599F-D2D9-4932-9C5F-E763535A9D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13800" y="10015920"/>
            <a:ext cx="87735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726560" y="10015920"/>
            <a:ext cx="87735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9938960" y="10015920"/>
            <a:ext cx="87735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513800" y="22983120"/>
            <a:ext cx="87735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0726560" y="22983120"/>
            <a:ext cx="87735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9938960" y="22983120"/>
            <a:ext cx="87735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4A826-3363-4F30-8F4E-6DA5872E9B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5920"/>
            <a:ext cx="27248040" cy="248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F5B58-1E79-47E1-9B85-EACD26B27C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513800" y="10015920"/>
            <a:ext cx="27248040" cy="248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9CEC15-EB4C-4F69-B1AC-69BBABC032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513800" y="10015920"/>
            <a:ext cx="13296960" cy="248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5476040" y="10015920"/>
            <a:ext cx="13296960" cy="248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64FBED-D36C-4955-BFCE-2CF1AA4843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9EE098-CB58-4E35-B22A-E702784B2C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081160" y="2278440"/>
            <a:ext cx="26112240" cy="3834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2B66C-6803-4886-A52F-011FFD0C23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513800" y="100159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5476040" y="10015920"/>
            <a:ext cx="13296960" cy="248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513800" y="229831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17DA74-4835-4439-902C-DFAF67E1A9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513800" y="10015920"/>
            <a:ext cx="13296960" cy="248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5476040" y="100159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5476040" y="229831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30B746-FE61-49EC-9516-71875D5D3B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622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513800" y="100159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5476040" y="10015920"/>
            <a:ext cx="1329696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513800" y="22983120"/>
            <a:ext cx="27248040" cy="1184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4F32A-DB26-4EA6-BB05-C31FD43D5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081160" y="2278440"/>
            <a:ext cx="26112240" cy="82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0028520" y="39672720"/>
            <a:ext cx="10217160" cy="227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Z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21382560" y="39672720"/>
            <a:ext cx="6810840" cy="227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ZA" sz="5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401894-574C-44CA-AA4F-EEDD5326E92D}" type="slidenum">
              <a:rPr b="0" lang="en-ZA" sz="53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ZA" sz="5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081160" y="39672720"/>
            <a:ext cx="6810840" cy="227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800" y="10015920"/>
            <a:ext cx="27248040" cy="248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/>
          <p:nvPr/>
        </p:nvSpPr>
        <p:spPr>
          <a:xfrm>
            <a:off x="9803520" y="35373600"/>
            <a:ext cx="15187680" cy="56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90000" tIns="45000" bIns="45000" anchor="t">
            <a:spAutoFit/>
          </a:bodyPr>
          <a:p>
            <a:pPr marL="1753920">
              <a:lnSpc>
                <a:spcPct val="100000"/>
              </a:lnSpc>
              <a:buNone/>
            </a:pPr>
            <a:r>
              <a:rPr b="0" lang="en-ZA" sz="691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b="0" lang="en-ZA" sz="691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6000" spc="-1" strike="noStrike">
                <a:solidFill>
                  <a:srgbClr val="ffffff"/>
                </a:solidFill>
                <a:latin typeface="Calibri"/>
                <a:ea typeface="DejaVu Sans"/>
              </a:rPr>
              <a:t>Jason Chalom (711985)</a:t>
            </a:r>
            <a:r>
              <a:rPr b="0" lang="en-ZA" sz="6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6000" spc="-1" strike="noStrike">
                <a:solidFill>
                  <a:srgbClr val="ffffff"/>
                </a:solidFill>
                <a:latin typeface="Calibri"/>
                <a:ea typeface="DejaVu Sans"/>
              </a:rPr>
              <a:t>Supervisor: Dr Richard Klein</a:t>
            </a:r>
            <a:r>
              <a:rPr b="0" lang="en-ZA" sz="6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60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r>
              <a:rPr b="0" lang="en-ZA" sz="44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r>
              <a:rPr b="0" lang="en-ZA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University of the Witwatersrand, South Africa</a:t>
            </a:r>
            <a:endParaRPr b="0" lang="en-ZA" sz="4400" spc="-1" strike="noStrike">
              <a:latin typeface="Arial"/>
            </a:endParaRPr>
          </a:p>
          <a:p>
            <a:pPr marL="1753920">
              <a:lnSpc>
                <a:spcPct val="100000"/>
              </a:lnSpc>
              <a:buNone/>
            </a:pPr>
            <a:endParaRPr b="0" lang="en-ZA" sz="6910" spc="-1" strike="noStrike">
              <a:latin typeface="Arial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0" y="-101880"/>
            <a:ext cx="30276000" cy="42905520"/>
          </a:xfrm>
          <a:prstGeom prst="rect">
            <a:avLst/>
          </a:prstGeom>
          <a:solidFill>
            <a:srgbClr val="1e376c"/>
          </a:solidFill>
          <a:ln>
            <a:solidFill>
              <a:srgbClr val="1e3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52000" rIns="90000" tIns="45000" bIns="45000" anchor="t">
            <a:noAutofit/>
          </a:bodyPr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72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720000">
              <a:lnSpc>
                <a:spcPct val="100000"/>
              </a:lnSpc>
              <a:buNone/>
            </a:pP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Computer Vision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does </a:t>
            </a: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not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have to rely on the </a:t>
            </a:r>
            <a:r>
              <a:rPr b="1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biggest and most expensive</a:t>
            </a:r>
            <a:r>
              <a:rPr b="0" lang="en-ZA" sz="8000" spc="-1" strike="noStrike">
                <a:solidFill>
                  <a:srgbClr val="ffffff"/>
                </a:solidFill>
                <a:latin typeface="Arial"/>
                <a:ea typeface="DejaVu Sans"/>
              </a:rPr>
              <a:t> models to produce viable results.</a:t>
            </a: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8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18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720000">
              <a:lnSpc>
                <a:spcPct val="100000"/>
              </a:lnSpc>
              <a:buNone/>
            </a:pPr>
            <a:endParaRPr b="0" lang="en-ZA" sz="6000" spc="-1" strike="noStrike">
              <a:latin typeface="Arial"/>
              <a:ea typeface="PingFang SC"/>
            </a:endParaRPr>
          </a:p>
          <a:p>
            <a:pPr marL="720000">
              <a:lnSpc>
                <a:spcPct val="100000"/>
              </a:lnSpc>
              <a:buNone/>
            </a:pP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Access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to vision systems, especially for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AI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on the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Edge 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is not always costly to get </a:t>
            </a:r>
            <a:r>
              <a:rPr b="1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good</a:t>
            </a:r>
            <a:r>
              <a:rPr b="0" lang="en-ZA" sz="6000" spc="-1" strike="noStrike">
                <a:solidFill>
                  <a:srgbClr val="ffffff"/>
                </a:solidFill>
                <a:latin typeface="Arial"/>
                <a:ea typeface="DejaVu Sans"/>
              </a:rPr>
              <a:t> results</a:t>
            </a:r>
            <a:endParaRPr b="0" lang="en-ZA" sz="6000" spc="-1" strike="noStrike">
              <a:latin typeface="Arial"/>
              <a:ea typeface="PingFang SC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520000" y="8652600"/>
            <a:ext cx="12952080" cy="88556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060000" y="18068400"/>
            <a:ext cx="24120000" cy="1505196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2" descr=""/>
          <p:cNvPicPr/>
          <p:nvPr/>
        </p:nvPicPr>
        <p:blipFill>
          <a:blip r:embed="rId3"/>
          <a:srcRect l="0" t="13967" r="0" b="5633"/>
          <a:stretch/>
        </p:blipFill>
        <p:spPr>
          <a:xfrm>
            <a:off x="830880" y="39220200"/>
            <a:ext cx="6369120" cy="27198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13860000" y="39780000"/>
            <a:ext cx="2340000" cy="127224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5"/>
          <a:stretch/>
        </p:blipFill>
        <p:spPr>
          <a:xfrm>
            <a:off x="8640000" y="39600000"/>
            <a:ext cx="4384800" cy="1947960"/>
          </a:xfrm>
          <a:prstGeom prst="rect">
            <a:avLst/>
          </a:prstGeom>
          <a:ln w="0">
            <a:noFill/>
          </a:ln>
          <a:effectLst>
            <a:glow rad="12600">
              <a:srgbClr val="eeeeee">
                <a:alpha val="25000"/>
              </a:srgbClr>
            </a:glow>
          </a:effectLst>
        </p:spPr>
      </p:pic>
      <p:sp>
        <p:nvSpPr>
          <p:cNvPr id="48" name=""/>
          <p:cNvSpPr/>
          <p:nvPr/>
        </p:nvSpPr>
        <p:spPr>
          <a:xfrm>
            <a:off x="13680000" y="41052240"/>
            <a:ext cx="3005640" cy="18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4400" spc="-1" strike="noStrike">
                <a:solidFill>
                  <a:srgbClr val="ffffff"/>
                </a:solidFill>
                <a:latin typeface="Raleway"/>
                <a:ea typeface="DejaVu Sans"/>
              </a:rPr>
              <a:t> </a:t>
            </a:r>
            <a:r>
              <a:rPr b="0" lang="en-ZA" sz="4400" spc="-1" strike="noStrike">
                <a:solidFill>
                  <a:srgbClr val="ffffff"/>
                </a:solidFill>
                <a:latin typeface="Raleway"/>
                <a:ea typeface="DejaVu Sans"/>
              </a:rPr>
              <a:t>RAIL Lab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17462520" y="39960000"/>
            <a:ext cx="7528680" cy="30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ZA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Jason Chalom</a:t>
            </a:r>
            <a:r>
              <a:rPr b="0" lang="en-ZA" sz="4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Supervisor: Dr Richard Klein</a:t>
            </a:r>
            <a:r>
              <a:rPr b="0" lang="en-ZA" sz="40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ZA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ZA" sz="2800" spc="-1" strike="noStrike" baseline="30000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r>
              <a:rPr b="0" lang="en-ZA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University of the Witwatersrand, South Africa</a:t>
            </a:r>
            <a:endParaRPr b="0" lang="en-ZA" sz="2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6"/>
          <a:stretch/>
        </p:blipFill>
        <p:spPr>
          <a:xfrm>
            <a:off x="15654960" y="8663040"/>
            <a:ext cx="12245040" cy="884484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7"/>
          <a:stretch/>
        </p:blipFill>
        <p:spPr>
          <a:xfrm>
            <a:off x="25385760" y="37625760"/>
            <a:ext cx="3954240" cy="395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Application>LibreOffice/7.3.5.2$MacOSX_AARCH64 LibreOffice_project/184fe81b8c8c30d8b5082578aee2fed2ea847c01</Application>
  <AppVersion>15.0000</AppVersion>
  <Words>778</Words>
  <Paragraphs>258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2017-11-19T16:01:57Z</dcterms:created>
  <dc:creator>Jason Chalom</dc:creator>
  <dc:description/>
  <dc:language>en-ZA</dc:language>
  <cp:lastModifiedBy/>
  <dcterms:modified xsi:type="dcterms:W3CDTF">2022-09-13T00:52:02Z</dcterms:modified>
  <cp:revision>158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