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8.jpeg" ContentType="image/jpeg"/>
  <Override PartName="/ppt/media/image17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9.jpeg" ContentType="image/jpeg"/>
  <Override PartName="/ppt/media/image14.png" ContentType="image/png"/>
  <Override PartName="/ppt/media/image10.jpeg" ContentType="image/jpeg"/>
  <Override PartName="/ppt/media/image12.png" ContentType="image/png"/>
  <Override PartName="/ppt/media/image15.png" ContentType="image/png"/>
  <Override PartName="/ppt/media/image16.png" ContentType="image/png"/>
  <Override PartName="/ppt/media/image13.png" ContentType="image/png"/>
  <Override PartName="/ppt/media/image18.png" ContentType="image/png"/>
  <Override PartName="/ppt/media/image19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803763" cy="302752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E7E9D3-7838-4BDA-8E27-078770A596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3E9BAC-9877-4027-8BF8-FCDABD488B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6B9703-A322-4095-99D4-EDF97E1D4E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6E4534-A46C-4CAC-915C-E2A388C2A9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BA118-7943-4C6D-A63C-656EB339F6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8B6E02-20C6-4AF7-9E2E-9FBEB6529B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88D6E6-F8C8-4C52-A728-EEB28C6FC8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E77CCE-08F5-4F7C-A3A5-915EA89E6C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942640" y="1611720"/>
            <a:ext cx="36916560" cy="271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BAB419-6192-47CA-8809-608F566BB5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A9D1D-9757-4EA3-AD06-1B6DBEA185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9B81D8-4AD6-4250-AA7A-12B8EF6B08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D32CCB-FA1B-4D19-88CD-FE1AD4B9CA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6560" cy="58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ZA" sz="1800" spc="-1" strike="noStrike">
                <a:latin typeface="Arial"/>
              </a:rPr>
              <a:t>Click to edit the title text 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4178600" y="28060560"/>
            <a:ext cx="14444640" cy="160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ZA" sz="1400" spc="-1" strike="noStrike">
                <a:latin typeface="Times New Roman"/>
              </a:rPr>
              <a:t> 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30230280" y="28060560"/>
            <a:ext cx="9628920" cy="160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ZA" sz="5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737EEE-8ADC-43DD-96EE-F49C2C78899E}" type="slidenum">
              <a:rPr b="0" lang="en-ZA" sz="53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ZA" sz="5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942640" y="28060560"/>
            <a:ext cx="9628920" cy="160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 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/>
          <p:nvPr/>
        </p:nvSpPr>
        <p:spPr>
          <a:xfrm>
            <a:off x="-36000" y="-51120"/>
            <a:ext cx="22034880" cy="30526560"/>
          </a:xfrm>
          <a:prstGeom prst="rect">
            <a:avLst/>
          </a:prstGeom>
          <a:solidFill>
            <a:srgbClr val="1e376c"/>
          </a:solidFill>
          <a:ln>
            <a:solidFill>
              <a:srgbClr val="1e3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52000" rIns="90000" tIns="45000" bIns="45000" anchor="t">
            <a:noAutofit/>
          </a:bodyPr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r>
              <a:rPr b="1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Computer Vision</a:t>
            </a:r>
            <a:r>
              <a:rPr b="0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 does </a:t>
            </a:r>
            <a:r>
              <a:rPr b="1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not</a:t>
            </a:r>
            <a:r>
              <a:rPr b="0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 have to rely on the </a:t>
            </a:r>
            <a:r>
              <a:rPr b="1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biggest and most expensive</a:t>
            </a:r>
            <a:r>
              <a:rPr b="0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 models to produce viable results.</a:t>
            </a: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</a:endParaRPr>
          </a:p>
          <a:p>
            <a:pPr marL="180000">
              <a:lnSpc>
                <a:spcPct val="100000"/>
              </a:lnSpc>
              <a:buNone/>
            </a:pP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Access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to vision systems, for example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AI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on the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Edge 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does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not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have to be costly to get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good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results</a:t>
            </a:r>
            <a:endParaRPr b="0" lang="en-ZA" sz="6000" spc="-1" strike="noStrike"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rcRect l="0" t="13967" r="0" b="5633"/>
          <a:stretch/>
        </p:blipFill>
        <p:spPr>
          <a:xfrm>
            <a:off x="396000" y="28224000"/>
            <a:ext cx="4319280" cy="173556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9216000" y="28296000"/>
            <a:ext cx="1692720" cy="899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5429880" y="28321920"/>
            <a:ext cx="3137400" cy="1377360"/>
          </a:xfrm>
          <a:prstGeom prst="rect">
            <a:avLst/>
          </a:prstGeom>
          <a:ln w="0">
            <a:noFill/>
          </a:ln>
          <a:effectLst>
            <a:glow rad="12600">
              <a:srgbClr val="eeeeee">
                <a:alpha val="25000"/>
              </a:srgbClr>
            </a:glow>
          </a:effectLst>
        </p:spPr>
      </p:pic>
      <p:sp>
        <p:nvSpPr>
          <p:cNvPr id="45" name=""/>
          <p:cNvSpPr/>
          <p:nvPr/>
        </p:nvSpPr>
        <p:spPr>
          <a:xfrm>
            <a:off x="8674200" y="29160000"/>
            <a:ext cx="4249080" cy="13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4400" spc="-1" strike="noStrike">
                <a:solidFill>
                  <a:srgbClr val="ffffff"/>
                </a:solidFill>
                <a:latin typeface="Raleway"/>
                <a:ea typeface="DejaVu Sans"/>
              </a:rPr>
              <a:t> </a:t>
            </a:r>
            <a:r>
              <a:rPr b="0" lang="en-ZA" sz="4400" spc="-1" strike="noStrike">
                <a:solidFill>
                  <a:srgbClr val="ffffff"/>
                </a:solidFill>
                <a:latin typeface="Raleway"/>
                <a:ea typeface="DejaVu Sans"/>
              </a:rPr>
              <a:t>RAIL Lab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1916000" y="28058760"/>
            <a:ext cx="10643760" cy="21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Jason Chalom</a:t>
            </a:r>
            <a:r>
              <a:rPr b="0" lang="en-ZA" sz="4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Supervisor: Dr Richard Klein</a:t>
            </a:r>
            <a:r>
              <a:rPr b="0" lang="en-ZA" sz="4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28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r>
              <a:rPr b="0" lang="en-ZA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University of the Witwatersrand, South Africa</a:t>
            </a:r>
            <a:endParaRPr b="0" lang="en-ZA" sz="2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19800000" y="28187280"/>
            <a:ext cx="1332360" cy="133236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1980000" y="6554160"/>
            <a:ext cx="9140760" cy="5648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6"/>
          <a:stretch/>
        </p:blipFill>
        <p:spPr>
          <a:xfrm>
            <a:off x="11700000" y="6554160"/>
            <a:ext cx="8999640" cy="559800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7"/>
          <a:stretch/>
        </p:blipFill>
        <p:spPr>
          <a:xfrm>
            <a:off x="24264000" y="2669760"/>
            <a:ext cx="16487280" cy="640188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24264000" y="1404000"/>
            <a:ext cx="10643760" cy="21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Methodology</a:t>
            </a:r>
            <a:endParaRPr b="0" lang="en-ZA" sz="72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24984000" y="3578040"/>
            <a:ext cx="14939640" cy="21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2800" spc="-1" strike="noStrike">
                <a:latin typeface="Arial"/>
              </a:rPr>
              <a:t>• </a:t>
            </a:r>
            <a:r>
              <a:rPr b="0" lang="en-ZA" sz="2800" spc="-1" strike="noStrike">
                <a:latin typeface="Arial"/>
              </a:rPr>
              <a:t>Simple </a:t>
            </a:r>
            <a:r>
              <a:rPr b="1" lang="en-ZA" sz="2800" spc="-1" strike="noStrike">
                <a:latin typeface="Arial"/>
              </a:rPr>
              <a:t>classification</a:t>
            </a:r>
            <a:r>
              <a:rPr b="0" lang="en-ZA" sz="2800" spc="-1" strike="noStrike">
                <a:latin typeface="Arial"/>
              </a:rPr>
              <a:t> problem – type of Shoes</a:t>
            </a:r>
            <a:endParaRPr b="0" lang="en-ZA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2800" spc="-1" strike="noStrike">
                <a:latin typeface="Arial"/>
                <a:ea typeface="PingFang SC"/>
              </a:rPr>
              <a:t>• </a:t>
            </a: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Metrics to Evaluate:</a:t>
            </a:r>
            <a:endParaRPr b="0" lang="en-ZA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of classification</a:t>
            </a:r>
            <a:endParaRPr b="0" lang="en-ZA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Time</a:t>
            </a: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complete experiment</a:t>
            </a:r>
            <a:endParaRPr b="0" lang="en-ZA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Amount of </a:t>
            </a:r>
            <a:r>
              <a:rPr b="1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r>
              <a:rPr b="0" lang="en-Z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used</a:t>
            </a:r>
            <a:endParaRPr b="0" lang="en-ZA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8"/>
          <a:stretch/>
        </p:blipFill>
        <p:spPr>
          <a:xfrm>
            <a:off x="28368720" y="6264000"/>
            <a:ext cx="1726920" cy="172692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9"/>
          <a:stretch/>
        </p:blipFill>
        <p:spPr>
          <a:xfrm>
            <a:off x="31608720" y="6264000"/>
            <a:ext cx="1726920" cy="17269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10"/>
          <a:stretch/>
        </p:blipFill>
        <p:spPr>
          <a:xfrm>
            <a:off x="34956000" y="6264000"/>
            <a:ext cx="1726920" cy="172692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11"/>
          <a:stretch/>
        </p:blipFill>
        <p:spPr>
          <a:xfrm>
            <a:off x="24372720" y="11160000"/>
            <a:ext cx="16487280" cy="719388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24264000" y="9900000"/>
            <a:ext cx="10643760" cy="21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Comparing Image Inputs</a:t>
            </a:r>
            <a:endParaRPr b="0" lang="en-ZA" sz="7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2"/>
          <a:stretch/>
        </p:blipFill>
        <p:spPr>
          <a:xfrm>
            <a:off x="24264000" y="20957760"/>
            <a:ext cx="16487280" cy="719388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24264000" y="19692000"/>
            <a:ext cx="10643760" cy="21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Other Optimisations</a:t>
            </a:r>
            <a:endParaRPr b="0" lang="en-ZA" sz="7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3"/>
          <a:stretch/>
        </p:blipFill>
        <p:spPr>
          <a:xfrm>
            <a:off x="24927840" y="23004000"/>
            <a:ext cx="4361760" cy="30600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14"/>
          <a:stretch/>
        </p:blipFill>
        <p:spPr>
          <a:xfrm>
            <a:off x="29484000" y="23004000"/>
            <a:ext cx="5040000" cy="30592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15"/>
          <a:stretch/>
        </p:blipFill>
        <p:spPr>
          <a:xfrm>
            <a:off x="34668360" y="23004000"/>
            <a:ext cx="5291640" cy="30600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16"/>
          <a:stretch/>
        </p:blipFill>
        <p:spPr>
          <a:xfrm>
            <a:off x="1980000" y="12962880"/>
            <a:ext cx="18720000" cy="1153224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17"/>
          <a:stretch/>
        </p:blipFill>
        <p:spPr>
          <a:xfrm>
            <a:off x="29700000" y="13252680"/>
            <a:ext cx="5040000" cy="306000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34428240" y="8230320"/>
            <a:ext cx="10643760" cy="21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dataset used found at: https://www.kaggle.com/datasets/die9origephit/nike-adidas-and-converse-imaged </a:t>
            </a:r>
            <a:endParaRPr b="0" lang="en-ZA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9836000" y="29519640"/>
            <a:ext cx="1260000" cy="44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ZA" sz="900" spc="-1" strike="noStrike">
                <a:solidFill>
                  <a:srgbClr val="ffffff"/>
                </a:solidFill>
                <a:latin typeface="Calibri"/>
                <a:ea typeface="DejaVu Sans"/>
              </a:rPr>
              <a:t>Write-up found here</a:t>
            </a:r>
            <a:endParaRPr b="0" lang="en-ZA" sz="9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8"/>
          <a:stretch/>
        </p:blipFill>
        <p:spPr>
          <a:xfrm>
            <a:off x="25058520" y="13252680"/>
            <a:ext cx="4460400" cy="306000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19"/>
          <a:stretch/>
        </p:blipFill>
        <p:spPr>
          <a:xfrm>
            <a:off x="34848000" y="13251600"/>
            <a:ext cx="522000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</TotalTime>
  <Application>LibreOffice/7.3.5.2$MacOSX_AARCH64 LibreOffice_project/184fe81b8c8c30d8b5082578aee2fed2ea847c01</Application>
  <AppVersion>15.0000</AppVersion>
  <Words>778</Words>
  <Paragraphs>258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2017-11-19T16:01:57Z</dcterms:created>
  <dc:creator>Jason Chalom</dc:creator>
  <dc:description/>
  <dc:language>en-ZA</dc:language>
  <cp:lastModifiedBy/>
  <dcterms:modified xsi:type="dcterms:W3CDTF">2022-09-18T00:40:27Z</dcterms:modified>
  <cp:revision>178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