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3" r:id="rId4"/>
    <p:sldId id="265" r:id="rId5"/>
    <p:sldId id="258" r:id="rId6"/>
    <p:sldId id="259" r:id="rId7"/>
    <p:sldId id="266" r:id="rId8"/>
    <p:sldId id="257" r:id="rId9"/>
    <p:sldId id="267" r:id="rId10"/>
    <p:sldId id="268" r:id="rId11"/>
    <p:sldId id="264" r:id="rId12"/>
    <p:sldId id="260" r:id="rId13"/>
    <p:sldId id="261" r:id="rId14"/>
    <p:sldId id="262"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1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42" name="PlaceHolder 4"/>
          <p:cNvSpPr>
            <a:spLocks noGrp="1"/>
          </p:cNvSpPr>
          <p:nvPr>
            <p:ph type="body"/>
          </p:nvPr>
        </p:nvSpPr>
        <p:spPr>
          <a:xfrm>
            <a:off x="623196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43" name="PlaceHolder 5"/>
          <p:cNvSpPr>
            <a:spLocks noGrp="1"/>
          </p:cNvSpPr>
          <p:nvPr>
            <p:ph type="body"/>
          </p:nvPr>
        </p:nvSpPr>
        <p:spPr>
          <a:xfrm>
            <a:off x="60948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pic>
        <p:nvPicPr>
          <p:cNvPr id="47" name="Picture 46"/>
          <p:cNvPicPr/>
          <p:nvPr/>
        </p:nvPicPr>
        <p:blipFill>
          <a:blip r:embed="rId2"/>
          <a:stretch/>
        </p:blipFill>
        <p:spPr>
          <a:xfrm>
            <a:off x="3602880" y="1604520"/>
            <a:ext cx="4984920" cy="3977280"/>
          </a:xfrm>
          <a:prstGeom prst="rect">
            <a:avLst/>
          </a:prstGeom>
          <a:ln>
            <a:noFill/>
          </a:ln>
        </p:spPr>
      </p:pic>
      <p:pic>
        <p:nvPicPr>
          <p:cNvPr id="48" name="Picture 4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0948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623196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8" name="PlaceHolder 4"/>
          <p:cNvSpPr>
            <a:spLocks noGrp="1"/>
          </p:cNvSpPr>
          <p:nvPr>
            <p:ph type="body"/>
          </p:nvPr>
        </p:nvSpPr>
        <p:spPr>
          <a:xfrm>
            <a:off x="623196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89" name="PlaceHolder 5"/>
          <p:cNvSpPr>
            <a:spLocks noGrp="1"/>
          </p:cNvSpPr>
          <p:nvPr>
            <p:ph type="body"/>
          </p:nvPr>
        </p:nvSpPr>
        <p:spPr>
          <a:xfrm>
            <a:off x="60948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pic>
        <p:nvPicPr>
          <p:cNvPr id="93" name="Picture 92"/>
          <p:cNvPicPr/>
          <p:nvPr/>
        </p:nvPicPr>
        <p:blipFill>
          <a:blip r:embed="rId2"/>
          <a:stretch/>
        </p:blipFill>
        <p:spPr>
          <a:xfrm>
            <a:off x="3602880" y="1604520"/>
            <a:ext cx="4984920" cy="3977280"/>
          </a:xfrm>
          <a:prstGeom prst="rect">
            <a:avLst/>
          </a:prstGeom>
          <a:ln>
            <a:noFill/>
          </a:ln>
        </p:spPr>
      </p:pic>
      <p:pic>
        <p:nvPicPr>
          <p:cNvPr id="94" name="Picture 9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623196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Z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lstStyle/>
          <a:p>
            <a:endParaRPr lang="en-Z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0" y="0"/>
            <a:ext cx="12190320" cy="685620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6" name="CustomShape 2"/>
          <p:cNvSpPr/>
          <p:nvPr/>
        </p:nvSpPr>
        <p:spPr>
          <a:xfrm>
            <a:off x="0" y="2666880"/>
            <a:ext cx="4189320" cy="418932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2895480"/>
            <a:ext cx="2360520" cy="236052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8609040" y="5867280"/>
            <a:ext cx="988920" cy="98892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1676520"/>
            <a:ext cx="2817720" cy="281772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7999560" y="8640"/>
            <a:ext cx="1598400" cy="159840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rot="21010200">
            <a:off x="8490240" y="1796760"/>
            <a:ext cx="3297600" cy="43920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459360" y="1866240"/>
            <a:ext cx="11275920" cy="453204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8" name="CustomShape 9"/>
          <p:cNvSpPr/>
          <p:nvPr/>
        </p:nvSpPr>
        <p:spPr>
          <a:xfrm>
            <a:off x="0" y="1440"/>
            <a:ext cx="12190320" cy="68547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hidden="1"/>
          <p:cNvSpPr/>
          <p:nvPr/>
        </p:nvSpPr>
        <p:spPr>
          <a:xfrm>
            <a:off x="10437840" y="0"/>
            <a:ext cx="684000" cy="114120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0"/>
            <a:ext cx="12190320" cy="685620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0" y="1440"/>
            <a:ext cx="12190320" cy="68547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10437840" y="0"/>
            <a:ext cx="684000" cy="114120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3" name="PlaceHolder 14"/>
          <p:cNvSpPr>
            <a:spLocks noGrp="1"/>
          </p:cNvSpPr>
          <p:nvPr>
            <p:ph type="title"/>
          </p:nvPr>
        </p:nvSpPr>
        <p:spPr>
          <a:xfrm>
            <a:off x="609480" y="273600"/>
            <a:ext cx="10972440" cy="1144800"/>
          </a:xfrm>
          <a:prstGeom prst="rect">
            <a:avLst/>
          </a:prstGeom>
        </p:spPr>
        <p:txBody>
          <a:bodyPr lIns="0" tIns="0" rIns="0" bIns="0" anchor="ctr"/>
          <a:lstStyle/>
          <a:p>
            <a:pPr algn="ctr"/>
            <a:r>
              <a:rPr lang="en-ZA" sz="4400" b="0" strike="noStrike" spc="-1">
                <a:solidFill>
                  <a:srgbClr val="000000"/>
                </a:solidFill>
                <a:uFill>
                  <a:solidFill>
                    <a:srgbClr val="FFFFFF"/>
                  </a:solidFill>
                </a:uFill>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ZA"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ZA"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ZA"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ZA"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0" y="0"/>
            <a:ext cx="12190320" cy="6856200"/>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0" y="2666880"/>
            <a:ext cx="4189320" cy="4189320"/>
          </a:xfrm>
          <a:prstGeom prst="ellipse">
            <a:avLst/>
          </a:prstGeom>
          <a:gradFill>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1" name="CustomShape 3"/>
          <p:cNvSpPr/>
          <p:nvPr/>
        </p:nvSpPr>
        <p:spPr>
          <a:xfrm>
            <a:off x="0" y="2895480"/>
            <a:ext cx="2360520" cy="2360520"/>
          </a:xfrm>
          <a:prstGeom prst="ellipse">
            <a:avLst/>
          </a:prstGeom>
          <a:gradFill>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2" name="CustomShape 4"/>
          <p:cNvSpPr/>
          <p:nvPr/>
        </p:nvSpPr>
        <p:spPr>
          <a:xfrm>
            <a:off x="8609040" y="5867280"/>
            <a:ext cx="988920" cy="988920"/>
          </a:xfrm>
          <a:prstGeom prst="ellipse">
            <a:avLst/>
          </a:prstGeom>
          <a:gradFill>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CustomShape 5"/>
          <p:cNvSpPr/>
          <p:nvPr/>
        </p:nvSpPr>
        <p:spPr>
          <a:xfrm>
            <a:off x="8609040" y="1676520"/>
            <a:ext cx="2817720" cy="2817720"/>
          </a:xfrm>
          <a:prstGeom prst="ellipse">
            <a:avLst/>
          </a:prstGeom>
          <a:gradFill>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4" name="CustomShape 6"/>
          <p:cNvSpPr/>
          <p:nvPr/>
        </p:nvSpPr>
        <p:spPr>
          <a:xfrm>
            <a:off x="7999560" y="8640"/>
            <a:ext cx="1598400" cy="1598400"/>
          </a:xfrm>
          <a:prstGeom prst="ellipse">
            <a:avLst/>
          </a:prstGeom>
          <a:gradFill>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5" name="CustomShape 7"/>
          <p:cNvSpPr/>
          <p:nvPr/>
        </p:nvSpPr>
        <p:spPr>
          <a:xfrm rot="21010200">
            <a:off x="8490240" y="1796760"/>
            <a:ext cx="3297600" cy="43920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56" name="CustomShape 8"/>
          <p:cNvSpPr/>
          <p:nvPr/>
        </p:nvSpPr>
        <p:spPr>
          <a:xfrm>
            <a:off x="459360" y="1866240"/>
            <a:ext cx="11275920" cy="453204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7" name="CustomShape 9"/>
          <p:cNvSpPr/>
          <p:nvPr/>
        </p:nvSpPr>
        <p:spPr>
          <a:xfrm>
            <a:off x="0" y="1440"/>
            <a:ext cx="12190320" cy="685476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58" name="CustomShape 10"/>
          <p:cNvSpPr/>
          <p:nvPr/>
        </p:nvSpPr>
        <p:spPr>
          <a:xfrm>
            <a:off x="10437840" y="0"/>
            <a:ext cx="684000" cy="114120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9" name="PlaceHolder 11"/>
          <p:cNvSpPr>
            <a:spLocks noGrp="1"/>
          </p:cNvSpPr>
          <p:nvPr>
            <p:ph type="title"/>
          </p:nvPr>
        </p:nvSpPr>
        <p:spPr>
          <a:xfrm>
            <a:off x="609480" y="273600"/>
            <a:ext cx="10972440" cy="1144800"/>
          </a:xfrm>
          <a:prstGeom prst="rect">
            <a:avLst/>
          </a:prstGeom>
        </p:spPr>
        <p:txBody>
          <a:bodyPr lIns="0" tIns="0" rIns="0" bIns="0" anchor="ctr"/>
          <a:lstStyle/>
          <a:p>
            <a:pPr algn="ctr"/>
            <a:r>
              <a:rPr lang="en-ZA" sz="4400" b="0" strike="noStrike" spc="-1">
                <a:solidFill>
                  <a:srgbClr val="000000"/>
                </a:solidFill>
                <a:uFill>
                  <a:solidFill>
                    <a:srgbClr val="FFFFFF"/>
                  </a:solidFill>
                </a:uFill>
                <a:latin typeface="Arial"/>
              </a:rPr>
              <a:t>Click to edit the title text format</a:t>
            </a:r>
          </a:p>
        </p:txBody>
      </p:sp>
      <p:sp>
        <p:nvSpPr>
          <p:cNvPr id="60" name="PlaceHolder 1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ZA"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ZA"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ZA"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ZA"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Z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154880" y="2099880"/>
            <a:ext cx="8823960" cy="267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ZA" sz="5400" b="0" strike="noStrike" spc="-1">
                <a:solidFill>
                  <a:srgbClr val="EBEBEB"/>
                </a:solidFill>
                <a:uFill>
                  <a:solidFill>
                    <a:srgbClr val="FFFFFF"/>
                  </a:solidFill>
                </a:uFill>
                <a:latin typeface="Century Gothic"/>
                <a:ea typeface="DejaVu Sans"/>
              </a:rPr>
              <a:t>K-Means Parallel Project</a:t>
            </a:r>
            <a:endParaRPr lang="en-ZA" sz="1800" b="0" strike="noStrike" spc="-1">
              <a:solidFill>
                <a:srgbClr val="000000"/>
              </a:solidFill>
              <a:uFill>
                <a:solidFill>
                  <a:srgbClr val="FFFFFF"/>
                </a:solidFill>
              </a:uFill>
              <a:latin typeface="Arial"/>
            </a:endParaRPr>
          </a:p>
        </p:txBody>
      </p:sp>
      <p:sp>
        <p:nvSpPr>
          <p:cNvPr id="96" name="CustomShape 2"/>
          <p:cNvSpPr/>
          <p:nvPr/>
        </p:nvSpPr>
        <p:spPr>
          <a:xfrm>
            <a:off x="1154880" y="4777560"/>
            <a:ext cx="8823960" cy="85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ZA" sz="1800" b="0" strike="noStrike" cap="all" spc="-1">
                <a:solidFill>
                  <a:srgbClr val="EF53A5"/>
                </a:solidFill>
                <a:uFill>
                  <a:solidFill>
                    <a:srgbClr val="FFFFFF"/>
                  </a:solidFill>
                </a:uFill>
                <a:latin typeface="Century Gothic"/>
                <a:ea typeface="DejaVu Sans"/>
              </a:rPr>
              <a:t>Massive DyNamic:</a:t>
            </a:r>
            <a:endParaRPr lang="en-ZA" sz="1800" b="0" strike="noStrike" spc="-1">
              <a:solidFill>
                <a:srgbClr val="000000"/>
              </a:solidFill>
              <a:uFill>
                <a:solidFill>
                  <a:srgbClr val="FFFFFF"/>
                </a:solidFill>
              </a:uFill>
              <a:latin typeface="Arial"/>
            </a:endParaRPr>
          </a:p>
          <a:p>
            <a:pPr>
              <a:lnSpc>
                <a:spcPct val="100000"/>
              </a:lnSpc>
            </a:pPr>
            <a:r>
              <a:rPr lang="en-ZA" sz="1800" b="0" strike="noStrike" cap="all" spc="-1">
                <a:solidFill>
                  <a:srgbClr val="EF53A5"/>
                </a:solidFill>
                <a:uFill>
                  <a:solidFill>
                    <a:srgbClr val="FFFFFF"/>
                  </a:solidFill>
                </a:uFill>
                <a:latin typeface="Century Gothic"/>
                <a:ea typeface="DejaVu Sans"/>
              </a:rPr>
              <a:t>Liron Mizrahi, Daniel da Silva, Fran-pierre Nel and Jason Chalom</a:t>
            </a:r>
            <a:endParaRPr lang="en-Z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chemeClr val="bg1"/>
                </a:solidFill>
              </a:rPr>
              <a:t>Difference between the two code bases</a:t>
            </a:r>
            <a:endParaRPr lang="en-ZA" dirty="0">
              <a:solidFill>
                <a:schemeClr val="bg1"/>
              </a:solidFill>
            </a:endParaRPr>
          </a:p>
        </p:txBody>
      </p:sp>
      <p:sp>
        <p:nvSpPr>
          <p:cNvPr id="3" name="Subtitle 2"/>
          <p:cNvSpPr>
            <a:spLocks noGrp="1"/>
          </p:cNvSpPr>
          <p:nvPr>
            <p:ph type="subTitle"/>
          </p:nvPr>
        </p:nvSpPr>
        <p:spPr>
          <a:xfrm>
            <a:off x="1523880" y="2395470"/>
            <a:ext cx="9461799" cy="4069723"/>
          </a:xfrm>
        </p:spPr>
        <p:txBody>
          <a:bodyPr anchor="t"/>
          <a:lstStyle/>
          <a:p>
            <a:r>
              <a:rPr lang="en-ZA" sz="1800" dirty="0" smtClean="0"/>
              <a:t>One is very good at showing what clustering does graphically</a:t>
            </a:r>
          </a:p>
          <a:p>
            <a:r>
              <a:rPr lang="en-ZA" sz="1800" dirty="0" smtClean="0"/>
              <a:t>The other one is a far better strategy in showing how parallelization fits neatly with the k-means algorithm.</a:t>
            </a:r>
          </a:p>
          <a:p>
            <a:endParaRPr lang="en-ZA" sz="1800" dirty="0"/>
          </a:p>
          <a:p>
            <a:r>
              <a:rPr lang="en-ZA" sz="1800" dirty="0" smtClean="0"/>
              <a:t>Why two code bases?</a:t>
            </a:r>
          </a:p>
          <a:p>
            <a:pPr lvl="1"/>
            <a:r>
              <a:rPr lang="en-ZA" sz="1400" dirty="0" smtClean="0"/>
              <a:t>We made an initial one (The graphical one) and realised that it was not ideal for this project. Rather than scrap that code and therefore our time we have included it in this demonstration to illustrate k-means.</a:t>
            </a:r>
          </a:p>
          <a:p>
            <a:pPr lvl="1"/>
            <a:endParaRPr lang="en-ZA" sz="1400" dirty="0"/>
          </a:p>
        </p:txBody>
      </p:sp>
    </p:spTree>
    <p:extLst>
      <p:ext uri="{BB962C8B-B14F-4D97-AF65-F5344CB8AC3E}">
        <p14:creationId xmlns:p14="http://schemas.microsoft.com/office/powerpoint/2010/main" val="37623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Data Decomposition</a:t>
            </a:r>
            <a:endParaRPr lang="en-ZA" sz="1800" b="0" strike="noStrike" spc="-1">
              <a:solidFill>
                <a:srgbClr val="000000"/>
              </a:solidFill>
              <a:uFill>
                <a:solidFill>
                  <a:srgbClr val="FFFFFF"/>
                </a:solidFill>
              </a:uFill>
              <a:latin typeface="Arial"/>
            </a:endParaRPr>
          </a:p>
        </p:txBody>
      </p:sp>
      <p:pic>
        <p:nvPicPr>
          <p:cNvPr id="107" name="Picture 106"/>
          <p:cNvPicPr/>
          <p:nvPr/>
        </p:nvPicPr>
        <p:blipFill>
          <a:blip r:embed="rId2"/>
          <a:stretch/>
        </p:blipFill>
        <p:spPr>
          <a:xfrm>
            <a:off x="4140000" y="2376360"/>
            <a:ext cx="3852000" cy="359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Task Dependency</a:t>
            </a:r>
            <a:endParaRPr lang="en-ZA" sz="1800" b="0" strike="noStrike" spc="-1">
              <a:solidFill>
                <a:srgbClr val="000000"/>
              </a:solidFill>
              <a:uFill>
                <a:solidFill>
                  <a:srgbClr val="FFFFFF"/>
                </a:solidFill>
              </a:uFill>
              <a:latin typeface="Arial"/>
            </a:endParaRPr>
          </a:p>
        </p:txBody>
      </p:sp>
      <p:pic>
        <p:nvPicPr>
          <p:cNvPr id="109" name="Picture 108"/>
          <p:cNvPicPr/>
          <p:nvPr/>
        </p:nvPicPr>
        <p:blipFill>
          <a:blip r:embed="rId2"/>
          <a:stretch/>
        </p:blipFill>
        <p:spPr>
          <a:xfrm>
            <a:off x="4896000" y="2327400"/>
            <a:ext cx="3168000" cy="4152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Task Decomposition</a:t>
            </a:r>
            <a:endParaRPr lang="en-ZA" sz="1800" b="0" strike="noStrike" spc="-1">
              <a:solidFill>
                <a:srgbClr val="000000"/>
              </a:solidFill>
              <a:uFill>
                <a:solidFill>
                  <a:srgbClr val="FFFFFF"/>
                </a:solidFill>
              </a:uFill>
              <a:latin typeface="Arial"/>
            </a:endParaRPr>
          </a:p>
        </p:txBody>
      </p:sp>
      <p:pic>
        <p:nvPicPr>
          <p:cNvPr id="111" name="Picture 110"/>
          <p:cNvPicPr/>
          <p:nvPr/>
        </p:nvPicPr>
        <p:blipFill>
          <a:blip r:embed="rId2"/>
          <a:stretch/>
        </p:blipFill>
        <p:spPr>
          <a:xfrm>
            <a:off x="4455720" y="2325960"/>
            <a:ext cx="3392280" cy="429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dirty="0" smtClean="0">
                <a:solidFill>
                  <a:srgbClr val="EBEBEB"/>
                </a:solidFill>
                <a:uFill>
                  <a:solidFill>
                    <a:srgbClr val="FFFFFF"/>
                  </a:solidFill>
                </a:uFill>
                <a:latin typeface="Century Gothic"/>
                <a:ea typeface="DejaVu Sans"/>
              </a:rPr>
              <a:t>K-Means Clustering</a:t>
            </a:r>
            <a:endParaRPr lang="en-ZA" sz="1800" b="0" strike="noStrike" spc="-1" dirty="0">
              <a:solidFill>
                <a:srgbClr val="000000"/>
              </a:solidFill>
              <a:uFill>
                <a:solidFill>
                  <a:srgbClr val="FFFFFF"/>
                </a:solidFill>
              </a:uFill>
              <a:latin typeface="Arial"/>
            </a:endParaRPr>
          </a:p>
        </p:txBody>
      </p:sp>
      <p:sp>
        <p:nvSpPr>
          <p:cNvPr id="98" name="CustomShape 2"/>
          <p:cNvSpPr/>
          <p:nvPr/>
        </p:nvSpPr>
        <p:spPr>
          <a:xfrm>
            <a:off x="1154880" y="2603520"/>
            <a:ext cx="8823960" cy="34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marL="360">
              <a:lnSpc>
                <a:spcPct val="100000"/>
              </a:lnSpc>
            </a:pPr>
            <a:endParaRPr lang="en-ZA" sz="1800" b="0" strike="noStrike" spc="-1">
              <a:solidFill>
                <a:srgbClr val="000000"/>
              </a:solidFill>
              <a:uFill>
                <a:solidFill>
                  <a:srgbClr val="FFFFFF"/>
                </a:solidFill>
              </a:uFill>
              <a:latin typeface="Arial"/>
            </a:endParaRPr>
          </a:p>
        </p:txBody>
      </p:sp>
      <p:sp>
        <p:nvSpPr>
          <p:cNvPr id="2" name="TextBox 1"/>
          <p:cNvSpPr txBox="1"/>
          <p:nvPr/>
        </p:nvSpPr>
        <p:spPr>
          <a:xfrm>
            <a:off x="875764" y="2556494"/>
            <a:ext cx="9955368" cy="2862322"/>
          </a:xfrm>
          <a:prstGeom prst="rect">
            <a:avLst/>
          </a:prstGeom>
          <a:noFill/>
        </p:spPr>
        <p:txBody>
          <a:bodyPr wrap="square" rtlCol="0">
            <a:spAutoFit/>
          </a:bodyPr>
          <a:lstStyle/>
          <a:p>
            <a:r>
              <a:rPr lang="en-ZA" dirty="0"/>
              <a:t>K-means is one of the simplest unsupervised learning algorithms to solve a</a:t>
            </a:r>
          </a:p>
          <a:p>
            <a:r>
              <a:rPr lang="en-ZA" dirty="0"/>
              <a:t>clustering problem. Clustering is the process of partitioning a group of data</a:t>
            </a:r>
          </a:p>
          <a:p>
            <a:r>
              <a:rPr lang="en-ZA" dirty="0"/>
              <a:t>points into a small number of clusters. In general, a cluster is </a:t>
            </a:r>
            <a:r>
              <a:rPr lang="en-ZA" dirty="0" smtClean="0"/>
              <a:t>defined </a:t>
            </a:r>
            <a:r>
              <a:rPr lang="en-ZA" dirty="0"/>
              <a:t>as a set</a:t>
            </a:r>
          </a:p>
          <a:p>
            <a:r>
              <a:rPr lang="en-ZA" dirty="0"/>
              <a:t>of similar objects. The similarity in a given set may vary according to data,</a:t>
            </a:r>
          </a:p>
          <a:p>
            <a:r>
              <a:rPr lang="en-ZA" dirty="0"/>
              <a:t>therefore a clustering algorithm that </a:t>
            </a:r>
            <a:r>
              <a:rPr lang="en-ZA" dirty="0" smtClean="0"/>
              <a:t>finds </a:t>
            </a:r>
            <a:r>
              <a:rPr lang="en-ZA" dirty="0"/>
              <a:t>an optimization in one set of data</a:t>
            </a:r>
          </a:p>
          <a:p>
            <a:r>
              <a:rPr lang="en-ZA" dirty="0"/>
              <a:t>may not </a:t>
            </a:r>
            <a:r>
              <a:rPr lang="en-ZA" dirty="0" smtClean="0"/>
              <a:t>find </a:t>
            </a:r>
            <a:r>
              <a:rPr lang="en-ZA" dirty="0"/>
              <a:t>an optimization in another set of data</a:t>
            </a:r>
            <a:r>
              <a:rPr lang="en-ZA" dirty="0" smtClean="0"/>
              <a:t>.</a:t>
            </a:r>
          </a:p>
          <a:p>
            <a:endParaRPr lang="en-ZA" dirty="0"/>
          </a:p>
          <a:p>
            <a:r>
              <a:rPr lang="en-ZA" dirty="0"/>
              <a:t>There are many variations of the k-means clustering algorithm, however we have</a:t>
            </a:r>
          </a:p>
          <a:p>
            <a:r>
              <a:rPr lang="en-ZA" dirty="0"/>
              <a:t>looked at 2 of them, namely the normal k-means clustering and online k-means</a:t>
            </a:r>
          </a:p>
          <a:p>
            <a:r>
              <a:rPr lang="en-ZA" dirty="0"/>
              <a:t>clustering.</a:t>
            </a:r>
          </a:p>
        </p:txBody>
      </p:sp>
    </p:spTree>
    <p:extLst>
      <p:ext uri="{BB962C8B-B14F-4D97-AF65-F5344CB8AC3E}">
        <p14:creationId xmlns:p14="http://schemas.microsoft.com/office/powerpoint/2010/main" val="41064738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Maths Behind K-Means</a:t>
            </a:r>
            <a:endParaRPr lang="en-ZA" sz="1800" b="0" strike="noStrike" spc="-1">
              <a:solidFill>
                <a:srgbClr val="000000"/>
              </a:solidFill>
              <a:uFill>
                <a:solidFill>
                  <a:srgbClr val="FFFFFF"/>
                </a:solidFill>
              </a:uFill>
              <a:latin typeface="Arial"/>
            </a:endParaRPr>
          </a:p>
        </p:txBody>
      </p:sp>
      <p:sp>
        <p:nvSpPr>
          <p:cNvPr id="98" name="CustomShape 2"/>
          <p:cNvSpPr/>
          <p:nvPr/>
        </p:nvSpPr>
        <p:spPr>
          <a:xfrm>
            <a:off x="1154880" y="2603520"/>
            <a:ext cx="8823960" cy="34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marL="360">
              <a:lnSpc>
                <a:spcPct val="100000"/>
              </a:lnSpc>
            </a:pPr>
            <a:endParaRPr lang="en-ZA" sz="1800" b="0" strike="noStrike" spc="-1">
              <a:solidFill>
                <a:srgbClr val="000000"/>
              </a:solidFill>
              <a:uFill>
                <a:solidFill>
                  <a:srgbClr val="FFFFFF"/>
                </a:solidFill>
              </a:uFill>
              <a:latin typeface="Arial"/>
            </a:endParaRPr>
          </a:p>
        </p:txBody>
      </p:sp>
      <p:sp>
        <p:nvSpPr>
          <p:cNvPr id="99" name="CustomShape 3"/>
          <p:cNvSpPr/>
          <p:nvPr/>
        </p:nvSpPr>
        <p:spPr>
          <a:xfrm>
            <a:off x="1953370" y="2603520"/>
            <a:ext cx="8823960" cy="3414600"/>
          </a:xfrm>
          <a:prstGeom prst="rect">
            <a:avLst/>
          </a:prstGeom>
          <a:blipFill>
            <a:blip r:embed="rId2"/>
            <a:stretch>
              <a:fillRect l="-539" t="-857"/>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ZA"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7565264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Maths Behind K-Means</a:t>
            </a:r>
            <a:endParaRPr lang="en-ZA" sz="1800" b="0" strike="noStrike" spc="-1">
              <a:solidFill>
                <a:srgbClr val="000000"/>
              </a:solidFill>
              <a:uFill>
                <a:solidFill>
                  <a:srgbClr val="FFFFFF"/>
                </a:solidFill>
              </a:uFill>
              <a:latin typeface="Arial"/>
            </a:endParaRPr>
          </a:p>
        </p:txBody>
      </p:sp>
      <p:sp>
        <p:nvSpPr>
          <p:cNvPr id="101" name="CustomShape 2"/>
          <p:cNvSpPr/>
          <p:nvPr/>
        </p:nvSpPr>
        <p:spPr>
          <a:xfrm>
            <a:off x="1154880" y="2603520"/>
            <a:ext cx="8823960" cy="3414600"/>
          </a:xfrm>
          <a:prstGeom prst="rect">
            <a:avLst/>
          </a:prstGeom>
          <a:noFill/>
          <a:ln>
            <a:noFill/>
          </a:ln>
        </p:spPr>
        <p:style>
          <a:lnRef idx="0">
            <a:scrgbClr r="0" g="0" b="0"/>
          </a:lnRef>
          <a:fillRef idx="0">
            <a:scrgbClr r="0" g="0" b="0"/>
          </a:fillRef>
          <a:effectRef idx="0">
            <a:scrgbClr r="0" g="0" b="0"/>
          </a:effectRef>
          <a:fontRef idx="minor"/>
        </p:style>
      </p:sp>
      <p:sp>
        <p:nvSpPr>
          <p:cNvPr id="102" name="CustomShape 3"/>
          <p:cNvSpPr/>
          <p:nvPr/>
        </p:nvSpPr>
        <p:spPr>
          <a:xfrm>
            <a:off x="1154880" y="2603520"/>
            <a:ext cx="8823960" cy="3414600"/>
          </a:xfrm>
          <a:prstGeom prst="rect">
            <a:avLst/>
          </a:prstGeom>
          <a:blipFill>
            <a:blip r:embed="rId2"/>
            <a:stretch>
              <a:fillRect l="-122" t="-857"/>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ZA" sz="1800" b="0" strike="noStrike" spc="-1">
                <a:solidFill>
                  <a:srgbClr val="000000"/>
                </a:solidFill>
                <a:uFill>
                  <a:solidFill>
                    <a:srgbClr val="FFFFFF"/>
                  </a:solidFill>
                </a:uFill>
                <a:latin typeface="Arial"/>
                <a:ea typeface="DejaVu Sans"/>
              </a:rPr>
              <a:t> </a:t>
            </a:r>
            <a:endParaRPr lang="en-Z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a:solidFill>
                  <a:srgbClr val="EBEBEB"/>
                </a:solidFill>
                <a:uFill>
                  <a:solidFill>
                    <a:srgbClr val="FFFFFF"/>
                  </a:solidFill>
                </a:uFill>
                <a:latin typeface="Century Gothic"/>
                <a:ea typeface="DejaVu Sans"/>
              </a:rPr>
              <a:t>Maths Behind K-Means</a:t>
            </a:r>
            <a:endParaRPr lang="en-ZA" sz="1800" b="0" strike="noStrike" spc="-1">
              <a:solidFill>
                <a:srgbClr val="000000"/>
              </a:solidFill>
              <a:uFill>
                <a:solidFill>
                  <a:srgbClr val="FFFFFF"/>
                </a:solidFill>
              </a:uFill>
              <a:latin typeface="Arial"/>
            </a:endParaRPr>
          </a:p>
        </p:txBody>
      </p:sp>
      <p:sp>
        <p:nvSpPr>
          <p:cNvPr id="104" name="CustomShape 2"/>
          <p:cNvSpPr/>
          <p:nvPr/>
        </p:nvSpPr>
        <p:spPr>
          <a:xfrm>
            <a:off x="1154880" y="2603520"/>
            <a:ext cx="8823960" cy="341460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154880" y="2603520"/>
            <a:ext cx="8823960" cy="3414600"/>
          </a:xfrm>
          <a:prstGeom prst="rect">
            <a:avLst/>
          </a:prstGeom>
          <a:blipFill>
            <a:blip r:embed="rId2"/>
            <a:stretch>
              <a:fillRect l="-122" t="-857"/>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ZA" sz="1800" b="0" strike="noStrike" spc="-1">
                <a:solidFill>
                  <a:srgbClr val="000000"/>
                </a:solidFill>
                <a:uFill>
                  <a:solidFill>
                    <a:srgbClr val="FFFFFF"/>
                  </a:solidFill>
                </a:uFill>
                <a:latin typeface="Arial"/>
                <a:ea typeface="DejaVu Sans"/>
              </a:rPr>
              <a:t> </a:t>
            </a:r>
            <a:endParaRPr lang="en-Z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479662"/>
            <a:ext cx="10972440" cy="1144800"/>
          </a:xfrm>
        </p:spPr>
        <p:txBody>
          <a:bodyPr/>
          <a:lstStyle/>
          <a:p>
            <a:r>
              <a:rPr lang="en-ZA" dirty="0" smtClean="0">
                <a:solidFill>
                  <a:schemeClr val="bg1"/>
                </a:solidFill>
              </a:rPr>
              <a:t>What happened with Online K-Means?</a:t>
            </a:r>
            <a:endParaRPr lang="en-ZA" dirty="0">
              <a:solidFill>
                <a:schemeClr val="bg1"/>
              </a:solidFill>
            </a:endParaRPr>
          </a:p>
        </p:txBody>
      </p:sp>
      <p:sp>
        <p:nvSpPr>
          <p:cNvPr id="3" name="Subtitle 2"/>
          <p:cNvSpPr>
            <a:spLocks noGrp="1"/>
          </p:cNvSpPr>
          <p:nvPr>
            <p:ph type="subTitle"/>
          </p:nvPr>
        </p:nvSpPr>
        <p:spPr>
          <a:xfrm>
            <a:off x="609480" y="2415889"/>
            <a:ext cx="10972440" cy="3977280"/>
          </a:xfrm>
        </p:spPr>
        <p:txBody>
          <a:bodyPr anchor="t"/>
          <a:lstStyle/>
          <a:p>
            <a:r>
              <a:rPr lang="en-ZA" dirty="0" smtClean="0"/>
              <a:t>Normal K-Means works with data which has been defined beforehand. </a:t>
            </a:r>
          </a:p>
          <a:p>
            <a:r>
              <a:rPr lang="en-ZA" dirty="0" smtClean="0"/>
              <a:t>Online K-Means works on live streams of data</a:t>
            </a:r>
          </a:p>
          <a:p>
            <a:pPr lvl="1"/>
            <a:r>
              <a:rPr lang="en-ZA" dirty="0" smtClean="0"/>
              <a:t>It depends on prior calculations</a:t>
            </a:r>
          </a:p>
          <a:p>
            <a:pPr lvl="1"/>
            <a:r>
              <a:rPr lang="en-ZA" dirty="0" smtClean="0"/>
              <a:t>This makes it hard / illogical to parallelize to any degree where there would be desirable performance gains.</a:t>
            </a:r>
            <a:endParaRPr lang="en-ZA" dirty="0"/>
          </a:p>
        </p:txBody>
      </p:sp>
    </p:spTree>
    <p:extLst>
      <p:ext uri="{BB962C8B-B14F-4D97-AF65-F5344CB8AC3E}">
        <p14:creationId xmlns:p14="http://schemas.microsoft.com/office/powerpoint/2010/main" val="94861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dirty="0" smtClean="0">
                <a:solidFill>
                  <a:srgbClr val="EBEBEB"/>
                </a:solidFill>
                <a:uFill>
                  <a:solidFill>
                    <a:srgbClr val="FFFFFF"/>
                  </a:solidFill>
                </a:uFill>
                <a:latin typeface="Century Gothic"/>
                <a:ea typeface="DejaVu Sans"/>
              </a:rPr>
              <a:t>What is K-Means</a:t>
            </a:r>
            <a:endParaRPr lang="en-ZA" sz="1800" b="0" strike="noStrike" spc="-1" dirty="0">
              <a:solidFill>
                <a:srgbClr val="000000"/>
              </a:solidFill>
              <a:uFill>
                <a:solidFill>
                  <a:srgbClr val="FFFFFF"/>
                </a:solidFill>
              </a:uFill>
              <a:latin typeface="Arial"/>
            </a:endParaRPr>
          </a:p>
        </p:txBody>
      </p:sp>
      <p:sp>
        <p:nvSpPr>
          <p:cNvPr id="98" name="CustomShape 2"/>
          <p:cNvSpPr/>
          <p:nvPr/>
        </p:nvSpPr>
        <p:spPr>
          <a:xfrm>
            <a:off x="395026" y="2019686"/>
            <a:ext cx="8823960" cy="34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marL="360">
              <a:lnSpc>
                <a:spcPct val="100000"/>
              </a:lnSpc>
            </a:pPr>
            <a:endParaRPr lang="en-ZA" sz="1800" b="0" strike="noStrike" spc="-1">
              <a:solidFill>
                <a:srgbClr val="000000"/>
              </a:solidFill>
              <a:uFill>
                <a:solidFill>
                  <a:srgbClr val="FFFFFF"/>
                </a:solidFill>
              </a:uFill>
              <a:latin typeface="Arial"/>
            </a:endParaRPr>
          </a:p>
        </p:txBody>
      </p:sp>
      <p:pic>
        <p:nvPicPr>
          <p:cNvPr id="5" name="Picture 4"/>
          <p:cNvPicPr>
            <a:picLocks noChangeAspect="1"/>
          </p:cNvPicPr>
          <p:nvPr/>
        </p:nvPicPr>
        <p:blipFill>
          <a:blip r:embed="rId2"/>
          <a:stretch>
            <a:fillRect/>
          </a:stretch>
        </p:blipFill>
        <p:spPr>
          <a:xfrm>
            <a:off x="3811408" y="2325734"/>
            <a:ext cx="4753043" cy="4440436"/>
          </a:xfrm>
          <a:prstGeom prst="rect">
            <a:avLst/>
          </a:prstGeom>
        </p:spPr>
      </p:pic>
      <p:sp>
        <p:nvSpPr>
          <p:cNvPr id="6" name="Rectangle 5"/>
          <p:cNvSpPr/>
          <p:nvPr/>
        </p:nvSpPr>
        <p:spPr>
          <a:xfrm>
            <a:off x="7192587" y="6581504"/>
            <a:ext cx="5096267" cy="369332"/>
          </a:xfrm>
          <a:prstGeom prst="rect">
            <a:avLst/>
          </a:prstGeom>
        </p:spPr>
        <p:txBody>
          <a:bodyPr wrap="none">
            <a:spAutoFit/>
          </a:bodyPr>
          <a:lstStyle/>
          <a:p>
            <a:r>
              <a:rPr lang="en-ZA" dirty="0" smtClean="0"/>
              <a:t>https://en.wikipedia.org/wiki/K-means_clustering</a:t>
            </a:r>
            <a:endParaRPr lang="en-Z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154880" y="973800"/>
            <a:ext cx="8759520" cy="70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3600" b="0" strike="noStrike" spc="-1" dirty="0" smtClean="0">
                <a:solidFill>
                  <a:srgbClr val="EBEBEB"/>
                </a:solidFill>
                <a:uFill>
                  <a:solidFill>
                    <a:srgbClr val="FFFFFF"/>
                  </a:solidFill>
                </a:uFill>
                <a:latin typeface="Century Gothic"/>
                <a:ea typeface="DejaVu Sans"/>
              </a:rPr>
              <a:t>What is K-Means</a:t>
            </a:r>
            <a:endParaRPr lang="en-ZA" sz="1800" b="0" strike="noStrike" spc="-1" dirty="0">
              <a:solidFill>
                <a:srgbClr val="000000"/>
              </a:solidFill>
              <a:uFill>
                <a:solidFill>
                  <a:srgbClr val="FFFFFF"/>
                </a:solidFill>
              </a:uFill>
              <a:latin typeface="Arial"/>
            </a:endParaRPr>
          </a:p>
        </p:txBody>
      </p:sp>
      <p:sp>
        <p:nvSpPr>
          <p:cNvPr id="98" name="CustomShape 2"/>
          <p:cNvSpPr/>
          <p:nvPr/>
        </p:nvSpPr>
        <p:spPr>
          <a:xfrm>
            <a:off x="395026" y="2019686"/>
            <a:ext cx="8823960" cy="34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a:lnSpc>
                <a:spcPct val="100000"/>
              </a:lnSpc>
            </a:pPr>
            <a:endParaRPr lang="en-ZA" sz="1800" b="0" strike="noStrike" spc="-1">
              <a:solidFill>
                <a:srgbClr val="000000"/>
              </a:solidFill>
              <a:uFill>
                <a:solidFill>
                  <a:srgbClr val="FFFFFF"/>
                </a:solidFill>
              </a:uFill>
              <a:latin typeface="Arial"/>
            </a:endParaRPr>
          </a:p>
          <a:p>
            <a:pPr marL="360">
              <a:lnSpc>
                <a:spcPct val="100000"/>
              </a:lnSpc>
            </a:pPr>
            <a:endParaRPr lang="en-ZA" sz="1800" b="0" strike="noStrike" spc="-1">
              <a:solidFill>
                <a:srgbClr val="000000"/>
              </a:solidFill>
              <a:uFill>
                <a:solidFill>
                  <a:srgbClr val="FFFFFF"/>
                </a:solidFill>
              </a:uFill>
              <a:latin typeface="Arial"/>
            </a:endParaRPr>
          </a:p>
        </p:txBody>
      </p:sp>
      <p:sp>
        <p:nvSpPr>
          <p:cNvPr id="3" name="TextBox 2"/>
          <p:cNvSpPr txBox="1"/>
          <p:nvPr/>
        </p:nvSpPr>
        <p:spPr>
          <a:xfrm>
            <a:off x="2691685" y="1650354"/>
            <a:ext cx="9195515" cy="369332"/>
          </a:xfrm>
          <a:prstGeom prst="rect">
            <a:avLst/>
          </a:prstGeom>
          <a:noFill/>
        </p:spPr>
        <p:txBody>
          <a:bodyPr wrap="square" rtlCol="0">
            <a:spAutoFit/>
          </a:bodyPr>
          <a:lstStyle/>
          <a:p>
            <a:r>
              <a:rPr lang="en-ZA" dirty="0" smtClean="0">
                <a:solidFill>
                  <a:schemeClr val="bg1"/>
                </a:solidFill>
              </a:rPr>
              <a:t>See Demo With GUI</a:t>
            </a:r>
            <a:endParaRPr lang="en-ZA"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89" y="2096361"/>
            <a:ext cx="9313386" cy="4407620"/>
          </a:xfrm>
          <a:prstGeom prst="rect">
            <a:avLst/>
          </a:prstGeom>
        </p:spPr>
      </p:pic>
    </p:spTree>
    <p:extLst>
      <p:ext uri="{BB962C8B-B14F-4D97-AF65-F5344CB8AC3E}">
        <p14:creationId xmlns:p14="http://schemas.microsoft.com/office/powerpoint/2010/main" val="27271353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82693"/>
            <a:ext cx="10972440" cy="1144800"/>
          </a:xfrm>
        </p:spPr>
        <p:txBody>
          <a:bodyPr/>
          <a:lstStyle/>
          <a:p>
            <a:r>
              <a:rPr lang="en-ZA" dirty="0" smtClean="0">
                <a:solidFill>
                  <a:schemeClr val="bg1"/>
                </a:solidFill>
              </a:rPr>
              <a:t>Three Aspects We Have Considered</a:t>
            </a:r>
            <a:endParaRPr lang="en-ZA" dirty="0">
              <a:solidFill>
                <a:schemeClr val="bg1"/>
              </a:solidFill>
            </a:endParaRPr>
          </a:p>
        </p:txBody>
      </p:sp>
      <p:sp>
        <p:nvSpPr>
          <p:cNvPr id="3" name="Subtitle 2"/>
          <p:cNvSpPr>
            <a:spLocks noGrp="1"/>
          </p:cNvSpPr>
          <p:nvPr>
            <p:ph type="subTitle"/>
          </p:nvPr>
        </p:nvSpPr>
        <p:spPr>
          <a:xfrm>
            <a:off x="712511" y="2390131"/>
            <a:ext cx="10972440" cy="3977280"/>
          </a:xfrm>
        </p:spPr>
        <p:txBody>
          <a:bodyPr anchor="t"/>
          <a:lstStyle/>
          <a:p>
            <a:r>
              <a:rPr lang="en-ZA" dirty="0"/>
              <a:t>The k-means algorithm has multiple ways it can be parallelized. </a:t>
            </a:r>
            <a:r>
              <a:rPr lang="en-ZA" dirty="0" smtClean="0"/>
              <a:t>Specially we look </a:t>
            </a:r>
            <a:r>
              <a:rPr lang="en-ZA" dirty="0"/>
              <a:t>at the following three aspects:</a:t>
            </a:r>
          </a:p>
          <a:p>
            <a:pPr lvl="1"/>
            <a:r>
              <a:rPr lang="en-ZA" dirty="0"/>
              <a:t> Iterations over </a:t>
            </a:r>
            <a:r>
              <a:rPr lang="en-ZA" dirty="0" smtClean="0"/>
              <a:t>data points</a:t>
            </a:r>
            <a:endParaRPr lang="en-ZA" dirty="0"/>
          </a:p>
          <a:p>
            <a:pPr lvl="1"/>
            <a:r>
              <a:rPr lang="en-ZA" dirty="0"/>
              <a:t> Iterations over clusters</a:t>
            </a:r>
          </a:p>
          <a:p>
            <a:pPr lvl="1"/>
            <a:r>
              <a:rPr lang="en-ZA" dirty="0"/>
              <a:t> Iterations over dimensions</a:t>
            </a:r>
          </a:p>
        </p:txBody>
      </p:sp>
    </p:spTree>
    <p:extLst>
      <p:ext uri="{BB962C8B-B14F-4D97-AF65-F5344CB8AC3E}">
        <p14:creationId xmlns:p14="http://schemas.microsoft.com/office/powerpoint/2010/main" val="2786229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313</TotalTime>
  <Words>328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Century Gothic</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What happened with Online K-Means?</vt:lpstr>
      <vt:lpstr>PowerPoint Presentation</vt:lpstr>
      <vt:lpstr>PowerPoint Presentation</vt:lpstr>
      <vt:lpstr>Three Aspects We Have Considered</vt:lpstr>
      <vt:lpstr>Difference between the two code bases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Parallel Project</dc:title>
  <dc:subject/>
  <dc:creator>SoftDev</dc:creator>
  <dc:description/>
  <cp:lastModifiedBy>SoftDev</cp:lastModifiedBy>
  <cp:revision>31</cp:revision>
  <dcterms:created xsi:type="dcterms:W3CDTF">2016-09-02T15:10:27Z</dcterms:created>
  <dcterms:modified xsi:type="dcterms:W3CDTF">2016-10-17T21:17:43Z</dcterms:modified>
  <dc:language>en-ZA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