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4" r:id="rId5"/>
    <p:sldId id="265" r:id="rId6"/>
    <p:sldId id="258" r:id="rId7"/>
    <p:sldId id="266" r:id="rId8"/>
    <p:sldId id="261" r:id="rId9"/>
    <p:sldId id="262" r:id="rId10"/>
    <p:sldId id="263" r:id="rId1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50" name="Picture 49"/>
          <p:cNvPicPr/>
          <p:nvPr/>
        </p:nvPicPr>
        <p:blipFill>
          <a:blip r:embed="rId2"/>
          <a:stretch/>
        </p:blipFill>
        <p:spPr>
          <a:xfrm>
            <a:off x="3426480" y="260316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51" name="Picture 50"/>
          <p:cNvPicPr/>
          <p:nvPr/>
        </p:nvPicPr>
        <p:blipFill>
          <a:blip r:embed="rId2"/>
          <a:stretch/>
        </p:blipFill>
        <p:spPr>
          <a:xfrm>
            <a:off x="3426480" y="2603160"/>
            <a:ext cx="4281480" cy="341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1154880" y="973800"/>
            <a:ext cx="8760960" cy="327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99" name="Picture 98"/>
          <p:cNvPicPr/>
          <p:nvPr/>
        </p:nvPicPr>
        <p:blipFill>
          <a:blip r:embed="rId2"/>
          <a:stretch/>
        </p:blipFill>
        <p:spPr>
          <a:xfrm>
            <a:off x="3426480" y="260316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2"/>
          <a:stretch/>
        </p:blipFill>
        <p:spPr>
          <a:xfrm>
            <a:off x="3426480" y="2603160"/>
            <a:ext cx="4281480" cy="341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ubTitle"/>
          </p:nvPr>
        </p:nvSpPr>
        <p:spPr>
          <a:xfrm>
            <a:off x="1154880" y="973800"/>
            <a:ext cx="8760960" cy="327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2"/>
          <p:cNvSpPr/>
          <p:nvPr/>
        </p:nvSpPr>
        <p:spPr>
          <a:xfrm>
            <a:off x="0" y="2666880"/>
            <a:ext cx="4190760" cy="4190760"/>
          </a:xfrm>
          <a:prstGeom prst="ellipse">
            <a:avLst/>
          </a:prstGeom>
          <a:gradFill>
            <a:gsLst>
              <a:gs pos="0">
                <a:schemeClr val="accent5">
                  <a:alpha val="11000"/>
                </a:schemeClr>
              </a:gs>
              <a:gs pos="36000">
                <a:schemeClr val="accent5">
                  <a:alpha val="10000"/>
                </a:schemeClr>
              </a:gs>
              <a:gs pos="75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2895480"/>
            <a:ext cx="2361960" cy="2361960"/>
          </a:xfrm>
          <a:prstGeom prst="ellipse">
            <a:avLst/>
          </a:prstGeom>
          <a:gradFill>
            <a:gsLst>
              <a:gs pos="0">
                <a:schemeClr val="accent5">
                  <a:alpha val="8000"/>
                </a:schemeClr>
              </a:gs>
              <a:gs pos="3600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8609040" y="5867280"/>
            <a:ext cx="990360" cy="990360"/>
          </a:xfrm>
          <a:prstGeom prst="ellipse">
            <a:avLst/>
          </a:prstGeom>
          <a:gradFill>
            <a:gsLst>
              <a:gs pos="0">
                <a:schemeClr val="accent5">
                  <a:alpha val="14000"/>
                </a:schemeClr>
              </a:gs>
              <a:gs pos="36000">
                <a:schemeClr val="accent5">
                  <a:alpha val="7000"/>
                </a:schemeClr>
              </a:gs>
              <a:gs pos="66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>
            <a:gsLst>
              <a:gs pos="0">
                <a:schemeClr val="accent5">
                  <a:alpha val="7000"/>
                </a:schemeClr>
              </a:gs>
              <a:gs pos="36000">
                <a:schemeClr val="accent5">
                  <a:alpha val="6000"/>
                </a:schemeClr>
              </a:gs>
              <a:gs pos="69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7999560" y="8640"/>
            <a:ext cx="1599840" cy="1599840"/>
          </a:xfrm>
          <a:prstGeom prst="ellipse">
            <a:avLst/>
          </a:prstGeom>
          <a:gradFill>
            <a:gsLst>
              <a:gs pos="0">
                <a:schemeClr val="accent5">
                  <a:alpha val="14000"/>
                </a:schemeClr>
              </a:gs>
              <a:gs pos="36000">
                <a:schemeClr val="accent5">
                  <a:alpha val="7000"/>
                </a:schemeClr>
              </a:gs>
              <a:gs pos="73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21010200">
            <a:off x="8490960" y="1797480"/>
            <a:ext cx="3299040" cy="440640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459360" y="1866240"/>
            <a:ext cx="11277360" cy="4533480"/>
          </a:xfrm>
          <a:custGeom>
            <a:avLst/>
            <a:gdLst/>
            <a:ahLst/>
            <a:cxnLst/>
            <a:rect l="l" t="t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0" y="1440"/>
            <a:ext cx="12191760" cy="6856200"/>
          </a:xfrm>
          <a:custGeom>
            <a:avLst/>
            <a:gdLst/>
            <a:ahLst/>
            <a:cxn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 hidden="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1440"/>
            <a:ext cx="12191760" cy="6856200"/>
          </a:xfrm>
          <a:custGeom>
            <a:avLst/>
            <a:gdLst/>
            <a:ahLst/>
            <a:cxn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 rot="5400000">
            <a:off x="10159200" y="179208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ZA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16/09/04</a:t>
            </a:r>
            <a:endParaRPr lang="en-Z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 rot="5400000">
            <a:off x="8952120" y="322776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endParaRPr lang="en-Z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CustomShape 16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PlaceHolder 17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20E2DDC0-B922-4D1B-BEF1-49D7BAFBFC6B}" type="slidenum">
              <a:rPr lang="en-ZA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Z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1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0" y="2666880"/>
            <a:ext cx="4190760" cy="4190760"/>
          </a:xfrm>
          <a:prstGeom prst="ellipse">
            <a:avLst/>
          </a:prstGeom>
          <a:gradFill>
            <a:gsLst>
              <a:gs pos="0">
                <a:schemeClr val="accent5">
                  <a:alpha val="11000"/>
                </a:schemeClr>
              </a:gs>
              <a:gs pos="36000">
                <a:schemeClr val="accent5">
                  <a:alpha val="10000"/>
                </a:schemeClr>
              </a:gs>
              <a:gs pos="75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0" y="2895480"/>
            <a:ext cx="2361960" cy="2361960"/>
          </a:xfrm>
          <a:prstGeom prst="ellipse">
            <a:avLst/>
          </a:prstGeom>
          <a:gradFill>
            <a:gsLst>
              <a:gs pos="0">
                <a:schemeClr val="accent5">
                  <a:alpha val="8000"/>
                </a:schemeClr>
              </a:gs>
              <a:gs pos="3600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8609040" y="5867280"/>
            <a:ext cx="990360" cy="990360"/>
          </a:xfrm>
          <a:prstGeom prst="ellipse">
            <a:avLst/>
          </a:prstGeom>
          <a:gradFill>
            <a:gsLst>
              <a:gs pos="0">
                <a:schemeClr val="accent5">
                  <a:alpha val="14000"/>
                </a:schemeClr>
              </a:gs>
              <a:gs pos="36000">
                <a:schemeClr val="accent5">
                  <a:alpha val="7000"/>
                </a:schemeClr>
              </a:gs>
              <a:gs pos="66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" name="CustomShape 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>
            <a:gsLst>
              <a:gs pos="0">
                <a:schemeClr val="accent5">
                  <a:alpha val="7000"/>
                </a:schemeClr>
              </a:gs>
              <a:gs pos="36000">
                <a:schemeClr val="accent5">
                  <a:alpha val="6000"/>
                </a:schemeClr>
              </a:gs>
              <a:gs pos="69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7" name="CustomShape 6"/>
          <p:cNvSpPr/>
          <p:nvPr/>
        </p:nvSpPr>
        <p:spPr>
          <a:xfrm>
            <a:off x="7999560" y="8640"/>
            <a:ext cx="1599840" cy="1599840"/>
          </a:xfrm>
          <a:prstGeom prst="ellipse">
            <a:avLst/>
          </a:prstGeom>
          <a:gradFill>
            <a:gsLst>
              <a:gs pos="0">
                <a:schemeClr val="accent5">
                  <a:alpha val="14000"/>
                </a:schemeClr>
              </a:gs>
              <a:gs pos="36000">
                <a:schemeClr val="accent5">
                  <a:alpha val="7000"/>
                </a:schemeClr>
              </a:gs>
              <a:gs pos="73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" name="CustomShape 7"/>
          <p:cNvSpPr/>
          <p:nvPr/>
        </p:nvSpPr>
        <p:spPr>
          <a:xfrm rot="21010200">
            <a:off x="8490960" y="1797480"/>
            <a:ext cx="3299040" cy="440640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8"/>
          <p:cNvSpPr/>
          <p:nvPr/>
        </p:nvSpPr>
        <p:spPr>
          <a:xfrm>
            <a:off x="459360" y="1866240"/>
            <a:ext cx="11277360" cy="4533480"/>
          </a:xfrm>
          <a:custGeom>
            <a:avLst/>
            <a:gdLst/>
            <a:ahLst/>
            <a:cxnLst/>
            <a:rect l="l" t="t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9"/>
          <p:cNvSpPr/>
          <p:nvPr/>
        </p:nvSpPr>
        <p:spPr>
          <a:xfrm>
            <a:off x="0" y="1440"/>
            <a:ext cx="12191760" cy="6856200"/>
          </a:xfrm>
          <a:custGeom>
            <a:avLst/>
            <a:gdLst/>
            <a:ahLst/>
            <a:cxnLst/>
            <a:rect l="l" t="t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10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PlaceHolder 1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3" name="PlaceHolder 1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57400" lvl="4" indent="-22824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4" name="PlaceHolder 13"/>
          <p:cNvSpPr>
            <a:spLocks noGrp="1"/>
          </p:cNvSpPr>
          <p:nvPr>
            <p:ph type="dt"/>
          </p:nvPr>
        </p:nvSpPr>
        <p:spPr>
          <a:xfrm>
            <a:off x="10653120" y="6391800"/>
            <a:ext cx="990360" cy="3045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ZA" sz="1000" b="1" strike="noStrike" spc="-1">
                <a:solidFill>
                  <a:srgbClr val="B3116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16/09/04</a:t>
            </a:r>
            <a:endParaRPr lang="en-Z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" name="PlaceHolder 14"/>
          <p:cNvSpPr>
            <a:spLocks noGrp="1"/>
          </p:cNvSpPr>
          <p:nvPr>
            <p:ph type="ftr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</p:spPr>
        <p:txBody>
          <a:bodyPr anchor="ctr"/>
          <a:lstStyle/>
          <a:p>
            <a:endParaRPr lang="en-Z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PlaceHolder 15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78F70C2B-B0BA-4265-868C-882597041EA1}" type="slidenum">
              <a:rPr lang="en-ZA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Z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K-Means Parallel Project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154880" y="4777560"/>
            <a:ext cx="8825400" cy="861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ZA" sz="1800" b="0" strike="noStrike" cap="all" spc="-1" dirty="0">
                <a:solidFill>
                  <a:srgbClr val="EF53A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Massive </a:t>
            </a:r>
            <a:r>
              <a:rPr lang="en-ZA" sz="1800" b="0" strike="noStrike" cap="all" spc="-1" dirty="0" err="1" smtClean="0">
                <a:solidFill>
                  <a:srgbClr val="EF53A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DyNamic</a:t>
            </a:r>
            <a:r>
              <a:rPr lang="en-ZA" sz="1800" b="0" strike="noStrike" cap="all" spc="-1" dirty="0">
                <a:solidFill>
                  <a:srgbClr val="EF53A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</a:t>
            </a:r>
            <a:endParaRPr lang="en-Z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ZA" sz="1800" b="0" strike="noStrike" cap="all" spc="-1" dirty="0" err="1">
                <a:solidFill>
                  <a:srgbClr val="EF53A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Liron</a:t>
            </a:r>
            <a:r>
              <a:rPr lang="en-ZA" sz="1800" b="0" strike="noStrike" cap="all" spc="-1" dirty="0">
                <a:solidFill>
                  <a:srgbClr val="EF53A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Mizrahi, Daniel da Silva, Fran-</a:t>
            </a:r>
            <a:r>
              <a:rPr lang="en-ZA" sz="1800" b="0" strike="noStrike" cap="all" spc="-1" dirty="0" err="1">
                <a:solidFill>
                  <a:srgbClr val="EF53A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pierre</a:t>
            </a:r>
            <a:r>
              <a:rPr lang="en-ZA" sz="1800" b="0" strike="noStrike" cap="all" spc="-1" dirty="0">
                <a:solidFill>
                  <a:srgbClr val="EF53A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ZA" sz="1800" b="0" strike="noStrike" cap="all" spc="-1" dirty="0" err="1">
                <a:solidFill>
                  <a:srgbClr val="EF53A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Nel</a:t>
            </a:r>
            <a:r>
              <a:rPr lang="en-ZA" sz="1800" b="0" strike="noStrike" cap="all" spc="-1" dirty="0">
                <a:solidFill>
                  <a:srgbClr val="EF53A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and Jason </a:t>
            </a:r>
            <a:r>
              <a:rPr lang="en-ZA" sz="1800" b="0" strike="noStrike" cap="all" spc="-1" dirty="0" err="1">
                <a:solidFill>
                  <a:srgbClr val="EF53A5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Chalom</a:t>
            </a:r>
            <a:endParaRPr lang="en-Z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Maths</a:t>
            </a:r>
            <a:r>
              <a:rPr lang="en-US" sz="3600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36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Behind K-Means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Shape 2"/>
              <p:cNvSpPr txBox="1"/>
              <p:nvPr/>
            </p:nvSpPr>
            <p:spPr>
              <a:xfrm>
                <a:off x="1154880" y="2603520"/>
                <a:ext cx="8825400" cy="3416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r>
                  <a:rPr lang="en-US" sz="1800" b="0" strike="noStrike" spc="-1" dirty="0" smtClean="0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entury Gothic"/>
                  </a:rPr>
                  <a:t>K-Means, as described in the last presentation, is a clustering algorithm for classifying points commonly used in machine learning.</a:t>
                </a:r>
              </a:p>
              <a:p>
                <a:endParaRPr lang="en-US" spc="-1" dirty="0">
                  <a:solidFill>
                    <a:srgbClr val="404040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</a:endParaRPr>
              </a:p>
              <a:p>
                <a:r>
                  <a:rPr lang="en-US" spc="-1" dirty="0" smtClean="0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entury Gothic"/>
                  </a:rPr>
                  <a:t>Most of the </a:t>
                </a:r>
                <a:r>
                  <a:rPr lang="en-US" spc="-1" dirty="0" err="1" smtClean="0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entury Gothic"/>
                  </a:rPr>
                  <a:t>maths</a:t>
                </a:r>
                <a:r>
                  <a:rPr lang="en-US" spc="-1" dirty="0" smtClean="0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entury Gothic"/>
                  </a:rPr>
                  <a:t> used is basic such as:</a:t>
                </a:r>
              </a:p>
              <a:p>
                <a:pPr marL="343080" indent="-342720">
                  <a:lnSpc>
                    <a:spcPct val="100000"/>
                  </a:lnSpc>
                  <a:buClr>
                    <a:srgbClr val="B31166"/>
                  </a:buClr>
                  <a:buSzPct val="80000"/>
                  <a:buFont typeface="Wingdings 3" charset="2"/>
                  <a:buChar char=""/>
                </a:pPr>
                <a:r>
                  <a:rPr lang="en-US" spc="-1" dirty="0" smtClean="0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entury Gothic"/>
                  </a:rPr>
                  <a:t>Calculating the distance between two points for assigning a </a:t>
                </a:r>
                <a:r>
                  <a:rPr lang="en-US" spc="-1" dirty="0" err="1" smtClean="0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entury Gothic"/>
                  </a:rPr>
                  <a:t>datapoint</a:t>
                </a:r>
                <a:r>
                  <a:rPr lang="en-US" spc="-1" dirty="0" smtClean="0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entury Gothic"/>
                  </a:rPr>
                  <a:t> to a cluster:</a:t>
                </a:r>
              </a:p>
              <a:p>
                <a:pPr marL="800280" lvl="1" indent="-342720">
                  <a:buClr>
                    <a:srgbClr val="B31166"/>
                  </a:buClr>
                  <a:buSzPct val="80000"/>
                  <a:buFont typeface="Wingdings 3" charset="2"/>
                  <a:buChar char=""/>
                </a:pPr>
                <a14:m>
                  <m:oMath xmlns:m="http://schemas.openxmlformats.org/officeDocument/2006/math"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𝐹𝑜𝑟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𝑡𝑤𝑜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𝑝𝑜𝑖𝑛𝑡𝑠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ZA" b="0" i="1" spc="-1" smtClean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b="0" i="1" spc="-1" smtClean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ZA" b="0" i="1" spc="-1" smtClean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ZA" b="0" i="1" spc="-1" smtClean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ZA" b="0" i="1" spc="-1" smtClean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ZA" b="0" i="1" spc="-1" smtClean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ZA" b="0" i="1" spc="-1" smtClean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ZA" b="0" i="1" spc="-1" smtClean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ZA" b="0" i="1" spc="-1" smtClean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pc="-1" dirty="0" smtClean="0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entury Gothic"/>
                  </a:rPr>
                  <a:t>, </a:t>
                </a:r>
                <a14:m>
                  <m:oMath xmlns:m="http://schemas.openxmlformats.org/officeDocument/2006/math">
                    <m:r>
                      <a:rPr lang="en-ZA" b="0" i="1" spc="-1" dirty="0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ZA" b="0" i="1" spc="-1" dirty="0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ZA" b="0" i="1" spc="-1" dirty="0" smtClean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b="0" i="1" spc="-1" dirty="0" smtClean="0">
                                <a:solidFill>
                                  <a:srgbClr val="40404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pc="-1" dirty="0" smtClean="0">
                                <a:solidFill>
                                  <a:srgbClr val="40404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ZA" b="0" i="1" spc="-1" dirty="0" smtClean="0">
                                <a:solidFill>
                                  <a:srgbClr val="40404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ZA" b="0" i="1" spc="-1" dirty="0" smtClean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ZA" b="0" i="1" spc="-1" dirty="0" smtClean="0">
                                <a:solidFill>
                                  <a:srgbClr val="40404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pc="-1" dirty="0" smtClean="0">
                                <a:solidFill>
                                  <a:srgbClr val="40404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ZA" b="0" i="1" spc="-1" dirty="0" smtClean="0">
                                <a:solidFill>
                                  <a:srgbClr val="40404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ZA" b="0" i="1" spc="-1" dirty="0" smtClean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ZA" b="0" i="1" spc="-1" dirty="0" smtClean="0">
                                <a:solidFill>
                                  <a:srgbClr val="40404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pc="-1" dirty="0" smtClean="0">
                                <a:solidFill>
                                  <a:srgbClr val="40404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ZA" b="0" i="1" spc="-1" dirty="0" smtClean="0">
                                <a:solidFill>
                                  <a:srgbClr val="40404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ZA" b="0" i="1" spc="-1" dirty="0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ZA" b="0" i="1" spc="-1" dirty="0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ZA" b="0" i="1" spc="-1" dirty="0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ZA" b="0" i="1" spc="-1" dirty="0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ZA" b="0" i="1" spc="-1" dirty="0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ZA" b="0" i="1" spc="-1" dirty="0" smtClean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i="1" spc="-1" dirty="0">
                                <a:solidFill>
                                  <a:srgbClr val="40404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pc="-1" dirty="0" smtClean="0">
                                <a:solidFill>
                                  <a:srgbClr val="40404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ZA" i="1" spc="-1" dirty="0">
                                <a:solidFill>
                                  <a:srgbClr val="40404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ZA" i="1" spc="-1" dirty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ZA" i="1" spc="-1" dirty="0">
                                <a:solidFill>
                                  <a:srgbClr val="40404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pc="-1" dirty="0" smtClean="0">
                                <a:solidFill>
                                  <a:srgbClr val="40404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ZA" i="1" spc="-1" dirty="0">
                                <a:solidFill>
                                  <a:srgbClr val="40404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ZA" i="1" spc="-1" dirty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ZA" i="1" spc="-1" dirty="0">
                                <a:solidFill>
                                  <a:srgbClr val="40404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pc="-1" dirty="0" smtClean="0">
                                <a:solidFill>
                                  <a:srgbClr val="40404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ZA" i="1" spc="-1" dirty="0">
                                <a:solidFill>
                                  <a:srgbClr val="40404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ZA" b="0" i="1" spc="-1" dirty="0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ZA" b="0" i="1" spc="-1" dirty="0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ZA" b="0" i="1" spc="-1" dirty="0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ZA" b="0" i="1" spc="-1" dirty="0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ZA" b="0" i="1" spc="-1" dirty="0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ZA" b="0" i="1" spc="-1" dirty="0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ZA" b="0" i="1" spc="-1" dirty="0" smtClean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b="0" i="1" spc="-1" dirty="0" smtClean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ZA" b="0" i="1" spc="-1" dirty="0" smtClean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ZA" b="0" i="1" spc="-1" dirty="0" smtClean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ZA" b="0" i="1" spc="-1" dirty="0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ZA" b="0" i="1" spc="-1" dirty="0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ZA" b="0" i="1" spc="-1" dirty="0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pc="-1" dirty="0" smtClean="0">
                  <a:solidFill>
                    <a:srgbClr val="404040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</a:endParaRPr>
              </a:p>
              <a:p>
                <a:pPr marL="1371960" lvl="3">
                  <a:buClr>
                    <a:srgbClr val="B31166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ZA" b="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b="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ZA" b="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ZA" b="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ZA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ZA" b="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l-GR" i="1" spc="-1">
                                  <a:solidFill>
                                    <a:srgbClr val="40404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ZA" i="1" spc="-1">
                                  <a:solidFill>
                                    <a:srgbClr val="40404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ZA" i="1" spc="-1">
                                  <a:solidFill>
                                    <a:srgbClr val="40404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ZA" i="1" spc="-1">
                                  <a:solidFill>
                                    <a:srgbClr val="40404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ZA" i="1" spc="-1">
                                      <a:solidFill>
                                        <a:srgbClr val="40404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l-GR" i="1" spc="-1">
                                          <a:solidFill>
                                            <a:srgbClr val="404040"/>
                                          </a:solidFill>
                                          <a:uFill>
                                            <a:solidFill>
                                              <a:srgbClr val="FFFFFF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i="1" spc="-1">
                                          <a:solidFill>
                                            <a:srgbClr val="404040"/>
                                          </a:solidFill>
                                          <a:uFill>
                                            <a:solidFill>
                                              <a:srgbClr val="FFFFFF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ZA" i="1" spc="-1">
                                          <a:solidFill>
                                            <a:srgbClr val="404040"/>
                                          </a:solidFill>
                                          <a:uFill>
                                            <a:solidFill>
                                              <a:srgbClr val="FFFFFF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ZA" i="1" spc="-1">
                                          <a:solidFill>
                                            <a:srgbClr val="404040"/>
                                          </a:solidFill>
                                          <a:uFill>
                                            <a:solidFill>
                                              <a:srgbClr val="FFFFFF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ZA" i="1" spc="-1">
                                      <a:solidFill>
                                        <a:srgbClr val="40404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ZA" i="1" spc="-1">
                                          <a:solidFill>
                                            <a:srgbClr val="404040"/>
                                          </a:solidFill>
                                          <a:uFill>
                                            <a:solidFill>
                                              <a:srgbClr val="FFFFFF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i="1" spc="-1">
                                          <a:solidFill>
                                            <a:srgbClr val="404040"/>
                                          </a:solidFill>
                                          <a:uFill>
                                            <a:solidFill>
                                              <a:srgbClr val="FFFFFF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ZA" i="1" spc="-1">
                                          <a:solidFill>
                                            <a:srgbClr val="404040"/>
                                          </a:solidFill>
                                          <a:uFill>
                                            <a:solidFill>
                                              <a:srgbClr val="FFFFFF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ZA" i="1" spc="-1">
                                      <a:solidFill>
                                        <a:srgbClr val="40404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ZA" i="1" spc="-1">
                                      <a:solidFill>
                                        <a:srgbClr val="40404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pc="-1" dirty="0" smtClean="0">
                  <a:solidFill>
                    <a:srgbClr val="404040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</a:endParaRPr>
              </a:p>
              <a:p>
                <a:pPr marL="914760" lvl="2">
                  <a:buClr>
                    <a:srgbClr val="B31166"/>
                  </a:buClr>
                  <a:buSzPct val="80000"/>
                </a:pPr>
                <a:r>
                  <a:rPr lang="en-US" spc="-1" dirty="0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entury Gothic"/>
                  </a:rPr>
                  <a:t>	</a:t>
                </a:r>
                <a:endParaRPr lang="en-US" spc="-1" dirty="0" smtClean="0">
                  <a:solidFill>
                    <a:srgbClr val="404040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</a:endParaRPr>
              </a:p>
              <a:p>
                <a:pPr marL="343080" indent="-342720">
                  <a:lnSpc>
                    <a:spcPct val="100000"/>
                  </a:lnSpc>
                  <a:buClr>
                    <a:srgbClr val="B31166"/>
                  </a:buClr>
                  <a:buSzPct val="80000"/>
                  <a:buFont typeface="Wingdings 3" charset="2"/>
                  <a:buChar char=""/>
                </a:pPr>
                <a:endParaRPr lang="en-US" spc="-1" dirty="0" smtClean="0">
                  <a:solidFill>
                    <a:srgbClr val="404040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</a:endParaRPr>
              </a:p>
              <a:p>
                <a:pPr marL="343080" indent="-342720">
                  <a:lnSpc>
                    <a:spcPct val="100000"/>
                  </a:lnSpc>
                  <a:buClr>
                    <a:srgbClr val="B31166"/>
                  </a:buClr>
                  <a:buSzPct val="80000"/>
                  <a:buFont typeface="Wingdings 3" charset="2"/>
                  <a:buChar char=""/>
                </a:pPr>
                <a:endParaRPr lang="en-US" spc="-1" dirty="0">
                  <a:solidFill>
                    <a:srgbClr val="404040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</a:endParaRPr>
              </a:p>
              <a:p>
                <a:pPr marL="343080" indent="-342720">
                  <a:lnSpc>
                    <a:spcPct val="100000"/>
                  </a:lnSpc>
                  <a:buClr>
                    <a:srgbClr val="B31166"/>
                  </a:buClr>
                  <a:buSzPct val="80000"/>
                  <a:buFont typeface="Wingdings 3" charset="2"/>
                  <a:buChar char=""/>
                </a:pPr>
                <a:endParaRPr lang="en-US" spc="-1" dirty="0" smtClean="0">
                  <a:solidFill>
                    <a:srgbClr val="404040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</a:endParaRPr>
              </a:p>
              <a:p>
                <a:pPr marL="343080" indent="-342720">
                  <a:lnSpc>
                    <a:spcPct val="100000"/>
                  </a:lnSpc>
                  <a:buClr>
                    <a:srgbClr val="B31166"/>
                  </a:buClr>
                  <a:buSzPct val="80000"/>
                  <a:buFont typeface="Wingdings 3" charset="2"/>
                  <a:buChar char=""/>
                </a:pPr>
                <a:endParaRPr lang="en-US" spc="-1" dirty="0">
                  <a:solidFill>
                    <a:srgbClr val="404040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</a:endParaRPr>
              </a:p>
              <a:p>
                <a:pPr marL="360">
                  <a:lnSpc>
                    <a:spcPct val="100000"/>
                  </a:lnSpc>
                  <a:buClr>
                    <a:srgbClr val="B31166"/>
                  </a:buClr>
                  <a:buSzPct val="80000"/>
                </a:pPr>
                <a:endParaRPr lang="en-US" sz="1800" b="0" strike="noStrike" spc="-1" dirty="0" smtClean="0">
                  <a:solidFill>
                    <a:srgbClr val="404040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</a:endParaRPr>
              </a:p>
            </p:txBody>
          </p:sp>
        </mc:Choice>
        <mc:Fallback>
          <p:sp>
            <p:nvSpPr>
              <p:cNvPr id="104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80" y="2603520"/>
                <a:ext cx="8825400" cy="3416040"/>
              </a:xfrm>
              <a:prstGeom prst="rect">
                <a:avLst/>
              </a:prstGeom>
              <a:blipFill rotWithShape="0">
                <a:blip r:embed="rId2"/>
                <a:stretch>
                  <a:fillRect l="-552" t="-8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Maths</a:t>
            </a:r>
            <a:r>
              <a:rPr lang="en-US" sz="3600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36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Behind K-Means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Shape 2"/>
              <p:cNvSpPr txBox="1"/>
              <p:nvPr/>
            </p:nvSpPr>
            <p:spPr>
              <a:xfrm>
                <a:off x="1154880" y="2603520"/>
                <a:ext cx="8825400" cy="3416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343080" indent="-342720">
                  <a:lnSpc>
                    <a:spcPct val="100000"/>
                  </a:lnSpc>
                  <a:buClr>
                    <a:srgbClr val="B31166"/>
                  </a:buClr>
                  <a:buSzPct val="80000"/>
                  <a:buFont typeface="Wingdings 3" charset="2"/>
                  <a:buChar char=""/>
                </a:pPr>
                <a:r>
                  <a:rPr lang="en-US" spc="-1" dirty="0" smtClean="0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entury Gothic"/>
                  </a:rPr>
                  <a:t>Calculating the average of several points to move the cluster </a:t>
                </a:r>
                <a:r>
                  <a:rPr lang="en-US" spc="-1" dirty="0" err="1" smtClean="0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entury Gothic"/>
                  </a:rPr>
                  <a:t>centre</a:t>
                </a:r>
                <a:r>
                  <a:rPr lang="en-US" spc="-1" dirty="0" smtClean="0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entury Gothic"/>
                  </a:rPr>
                  <a:t> to a new location</a:t>
                </a:r>
                <a:r>
                  <a:rPr lang="en-US" spc="-1" dirty="0" smtClean="0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entury Gothic"/>
                  </a:rPr>
                  <a:t>:</a:t>
                </a:r>
              </a:p>
              <a:p>
                <a:pPr marL="800280" lvl="1" indent="-342720">
                  <a:buClr>
                    <a:srgbClr val="B31166"/>
                  </a:buClr>
                  <a:buSzPct val="80000"/>
                  <a:buFont typeface="Wingdings 3" charset="2"/>
                  <a:buChar char=""/>
                </a:pPr>
                <a14:m>
                  <m:oMath xmlns:m="http://schemas.openxmlformats.org/officeDocument/2006/math"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𝑐𝑙𝑢𝑠𝑡𝑒𝑟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ZA" b="0" spc="-1" dirty="0" smtClean="0">
                  <a:solidFill>
                    <a:srgbClr val="404040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</a:endParaRPr>
              </a:p>
              <a:p>
                <a:pPr marL="1371960" lvl="3">
                  <a:buClr>
                    <a:srgbClr val="B31166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𝑚𝑒𝑎𝑛</m:t>
                      </m:r>
                      <m:d>
                        <m:dPr>
                          <m:ctrlPr>
                            <a:rPr lang="en-ZA" b="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b="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𝑐𝑙𝑢𝑠𝑡𝑒𝑟</m:t>
                          </m:r>
                          <m:r>
                            <a:rPr lang="en-ZA" b="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ZA" b="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ZA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ZA" b="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b="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ZA" i="1" spc="-1">
                                  <a:solidFill>
                                    <a:srgbClr val="40404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i="1" spc="-1">
                                  <a:solidFill>
                                    <a:srgbClr val="40404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ZA" i="1" spc="-1">
                                  <a:solidFill>
                                    <a:srgbClr val="40404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ZA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ZA" b="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ZA" b="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ZA" b="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ZA" b="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ZA" b="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ZA" b="0" i="1" spc="-1" smtClean="0">
                                  <a:solidFill>
                                    <a:srgbClr val="40404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pc="-1" smtClean="0">
                                  <a:solidFill>
                                    <a:srgbClr val="40404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ZA" b="0" i="1" spc="-1" smtClean="0">
                                  <a:solidFill>
                                    <a:srgbClr val="40404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ZA" b="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sSub>
                        <m:sSubPr>
                          <m:ctrlPr>
                            <a:rPr lang="en-ZA" i="1" spc="-1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;   </m:t>
                          </m:r>
                          <m:r>
                            <a:rPr lang="en-ZA" i="1" spc="-1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ZA" i="1" spc="-1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ZA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ZA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ZA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ZA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𝑒𝑙𝑒𝑚𝑒𝑛𝑡𝑠</m:t>
                      </m:r>
                      <m:r>
                        <a:rPr lang="en-ZA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ZA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𝑐𝑙𝑢𝑠𝑡𝑒𝑟</m:t>
                      </m:r>
                      <m:r>
                        <a:rPr lang="en-ZA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ZA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pc="-1" dirty="0" smtClean="0">
                  <a:solidFill>
                    <a:srgbClr val="404040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</a:endParaRPr>
              </a:p>
            </p:txBody>
          </p:sp>
        </mc:Choice>
        <mc:Fallback>
          <p:sp>
            <p:nvSpPr>
              <p:cNvPr id="104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80" y="2603520"/>
                <a:ext cx="8825400" cy="3416040"/>
              </a:xfrm>
              <a:prstGeom prst="rect">
                <a:avLst/>
              </a:prstGeom>
              <a:blipFill rotWithShape="0">
                <a:blip r:embed="rId2"/>
                <a:stretch>
                  <a:fillRect l="-138" t="-8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7200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Maths</a:t>
            </a:r>
            <a:r>
              <a:rPr lang="en-US" sz="3600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3600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Behind K-Means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Shape 2"/>
              <p:cNvSpPr txBox="1"/>
              <p:nvPr/>
            </p:nvSpPr>
            <p:spPr>
              <a:xfrm>
                <a:off x="1154880" y="2603520"/>
                <a:ext cx="8825400" cy="3416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 marL="343080" indent="-342720">
                  <a:lnSpc>
                    <a:spcPct val="100000"/>
                  </a:lnSpc>
                  <a:buClr>
                    <a:srgbClr val="B31166"/>
                  </a:buClr>
                  <a:buSzPct val="80000"/>
                  <a:buFont typeface="Wingdings 3" charset="2"/>
                  <a:buChar char=""/>
                </a:pPr>
                <a:r>
                  <a:rPr lang="en-US" spc="-1" dirty="0" smtClean="0">
                    <a:solidFill>
                      <a:srgbClr val="404040"/>
                    </a:solidFill>
                    <a:uFill>
                      <a:solidFill>
                        <a:srgbClr val="FFFFFF"/>
                      </a:solidFill>
                    </a:uFill>
                    <a:latin typeface="Century Gothic"/>
                  </a:rPr>
                  <a:t>Calculating the Sum of Squares Error(SSE) to determine whether or not the result is acceptable (note the mean squared error will be calculated per cluster):</a:t>
                </a:r>
              </a:p>
              <a:p>
                <a:pPr marL="800280" lvl="1" indent="-342720">
                  <a:buClr>
                    <a:srgbClr val="B31166"/>
                  </a:buClr>
                  <a:buSzPct val="80000"/>
                  <a:buFont typeface="Wingdings 3" charset="2"/>
                  <a:buChar char=""/>
                </a:pPr>
                <a14:m>
                  <m:oMath xmlns:m="http://schemas.openxmlformats.org/officeDocument/2006/math"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𝑝𝑜𝑖𝑛𝑡𝑠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𝑎𝑠𝑠𝑖𝑔𝑛𝑒𝑑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𝑐𝑙𝑢𝑠𝑡𝑒𝑟𝑠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𝑐𝑒𝑛𝑡𝑟𝑒𝑠</m:t>
                    </m:r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ZA" b="0" i="1" spc="-1" smtClean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pc="-1" smtClean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ZA" b="0" i="1" spc="-1" smtClean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ZA" b="0" i="1" spc="-1" smtClean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pc="-1" smtClean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ZA" b="0" i="1" spc="-1" smtClean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ZA" b="0" i="1" spc="-1" smtClean="0">
                        <a:solidFill>
                          <a:srgbClr val="40404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ZA" b="0" i="1" spc="-1" smtClean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pc="-1" smtClean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ZA" b="0" i="1" spc="-1" smtClean="0">
                            <a:solidFill>
                              <a:srgbClr val="40404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pc="-1" dirty="0" smtClean="0">
                  <a:solidFill>
                    <a:srgbClr val="404040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</a:endParaRPr>
              </a:p>
              <a:p>
                <a:pPr marL="1371960" lvl="3">
                  <a:buClr>
                    <a:srgbClr val="B31166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ZA" b="0" i="1" spc="-1" smtClean="0">
                          <a:solidFill>
                            <a:srgbClr val="40404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ZA" b="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ZA" b="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ZA" b="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ZA" b="0" i="1" spc="-1" smtClean="0">
                              <a:solidFill>
                                <a:srgbClr val="404040"/>
                              </a:solidFill>
                              <a:uFill>
                                <a:solidFill>
                                  <a:srgbClr val="FFFFFF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ZA" b="0" i="1" spc="-1" smtClean="0">
                                  <a:solidFill>
                                    <a:srgbClr val="40404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ZA" b="0" i="1" spc="-1" smtClean="0">
                                  <a:solidFill>
                                    <a:srgbClr val="40404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ZA" b="0" i="1" spc="-1" smtClean="0">
                                  <a:solidFill>
                                    <a:srgbClr val="40404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ZA" b="0" i="1" spc="-1" smtClean="0">
                                  <a:solidFill>
                                    <a:srgbClr val="40404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ZA" b="0" i="1" spc="-1" smtClean="0">
                                  <a:solidFill>
                                    <a:srgbClr val="40404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ZA" b="0" i="1" spc="-1" smtClean="0">
                                      <a:solidFill>
                                        <a:srgbClr val="40404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b="0" i="1" spc="-1" smtClean="0">
                                      <a:solidFill>
                                        <a:srgbClr val="40404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ZA" b="0" i="1" spc="-1" smtClean="0">
                                      <a:solidFill>
                                        <a:srgbClr val="40404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ZA" i="1" spc="-1">
                                      <a:solidFill>
                                        <a:srgbClr val="40404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ZA" i="1" spc="-1">
                                      <a:solidFill>
                                        <a:srgbClr val="40404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ZA" i="1" spc="-1">
                                      <a:solidFill>
                                        <a:srgbClr val="40404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ZA" i="1" spc="-1">
                                      <a:solidFill>
                                        <a:srgbClr val="40404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ZA" i="1" spc="-1">
                                      <a:solidFill>
                                        <a:srgbClr val="40404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ZA" i="1" spc="-1">
                                          <a:solidFill>
                                            <a:srgbClr val="404040"/>
                                          </a:solidFill>
                                          <a:uFill>
                                            <a:solidFill>
                                              <a:srgbClr val="FFFFFF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i="1" spc="-1">
                                          <a:solidFill>
                                            <a:srgbClr val="404040"/>
                                          </a:solidFill>
                                          <a:uFill>
                                            <a:solidFill>
                                              <a:srgbClr val="FFFFFF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ZA" i="1" spc="-1">
                                          <a:solidFill>
                                            <a:srgbClr val="404040"/>
                                          </a:solidFill>
                                          <a:uFill>
                                            <a:solidFill>
                                              <a:srgbClr val="FFFFFF"/>
                                            </a:solidFill>
                                          </a:u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ZA" i="1" spc="-1">
                                      <a:solidFill>
                                        <a:srgbClr val="40404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ZA" i="1" spc="-1">
                                      <a:solidFill>
                                        <a:srgbClr val="40404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pc="-1" dirty="0" smtClean="0">
                  <a:solidFill>
                    <a:srgbClr val="404040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</a:endParaRPr>
              </a:p>
              <a:p>
                <a:pPr marL="343080" indent="-342720">
                  <a:lnSpc>
                    <a:spcPct val="100000"/>
                  </a:lnSpc>
                  <a:buClr>
                    <a:srgbClr val="B31166"/>
                  </a:buClr>
                  <a:buSzPct val="80000"/>
                  <a:buFont typeface="Wingdings 3" charset="2"/>
                  <a:buChar char=""/>
                </a:pPr>
                <a:endParaRPr lang="en-US" spc="-1" dirty="0" smtClean="0">
                  <a:solidFill>
                    <a:srgbClr val="404040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</a:endParaRPr>
              </a:p>
            </p:txBody>
          </p:sp>
        </mc:Choice>
        <mc:Fallback>
          <p:sp>
            <p:nvSpPr>
              <p:cNvPr id="104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80" y="2603520"/>
                <a:ext cx="8825400" cy="3416040"/>
              </a:xfrm>
              <a:prstGeom prst="rect">
                <a:avLst/>
              </a:prstGeom>
              <a:blipFill rotWithShape="0">
                <a:blip r:embed="rId2"/>
                <a:stretch>
                  <a:fillRect l="-138" t="-8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8720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Revisiting the Decompositions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7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decomposition was revised </a:t>
            </a:r>
            <a:r>
              <a:rPr lang="en-US" sz="17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as </a:t>
            </a:r>
            <a:r>
              <a:rPr lang="en-US" sz="17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it was realized that the average can start being calculated as the points are assigned to a particular cluster.</a:t>
            </a: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This is done by having two variables assigned to a cluster to keep track of the number of points assigned to a cluster as well as the sum of the distances from the cluster </a:t>
            </a:r>
            <a:r>
              <a:rPr lang="en-US" sz="17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centre</a:t>
            </a:r>
            <a:r>
              <a:rPr lang="en-US" sz="17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to assigned points.</a:t>
            </a: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7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 short, the average is slowly being calculated during the ASSIGNMENT phase as opposed to being it’s own section.</a:t>
            </a: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This should provide better speedup as it avoids redundant work being done.</a:t>
            </a: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7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 barrier will be used after the ASSIGNMENT section of code after which division will be done per cluster to determine the final cluster </a:t>
            </a:r>
            <a:r>
              <a:rPr lang="en-US" sz="17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centre</a:t>
            </a:r>
            <a:r>
              <a:rPr lang="en-US" sz="17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</a:t>
            </a: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7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It has not yet been determined whether the division will be done in serial or parallel.</a:t>
            </a:r>
            <a:endParaRPr lang="en-US" sz="17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Revisiting the Decompositions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It is important to note that other such decomposition improvements may arise as the project goes on.</a:t>
            </a:r>
          </a:p>
          <a:p>
            <a:pPr marL="343080" indent="-342720">
              <a:lnSpc>
                <a:spcPct val="100000"/>
              </a:lnSpc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We intend to compare the new potential decomposition with the old one and choose the better of the two.</a:t>
            </a:r>
            <a:endParaRPr lang="en-US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291039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Data Decomposition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506" y="2312944"/>
            <a:ext cx="4852988" cy="4407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Task Dependency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10" y="2394857"/>
            <a:ext cx="1259980" cy="4288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Task Decomposition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43" y="2301022"/>
            <a:ext cx="3344315" cy="4478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116</TotalTime>
  <Words>329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Cambria Math</vt:lpstr>
      <vt:lpstr>Century Gothic</vt:lpstr>
      <vt:lpstr>DejaVu Sans</vt:lpstr>
      <vt:lpstr>Symbol</vt:lpstr>
      <vt:lpstr>Times New Roman</vt:lpstr>
      <vt:lpstr>Wingdings</vt:lpstr>
      <vt:lpstr>Wingdings 3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Parallel Project</dc:title>
  <dc:subject/>
  <dc:creator>SoftDev</dc:creator>
  <dc:description/>
  <cp:lastModifiedBy>Daniel da Silva</cp:lastModifiedBy>
  <cp:revision>17</cp:revision>
  <dcterms:created xsi:type="dcterms:W3CDTF">2016-09-02T15:10:27Z</dcterms:created>
  <dcterms:modified xsi:type="dcterms:W3CDTF">2016-09-18T15:35:18Z</dcterms:modified>
  <dc:language>en-ZA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