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0" r:id="rId2"/>
    <p:sldId id="319" r:id="rId3"/>
    <p:sldId id="318"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266"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0000FF"/>
    <a:srgbClr val="0D0296"/>
    <a:srgbClr val="6A5ACD"/>
    <a:srgbClr val="E18E52"/>
    <a:srgbClr val="FF8637"/>
    <a:srgbClr val="3A3A3A"/>
    <a:srgbClr val="F5CA46"/>
    <a:srgbClr val="B8AE8D"/>
    <a:srgbClr val="AAA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92" autoAdjust="0"/>
  </p:normalViewPr>
  <p:slideViewPr>
    <p:cSldViewPr snapToGrid="0">
      <p:cViewPr varScale="1">
        <p:scale>
          <a:sx n="110" d="100"/>
          <a:sy n="110" d="100"/>
        </p:scale>
        <p:origin x="54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32A3A-E1C2-42EA-BDD6-305DAB1834E8}" type="datetimeFigureOut">
              <a:rPr lang="en-US" smtClean="0"/>
              <a:t>17-May-17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A03FD-669F-475F-B08E-D2CB64605A77}" type="slidenum">
              <a:rPr lang="en-US" smtClean="0"/>
              <a:t>‹#›</a:t>
            </a:fld>
            <a:endParaRPr lang="en-US"/>
          </a:p>
        </p:txBody>
      </p:sp>
    </p:spTree>
    <p:extLst>
      <p:ext uri="{BB962C8B-B14F-4D97-AF65-F5344CB8AC3E}">
        <p14:creationId xmlns:p14="http://schemas.microsoft.com/office/powerpoint/2010/main" val="193187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3</a:t>
            </a:fld>
            <a:endParaRPr lang="en-US"/>
          </a:p>
        </p:txBody>
      </p:sp>
    </p:spTree>
    <p:extLst>
      <p:ext uri="{BB962C8B-B14F-4D97-AF65-F5344CB8AC3E}">
        <p14:creationId xmlns:p14="http://schemas.microsoft.com/office/powerpoint/2010/main" val="3167473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17</a:t>
            </a:fld>
            <a:endParaRPr lang="en-US"/>
          </a:p>
        </p:txBody>
      </p:sp>
    </p:spTree>
    <p:extLst>
      <p:ext uri="{BB962C8B-B14F-4D97-AF65-F5344CB8AC3E}">
        <p14:creationId xmlns:p14="http://schemas.microsoft.com/office/powerpoint/2010/main" val="394817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4</a:t>
            </a:fld>
            <a:endParaRPr lang="en-US"/>
          </a:p>
        </p:txBody>
      </p:sp>
    </p:spTree>
    <p:extLst>
      <p:ext uri="{BB962C8B-B14F-4D97-AF65-F5344CB8AC3E}">
        <p14:creationId xmlns:p14="http://schemas.microsoft.com/office/powerpoint/2010/main" val="2900215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5</a:t>
            </a:fld>
            <a:endParaRPr lang="en-US"/>
          </a:p>
        </p:txBody>
      </p:sp>
    </p:spTree>
    <p:extLst>
      <p:ext uri="{BB962C8B-B14F-4D97-AF65-F5344CB8AC3E}">
        <p14:creationId xmlns:p14="http://schemas.microsoft.com/office/powerpoint/2010/main" val="137708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7</a:t>
            </a:fld>
            <a:endParaRPr lang="en-US"/>
          </a:p>
        </p:txBody>
      </p:sp>
    </p:spTree>
    <p:extLst>
      <p:ext uri="{BB962C8B-B14F-4D97-AF65-F5344CB8AC3E}">
        <p14:creationId xmlns:p14="http://schemas.microsoft.com/office/powerpoint/2010/main" val="61860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9</a:t>
            </a:fld>
            <a:endParaRPr lang="en-US"/>
          </a:p>
        </p:txBody>
      </p:sp>
    </p:spTree>
    <p:extLst>
      <p:ext uri="{BB962C8B-B14F-4D97-AF65-F5344CB8AC3E}">
        <p14:creationId xmlns:p14="http://schemas.microsoft.com/office/powerpoint/2010/main" val="144327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10</a:t>
            </a:fld>
            <a:endParaRPr lang="en-US"/>
          </a:p>
        </p:txBody>
      </p:sp>
    </p:spTree>
    <p:extLst>
      <p:ext uri="{BB962C8B-B14F-4D97-AF65-F5344CB8AC3E}">
        <p14:creationId xmlns:p14="http://schemas.microsoft.com/office/powerpoint/2010/main" val="1225421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11</a:t>
            </a:fld>
            <a:endParaRPr lang="en-US"/>
          </a:p>
        </p:txBody>
      </p:sp>
    </p:spTree>
    <p:extLst>
      <p:ext uri="{BB962C8B-B14F-4D97-AF65-F5344CB8AC3E}">
        <p14:creationId xmlns:p14="http://schemas.microsoft.com/office/powerpoint/2010/main" val="2620995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13</a:t>
            </a:fld>
            <a:endParaRPr lang="en-US"/>
          </a:p>
        </p:txBody>
      </p:sp>
    </p:spTree>
    <p:extLst>
      <p:ext uri="{BB962C8B-B14F-4D97-AF65-F5344CB8AC3E}">
        <p14:creationId xmlns:p14="http://schemas.microsoft.com/office/powerpoint/2010/main" val="508763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A03FD-669F-475F-B08E-D2CB64605A77}" type="slidenum">
              <a:rPr lang="en-US" smtClean="0"/>
              <a:t>15</a:t>
            </a:fld>
            <a:endParaRPr lang="en-US"/>
          </a:p>
        </p:txBody>
      </p:sp>
    </p:spTree>
    <p:extLst>
      <p:ext uri="{BB962C8B-B14F-4D97-AF65-F5344CB8AC3E}">
        <p14:creationId xmlns:p14="http://schemas.microsoft.com/office/powerpoint/2010/main" val="174760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11866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75776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36069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315536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BBFFC7-5AFF-4374-B478-E246B74FFF84}" type="datetimeFigureOut">
              <a:rPr lang="en-US" smtClean="0"/>
              <a:t>17-May-17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362264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BBFFC7-5AFF-4374-B478-E246B74FFF84}" type="datetimeFigureOut">
              <a:rPr lang="en-US" smtClean="0"/>
              <a:t>17-May-17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51697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BBFFC7-5AFF-4374-B478-E246B74FFF84}" type="datetimeFigureOut">
              <a:rPr lang="en-US" smtClean="0"/>
              <a:t>17-May-17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6432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BBFFC7-5AFF-4374-B478-E246B74FFF84}" type="datetimeFigureOut">
              <a:rPr lang="en-US" smtClean="0"/>
              <a:t>17-May-17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225579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BFFC7-5AFF-4374-B478-E246B74FFF84}" type="datetimeFigureOut">
              <a:rPr lang="en-US" smtClean="0"/>
              <a:t>17-May-17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46488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17-May-17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94814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BBFFC7-5AFF-4374-B478-E246B74FFF84}" type="datetimeFigureOut">
              <a:rPr lang="en-US" smtClean="0"/>
              <a:t>17-May-17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403D9-1EF9-4D83-8F99-27C64A2CC18F}" type="slidenum">
              <a:rPr lang="en-US" smtClean="0"/>
              <a:t>‹#›</a:t>
            </a:fld>
            <a:endParaRPr lang="en-US"/>
          </a:p>
        </p:txBody>
      </p:sp>
    </p:spTree>
    <p:extLst>
      <p:ext uri="{BB962C8B-B14F-4D97-AF65-F5344CB8AC3E}">
        <p14:creationId xmlns:p14="http://schemas.microsoft.com/office/powerpoint/2010/main" val="187799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BFFC7-5AFF-4374-B478-E246B74FFF84}" type="datetimeFigureOut">
              <a:rPr lang="en-US" smtClean="0"/>
              <a:t>17-May-17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403D9-1EF9-4D83-8F99-27C64A2CC18F}" type="slidenum">
              <a:rPr lang="en-US" smtClean="0"/>
              <a:t>‹#›</a:t>
            </a:fld>
            <a:endParaRPr lang="en-US"/>
          </a:p>
        </p:txBody>
      </p:sp>
    </p:spTree>
    <p:extLst>
      <p:ext uri="{BB962C8B-B14F-4D97-AF65-F5344CB8AC3E}">
        <p14:creationId xmlns:p14="http://schemas.microsoft.com/office/powerpoint/2010/main" val="1089781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powerpoint.sage-fox.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ge-fox.co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powerpoint.sage-fox.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video" Target="../media/media1.gif"/><Relationship Id="rId1" Type="http://schemas.microsoft.com/office/2007/relationships/media" Target="../media/media1.gif"/><Relationship Id="rId6" Type="http://schemas.openxmlformats.org/officeDocument/2006/relationships/hyperlink" Target="http://powerpoint.sage-fox.com/" TargetMode="External"/><Relationship Id="rId5" Type="http://schemas.openxmlformats.org/officeDocument/2006/relationships/image" Target="../media/image1.jpg"/><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owerpoint.sage-fox.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237"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5917324"/>
            <a:ext cx="12192001" cy="494753"/>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Parallel Game Tree Search</a:t>
            </a:r>
            <a:endParaRPr lang="en-US" sz="5000" dirty="0">
              <a:solidFill>
                <a:schemeClr val="bg1"/>
              </a:solidFill>
              <a:latin typeface="Calibri" panose="020F0502020204030204" pitchFamily="34" charset="0"/>
              <a:cs typeface="Estrangelo Edessa" panose="03080600000000000000" pitchFamily="66" charset="0"/>
            </a:endParaRPr>
          </a:p>
        </p:txBody>
      </p:sp>
      <p:sp>
        <p:nvSpPr>
          <p:cNvPr id="9" name="TextBox 8"/>
          <p:cNvSpPr txBox="1"/>
          <p:nvPr/>
        </p:nvSpPr>
        <p:spPr>
          <a:xfrm>
            <a:off x="3157878" y="5843752"/>
            <a:ext cx="5132107" cy="646331"/>
          </a:xfrm>
          <a:prstGeom prst="rect">
            <a:avLst/>
          </a:prstGeom>
          <a:noFill/>
        </p:spPr>
        <p:txBody>
          <a:bodyPr wrap="square" rtlCol="0">
            <a:spAutoFit/>
          </a:bodyPr>
          <a:lstStyle/>
          <a:p>
            <a:pPr algn="ctr"/>
            <a:r>
              <a:rPr lang="en-US" dirty="0">
                <a:solidFill>
                  <a:schemeClr val="bg1"/>
                </a:solidFill>
                <a:latin typeface="AR BONNIE" panose="02000000000000000000" pitchFamily="2" charset="0"/>
                <a:cs typeface="Estrangelo Edessa" panose="03080600000000000000" pitchFamily="66" charset="0"/>
              </a:rPr>
              <a:t>Jason Chalom - </a:t>
            </a:r>
            <a:r>
              <a:rPr lang="en-US" dirty="0">
                <a:solidFill>
                  <a:schemeClr val="bg1"/>
                </a:solidFill>
                <a:latin typeface="AR BONNIE" panose="02000000000000000000"/>
              </a:rPr>
              <a:t>711985</a:t>
            </a:r>
            <a:endParaRPr lang="en-US" dirty="0">
              <a:solidFill>
                <a:schemeClr val="bg1"/>
              </a:solidFill>
              <a:latin typeface="AR BONNIE" panose="02000000000000000000"/>
              <a:cs typeface="Estrangelo Edessa" panose="03080600000000000000" pitchFamily="66" charset="0"/>
            </a:endParaRPr>
          </a:p>
          <a:p>
            <a:pPr algn="ctr"/>
            <a:r>
              <a:rPr lang="en-US" dirty="0" smtClean="0">
                <a:solidFill>
                  <a:schemeClr val="bg1"/>
                </a:solidFill>
                <a:latin typeface="AR BONNIE" panose="02000000000000000000" pitchFamily="2" charset="0"/>
                <a:cs typeface="Estrangelo Edessa" panose="03080600000000000000" pitchFamily="66" charset="0"/>
              </a:rPr>
              <a:t>Liron Mizrahi – 708810</a:t>
            </a:r>
          </a:p>
        </p:txBody>
      </p:sp>
    </p:spTree>
    <p:extLst>
      <p:ext uri="{BB962C8B-B14F-4D97-AF65-F5344CB8AC3E}">
        <p14:creationId xmlns:p14="http://schemas.microsoft.com/office/powerpoint/2010/main" val="3720222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Strategies</a:t>
            </a:r>
            <a:endParaRPr lang="en-US" sz="3000" dirty="0">
              <a:solidFill>
                <a:schemeClr val="bg1"/>
              </a:solidFill>
              <a:cs typeface="Browallia New" panose="020B0604020202020204" pitchFamily="34" charset="-34"/>
            </a:endParaRPr>
          </a:p>
        </p:txBody>
      </p:sp>
      <p:sp>
        <p:nvSpPr>
          <p:cNvPr id="4" name="Title 3"/>
          <p:cNvSpPr>
            <a:spLocks noGrp="1"/>
          </p:cNvSpPr>
          <p:nvPr>
            <p:ph type="title"/>
          </p:nvPr>
        </p:nvSpPr>
        <p:spPr/>
        <p:txBody>
          <a:bodyPr/>
          <a:lstStyle/>
          <a:p>
            <a:r>
              <a:rPr lang="en-US" dirty="0" smtClean="0">
                <a:solidFill>
                  <a:schemeClr val="bg1"/>
                </a:solidFill>
              </a:rPr>
              <a:t>MPI Approach</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The MPI approach is very similar to the serial approach.</a:t>
            </a:r>
          </a:p>
          <a:p>
            <a:r>
              <a:rPr lang="en-US" dirty="0" smtClean="0">
                <a:solidFill>
                  <a:schemeClr val="bg1"/>
                </a:solidFill>
              </a:rPr>
              <a:t>The root process creates a small subtree until the number of leaves is equal to number of processes used.</a:t>
            </a:r>
          </a:p>
          <a:p>
            <a:r>
              <a:rPr lang="en-US" dirty="0" smtClean="0">
                <a:solidFill>
                  <a:schemeClr val="bg1"/>
                </a:solidFill>
              </a:rPr>
              <a:t>Each process is sent its initial state</a:t>
            </a:r>
          </a:p>
          <a:p>
            <a:r>
              <a:rPr lang="en-US" dirty="0" smtClean="0">
                <a:solidFill>
                  <a:schemeClr val="bg1"/>
                </a:solidFill>
              </a:rPr>
              <a:t>Each process then creates a serial search from the initial state.</a:t>
            </a:r>
          </a:p>
          <a:p>
            <a:r>
              <a:rPr lang="en-US" dirty="0" smtClean="0">
                <a:solidFill>
                  <a:schemeClr val="bg1"/>
                </a:solidFill>
              </a:rPr>
              <a:t>Then each process sends back its local optimal solution depth to the root process.</a:t>
            </a:r>
          </a:p>
          <a:p>
            <a:r>
              <a:rPr lang="en-US" dirty="0" smtClean="0">
                <a:solidFill>
                  <a:schemeClr val="bg1"/>
                </a:solidFill>
              </a:rPr>
              <a:t>The root process compares them and chooses the minimum.</a:t>
            </a:r>
            <a:endParaRPr lang="en-US" dirty="0">
              <a:solidFill>
                <a:schemeClr val="bg1"/>
              </a:solidFill>
            </a:endParaRPr>
          </a:p>
        </p:txBody>
      </p:sp>
    </p:spTree>
    <p:extLst>
      <p:ext uri="{BB962C8B-B14F-4D97-AF65-F5344CB8AC3E}">
        <p14:creationId xmlns:p14="http://schemas.microsoft.com/office/powerpoint/2010/main" val="25629912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Strategies</a:t>
            </a:r>
            <a:endParaRPr lang="en-US" sz="3000" dirty="0">
              <a:solidFill>
                <a:schemeClr val="bg1"/>
              </a:solidFill>
              <a:cs typeface="Browallia New" panose="020B0604020202020204" pitchFamily="34" charset="-34"/>
            </a:endParaRPr>
          </a:p>
        </p:txBody>
      </p:sp>
      <p:sp>
        <p:nvSpPr>
          <p:cNvPr id="4" name="Title 3"/>
          <p:cNvSpPr>
            <a:spLocks noGrp="1"/>
          </p:cNvSpPr>
          <p:nvPr>
            <p:ph type="title"/>
          </p:nvPr>
        </p:nvSpPr>
        <p:spPr/>
        <p:txBody>
          <a:bodyPr/>
          <a:lstStyle/>
          <a:p>
            <a:r>
              <a:rPr lang="en-US" dirty="0" smtClean="0">
                <a:solidFill>
                  <a:schemeClr val="bg1"/>
                </a:solidFill>
              </a:rPr>
              <a:t>CUDA Approach</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The CUDA approach starts in a similar manner to the MPI approach.</a:t>
            </a:r>
          </a:p>
          <a:p>
            <a:r>
              <a:rPr lang="en-US" dirty="0" smtClean="0">
                <a:solidFill>
                  <a:schemeClr val="bg1"/>
                </a:solidFill>
              </a:rPr>
              <a:t>The host generates a small subtree and stores each initial state to be used in the first column of a matrix.</a:t>
            </a:r>
          </a:p>
          <a:p>
            <a:r>
              <a:rPr lang="en-US" dirty="0" smtClean="0">
                <a:solidFill>
                  <a:schemeClr val="bg1"/>
                </a:solidFill>
              </a:rPr>
              <a:t>Each row in this matrix is a subtree to be explored by a thread.</a:t>
            </a:r>
          </a:p>
          <a:p>
            <a:r>
              <a:rPr lang="en-US" dirty="0" smtClean="0">
                <a:solidFill>
                  <a:schemeClr val="bg1"/>
                </a:solidFill>
              </a:rPr>
              <a:t>For each entry in its row, each thread creates the nodes children and places them in the row of the matrix.</a:t>
            </a:r>
          </a:p>
          <a:p>
            <a:r>
              <a:rPr lang="en-US" dirty="0" smtClean="0">
                <a:solidFill>
                  <a:schemeClr val="bg1"/>
                </a:solidFill>
              </a:rPr>
              <a:t>For this approach to work, we must assume the tree is complete and symmetric.</a:t>
            </a:r>
          </a:p>
        </p:txBody>
      </p:sp>
    </p:spTree>
    <p:extLst>
      <p:ext uri="{BB962C8B-B14F-4D97-AF65-F5344CB8AC3E}">
        <p14:creationId xmlns:p14="http://schemas.microsoft.com/office/powerpoint/2010/main" val="38336624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Results</a:t>
            </a:r>
          </a:p>
        </p:txBody>
      </p:sp>
    </p:spTree>
    <p:extLst>
      <p:ext uri="{BB962C8B-B14F-4D97-AF65-F5344CB8AC3E}">
        <p14:creationId xmlns:p14="http://schemas.microsoft.com/office/powerpoint/2010/main" val="2293627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Results</a:t>
            </a:r>
            <a:endParaRPr lang="en-US" sz="3000" dirty="0">
              <a:solidFill>
                <a:schemeClr val="bg1"/>
              </a:solidFill>
              <a:cs typeface="Browallia New" panose="020B0604020202020204" pitchFamily="34" charset="-34"/>
            </a:endParaRPr>
          </a:p>
        </p:txBody>
      </p:sp>
      <p:pic>
        <p:nvPicPr>
          <p:cNvPr id="7" name="Picture 6"/>
          <p:cNvPicPr>
            <a:picLocks noChangeAspect="1"/>
          </p:cNvPicPr>
          <p:nvPr/>
        </p:nvPicPr>
        <p:blipFill>
          <a:blip r:embed="rId5"/>
          <a:stretch>
            <a:fillRect/>
          </a:stretch>
        </p:blipFill>
        <p:spPr>
          <a:xfrm>
            <a:off x="3214687" y="1047750"/>
            <a:ext cx="5762625" cy="4762500"/>
          </a:xfrm>
          <a:prstGeom prst="rect">
            <a:avLst/>
          </a:prstGeom>
        </p:spPr>
      </p:pic>
    </p:spTree>
    <p:extLst>
      <p:ext uri="{BB962C8B-B14F-4D97-AF65-F5344CB8AC3E}">
        <p14:creationId xmlns:p14="http://schemas.microsoft.com/office/powerpoint/2010/main" val="21943538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Problems Encountered</a:t>
            </a:r>
          </a:p>
        </p:txBody>
      </p:sp>
    </p:spTree>
    <p:extLst>
      <p:ext uri="{BB962C8B-B14F-4D97-AF65-F5344CB8AC3E}">
        <p14:creationId xmlns:p14="http://schemas.microsoft.com/office/powerpoint/2010/main" val="3193835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0" y="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Problems</a:t>
            </a:r>
            <a:endParaRPr lang="en-US" sz="3000" dirty="0">
              <a:solidFill>
                <a:schemeClr val="bg1"/>
              </a:solidFill>
              <a:cs typeface="Browallia New" panose="020B0604020202020204" pitchFamily="34" charset="-34"/>
            </a:endParaRPr>
          </a:p>
        </p:txBody>
      </p:sp>
      <p:sp>
        <p:nvSpPr>
          <p:cNvPr id="5" name="Content Placeholder 4"/>
          <p:cNvSpPr>
            <a:spLocks noGrp="1"/>
          </p:cNvSpPr>
          <p:nvPr>
            <p:ph idx="1"/>
          </p:nvPr>
        </p:nvSpPr>
        <p:spPr>
          <a:xfrm>
            <a:off x="838200" y="884669"/>
            <a:ext cx="10515600" cy="5876364"/>
          </a:xfrm>
        </p:spPr>
        <p:txBody>
          <a:bodyPr>
            <a:normAutofit lnSpcReduction="10000"/>
          </a:bodyPr>
          <a:lstStyle/>
          <a:p>
            <a:r>
              <a:rPr lang="en-US" dirty="0" smtClean="0">
                <a:solidFill>
                  <a:schemeClr val="bg1"/>
                </a:solidFill>
              </a:rPr>
              <a:t>Inplace DFS and Recursive DFS</a:t>
            </a:r>
          </a:p>
          <a:p>
            <a:r>
              <a:rPr lang="en-US" dirty="0" smtClean="0">
                <a:solidFill>
                  <a:schemeClr val="bg1"/>
                </a:solidFill>
              </a:rPr>
              <a:t>Enforcing terminating conditions for tree generation.</a:t>
            </a:r>
          </a:p>
          <a:p>
            <a:r>
              <a:rPr lang="en-US" dirty="0" smtClean="0">
                <a:solidFill>
                  <a:schemeClr val="bg1"/>
                </a:solidFill>
              </a:rPr>
              <a:t>Using strings instead of ints.</a:t>
            </a:r>
          </a:p>
          <a:p>
            <a:r>
              <a:rPr lang="en-US" dirty="0" smtClean="0">
                <a:solidFill>
                  <a:schemeClr val="bg1"/>
                </a:solidFill>
              </a:rPr>
              <a:t>Underestimated game tree size</a:t>
            </a:r>
          </a:p>
          <a:p>
            <a:r>
              <a:rPr lang="en-US" dirty="0" smtClean="0">
                <a:solidFill>
                  <a:schemeClr val="bg1"/>
                </a:solidFill>
              </a:rPr>
              <a:t>Trying to code in such a way that code can be re-used for all 3 approaches.</a:t>
            </a:r>
          </a:p>
          <a:p>
            <a:r>
              <a:rPr lang="en-US" dirty="0" smtClean="0">
                <a:solidFill>
                  <a:schemeClr val="bg1"/>
                </a:solidFill>
              </a:rPr>
              <a:t>Most code had to be re-done for CUDA.</a:t>
            </a:r>
          </a:p>
          <a:p>
            <a:r>
              <a:rPr lang="en-US" dirty="0" smtClean="0">
                <a:solidFill>
                  <a:schemeClr val="bg1"/>
                </a:solidFill>
              </a:rPr>
              <a:t>The CUDA implementation was very challenging.</a:t>
            </a:r>
          </a:p>
          <a:p>
            <a:pPr lvl="1">
              <a:buFont typeface="Courier New" panose="02070309020205020404" pitchFamily="49" charset="0"/>
              <a:buChar char="o"/>
            </a:pPr>
            <a:r>
              <a:rPr lang="en-US" dirty="0" smtClean="0">
                <a:solidFill>
                  <a:schemeClr val="bg1"/>
                </a:solidFill>
              </a:rPr>
              <a:t>Indexing</a:t>
            </a:r>
          </a:p>
          <a:p>
            <a:pPr lvl="1">
              <a:buFont typeface="Courier New" panose="02070309020205020404" pitchFamily="49" charset="0"/>
              <a:buChar char="o"/>
            </a:pPr>
            <a:r>
              <a:rPr lang="en-US" dirty="0" smtClean="0">
                <a:solidFill>
                  <a:schemeClr val="bg1"/>
                </a:solidFill>
              </a:rPr>
              <a:t>Class function used pointers</a:t>
            </a:r>
          </a:p>
          <a:p>
            <a:pPr lvl="1">
              <a:buFont typeface="Courier New" panose="02070309020205020404" pitchFamily="49" charset="0"/>
              <a:buChar char="o"/>
            </a:pPr>
            <a:r>
              <a:rPr lang="en-US" dirty="0" smtClean="0">
                <a:solidFill>
                  <a:schemeClr val="bg1"/>
                </a:solidFill>
              </a:rPr>
              <a:t>Random number generation</a:t>
            </a:r>
          </a:p>
          <a:p>
            <a:r>
              <a:rPr lang="en-US" dirty="0" smtClean="0">
                <a:solidFill>
                  <a:schemeClr val="bg1"/>
                </a:solidFill>
              </a:rPr>
              <a:t>Creating initial subtrees for MPI and CUDA.</a:t>
            </a:r>
          </a:p>
          <a:p>
            <a:r>
              <a:rPr lang="en-US" dirty="0" smtClean="0">
                <a:solidFill>
                  <a:schemeClr val="bg1"/>
                </a:solidFill>
              </a:rPr>
              <a:t>Co-ordinating processes with MPI</a:t>
            </a:r>
          </a:p>
          <a:p>
            <a:pPr marL="0" indent="0">
              <a:buNone/>
            </a:pPr>
            <a:endParaRPr lang="en-US" dirty="0">
              <a:solidFill>
                <a:schemeClr val="bg1"/>
              </a:solidFill>
            </a:endParaRPr>
          </a:p>
        </p:txBody>
      </p:sp>
    </p:spTree>
    <p:extLst>
      <p:ext uri="{BB962C8B-B14F-4D97-AF65-F5344CB8AC3E}">
        <p14:creationId xmlns:p14="http://schemas.microsoft.com/office/powerpoint/2010/main" val="20443196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Conclusions</a:t>
            </a:r>
          </a:p>
        </p:txBody>
      </p:sp>
    </p:spTree>
    <p:extLst>
      <p:ext uri="{BB962C8B-B14F-4D97-AF65-F5344CB8AC3E}">
        <p14:creationId xmlns:p14="http://schemas.microsoft.com/office/powerpoint/2010/main" val="1800899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0" y="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Conclusions</a:t>
            </a:r>
            <a:endParaRPr lang="en-US" sz="3000" dirty="0">
              <a:solidFill>
                <a:schemeClr val="bg1"/>
              </a:solidFill>
              <a:cs typeface="Browallia New" panose="020B0604020202020204" pitchFamily="34" charset="-34"/>
            </a:endParaRPr>
          </a:p>
        </p:txBody>
      </p:sp>
      <p:sp>
        <p:nvSpPr>
          <p:cNvPr id="5" name="Content Placeholder 4"/>
          <p:cNvSpPr>
            <a:spLocks noGrp="1"/>
          </p:cNvSpPr>
          <p:nvPr>
            <p:ph idx="1"/>
          </p:nvPr>
        </p:nvSpPr>
        <p:spPr>
          <a:xfrm>
            <a:off x="838200" y="884669"/>
            <a:ext cx="10515600" cy="5876364"/>
          </a:xfrm>
        </p:spPr>
        <p:txBody>
          <a:bodyPr>
            <a:normAutofit/>
          </a:bodyPr>
          <a:lstStyle/>
          <a:p>
            <a:r>
              <a:rPr lang="en-US" dirty="0" smtClean="0">
                <a:solidFill>
                  <a:schemeClr val="bg1"/>
                </a:solidFill>
              </a:rPr>
              <a:t>MPI is a simple way to gain a massive speed performance over the serial approach.</a:t>
            </a:r>
          </a:p>
          <a:p>
            <a:r>
              <a:rPr lang="en-US" dirty="0" smtClean="0">
                <a:solidFill>
                  <a:schemeClr val="bg1"/>
                </a:solidFill>
              </a:rPr>
              <a:t>However, while CUDA may be a lot more complex to implement and may be slow, the limits of the tree size can greatly be expanded.</a:t>
            </a:r>
          </a:p>
          <a:p>
            <a:pPr marL="0" indent="0">
              <a:buNone/>
            </a:pPr>
            <a:endParaRPr lang="en-US" dirty="0">
              <a:solidFill>
                <a:schemeClr val="bg1"/>
              </a:solidFill>
            </a:endParaRPr>
          </a:p>
        </p:txBody>
      </p:sp>
    </p:spTree>
    <p:extLst>
      <p:ext uri="{BB962C8B-B14F-4D97-AF65-F5344CB8AC3E}">
        <p14:creationId xmlns:p14="http://schemas.microsoft.com/office/powerpoint/2010/main" val="12277978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6" name="Rectangle 5"/>
          <p:cNvSpPr/>
          <p:nvPr/>
        </p:nvSpPr>
        <p:spPr>
          <a:xfrm>
            <a:off x="0" y="0"/>
            <a:ext cx="12191999"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76465" y="1177173"/>
            <a:ext cx="9039068" cy="5141608"/>
          </a:xfrm>
          <a:solidFill>
            <a:schemeClr val="bg1">
              <a:lumMod val="85000"/>
              <a:alpha val="75000"/>
            </a:schemeClr>
          </a:solidFill>
          <a:ln w="12700">
            <a:noFill/>
          </a:ln>
        </p:spPr>
        <p:txBody>
          <a:bodyPr>
            <a:normAutofit/>
          </a:bodyPr>
          <a:lstStyle/>
          <a:p>
            <a:r>
              <a:rPr lang="en-US" sz="1800" dirty="0"/>
              <a:t>Sager, J. (2015, October 1). Free </a:t>
            </a:r>
            <a:r>
              <a:rPr lang="en-US" sz="1800" dirty="0" smtClean="0"/>
              <a:t>PowerPoint </a:t>
            </a:r>
            <a:r>
              <a:rPr lang="en-US" sz="1800" dirty="0"/>
              <a:t>T</a:t>
            </a:r>
            <a:r>
              <a:rPr lang="en-US" sz="1800" dirty="0" smtClean="0"/>
              <a:t>emplate</a:t>
            </a:r>
            <a:r>
              <a:rPr lang="en-US" sz="1800" dirty="0"/>
              <a:t>. Retrieved 2016, from </a:t>
            </a:r>
            <a:r>
              <a:rPr lang="en-US" sz="1800" dirty="0">
                <a:hlinkClick r:id="rId3"/>
              </a:rPr>
              <a:t>http://</a:t>
            </a:r>
            <a:r>
              <a:rPr lang="en-US" sz="1800" dirty="0" smtClean="0">
                <a:hlinkClick r:id="rId3"/>
              </a:rPr>
              <a:t>sage-fox.com/</a:t>
            </a:r>
            <a:endParaRPr lang="en-US" sz="1800" dirty="0" smtClean="0"/>
          </a:p>
          <a:p>
            <a:r>
              <a:rPr lang="en-US" sz="1800" dirty="0" smtClean="0"/>
              <a:t>En.wikipedia.org</a:t>
            </a:r>
            <a:r>
              <a:rPr lang="en-US" sz="1800" dirty="0"/>
              <a:t>.  </a:t>
            </a:r>
            <a:r>
              <a:rPr lang="en-US" sz="1800" i="1" dirty="0"/>
              <a:t>2048 (video game)</a:t>
            </a:r>
            <a:r>
              <a:rPr lang="en-US" sz="1800" dirty="0"/>
              <a:t>. [online] Available at: https://en.wikipedia.org/wiki/2048_(video_game) [Accessed 17 May 2017].</a:t>
            </a:r>
          </a:p>
          <a:p>
            <a:r>
              <a:rPr lang="en-US" sz="1800" dirty="0"/>
              <a:t>NVIDIA Developer.  </a:t>
            </a:r>
            <a:r>
              <a:rPr lang="en-US" sz="1800" i="1" dirty="0"/>
              <a:t>CUDA Zone</a:t>
            </a:r>
            <a:r>
              <a:rPr lang="en-US" sz="1800" dirty="0"/>
              <a:t>. [online] Available at: https://developer.nvidia.com/cuda-zone [Accessed 17 May 2017].</a:t>
            </a:r>
          </a:p>
          <a:p>
            <a:r>
              <a:rPr lang="en-US" sz="1800" dirty="0"/>
              <a:t>Open-mpi.org.  </a:t>
            </a:r>
            <a:r>
              <a:rPr lang="en-US" sz="1800" i="1" dirty="0"/>
              <a:t>Open MPI: Open Source High Performance Computing</a:t>
            </a:r>
            <a:r>
              <a:rPr lang="en-US" sz="1800" dirty="0"/>
              <a:t>. [online] Available at: https://www.open-mpi.org/ [Accessed 17 May 2017].</a:t>
            </a:r>
          </a:p>
          <a:p>
            <a:r>
              <a:rPr lang="en-US" sz="1800" dirty="0" smtClean="0"/>
              <a:t>Softonic.</a:t>
            </a:r>
            <a:r>
              <a:rPr lang="en-US" sz="1800" dirty="0"/>
              <a:t> </a:t>
            </a:r>
            <a:r>
              <a:rPr lang="en-US" sz="1800" dirty="0" smtClean="0"/>
              <a:t> </a:t>
            </a:r>
            <a:r>
              <a:rPr lang="en-US" sz="1800" i="1" dirty="0" smtClean="0"/>
              <a:t>2048 </a:t>
            </a:r>
            <a:r>
              <a:rPr lang="en-US" sz="1800" i="1" dirty="0"/>
              <a:t>Game</a:t>
            </a:r>
            <a:r>
              <a:rPr lang="en-US" sz="1800" dirty="0"/>
              <a:t>. [image] Available at: https://features.en.softonic.com/how-to-win-at-2048 [Accessed 17 May 2017].</a:t>
            </a:r>
          </a:p>
          <a:p>
            <a:endParaRPr lang="en-US" sz="1800" dirty="0" smtClean="0"/>
          </a:p>
        </p:txBody>
      </p:sp>
      <p:sp>
        <p:nvSpPr>
          <p:cNvPr id="10" name="TextBox 9"/>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8" name="TextBox 7"/>
          <p:cNvSpPr txBox="1"/>
          <p:nvPr/>
        </p:nvSpPr>
        <p:spPr>
          <a:xfrm>
            <a:off x="321894" y="113579"/>
            <a:ext cx="2395180"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Works Cited</a:t>
            </a:r>
            <a:endParaRPr lang="en-US" sz="3000" dirty="0">
              <a:solidFill>
                <a:schemeClr val="bg1"/>
              </a:solidFill>
              <a:cs typeface="Browallia New" panose="020B0604020202020204" pitchFamily="34" charset="-34"/>
            </a:endParaRPr>
          </a:p>
        </p:txBody>
      </p:sp>
    </p:spTree>
    <p:extLst>
      <p:ext uri="{BB962C8B-B14F-4D97-AF65-F5344CB8AC3E}">
        <p14:creationId xmlns:p14="http://schemas.microsoft.com/office/powerpoint/2010/main" val="57689772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4459" y="365126"/>
            <a:ext cx="10529341" cy="712904"/>
          </a:xfrm>
        </p:spPr>
        <p:txBody>
          <a:bodyPr/>
          <a:lstStyle/>
          <a:p>
            <a:pPr algn="ctr"/>
            <a:r>
              <a:rPr lang="en-US" dirty="0" smtClean="0">
                <a:solidFill>
                  <a:srgbClr val="FFFF00"/>
                </a:solidFill>
              </a:rPr>
              <a:t>Image Tips</a:t>
            </a:r>
            <a:endParaRPr lang="en-US" dirty="0">
              <a:solidFill>
                <a:srgbClr val="FFFF00"/>
              </a:solidFill>
            </a:endParaRPr>
          </a:p>
        </p:txBody>
      </p:sp>
      <p:sp>
        <p:nvSpPr>
          <p:cNvPr id="3" name="Content Placeholder 2"/>
          <p:cNvSpPr>
            <a:spLocks noGrp="1"/>
          </p:cNvSpPr>
          <p:nvPr>
            <p:ph idx="1"/>
          </p:nvPr>
        </p:nvSpPr>
        <p:spPr>
          <a:xfrm>
            <a:off x="0" y="1406012"/>
            <a:ext cx="12192000" cy="5451987"/>
          </a:xfrm>
          <a:solidFill>
            <a:schemeClr val="bg1">
              <a:lumMod val="85000"/>
              <a:alpha val="90000"/>
            </a:schemeClr>
          </a:solidFill>
        </p:spPr>
        <p:txBody>
          <a:bodyPr>
            <a:normAutofit/>
          </a:bodyPr>
          <a:lstStyle/>
          <a:p>
            <a:r>
              <a:rPr lang="en-US" sz="2400" dirty="0" smtClean="0"/>
              <a:t>Image Removal &amp; Modifications:</a:t>
            </a:r>
          </a:p>
          <a:p>
            <a:pPr marL="0" indent="0">
              <a:buNone/>
            </a:pPr>
            <a:r>
              <a:rPr lang="en-US" sz="2000" b="1" dirty="0" smtClean="0"/>
              <a:t>Background Images:</a:t>
            </a:r>
          </a:p>
          <a:p>
            <a:pPr marL="0" indent="0">
              <a:buNone/>
            </a:pPr>
            <a:r>
              <a:rPr lang="en-US" sz="1600" dirty="0" smtClean="0"/>
              <a:t>Many of our slides have background images, which you may want to replace or remove to fit your needs. To modify, right click the slide (in the left preview panel) and choose “format background” from the dropdown menu. A “format background” screen will open to the right of the slide. To replace image, choose “file” from the insert section to browse your computer, or “online” to search the internet.</a:t>
            </a:r>
          </a:p>
          <a:p>
            <a:pPr marL="0" indent="0">
              <a:buNone/>
            </a:pPr>
            <a:r>
              <a:rPr lang="en-US" sz="2000" b="1" dirty="0" smtClean="0"/>
              <a:t>Smaller Images in Content:</a:t>
            </a:r>
          </a:p>
          <a:p>
            <a:pPr marL="0" indent="0">
              <a:buNone/>
            </a:pPr>
            <a:r>
              <a:rPr lang="en-US" sz="1600" dirty="0" smtClean="0"/>
              <a:t>Simply right click the image and choose the “change picture” option, and it will give you options to browse your computer or search online.</a:t>
            </a:r>
          </a:p>
          <a:p>
            <a:pPr marL="0" indent="0">
              <a:buNone/>
            </a:pPr>
            <a:r>
              <a:rPr lang="en-US" sz="2000" b="1" dirty="0" smtClean="0"/>
              <a:t>Color Transparency Screen:</a:t>
            </a:r>
          </a:p>
          <a:p>
            <a:pPr marL="0" indent="0">
              <a:buNone/>
            </a:pPr>
            <a:r>
              <a:rPr lang="en-US" sz="1600" dirty="0" smtClean="0"/>
              <a:t>Many slides have colored screen with varying transparency levels to give color to the slide and allow text on slide to be seen better. This is usually placed at the back of the slide, just in front of the background image. To modify color or change transparency, right click in the slide somewhere that does not have text or objects. Then choose ‘format shape” from the dropdown box. You will now see a color selector box and transparency options to the right. Make changes to get the desired results you are looking for. If you want to just remove this screen, choose “cut” from the dropdown menu when you right click it.</a:t>
            </a:r>
          </a:p>
          <a:p>
            <a:pPr marL="0" indent="0">
              <a:buNone/>
            </a:pPr>
            <a:r>
              <a:rPr lang="en-US" sz="2000" b="1" dirty="0" smtClean="0"/>
              <a:t>Image Usage Rights:</a:t>
            </a:r>
            <a:endParaRPr lang="en-US" sz="2000" b="1" dirty="0"/>
          </a:p>
          <a:p>
            <a:pPr marL="0" indent="0">
              <a:buNone/>
            </a:pPr>
            <a:r>
              <a:rPr lang="en-US" sz="1600" dirty="0" smtClean="0"/>
              <a:t>Most of our images are licensed through Shutterstock, for use within our PowerPoint Templates only. You are free to modify and transfer photos between our templates, but use outside our templates could constitute a copyright violation. </a:t>
            </a:r>
            <a:r>
              <a:rPr lang="en-US" sz="1600" dirty="0"/>
              <a:t>By providing these PowerPoint Templates to you, we are not transferring any of our licensing of images to be used outside these </a:t>
            </a:r>
            <a:r>
              <a:rPr lang="en-US" sz="1600" dirty="0" smtClean="0"/>
              <a:t>templates.</a:t>
            </a:r>
          </a:p>
        </p:txBody>
      </p:sp>
      <p:sp>
        <p:nvSpPr>
          <p:cNvPr id="7" name="TextBox 6"/>
          <p:cNvSpPr txBox="1"/>
          <p:nvPr/>
        </p:nvSpPr>
        <p:spPr>
          <a:xfrm>
            <a:off x="11731397" y="6704111"/>
            <a:ext cx="329610" cy="107722"/>
          </a:xfrm>
          <a:prstGeom prst="rect">
            <a:avLst/>
          </a:prstGeom>
          <a:noFill/>
        </p:spPr>
        <p:txBody>
          <a:bodyPr wrap="square" rtlCol="0">
            <a:spAutoFit/>
          </a:bodyPr>
          <a:lstStyle/>
          <a:p>
            <a:r>
              <a:rPr lang="en-US" sz="100" dirty="0" smtClean="0">
                <a:solidFill>
                  <a:schemeClr val="bg1">
                    <a:lumMod val="75000"/>
                  </a:schemeClr>
                </a:solidFill>
                <a:hlinkClick r:id="rId2"/>
              </a:rPr>
              <a:t>Free PowerPoint Templates</a:t>
            </a:r>
            <a:endParaRPr lang="en-US" sz="100" dirty="0">
              <a:solidFill>
                <a:schemeClr val="bg1">
                  <a:lumMod val="75000"/>
                </a:schemeClr>
              </a:solidFill>
            </a:endParaRPr>
          </a:p>
        </p:txBody>
      </p:sp>
    </p:spTree>
    <p:extLst>
      <p:ext uri="{BB962C8B-B14F-4D97-AF65-F5344CB8AC3E}">
        <p14:creationId xmlns:p14="http://schemas.microsoft.com/office/powerpoint/2010/main" val="3859369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Background Knowledge</a:t>
            </a:r>
            <a:endParaRPr lang="en-US" sz="5000" dirty="0">
              <a:solidFill>
                <a:schemeClr val="bg1"/>
              </a:solidFill>
              <a:latin typeface="Calibri" panose="020F0502020204030204" pitchFamily="34" charset="0"/>
              <a:cs typeface="Estrangelo Edessa" panose="03080600000000000000" pitchFamily="66" charset="0"/>
            </a:endParaRPr>
          </a:p>
        </p:txBody>
      </p:sp>
    </p:spTree>
    <p:extLst>
      <p:ext uri="{BB962C8B-B14F-4D97-AF65-F5344CB8AC3E}">
        <p14:creationId xmlns:p14="http://schemas.microsoft.com/office/powerpoint/2010/main" val="3240309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Background</a:t>
            </a:r>
            <a:endParaRPr lang="en-US" sz="3000" dirty="0">
              <a:solidFill>
                <a:schemeClr val="bg1"/>
              </a:solidFill>
              <a:cs typeface="Browallia New" panose="020B0604020202020204" pitchFamily="34" charset="-34"/>
            </a:endParaRPr>
          </a:p>
        </p:txBody>
      </p:sp>
      <p:sp>
        <p:nvSpPr>
          <p:cNvPr id="3" name="Content Placeholder 2"/>
          <p:cNvSpPr>
            <a:spLocks noGrp="1"/>
          </p:cNvSpPr>
          <p:nvPr>
            <p:ph idx="1"/>
          </p:nvPr>
        </p:nvSpPr>
        <p:spPr>
          <a:xfrm>
            <a:off x="838200" y="1838720"/>
            <a:ext cx="10515600" cy="4061836"/>
          </a:xfrm>
          <a:noFill/>
        </p:spPr>
        <p:txBody>
          <a:bodyPr/>
          <a:lstStyle/>
          <a:p>
            <a:pPr marL="285750" indent="-285750"/>
            <a:r>
              <a:rPr lang="en-US" dirty="0">
                <a:solidFill>
                  <a:schemeClr val="bg1"/>
                </a:solidFill>
              </a:rPr>
              <a:t>A game tree is a directed graph where each node indicates a gamestate and each edge indicates an action.</a:t>
            </a:r>
          </a:p>
          <a:p>
            <a:pPr marL="285750" indent="-285750"/>
            <a:r>
              <a:rPr lang="en-US" dirty="0">
                <a:solidFill>
                  <a:schemeClr val="bg1"/>
                </a:solidFill>
              </a:rPr>
              <a:t>A game tree is complete if it contains all possible actions from each possible state</a:t>
            </a:r>
            <a:r>
              <a:rPr lang="en-US" dirty="0" smtClean="0">
                <a:solidFill>
                  <a:schemeClr val="bg1"/>
                </a:solidFill>
              </a:rPr>
              <a:t>.</a:t>
            </a:r>
          </a:p>
          <a:p>
            <a:pPr marL="285750" indent="-285750"/>
            <a:r>
              <a:rPr lang="en-US" dirty="0" smtClean="0">
                <a:solidFill>
                  <a:schemeClr val="bg1"/>
                </a:solidFill>
              </a:rPr>
              <a:t>Game trees can be incredibly large for simple games</a:t>
            </a:r>
            <a:r>
              <a:rPr lang="en-US" dirty="0" smtClean="0">
                <a:solidFill>
                  <a:schemeClr val="bg1"/>
                </a:solidFill>
              </a:rPr>
              <a:t>.</a:t>
            </a:r>
          </a:p>
          <a:p>
            <a:pPr marL="285750" indent="-285750"/>
            <a:r>
              <a:rPr lang="en-US" dirty="0" smtClean="0">
                <a:solidFill>
                  <a:schemeClr val="bg1"/>
                </a:solidFill>
              </a:rPr>
              <a:t>Game trees are highly parallelisable as each subtree can be seen as disjoint trees and so can be searched individually.</a:t>
            </a:r>
            <a:endParaRPr lang="en-US" dirty="0" smtClean="0">
              <a:solidFill>
                <a:schemeClr val="bg1"/>
              </a:solidFill>
            </a:endParaRPr>
          </a:p>
          <a:p>
            <a:pPr marL="0" indent="0">
              <a:buNone/>
            </a:pPr>
            <a:endParaRPr lang="en-US" dirty="0">
              <a:solidFill>
                <a:schemeClr val="bg1"/>
              </a:solidFill>
            </a:endParaRPr>
          </a:p>
          <a:p>
            <a:pPr marL="285750" indent="-285750" algn="ctr"/>
            <a:endParaRPr lang="en-US" dirty="0">
              <a:solidFill>
                <a:schemeClr val="bg1"/>
              </a:solidFill>
            </a:endParaRPr>
          </a:p>
          <a:p>
            <a:pPr marL="285750" indent="-285750" algn="ctr"/>
            <a:endParaRPr lang="en-US" dirty="0">
              <a:solidFill>
                <a:schemeClr val="bg1"/>
              </a:solidFill>
            </a:endParaRPr>
          </a:p>
          <a:p>
            <a:endParaRPr lang="en-US" dirty="0">
              <a:solidFill>
                <a:schemeClr val="bg1"/>
              </a:solidFill>
            </a:endParaRPr>
          </a:p>
        </p:txBody>
      </p:sp>
      <p:sp>
        <p:nvSpPr>
          <p:cNvPr id="23" name="Title 1"/>
          <p:cNvSpPr>
            <a:spLocks noGrp="1"/>
          </p:cNvSpPr>
          <p:nvPr>
            <p:ph type="title"/>
          </p:nvPr>
        </p:nvSpPr>
        <p:spPr>
          <a:xfrm>
            <a:off x="838200" y="461818"/>
            <a:ext cx="10515600" cy="1228870"/>
          </a:xfrm>
        </p:spPr>
        <p:txBody>
          <a:bodyPr/>
          <a:lstStyle/>
          <a:p>
            <a:r>
              <a:rPr lang="en-US" dirty="0" smtClean="0">
                <a:solidFill>
                  <a:schemeClr val="bg1"/>
                </a:solidFill>
              </a:rPr>
              <a:t>Game Trees</a:t>
            </a:r>
            <a:endParaRPr lang="en-US" dirty="0">
              <a:solidFill>
                <a:schemeClr val="bg1"/>
              </a:solidFill>
            </a:endParaRPr>
          </a:p>
        </p:txBody>
      </p:sp>
    </p:spTree>
    <p:extLst>
      <p:ext uri="{BB962C8B-B14F-4D97-AF65-F5344CB8AC3E}">
        <p14:creationId xmlns:p14="http://schemas.microsoft.com/office/powerpoint/2010/main" val="36228647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Background</a:t>
            </a:r>
            <a:endParaRPr lang="en-US" sz="3000" dirty="0">
              <a:solidFill>
                <a:schemeClr val="bg1"/>
              </a:solidFill>
              <a:cs typeface="Browallia New" panose="020B0604020202020204" pitchFamily="34" charset="-34"/>
            </a:endParaRPr>
          </a:p>
        </p:txBody>
      </p:sp>
      <p:sp>
        <p:nvSpPr>
          <p:cNvPr id="5" name="Content Placeholder 4"/>
          <p:cNvSpPr>
            <a:spLocks noGrp="1"/>
          </p:cNvSpPr>
          <p:nvPr>
            <p:ph idx="1"/>
          </p:nvPr>
        </p:nvSpPr>
        <p:spPr/>
        <p:txBody>
          <a:bodyPr/>
          <a:lstStyle/>
          <a:p>
            <a:r>
              <a:rPr lang="en-US" dirty="0" smtClean="0">
                <a:solidFill>
                  <a:schemeClr val="bg1"/>
                </a:solidFill>
              </a:rPr>
              <a:t>2048 is a single-player simple, deterministic block sliding puzzle game.</a:t>
            </a:r>
          </a:p>
          <a:p>
            <a:r>
              <a:rPr lang="en-US" dirty="0" smtClean="0">
                <a:solidFill>
                  <a:schemeClr val="bg1"/>
                </a:solidFill>
              </a:rPr>
              <a:t>The rules are as follows:</a:t>
            </a:r>
          </a:p>
          <a:p>
            <a:pPr lvl="1">
              <a:buFont typeface="Courier New" panose="02070309020205020404" pitchFamily="49" charset="0"/>
              <a:buChar char="o"/>
            </a:pPr>
            <a:r>
              <a:rPr lang="en-US" dirty="0" smtClean="0">
                <a:solidFill>
                  <a:schemeClr val="bg1"/>
                </a:solidFill>
              </a:rPr>
              <a:t>The game is played on a square grid, i.e. 4x4 or 8x8 grid.</a:t>
            </a:r>
          </a:p>
          <a:p>
            <a:pPr lvl="1">
              <a:buFont typeface="Courier New" panose="02070309020205020404" pitchFamily="49" charset="0"/>
              <a:buChar char="o"/>
            </a:pPr>
            <a:r>
              <a:rPr lang="en-US" dirty="0" smtClean="0">
                <a:solidFill>
                  <a:schemeClr val="bg1"/>
                </a:solidFill>
              </a:rPr>
              <a:t>Every turn the player will choose a direction for the blocks to move, either up, down, left or right. </a:t>
            </a:r>
          </a:p>
          <a:p>
            <a:pPr lvl="1">
              <a:buFont typeface="Courier New" panose="02070309020205020404" pitchFamily="49" charset="0"/>
              <a:buChar char="o"/>
            </a:pPr>
            <a:r>
              <a:rPr lang="en-US" dirty="0" smtClean="0">
                <a:solidFill>
                  <a:schemeClr val="bg1"/>
                </a:solidFill>
              </a:rPr>
              <a:t>Tiles will slide as far as possible until stopped by the edge of the grid or another block.</a:t>
            </a:r>
          </a:p>
          <a:p>
            <a:pPr lvl="1">
              <a:buFont typeface="Courier New" panose="02070309020205020404" pitchFamily="49" charset="0"/>
              <a:buChar char="o"/>
            </a:pPr>
            <a:r>
              <a:rPr lang="en-US" dirty="0" smtClean="0">
                <a:solidFill>
                  <a:schemeClr val="bg1"/>
                </a:solidFill>
              </a:rPr>
              <a:t>If 2 tiles have the same number while colliding then they will combine into a single block and the new value will be the sum of their values.</a:t>
            </a:r>
          </a:p>
          <a:p>
            <a:pPr lvl="1">
              <a:buFont typeface="Courier New" panose="02070309020205020404" pitchFamily="49" charset="0"/>
              <a:buChar char="o"/>
            </a:pPr>
            <a:r>
              <a:rPr lang="en-US" dirty="0" smtClean="0">
                <a:solidFill>
                  <a:schemeClr val="bg1"/>
                </a:solidFill>
              </a:rPr>
              <a:t>After each action, a new tile will appear on the grid with a value of 2.</a:t>
            </a:r>
          </a:p>
          <a:p>
            <a:pPr lvl="1">
              <a:buFont typeface="Courier New" panose="02070309020205020404" pitchFamily="49" charset="0"/>
              <a:buChar char="o"/>
            </a:pPr>
            <a:r>
              <a:rPr lang="en-US" dirty="0" smtClean="0">
                <a:solidFill>
                  <a:schemeClr val="bg1"/>
                </a:solidFill>
              </a:rPr>
              <a:t>The game is won when a tile with value of 2048 appears on the board.</a:t>
            </a:r>
            <a:endParaRPr lang="en-US" dirty="0">
              <a:solidFill>
                <a:schemeClr val="bg1"/>
              </a:solidFill>
            </a:endParaRPr>
          </a:p>
        </p:txBody>
      </p:sp>
      <p:sp>
        <p:nvSpPr>
          <p:cNvPr id="7" name="Title 6"/>
          <p:cNvSpPr>
            <a:spLocks noGrp="1"/>
          </p:cNvSpPr>
          <p:nvPr>
            <p:ph type="title"/>
          </p:nvPr>
        </p:nvSpPr>
        <p:spPr/>
        <p:txBody>
          <a:bodyPr/>
          <a:lstStyle/>
          <a:p>
            <a:r>
              <a:rPr lang="en-US" dirty="0" smtClean="0">
                <a:solidFill>
                  <a:schemeClr val="bg1"/>
                </a:solidFill>
              </a:rPr>
              <a:t>The Game of 2048</a:t>
            </a:r>
            <a:endParaRPr lang="en-US" dirty="0">
              <a:solidFill>
                <a:schemeClr val="bg1"/>
              </a:solidFill>
            </a:endParaRPr>
          </a:p>
        </p:txBody>
      </p:sp>
    </p:spTree>
    <p:extLst>
      <p:ext uri="{BB962C8B-B14F-4D97-AF65-F5344CB8AC3E}">
        <p14:creationId xmlns:p14="http://schemas.microsoft.com/office/powerpoint/2010/main" val="1977867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6"/>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Background</a:t>
            </a:r>
            <a:endParaRPr lang="en-US" sz="3000" dirty="0">
              <a:solidFill>
                <a:schemeClr val="bg1"/>
              </a:solidFill>
              <a:cs typeface="Browallia New" panose="020B0604020202020204" pitchFamily="34" charset="-34"/>
            </a:endParaRPr>
          </a:p>
        </p:txBody>
      </p:sp>
      <p:sp>
        <p:nvSpPr>
          <p:cNvPr id="7" name="Title 6"/>
          <p:cNvSpPr>
            <a:spLocks noGrp="1"/>
          </p:cNvSpPr>
          <p:nvPr>
            <p:ph type="title"/>
          </p:nvPr>
        </p:nvSpPr>
        <p:spPr/>
        <p:txBody>
          <a:bodyPr/>
          <a:lstStyle/>
          <a:p>
            <a:r>
              <a:rPr lang="en-US" dirty="0" smtClean="0">
                <a:solidFill>
                  <a:schemeClr val="bg1"/>
                </a:solidFill>
              </a:rPr>
              <a:t>Example of a 2048 Game</a:t>
            </a:r>
            <a:endParaRPr lang="en-US" dirty="0">
              <a:solidFill>
                <a:schemeClr val="bg1"/>
              </a:solidFill>
            </a:endParaRPr>
          </a:p>
        </p:txBody>
      </p:sp>
      <p:pic>
        <p:nvPicPr>
          <p:cNvPr id="11" name="Corner-Test">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7"/>
          <a:stretch>
            <a:fillRect/>
          </a:stretch>
        </p:blipFill>
        <p:spPr>
          <a:xfrm>
            <a:off x="3927475" y="1825625"/>
            <a:ext cx="4335463" cy="4351338"/>
          </a:xfrm>
        </p:spPr>
      </p:pic>
    </p:spTree>
    <p:extLst>
      <p:ext uri="{BB962C8B-B14F-4D97-AF65-F5344CB8AC3E}">
        <p14:creationId xmlns:p14="http://schemas.microsoft.com/office/powerpoint/2010/main" val="35751540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378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Technology Used</a:t>
            </a:r>
          </a:p>
        </p:txBody>
      </p:sp>
    </p:spTree>
    <p:extLst>
      <p:ext uri="{BB962C8B-B14F-4D97-AF65-F5344CB8AC3E}">
        <p14:creationId xmlns:p14="http://schemas.microsoft.com/office/powerpoint/2010/main" val="4097339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Technology</a:t>
            </a:r>
            <a:endParaRPr lang="en-US" sz="3000" dirty="0">
              <a:solidFill>
                <a:schemeClr val="bg1"/>
              </a:solidFill>
              <a:cs typeface="Browallia New" panose="020B0604020202020204" pitchFamily="34" charset="-34"/>
            </a:endParaRPr>
          </a:p>
        </p:txBody>
      </p:sp>
      <p:sp>
        <p:nvSpPr>
          <p:cNvPr id="3" name="Content Placeholder 2"/>
          <p:cNvSpPr>
            <a:spLocks noGrp="1"/>
          </p:cNvSpPr>
          <p:nvPr>
            <p:ph idx="1"/>
          </p:nvPr>
        </p:nvSpPr>
        <p:spPr>
          <a:xfrm>
            <a:off x="321894" y="1148763"/>
            <a:ext cx="10515600" cy="4061836"/>
          </a:xfrm>
          <a:noFill/>
        </p:spPr>
        <p:txBody>
          <a:bodyPr/>
          <a:lstStyle/>
          <a:p>
            <a:r>
              <a:rPr lang="en-US" dirty="0" smtClean="0">
                <a:solidFill>
                  <a:schemeClr val="bg1"/>
                </a:solidFill>
              </a:rPr>
              <a:t>The game was implemented using C++.</a:t>
            </a:r>
          </a:p>
          <a:p>
            <a:r>
              <a:rPr lang="en-US" dirty="0" smtClean="0">
                <a:solidFill>
                  <a:schemeClr val="bg1"/>
                </a:solidFill>
              </a:rPr>
              <a:t>The tree search was implemented in C++ and parallelised using Nvidia Cuda and Open MPI.</a:t>
            </a:r>
          </a:p>
          <a:p>
            <a:r>
              <a:rPr lang="en-US" dirty="0" smtClean="0">
                <a:solidFill>
                  <a:schemeClr val="bg1"/>
                </a:solidFill>
              </a:rPr>
              <a:t>HTML and CSS were used for the demo.</a:t>
            </a:r>
            <a:endParaRPr lang="en-US" dirty="0">
              <a:solidFill>
                <a:schemeClr val="bg1"/>
              </a:solidFill>
            </a:endParaRPr>
          </a:p>
          <a:p>
            <a:pPr marL="285750" indent="-285750" algn="ct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634407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15" name="Rectangle 14"/>
          <p:cNvSpPr/>
          <p:nvPr/>
        </p:nvSpPr>
        <p:spPr>
          <a:xfrm>
            <a:off x="-1"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 y="2438400"/>
            <a:ext cx="12192000" cy="966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71481" y="2438400"/>
            <a:ext cx="7504899" cy="861774"/>
          </a:xfrm>
          <a:prstGeom prst="rect">
            <a:avLst/>
          </a:prstGeom>
          <a:noFill/>
        </p:spPr>
        <p:txBody>
          <a:bodyPr wrap="square" rtlCol="0">
            <a:spAutoFit/>
          </a:bodyPr>
          <a:lstStyle/>
          <a:p>
            <a:pPr algn="ctr"/>
            <a:r>
              <a:rPr lang="en-US" sz="5000" dirty="0" smtClean="0">
                <a:solidFill>
                  <a:schemeClr val="bg1"/>
                </a:solidFill>
                <a:latin typeface="Calibri" panose="020F0502020204030204" pitchFamily="34" charset="0"/>
                <a:cs typeface="Estrangelo Edessa" panose="03080600000000000000" pitchFamily="66" charset="0"/>
              </a:rPr>
              <a:t>Strategies Used</a:t>
            </a:r>
          </a:p>
        </p:txBody>
      </p:sp>
    </p:spTree>
    <p:extLst>
      <p:ext uri="{BB962C8B-B14F-4D97-AF65-F5344CB8AC3E}">
        <p14:creationId xmlns:p14="http://schemas.microsoft.com/office/powerpoint/2010/main" val="2973790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18" name="Rectangle 17"/>
          <p:cNvSpPr/>
          <p:nvPr/>
        </p:nvSpPr>
        <p:spPr>
          <a:xfrm>
            <a:off x="27708" y="0"/>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8" name="TextBox 7"/>
          <p:cNvSpPr txBox="1"/>
          <p:nvPr/>
        </p:nvSpPr>
        <p:spPr>
          <a:xfrm>
            <a:off x="11718697" y="6653311"/>
            <a:ext cx="329610" cy="107722"/>
          </a:xfrm>
          <a:prstGeom prst="rect">
            <a:avLst/>
          </a:prstGeom>
          <a:noFill/>
        </p:spPr>
        <p:txBody>
          <a:bodyPr wrap="square" rtlCol="0">
            <a:spAutoFit/>
          </a:bodyPr>
          <a:lstStyle/>
          <a:p>
            <a:r>
              <a:rPr lang="en-US" sz="100" dirty="0" smtClean="0">
                <a:solidFill>
                  <a:schemeClr val="bg1">
                    <a:lumMod val="75000"/>
                  </a:schemeClr>
                </a:solidFill>
                <a:hlinkClick r:id="rId4"/>
              </a:rPr>
              <a:t>Free PowerPoint Templates</a:t>
            </a:r>
            <a:endParaRPr lang="en-US" sz="100" dirty="0">
              <a:solidFill>
                <a:schemeClr val="bg1">
                  <a:lumMod val="75000"/>
                </a:schemeClr>
              </a:solidFill>
            </a:endParaRPr>
          </a:p>
        </p:txBody>
      </p:sp>
      <p:sp>
        <p:nvSpPr>
          <p:cNvPr id="6" name="Rectangle 5"/>
          <p:cNvSpPr/>
          <p:nvPr/>
        </p:nvSpPr>
        <p:spPr>
          <a:xfrm>
            <a:off x="0" y="0"/>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4" name="Rectangle 43"/>
          <p:cNvSpPr/>
          <p:nvPr/>
        </p:nvSpPr>
        <p:spPr>
          <a:xfrm>
            <a:off x="132707" y="143202"/>
            <a:ext cx="2690649" cy="49475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21894" y="113579"/>
            <a:ext cx="2035932" cy="553998"/>
          </a:xfrm>
          <a:prstGeom prst="rect">
            <a:avLst/>
          </a:prstGeom>
          <a:noFill/>
        </p:spPr>
        <p:txBody>
          <a:bodyPr wrap="square" rtlCol="0">
            <a:spAutoFit/>
          </a:bodyPr>
          <a:lstStyle/>
          <a:p>
            <a:pPr algn="ctr"/>
            <a:r>
              <a:rPr lang="en-US" sz="3000" dirty="0" smtClean="0">
                <a:solidFill>
                  <a:schemeClr val="bg1"/>
                </a:solidFill>
                <a:cs typeface="Browallia New" panose="020B0604020202020204" pitchFamily="34" charset="-34"/>
              </a:rPr>
              <a:t>Strategies</a:t>
            </a:r>
            <a:endParaRPr lang="en-US" sz="3000" dirty="0">
              <a:solidFill>
                <a:schemeClr val="bg1"/>
              </a:solidFill>
              <a:cs typeface="Browallia New" panose="020B0604020202020204" pitchFamily="34" charset="-34"/>
            </a:endParaRPr>
          </a:p>
        </p:txBody>
      </p:sp>
      <p:sp>
        <p:nvSpPr>
          <p:cNvPr id="4" name="Title 3"/>
          <p:cNvSpPr>
            <a:spLocks noGrp="1"/>
          </p:cNvSpPr>
          <p:nvPr>
            <p:ph type="title"/>
          </p:nvPr>
        </p:nvSpPr>
        <p:spPr/>
        <p:txBody>
          <a:bodyPr/>
          <a:lstStyle/>
          <a:p>
            <a:r>
              <a:rPr lang="en-US" dirty="0" smtClean="0">
                <a:solidFill>
                  <a:schemeClr val="bg1"/>
                </a:solidFill>
              </a:rPr>
              <a:t>Serial Approach</a:t>
            </a:r>
            <a:endParaRPr lang="en-US" dirty="0">
              <a:solidFill>
                <a:schemeClr val="bg1"/>
              </a:solidFill>
            </a:endParaRPr>
          </a:p>
        </p:txBody>
      </p:sp>
      <p:sp>
        <p:nvSpPr>
          <p:cNvPr id="5" name="Content Placeholder 4"/>
          <p:cNvSpPr>
            <a:spLocks noGrp="1"/>
          </p:cNvSpPr>
          <p:nvPr>
            <p:ph idx="1"/>
          </p:nvPr>
        </p:nvSpPr>
        <p:spPr/>
        <p:txBody>
          <a:bodyPr/>
          <a:lstStyle/>
          <a:p>
            <a:r>
              <a:rPr lang="en-US" dirty="0" smtClean="0">
                <a:solidFill>
                  <a:schemeClr val="bg1"/>
                </a:solidFill>
              </a:rPr>
              <a:t>We used a user controlled stack in order to build the tree.</a:t>
            </a:r>
          </a:p>
          <a:p>
            <a:r>
              <a:rPr lang="en-US" dirty="0" smtClean="0">
                <a:solidFill>
                  <a:schemeClr val="bg1"/>
                </a:solidFill>
              </a:rPr>
              <a:t>From the root node, all possible children are pushed to the stack.</a:t>
            </a:r>
          </a:p>
          <a:p>
            <a:r>
              <a:rPr lang="en-US" dirty="0" smtClean="0">
                <a:solidFill>
                  <a:schemeClr val="bg1"/>
                </a:solidFill>
              </a:rPr>
              <a:t>Then for each node at the top of the stack:</a:t>
            </a:r>
          </a:p>
          <a:p>
            <a:pPr lvl="1">
              <a:buFont typeface="Courier New" panose="02070309020205020404" pitchFamily="49" charset="0"/>
              <a:buChar char="o"/>
            </a:pPr>
            <a:r>
              <a:rPr lang="en-US" dirty="0" smtClean="0">
                <a:solidFill>
                  <a:schemeClr val="bg1"/>
                </a:solidFill>
              </a:rPr>
              <a:t>Each child is checked to see if its a dead state or if it is a solution state</a:t>
            </a:r>
          </a:p>
          <a:p>
            <a:pPr lvl="1">
              <a:buFont typeface="Courier New" panose="02070309020205020404" pitchFamily="49" charset="0"/>
              <a:buChar char="o"/>
            </a:pPr>
            <a:r>
              <a:rPr lang="en-US" dirty="0" smtClean="0">
                <a:solidFill>
                  <a:schemeClr val="bg1"/>
                </a:solidFill>
              </a:rPr>
              <a:t>A dead state is one where there are no possible moves left.</a:t>
            </a:r>
          </a:p>
          <a:p>
            <a:pPr lvl="1">
              <a:buFont typeface="Courier New" panose="02070309020205020404" pitchFamily="49" charset="0"/>
              <a:buChar char="o"/>
            </a:pPr>
            <a:r>
              <a:rPr lang="en-US" dirty="0" smtClean="0">
                <a:solidFill>
                  <a:schemeClr val="bg1"/>
                </a:solidFill>
              </a:rPr>
              <a:t>If not dead state or solution state then it is pushed to the top of the stack</a:t>
            </a:r>
          </a:p>
          <a:p>
            <a:pPr lvl="1">
              <a:buFont typeface="Courier New" panose="02070309020205020404" pitchFamily="49" charset="0"/>
              <a:buChar char="o"/>
            </a:pPr>
            <a:r>
              <a:rPr lang="en-US" dirty="0" smtClean="0">
                <a:solidFill>
                  <a:schemeClr val="bg1"/>
                </a:solidFill>
              </a:rPr>
              <a:t>If a solution is found then store it for later processing.</a:t>
            </a:r>
          </a:p>
          <a:p>
            <a:r>
              <a:rPr lang="en-US" dirty="0" smtClean="0">
                <a:solidFill>
                  <a:schemeClr val="bg1"/>
                </a:solidFill>
              </a:rPr>
              <a:t>However, since the game tree is so big for 2048, the tree is limited by the number of nodes.</a:t>
            </a:r>
            <a:endParaRPr lang="en-US" dirty="0">
              <a:solidFill>
                <a:schemeClr val="bg1"/>
              </a:solidFill>
            </a:endParaRPr>
          </a:p>
        </p:txBody>
      </p:sp>
    </p:spTree>
    <p:extLst>
      <p:ext uri="{BB962C8B-B14F-4D97-AF65-F5344CB8AC3E}">
        <p14:creationId xmlns:p14="http://schemas.microsoft.com/office/powerpoint/2010/main" val="38199001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4967</TotalTime>
  <Words>1092</Words>
  <Application>Microsoft Office PowerPoint</Application>
  <PresentationFormat>Widescreen</PresentationFormat>
  <Paragraphs>113</Paragraphs>
  <Slides>19</Slides>
  <Notes>10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 BONNIE</vt:lpstr>
      <vt:lpstr>Arial</vt:lpstr>
      <vt:lpstr>Browallia New</vt:lpstr>
      <vt:lpstr>Calibri</vt:lpstr>
      <vt:lpstr>Calibri Light</vt:lpstr>
      <vt:lpstr>Courier New</vt:lpstr>
      <vt:lpstr>Estrangelo Edessa</vt:lpstr>
      <vt:lpstr>Office Theme</vt:lpstr>
      <vt:lpstr>PowerPoint Presentation</vt:lpstr>
      <vt:lpstr>PowerPoint Presentation</vt:lpstr>
      <vt:lpstr>Game Trees</vt:lpstr>
      <vt:lpstr>The Game of 2048</vt:lpstr>
      <vt:lpstr>Example of a 2048 Game</vt:lpstr>
      <vt:lpstr>PowerPoint Presentation</vt:lpstr>
      <vt:lpstr>PowerPoint Presentation</vt:lpstr>
      <vt:lpstr>PowerPoint Presentation</vt:lpstr>
      <vt:lpstr>Serial Approach</vt:lpstr>
      <vt:lpstr>MPI Approach</vt:lpstr>
      <vt:lpstr>CUDA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Image Tips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Liron Mizrahi; Jason Chalom</dc:creator>
  <cp:lastModifiedBy>Liron Mizrahi</cp:lastModifiedBy>
  <cp:revision>1762</cp:revision>
  <dcterms:created xsi:type="dcterms:W3CDTF">2015-12-31T02:20:12Z</dcterms:created>
  <dcterms:modified xsi:type="dcterms:W3CDTF">2017-05-17T21:50:08Z</dcterms:modified>
</cp:coreProperties>
</file>