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803763" cy="30275213"/>
  <p:notesSz cx="9144000" cy="6858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81" userDrawn="1">
          <p15:clr>
            <a:srgbClr val="A4A3A4"/>
          </p15:clr>
        </p15:guide>
        <p15:guide id="2" pos="13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 snapToGrid="0">
      <p:cViewPr>
        <p:scale>
          <a:sx n="25" d="100"/>
          <a:sy n="25" d="100"/>
        </p:scale>
        <p:origin x="6" y="858"/>
      </p:cViewPr>
      <p:guideLst>
        <p:guide orient="horz" pos="9581"/>
        <p:guide pos="13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_Honours\results\results%203byrnd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_Honours\results\results%203byrnd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_Honours\results\results%203byrnd.od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_Honours\results\results%203byrnd.od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_Honours\results\results%203byrnd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ZA"/>
              <a:t>Graph Showing Decision Time Between Agents</a:t>
            </a:r>
          </a:p>
        </c:rich>
      </c:tx>
      <c:layout>
        <c:manualLayout>
          <c:xMode val="edge"/>
          <c:yMode val="edge"/>
          <c:x val="0.20543750000000002"/>
          <c:y val="3.5000000000000003E-2"/>
        </c:manualLayout>
      </c:layout>
      <c:overlay val="0"/>
    </c:title>
    <c:autoTitleDeleted val="0"/>
    <c:plotArea>
      <c:layout>
        <c:manualLayout>
          <c:xMode val="edge"/>
          <c:yMode val="edge"/>
          <c:x val="7.9937326388888896E-2"/>
          <c:y val="0.13866635802469135"/>
          <c:w val="0.57668732638888887"/>
          <c:h val="0.738110802469135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Sheet4!$H$1</c:f>
              <c:strCache>
                <c:ptCount val="1"/>
                <c:pt idx="0">
                  <c:v>Average Time n=1000 (Secs)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Sheet4!$A$2:$A$5</c:f>
              <c:strCache>
                <c:ptCount val="4"/>
                <c:pt idx="0">
                  <c:v>MT</c:v>
                </c:pt>
                <c:pt idx="1">
                  <c:v>FAST</c:v>
                </c:pt>
                <c:pt idx="2">
                  <c:v>Xorshf</c:v>
                </c:pt>
                <c:pt idx="3">
                  <c:v>Heuristic</c:v>
                </c:pt>
              </c:strCache>
            </c:strRef>
          </c:cat>
          <c:val>
            <c:numRef>
              <c:f>Sheet4!$H$2:$H$5</c:f>
              <c:numCache>
                <c:formatCode>General</c:formatCode>
                <c:ptCount val="4"/>
                <c:pt idx="0">
                  <c:v>6.4646799999999998E-4</c:v>
                </c:pt>
                <c:pt idx="1">
                  <c:v>2.3834600000000001E-4</c:v>
                </c:pt>
                <c:pt idx="2">
                  <c:v>5.5747200000000005E-4</c:v>
                </c:pt>
                <c:pt idx="3">
                  <c:v>3.3046999999999998E-3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456832"/>
        <c:axId val="45737856"/>
      </c:barChart>
      <c:valAx>
        <c:axId val="4573785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ZA"/>
                  <a:t>Time (Secs)</a:t>
                </a:r>
              </a:p>
            </c:rich>
          </c:tx>
          <c:layout>
            <c:manualLayout>
              <c:xMode val="edge"/>
              <c:yMode val="edge"/>
              <c:x val="2.8187500000000001E-2"/>
              <c:y val="0.6095555555555555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50456832"/>
        <c:crosses val="autoZero"/>
        <c:crossBetween val="between"/>
      </c:valAx>
      <c:catAx>
        <c:axId val="50456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ZA"/>
                  <a:t>Agent</a:t>
                </a:r>
              </a:p>
            </c:rich>
          </c:tx>
          <c:layout>
            <c:manualLayout>
              <c:xMode val="edge"/>
              <c:yMode val="edge"/>
              <c:x val="0.33818749999999997"/>
              <c:y val="0.89677746913580247"/>
            </c:manualLayout>
          </c:layout>
          <c:overlay val="0"/>
        </c:title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45737856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1E376C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ZA" dirty="0"/>
              <a:t>Graph Showing The Scale of Time </a:t>
            </a:r>
            <a:r>
              <a:rPr lang="en-ZA" dirty="0" smtClean="0"/>
              <a:t>Per </a:t>
            </a:r>
            <a:r>
              <a:rPr lang="en-ZA" dirty="0"/>
              <a:t>N-Iterations</a:t>
            </a:r>
          </a:p>
        </c:rich>
      </c:tx>
      <c:layout>
        <c:manualLayout>
          <c:xMode val="edge"/>
          <c:yMode val="edge"/>
          <c:x val="4.7500000000000001E-2"/>
          <c:y val="3.5000000000000003E-2"/>
        </c:manualLayout>
      </c:layout>
      <c:overlay val="0"/>
    </c:title>
    <c:autoTitleDeleted val="0"/>
    <c:plotArea>
      <c:layout>
        <c:manualLayout>
          <c:xMode val="edge"/>
          <c:yMode val="edge"/>
          <c:x val="7.9937326388888896E-2"/>
          <c:y val="0.13866635802469135"/>
          <c:w val="0.57668732638888887"/>
          <c:h val="0.7381108024691358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Sheet4!$H$1</c:f>
              <c:strCache>
                <c:ptCount val="1"/>
                <c:pt idx="0">
                  <c:v>Average Time n=1000 (Secs)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Sheet4!$A$6:$A$8</c:f>
              <c:strCache>
                <c:ptCount val="3"/>
                <c:pt idx="0">
                  <c:v>Rollout</c:v>
                </c:pt>
                <c:pt idx="1">
                  <c:v>MCTS</c:v>
                </c:pt>
                <c:pt idx="2">
                  <c:v>MCTS2</c:v>
                </c:pt>
              </c:strCache>
            </c:strRef>
          </c:cat>
          <c:val>
            <c:numRef>
              <c:f>Sheet4!$H$6:$H$8</c:f>
              <c:numCache>
                <c:formatCode>General</c:formatCode>
                <c:ptCount val="3"/>
                <c:pt idx="0">
                  <c:v>108.05542151900001</c:v>
                </c:pt>
                <c:pt idx="1">
                  <c:v>103.5874541284</c:v>
                </c:pt>
                <c:pt idx="2">
                  <c:v>92.455174747499996</c:v>
                </c:pt>
              </c:numCache>
            </c:numRef>
          </c:val>
        </c:ser>
        <c:ser>
          <c:idx val="1"/>
          <c:order val="1"/>
          <c:tx>
            <c:strRef>
              <c:f>Sheet4!$K$1</c:f>
              <c:strCache>
                <c:ptCount val="1"/>
                <c:pt idx="0">
                  <c:v>Average Time n=100 (Secs)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Ref>
              <c:f>Sheet4!$A$6:$A$8</c:f>
              <c:strCache>
                <c:ptCount val="3"/>
                <c:pt idx="0">
                  <c:v>Rollout</c:v>
                </c:pt>
                <c:pt idx="1">
                  <c:v>MCTS</c:v>
                </c:pt>
                <c:pt idx="2">
                  <c:v>MCTS2</c:v>
                </c:pt>
              </c:strCache>
            </c:strRef>
          </c:cat>
          <c:val>
            <c:numRef>
              <c:f>Sheet4!$K$6:$K$8</c:f>
              <c:numCache>
                <c:formatCode>General</c:formatCode>
                <c:ptCount val="3"/>
                <c:pt idx="0">
                  <c:v>1.4784900000000001</c:v>
                </c:pt>
                <c:pt idx="1">
                  <c:v>1.52643</c:v>
                </c:pt>
                <c:pt idx="2">
                  <c:v>1.5006900000000001</c:v>
                </c:pt>
              </c:numCache>
            </c:numRef>
          </c:val>
        </c:ser>
        <c:ser>
          <c:idx val="2"/>
          <c:order val="2"/>
          <c:tx>
            <c:strRef>
              <c:f>Sheet4!$N$1</c:f>
              <c:strCache>
                <c:ptCount val="1"/>
                <c:pt idx="0">
                  <c:v>Average Time n=10 (Secs)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cat>
            <c:strRef>
              <c:f>Sheet4!$A$6:$A$8</c:f>
              <c:strCache>
                <c:ptCount val="3"/>
                <c:pt idx="0">
                  <c:v>Rollout</c:v>
                </c:pt>
                <c:pt idx="1">
                  <c:v>MCTS</c:v>
                </c:pt>
                <c:pt idx="2">
                  <c:v>MCTS2</c:v>
                </c:pt>
              </c:strCache>
            </c:strRef>
          </c:cat>
          <c:val>
            <c:numRef>
              <c:f>Sheet4!$N$6:$N$8</c:f>
              <c:numCache>
                <c:formatCode>General</c:formatCode>
                <c:ptCount val="3"/>
                <c:pt idx="0">
                  <c:v>0.111459</c:v>
                </c:pt>
                <c:pt idx="1">
                  <c:v>9.20657E-2</c:v>
                </c:pt>
                <c:pt idx="2">
                  <c:v>8.9473300000000006E-2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9335680"/>
        <c:axId val="89333760"/>
      </c:barChart>
      <c:valAx>
        <c:axId val="8933376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ZA"/>
                  <a:t>Time (Secs)</a:t>
                </a:r>
              </a:p>
            </c:rich>
          </c:tx>
          <c:layout>
            <c:manualLayout>
              <c:xMode val="edge"/>
              <c:yMode val="edge"/>
              <c:x val="2.8187500000000001E-2"/>
              <c:y val="0.6095555555555555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9335680"/>
        <c:crosses val="autoZero"/>
        <c:crossBetween val="between"/>
      </c:valAx>
      <c:catAx>
        <c:axId val="89335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ZA"/>
                  <a:t>Agent</a:t>
                </a:r>
              </a:p>
            </c:rich>
          </c:tx>
          <c:layout>
            <c:manualLayout>
              <c:xMode val="edge"/>
              <c:yMode val="edge"/>
              <c:x val="0.33818749999999997"/>
              <c:y val="0.89677746913580247"/>
            </c:manualLayout>
          </c:layout>
          <c:overlay val="0"/>
        </c:title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9333760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1E376C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ZA" dirty="0"/>
              <a:t>Graph Showing The Loss Percent For Each </a:t>
            </a:r>
            <a:r>
              <a:rPr lang="en-ZA" dirty="0" smtClean="0"/>
              <a:t>Agent</a:t>
            </a:r>
            <a:endParaRPr lang="en-ZA" dirty="0"/>
          </a:p>
        </c:rich>
      </c:tx>
      <c:layout>
        <c:manualLayout>
          <c:xMode val="edge"/>
          <c:yMode val="edge"/>
          <c:x val="0.1642341267571141"/>
          <c:y val="1.4249923620801153E-2"/>
        </c:manualLayout>
      </c:layout>
      <c:overlay val="0"/>
    </c:title>
    <c:autoTitleDeleted val="0"/>
    <c:plotArea>
      <c:layout>
        <c:manualLayout>
          <c:xMode val="edge"/>
          <c:yMode val="edge"/>
          <c:x val="7.9899968740231322E-2"/>
          <c:y val="0.13858936393361712"/>
          <c:w val="0.78018130665833063"/>
          <c:h val="0.738256215682645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Sheet7!$C$14</c:f>
              <c:strCache>
                <c:ptCount val="1"/>
                <c:pt idx="0">
                  <c:v>Rollout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Sheet7!$B$15:$B$17</c:f>
              <c:strCache>
                <c:ptCount val="3"/>
                <c:pt idx="0">
                  <c:v>N=10</c:v>
                </c:pt>
                <c:pt idx="1">
                  <c:v>N=100</c:v>
                </c:pt>
                <c:pt idx="2">
                  <c:v>N=1000</c:v>
                </c:pt>
              </c:strCache>
            </c:strRef>
          </c:cat>
          <c:val>
            <c:numRef>
              <c:f>Sheet7!$C$15:$C$17</c:f>
              <c:numCache>
                <c:formatCode>General</c:formatCode>
                <c:ptCount val="3"/>
                <c:pt idx="0">
                  <c:v>22.862500000000001</c:v>
                </c:pt>
                <c:pt idx="1">
                  <c:v>21.75</c:v>
                </c:pt>
                <c:pt idx="2">
                  <c:v>18.4375</c:v>
                </c:pt>
              </c:numCache>
            </c:numRef>
          </c:val>
        </c:ser>
        <c:ser>
          <c:idx val="1"/>
          <c:order val="1"/>
          <c:tx>
            <c:strRef>
              <c:f>Sheet7!$D$14</c:f>
              <c:strCache>
                <c:ptCount val="1"/>
                <c:pt idx="0">
                  <c:v>MCTS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Ref>
              <c:f>Sheet7!$B$15:$B$17</c:f>
              <c:strCache>
                <c:ptCount val="3"/>
                <c:pt idx="0">
                  <c:v>N=10</c:v>
                </c:pt>
                <c:pt idx="1">
                  <c:v>N=100</c:v>
                </c:pt>
                <c:pt idx="2">
                  <c:v>N=1000</c:v>
                </c:pt>
              </c:strCache>
            </c:strRef>
          </c:cat>
          <c:val>
            <c:numRef>
              <c:f>Sheet7!$D$15:$D$17</c:f>
              <c:numCache>
                <c:formatCode>General</c:formatCode>
                <c:ptCount val="3"/>
                <c:pt idx="0">
                  <c:v>24.46</c:v>
                </c:pt>
                <c:pt idx="1">
                  <c:v>22.5</c:v>
                </c:pt>
                <c:pt idx="2">
                  <c:v>17.840909090899999</c:v>
                </c:pt>
              </c:numCache>
            </c:numRef>
          </c:val>
        </c:ser>
        <c:ser>
          <c:idx val="2"/>
          <c:order val="2"/>
          <c:tx>
            <c:strRef>
              <c:f>Sheet7!$E$14</c:f>
              <c:strCache>
                <c:ptCount val="1"/>
                <c:pt idx="0">
                  <c:v>MCTS2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cat>
            <c:strRef>
              <c:f>Sheet7!$B$15:$B$17</c:f>
              <c:strCache>
                <c:ptCount val="3"/>
                <c:pt idx="0">
                  <c:v>N=10</c:v>
                </c:pt>
                <c:pt idx="1">
                  <c:v>N=100</c:v>
                </c:pt>
                <c:pt idx="2">
                  <c:v>N=1000</c:v>
                </c:pt>
              </c:strCache>
            </c:strRef>
          </c:cat>
          <c:val>
            <c:numRef>
              <c:f>Sheet7!$E$15:$E$17</c:f>
              <c:numCache>
                <c:formatCode>General</c:formatCode>
                <c:ptCount val="3"/>
                <c:pt idx="0">
                  <c:v>23.637499999999999</c:v>
                </c:pt>
                <c:pt idx="1">
                  <c:v>21.5</c:v>
                </c:pt>
                <c:pt idx="2">
                  <c:v>20.375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19296"/>
        <c:axId val="50917376"/>
      </c:barChart>
      <c:valAx>
        <c:axId val="509173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ZA"/>
                  <a:t>Loss (%)</a:t>
                </a:r>
              </a:p>
            </c:rich>
          </c:tx>
          <c:layout>
            <c:manualLayout>
              <c:xMode val="edge"/>
              <c:yMode val="edge"/>
              <c:x val="2.819631134729603E-2"/>
              <c:y val="0.5845638225677092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50919296"/>
        <c:crosses val="autoZero"/>
        <c:crossBetween val="between"/>
      </c:valAx>
      <c:catAx>
        <c:axId val="50919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ZA"/>
                  <a:t>Parameter Values (Number of Iterations)</a:t>
                </a:r>
              </a:p>
            </c:rich>
          </c:tx>
          <c:layout>
            <c:manualLayout>
              <c:xMode val="edge"/>
              <c:yMode val="edge"/>
              <c:x val="0.28608940293841822"/>
              <c:y val="0.89683509161576902"/>
            </c:manualLayout>
          </c:layout>
          <c:overlay val="0"/>
        </c:title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50917376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5794697880676729"/>
          <c:y val="0.43803905288745287"/>
          <c:w val="0.13338414824910383"/>
          <c:h val="0.3445932157612012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1E376C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ZA" dirty="0"/>
              <a:t>Graph Showing The Draw Percent For Each </a:t>
            </a:r>
            <a:r>
              <a:rPr lang="en-ZA" dirty="0" smtClean="0"/>
              <a:t>Agent</a:t>
            </a:r>
            <a:endParaRPr lang="en-ZA" dirty="0"/>
          </a:p>
        </c:rich>
      </c:tx>
      <c:layout>
        <c:manualLayout>
          <c:xMode val="edge"/>
          <c:yMode val="edge"/>
          <c:x val="0.13790476146484937"/>
          <c:y val="7.7987692215251035E-3"/>
        </c:manualLayout>
      </c:layout>
      <c:overlay val="0"/>
    </c:title>
    <c:autoTitleDeleted val="0"/>
    <c:plotArea>
      <c:layout>
        <c:manualLayout>
          <c:xMode val="edge"/>
          <c:yMode val="edge"/>
          <c:x val="7.542805469240943E-2"/>
          <c:y val="0.12705885813149731"/>
          <c:w val="0.79361403439991041"/>
          <c:h val="0.761862952577056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Sheet7!$C$22</c:f>
              <c:strCache>
                <c:ptCount val="1"/>
                <c:pt idx="0">
                  <c:v>Rollout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Sheet7!$B$23:$B$25</c:f>
              <c:strCache>
                <c:ptCount val="3"/>
                <c:pt idx="0">
                  <c:v>N=10</c:v>
                </c:pt>
                <c:pt idx="1">
                  <c:v>N=100</c:v>
                </c:pt>
                <c:pt idx="2">
                  <c:v>N=1000</c:v>
                </c:pt>
              </c:strCache>
            </c:strRef>
          </c:cat>
          <c:val>
            <c:numRef>
              <c:f>Sheet7!$C$23:$C$25</c:f>
              <c:numCache>
                <c:formatCode>General</c:formatCode>
                <c:ptCount val="3"/>
                <c:pt idx="0">
                  <c:v>18.3</c:v>
                </c:pt>
                <c:pt idx="1">
                  <c:v>17.25</c:v>
                </c:pt>
                <c:pt idx="2">
                  <c:v>14.21875</c:v>
                </c:pt>
              </c:numCache>
            </c:numRef>
          </c:val>
        </c:ser>
        <c:ser>
          <c:idx val="1"/>
          <c:order val="1"/>
          <c:tx>
            <c:strRef>
              <c:f>Sheet7!$D$22</c:f>
              <c:strCache>
                <c:ptCount val="1"/>
                <c:pt idx="0">
                  <c:v>MCTS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Ref>
              <c:f>Sheet7!$B$23:$B$25</c:f>
              <c:strCache>
                <c:ptCount val="3"/>
                <c:pt idx="0">
                  <c:v>N=10</c:v>
                </c:pt>
                <c:pt idx="1">
                  <c:v>N=100</c:v>
                </c:pt>
                <c:pt idx="2">
                  <c:v>N=1000</c:v>
                </c:pt>
              </c:strCache>
            </c:strRef>
          </c:cat>
          <c:val>
            <c:numRef>
              <c:f>Sheet7!$D$23:$D$25</c:f>
              <c:numCache>
                <c:formatCode>General</c:formatCode>
                <c:ptCount val="3"/>
                <c:pt idx="0">
                  <c:v>18.737500000000001</c:v>
                </c:pt>
                <c:pt idx="1">
                  <c:v>12.75</c:v>
                </c:pt>
                <c:pt idx="2">
                  <c:v>11.818181818199999</c:v>
                </c:pt>
              </c:numCache>
            </c:numRef>
          </c:val>
        </c:ser>
        <c:ser>
          <c:idx val="2"/>
          <c:order val="2"/>
          <c:tx>
            <c:strRef>
              <c:f>Sheet7!$E$22</c:f>
              <c:strCache>
                <c:ptCount val="1"/>
                <c:pt idx="0">
                  <c:v>MCTS2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cat>
            <c:strRef>
              <c:f>Sheet7!$B$23:$B$25</c:f>
              <c:strCache>
                <c:ptCount val="3"/>
                <c:pt idx="0">
                  <c:v>N=10</c:v>
                </c:pt>
                <c:pt idx="1">
                  <c:v>N=100</c:v>
                </c:pt>
                <c:pt idx="2">
                  <c:v>N=1000</c:v>
                </c:pt>
              </c:strCache>
            </c:strRef>
          </c:cat>
          <c:val>
            <c:numRef>
              <c:f>Sheet7!$E$23:$E$25</c:f>
              <c:numCache>
                <c:formatCode>General</c:formatCode>
                <c:ptCount val="3"/>
                <c:pt idx="0">
                  <c:v>18.512499999999999</c:v>
                </c:pt>
                <c:pt idx="1">
                  <c:v>13.25</c:v>
                </c:pt>
                <c:pt idx="2">
                  <c:v>15.125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47968"/>
        <c:axId val="50946048"/>
      </c:barChart>
      <c:valAx>
        <c:axId val="509460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ZA"/>
                  <a:t>Draw (%)</a:t>
                </a:r>
              </a:p>
            </c:rich>
          </c:tx>
          <c:layout>
            <c:manualLayout>
              <c:xMode val="edge"/>
              <c:yMode val="edge"/>
              <c:x val="2.6087463701132404E-2"/>
              <c:y val="0.5797060402249565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50947968"/>
        <c:crosses val="autoZero"/>
        <c:crossBetween val="between"/>
      </c:valAx>
      <c:catAx>
        <c:axId val="50947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ZA"/>
                  <a:t>Paramter Values (Number of Iterations)</a:t>
                </a:r>
              </a:p>
            </c:rich>
          </c:tx>
          <c:layout>
            <c:manualLayout>
              <c:xMode val="edge"/>
              <c:yMode val="edge"/>
              <c:x val="0.3074385745151702"/>
              <c:y val="0.90892154382394974"/>
            </c:manualLayout>
          </c:layout>
          <c:overlay val="0"/>
        </c:title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50946048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6460824991079399"/>
          <c:y val="0.43161067742888476"/>
          <c:w val="0.13539175008920601"/>
          <c:h val="0.34497799320017425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1E376C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ZA"/>
              <a:t>Graph Showing The Win Percent For Each Agent At N</a:t>
            </a:r>
          </a:p>
        </c:rich>
      </c:tx>
      <c:layout>
        <c:manualLayout>
          <c:xMode val="edge"/>
          <c:yMode val="edge"/>
          <c:x val="0.17556869514835186"/>
          <c:y val="3.3889531986484492E-2"/>
        </c:manualLayout>
      </c:layout>
      <c:overlay val="0"/>
    </c:title>
    <c:autoTitleDeleted val="0"/>
    <c:plotArea>
      <c:layout>
        <c:manualLayout>
          <c:xMode val="edge"/>
          <c:yMode val="edge"/>
          <c:x val="7.785625060458462E-2"/>
          <c:y val="0.13182717029604976"/>
          <c:w val="0.78634796345718627"/>
          <c:h val="0.751995241877466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'[results 3byrnd.ods]Sheet7'!$H$1</c:f>
              <c:strCache>
                <c:ptCount val="1"/>
                <c:pt idx="0">
                  <c:v>Rollout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'[results 3byrnd.ods]Sheet7'!$G$2:$G$4</c:f>
              <c:strCache>
                <c:ptCount val="3"/>
                <c:pt idx="0">
                  <c:v>N=10</c:v>
                </c:pt>
                <c:pt idx="1">
                  <c:v>N=100</c:v>
                </c:pt>
                <c:pt idx="2">
                  <c:v>N=1000</c:v>
                </c:pt>
              </c:strCache>
            </c:strRef>
          </c:cat>
          <c:val>
            <c:numRef>
              <c:f>'[results 3byrnd.ods]Sheet7'!$H$2:$H$4</c:f>
              <c:numCache>
                <c:formatCode>General</c:formatCode>
                <c:ptCount val="3"/>
                <c:pt idx="0">
                  <c:v>58.837499999999999</c:v>
                </c:pt>
                <c:pt idx="1">
                  <c:v>61</c:v>
                </c:pt>
                <c:pt idx="2">
                  <c:v>67.34375</c:v>
                </c:pt>
              </c:numCache>
            </c:numRef>
          </c:val>
        </c:ser>
        <c:ser>
          <c:idx val="1"/>
          <c:order val="1"/>
          <c:tx>
            <c:strRef>
              <c:f>'[results 3byrnd.ods]Sheet7'!$I$1</c:f>
              <c:strCache>
                <c:ptCount val="1"/>
                <c:pt idx="0">
                  <c:v>MCTS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Ref>
              <c:f>'[results 3byrnd.ods]Sheet7'!$G$2:$G$4</c:f>
              <c:strCache>
                <c:ptCount val="3"/>
                <c:pt idx="0">
                  <c:v>N=10</c:v>
                </c:pt>
                <c:pt idx="1">
                  <c:v>N=100</c:v>
                </c:pt>
                <c:pt idx="2">
                  <c:v>N=1000</c:v>
                </c:pt>
              </c:strCache>
            </c:strRef>
          </c:cat>
          <c:val>
            <c:numRef>
              <c:f>'[results 3byrnd.ods]Sheet7'!$I$2:$I$4</c:f>
              <c:numCache>
                <c:formatCode>General</c:formatCode>
                <c:ptCount val="3"/>
                <c:pt idx="0">
                  <c:v>56.8</c:v>
                </c:pt>
                <c:pt idx="1">
                  <c:v>64.75</c:v>
                </c:pt>
                <c:pt idx="2">
                  <c:v>70.340909090899999</c:v>
                </c:pt>
              </c:numCache>
            </c:numRef>
          </c:val>
        </c:ser>
        <c:ser>
          <c:idx val="2"/>
          <c:order val="2"/>
          <c:tx>
            <c:strRef>
              <c:f>'[results 3byrnd.ods]Sheet7'!$J$1</c:f>
              <c:strCache>
                <c:ptCount val="1"/>
                <c:pt idx="0">
                  <c:v>MCTS2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cat>
            <c:strRef>
              <c:f>'[results 3byrnd.ods]Sheet7'!$G$2:$G$4</c:f>
              <c:strCache>
                <c:ptCount val="3"/>
                <c:pt idx="0">
                  <c:v>N=10</c:v>
                </c:pt>
                <c:pt idx="1">
                  <c:v>N=100</c:v>
                </c:pt>
                <c:pt idx="2">
                  <c:v>N=1000</c:v>
                </c:pt>
              </c:strCache>
            </c:strRef>
          </c:cat>
          <c:val>
            <c:numRef>
              <c:f>'[results 3byrnd.ods]Sheet7'!$J$2:$J$4</c:f>
              <c:numCache>
                <c:formatCode>General</c:formatCode>
                <c:ptCount val="3"/>
                <c:pt idx="0">
                  <c:v>57.85</c:v>
                </c:pt>
                <c:pt idx="1">
                  <c:v>65.25</c:v>
                </c:pt>
                <c:pt idx="2">
                  <c:v>64.5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76640"/>
        <c:axId val="50974720"/>
      </c:barChart>
      <c:valAx>
        <c:axId val="5097472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ZA"/>
                  <a:t>Win (%)</a:t>
                </a:r>
              </a:p>
            </c:rich>
          </c:tx>
          <c:layout>
            <c:manualLayout>
              <c:xMode val="edge"/>
              <c:yMode val="edge"/>
              <c:x val="2.7219510870285017E-2"/>
              <c:y val="0.572701711375304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50976640"/>
        <c:crosses val="autoZero"/>
        <c:crossBetween val="between"/>
      </c:valAx>
      <c:catAx>
        <c:axId val="50976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ZA"/>
                  <a:t>Parameter Values (Number of Iterations)</a:t>
                </a:r>
              </a:p>
            </c:rich>
          </c:tx>
          <c:layout>
            <c:manualLayout>
              <c:xMode val="edge"/>
              <c:yMode val="edge"/>
              <c:x val="0.29349979102537382"/>
              <c:y val="0.90372056509038501"/>
            </c:manualLayout>
          </c:layout>
          <c:overlay val="0"/>
        </c:title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50974720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1E376C"/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452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684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59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984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734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20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82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616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44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55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6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189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5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chart" Target="../charts/chart3.xml"/><Relationship Id="rId5" Type="http://schemas.openxmlformats.org/officeDocument/2006/relationships/image" Target="../media/image4.png"/><Relationship Id="rId10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94" y="0"/>
            <a:ext cx="42804557" cy="5943600"/>
          </a:xfrm>
          <a:prstGeom prst="rect">
            <a:avLst/>
          </a:prstGeom>
          <a:solidFill>
            <a:srgbClr val="1E37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t"/>
          <a:lstStyle/>
          <a:p>
            <a:pPr lvl="1"/>
            <a:r>
              <a:rPr lang="en-ZA" sz="8000" b="1" dirty="0" smtClean="0">
                <a:solidFill>
                  <a:srgbClr val="92D050"/>
                </a:solidFill>
              </a:rPr>
              <a:t>An </a:t>
            </a:r>
            <a:r>
              <a:rPr lang="en-ZA" sz="8000" b="1" dirty="0">
                <a:solidFill>
                  <a:srgbClr val="92D050"/>
                </a:solidFill>
              </a:rPr>
              <a:t>Investigation of AI Tree Search Methods and </a:t>
            </a:r>
            <a:r>
              <a:rPr lang="en-ZA" sz="8000" b="1" dirty="0" smtClean="0">
                <a:solidFill>
                  <a:srgbClr val="92D050"/>
                </a:solidFill>
              </a:rPr>
              <a:t>Their </a:t>
            </a:r>
            <a:r>
              <a:rPr lang="en-ZA" sz="8000" b="1" dirty="0">
                <a:solidFill>
                  <a:srgbClr val="92D050"/>
                </a:solidFill>
              </a:rPr>
              <a:t>Effectiveness </a:t>
            </a:r>
            <a:endParaRPr lang="en-ZA" sz="8000" b="1" dirty="0" smtClean="0">
              <a:solidFill>
                <a:srgbClr val="92D050"/>
              </a:solidFill>
            </a:endParaRPr>
          </a:p>
          <a:p>
            <a:pPr lvl="1"/>
            <a:r>
              <a:rPr lang="en-ZA" sz="8000" b="1" dirty="0" smtClean="0">
                <a:solidFill>
                  <a:srgbClr val="92D050"/>
                </a:solidFill>
              </a:rPr>
              <a:t>at </a:t>
            </a:r>
            <a:r>
              <a:rPr lang="en-ZA" sz="8000" b="1" dirty="0">
                <a:solidFill>
                  <a:srgbClr val="92D050"/>
                </a:solidFill>
              </a:rPr>
              <a:t>Playing the Card Game </a:t>
            </a:r>
            <a:r>
              <a:rPr lang="en-ZA" sz="8000" b="1" dirty="0" smtClean="0">
                <a:solidFill>
                  <a:srgbClr val="92D050"/>
                </a:solidFill>
              </a:rPr>
              <a:t>Gwent</a:t>
            </a:r>
          </a:p>
          <a:p>
            <a:endParaRPr lang="en-ZA" sz="8000" b="1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" y="403311"/>
            <a:ext cx="21473716" cy="5664628"/>
          </a:xfrm>
          <a:prstGeom prst="rect">
            <a:avLst/>
          </a:prstGeom>
          <a:noFill/>
        </p:spPr>
        <p:txBody>
          <a:bodyPr wrap="square" lIns="252000" rtlCol="0">
            <a:spAutoFit/>
          </a:bodyPr>
          <a:lstStyle/>
          <a:p>
            <a:pPr lvl="1"/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pPr lvl="1"/>
            <a:endParaRPr lang="en-ZA" sz="6000" dirty="0" smtClean="0">
              <a:solidFill>
                <a:schemeClr val="bg1"/>
              </a:solidFill>
            </a:endParaRPr>
          </a:p>
          <a:p>
            <a:pPr lvl="1"/>
            <a:r>
              <a:rPr lang="en-ZA" sz="6000" dirty="0" smtClean="0">
                <a:solidFill>
                  <a:schemeClr val="bg1"/>
                </a:solidFill>
              </a:rPr>
              <a:t>Jason </a:t>
            </a:r>
            <a:r>
              <a:rPr lang="en-ZA" sz="6000" dirty="0">
                <a:solidFill>
                  <a:schemeClr val="bg1"/>
                </a:solidFill>
              </a:rPr>
              <a:t>Chalom </a:t>
            </a:r>
            <a:r>
              <a:rPr lang="en-ZA" sz="6000" dirty="0" smtClean="0">
                <a:solidFill>
                  <a:schemeClr val="bg1"/>
                </a:solidFill>
              </a:rPr>
              <a:t>(711985)</a:t>
            </a:r>
            <a:r>
              <a:rPr lang="en-ZA" sz="6000" baseline="30000" dirty="0" smtClean="0">
                <a:solidFill>
                  <a:schemeClr val="bg1"/>
                </a:solidFill>
              </a:rPr>
              <a:t>1</a:t>
            </a:r>
            <a:endParaRPr lang="en-ZA" sz="6000" dirty="0">
              <a:solidFill>
                <a:schemeClr val="bg1"/>
              </a:solidFill>
            </a:endParaRPr>
          </a:p>
          <a:p>
            <a:pPr lvl="1"/>
            <a:r>
              <a:rPr lang="en-ZA" sz="6000" dirty="0" smtClean="0">
                <a:solidFill>
                  <a:schemeClr val="bg1"/>
                </a:solidFill>
              </a:rPr>
              <a:t>Supervisor</a:t>
            </a:r>
            <a:r>
              <a:rPr lang="en-ZA" sz="6000" dirty="0">
                <a:solidFill>
                  <a:schemeClr val="bg1"/>
                </a:solidFill>
              </a:rPr>
              <a:t>: Professor Clint Van </a:t>
            </a:r>
            <a:r>
              <a:rPr lang="en-ZA" sz="6000" dirty="0" smtClean="0">
                <a:solidFill>
                  <a:schemeClr val="bg1"/>
                </a:solidFill>
              </a:rPr>
              <a:t>Alten</a:t>
            </a:r>
            <a:r>
              <a:rPr lang="en-ZA" sz="6000" baseline="30000" dirty="0">
                <a:solidFill>
                  <a:schemeClr val="bg1"/>
                </a:solidFill>
              </a:rPr>
              <a:t>1</a:t>
            </a:r>
            <a:endParaRPr lang="en-ZA" sz="6000" dirty="0">
              <a:solidFill>
                <a:schemeClr val="bg1"/>
              </a:solidFill>
            </a:endParaRPr>
          </a:p>
          <a:p>
            <a:pPr lvl="1"/>
            <a:r>
              <a:rPr lang="en-ZA" sz="4400" baseline="30000" dirty="0" smtClean="0">
                <a:solidFill>
                  <a:schemeClr val="bg1"/>
                </a:solidFill>
              </a:rPr>
              <a:t>1</a:t>
            </a:r>
            <a:r>
              <a:rPr lang="en-ZA" sz="4400" dirty="0" smtClean="0">
                <a:solidFill>
                  <a:schemeClr val="bg1"/>
                </a:solidFill>
              </a:rPr>
              <a:t>University </a:t>
            </a:r>
            <a:r>
              <a:rPr lang="en-ZA" sz="4400" dirty="0">
                <a:solidFill>
                  <a:schemeClr val="bg1"/>
                </a:solidFill>
              </a:rPr>
              <a:t>of the </a:t>
            </a:r>
            <a:r>
              <a:rPr lang="en-ZA" sz="4400" dirty="0" smtClean="0">
                <a:solidFill>
                  <a:schemeClr val="bg1"/>
                </a:solidFill>
              </a:rPr>
              <a:t>Witwatersrand, South Africa</a:t>
            </a:r>
            <a:endParaRPr lang="en-ZA" sz="4400" dirty="0">
              <a:solidFill>
                <a:schemeClr val="bg1"/>
              </a:solidFill>
            </a:endParaRPr>
          </a:p>
          <a:p>
            <a:pPr lvl="1"/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426873"/>
            <a:ext cx="9194800" cy="6425527"/>
          </a:xfrm>
          <a:prstGeom prst="rect">
            <a:avLst/>
          </a:prstGeom>
          <a:solidFill>
            <a:srgbClr val="1E376C"/>
          </a:solidFill>
          <a:ln>
            <a:solidFill>
              <a:srgbClr val="1E3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ZA" dirty="0" smtClean="0"/>
          </a:p>
          <a:p>
            <a:pPr algn="ctr">
              <a:lnSpc>
                <a:spcPct val="150000"/>
              </a:lnSpc>
            </a:pPr>
            <a:r>
              <a:rPr lang="en-ZA" sz="7000" dirty="0" smtClean="0">
                <a:solidFill>
                  <a:srgbClr val="92D050"/>
                </a:solidFill>
              </a:rPr>
              <a:t>Objectives</a:t>
            </a:r>
            <a:endParaRPr lang="en-ZA" dirty="0">
              <a:solidFill>
                <a:srgbClr val="92D050"/>
              </a:solidFill>
            </a:endParaRPr>
          </a:p>
          <a:p>
            <a:pPr marL="1143000" indent="-1143000">
              <a:lnSpc>
                <a:spcPct val="150000"/>
              </a:lnSpc>
              <a:buFont typeface="+mj-lt"/>
              <a:buAutoNum type="arabicPeriod"/>
            </a:pPr>
            <a:r>
              <a:rPr lang="en-ZA" sz="4800" b="1" dirty="0" smtClean="0">
                <a:solidFill>
                  <a:srgbClr val="92D050"/>
                </a:solidFill>
              </a:rPr>
              <a:t>Simulate</a:t>
            </a:r>
            <a:r>
              <a:rPr lang="en-ZA" sz="4800" dirty="0" smtClean="0">
                <a:solidFill>
                  <a:srgbClr val="92D050"/>
                </a:solidFill>
              </a:rPr>
              <a:t> </a:t>
            </a:r>
            <a:r>
              <a:rPr lang="en-ZA" sz="4800" dirty="0" smtClean="0"/>
              <a:t>the Game of Gwent</a:t>
            </a:r>
          </a:p>
          <a:p>
            <a:pPr marL="1143000" indent="-1143000">
              <a:buFont typeface="+mj-lt"/>
              <a:buAutoNum type="arabicPeriod"/>
            </a:pPr>
            <a:r>
              <a:rPr lang="en-ZA" sz="4800" dirty="0" smtClean="0"/>
              <a:t>Build </a:t>
            </a:r>
            <a:r>
              <a:rPr lang="en-ZA" sz="4800" b="1" dirty="0" smtClean="0">
                <a:solidFill>
                  <a:srgbClr val="92D050"/>
                </a:solidFill>
              </a:rPr>
              <a:t>AI Agents </a:t>
            </a:r>
            <a:r>
              <a:rPr lang="en-ZA" sz="4800" dirty="0" smtClean="0"/>
              <a:t>for Gwent</a:t>
            </a:r>
          </a:p>
          <a:p>
            <a:pPr marL="1143000" indent="-1143000">
              <a:buFont typeface="+mj-lt"/>
              <a:buAutoNum type="arabicPeriod"/>
            </a:pPr>
            <a:r>
              <a:rPr lang="en-ZA" sz="4800" b="1" dirty="0" smtClean="0">
                <a:solidFill>
                  <a:srgbClr val="92D050"/>
                </a:solidFill>
              </a:rPr>
              <a:t>Empirically Compare </a:t>
            </a:r>
            <a:r>
              <a:rPr lang="en-ZA" sz="4800" dirty="0" smtClean="0"/>
              <a:t>AI agents</a:t>
            </a:r>
          </a:p>
          <a:p>
            <a:pPr marL="1143000" indent="-1143000">
              <a:buFont typeface="+mj-lt"/>
              <a:buAutoNum type="arabicPeriod"/>
            </a:pPr>
            <a:r>
              <a:rPr lang="en-ZA" sz="4800" dirty="0" smtClean="0"/>
              <a:t>If Possible </a:t>
            </a:r>
            <a:r>
              <a:rPr lang="en-ZA" sz="4800" b="1" dirty="0" smtClean="0">
                <a:solidFill>
                  <a:srgbClr val="92D050"/>
                </a:solidFill>
              </a:rPr>
              <a:t>Optimize</a:t>
            </a:r>
            <a:r>
              <a:rPr lang="en-ZA" sz="4800" dirty="0" smtClean="0"/>
              <a:t> Agents Using </a:t>
            </a:r>
            <a:r>
              <a:rPr lang="en-ZA" sz="4800" b="1" dirty="0" smtClean="0">
                <a:solidFill>
                  <a:srgbClr val="92D050"/>
                </a:solidFill>
              </a:rPr>
              <a:t>Parallel Programming</a:t>
            </a:r>
          </a:p>
          <a:p>
            <a:pPr algn="ctr"/>
            <a:endParaRPr lang="en-ZA" dirty="0"/>
          </a:p>
          <a:p>
            <a:pPr algn="ctr"/>
            <a:endParaRPr lang="en-ZA" dirty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13279761"/>
            <a:ext cx="9194800" cy="12780642"/>
            <a:chOff x="1168400" y="15798800"/>
            <a:chExt cx="14427200" cy="6740338"/>
          </a:xfrm>
        </p:grpSpPr>
        <p:sp>
          <p:nvSpPr>
            <p:cNvPr id="8" name="Rectangle 7"/>
            <p:cNvSpPr/>
            <p:nvPr/>
          </p:nvSpPr>
          <p:spPr>
            <a:xfrm>
              <a:off x="1168400" y="15798801"/>
              <a:ext cx="14427200" cy="6740337"/>
            </a:xfrm>
            <a:prstGeom prst="rect">
              <a:avLst/>
            </a:prstGeom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52000" rtlCol="0" anchor="t"/>
            <a:lstStyle/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r>
                <a:rPr lang="en-ZA" sz="4800" dirty="0" smtClean="0">
                  <a:solidFill>
                    <a:schemeClr val="tx1"/>
                  </a:solidFill>
                </a:rPr>
                <a:t>Artificial Intelligence (AI):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ZA" sz="4000" dirty="0" smtClean="0">
                  <a:solidFill>
                    <a:schemeClr val="tx1"/>
                  </a:solidFill>
                </a:rPr>
                <a:t>Not all games are the same [1]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ZA" sz="4000" dirty="0" smtClean="0">
                  <a:solidFill>
                    <a:schemeClr val="tx1"/>
                  </a:solidFill>
                </a:rPr>
                <a:t>Games can be </a:t>
              </a:r>
              <a:r>
                <a:rPr lang="en-ZA" sz="4000" b="1" dirty="0" smtClean="0">
                  <a:solidFill>
                    <a:schemeClr val="tx1"/>
                  </a:solidFill>
                </a:rPr>
                <a:t>difficult</a:t>
              </a:r>
              <a:r>
                <a:rPr lang="en-ZA" sz="4000" dirty="0" smtClean="0">
                  <a:solidFill>
                    <a:schemeClr val="tx1"/>
                  </a:solidFill>
                </a:rPr>
                <a:t> for AI to solve in </a:t>
              </a:r>
              <a:r>
                <a:rPr lang="en-ZA" sz="4000" b="1" dirty="0" smtClean="0">
                  <a:solidFill>
                    <a:schemeClr val="tx1"/>
                  </a:solidFill>
                </a:rPr>
                <a:t>reasonable time </a:t>
              </a:r>
              <a:r>
                <a:rPr lang="en-ZA" sz="4000" dirty="0" smtClean="0">
                  <a:solidFill>
                    <a:schemeClr val="tx1"/>
                  </a:solidFill>
                </a:rPr>
                <a:t>[1]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ZA" sz="4000" dirty="0" smtClean="0">
                  <a:solidFill>
                    <a:schemeClr val="tx1"/>
                  </a:solidFill>
                </a:rPr>
                <a:t>The use of data structures and sampling techniques to </a:t>
              </a:r>
              <a:r>
                <a:rPr lang="en-ZA" sz="4000" b="1" dirty="0" smtClean="0">
                  <a:solidFill>
                    <a:schemeClr val="tx1"/>
                  </a:solidFill>
                </a:rPr>
                <a:t>model games</a:t>
              </a:r>
              <a:r>
                <a:rPr lang="en-ZA" sz="4000" dirty="0" smtClean="0">
                  <a:solidFill>
                    <a:schemeClr val="tx1"/>
                  </a:solidFill>
                </a:rPr>
                <a:t>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ZA" sz="4800" dirty="0" smtClean="0">
                <a:solidFill>
                  <a:schemeClr val="tx1"/>
                </a:solidFill>
              </a:endParaRPr>
            </a:p>
            <a:p>
              <a:r>
                <a:rPr lang="en-ZA" sz="4800" dirty="0" smtClean="0">
                  <a:solidFill>
                    <a:schemeClr val="tx1"/>
                  </a:solidFill>
                </a:rPr>
                <a:t>The Domain (Gwent):</a:t>
              </a:r>
            </a:p>
            <a:p>
              <a:pPr marL="914400" indent="-914400">
                <a:buFont typeface="Arial" panose="020B0604020202020204" pitchFamily="34" charset="0"/>
                <a:buChar char="•"/>
              </a:pPr>
              <a:endParaRPr lang="en-ZA" sz="4800" dirty="0" smtClean="0">
                <a:solidFill>
                  <a:schemeClr val="tx1"/>
                </a:solidFill>
              </a:endParaRPr>
            </a:p>
            <a:p>
              <a:pPr marL="914400" indent="-914400">
                <a:buFont typeface="Arial" panose="020B0604020202020204" pitchFamily="34" charset="0"/>
                <a:buChar char="•"/>
              </a:pPr>
              <a:endParaRPr lang="en-ZA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8400" y="15798800"/>
              <a:ext cx="14427200" cy="616805"/>
            </a:xfrm>
            <a:prstGeom prst="rect">
              <a:avLst/>
            </a:prstGeom>
            <a:solidFill>
              <a:srgbClr val="1E376C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252000" rtlCol="0">
              <a:spAutoFit/>
            </a:bodyPr>
            <a:lstStyle/>
            <a:p>
              <a:pPr algn="ctr"/>
              <a:r>
                <a:rPr lang="en-ZA" sz="7000" dirty="0" smtClean="0">
                  <a:solidFill>
                    <a:srgbClr val="92D050"/>
                  </a:solidFill>
                </a:rPr>
                <a:t>Motivation</a:t>
              </a:r>
              <a:endParaRPr lang="en-ZA" sz="7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956800" y="6405935"/>
            <a:ext cx="13258800" cy="23482166"/>
            <a:chOff x="1168400" y="15798800"/>
            <a:chExt cx="14427200" cy="8686800"/>
          </a:xfrm>
        </p:grpSpPr>
        <p:sp>
          <p:nvSpPr>
            <p:cNvPr id="20" name="Rectangle 19"/>
            <p:cNvSpPr/>
            <p:nvPr/>
          </p:nvSpPr>
          <p:spPr>
            <a:xfrm>
              <a:off x="1168400" y="15798800"/>
              <a:ext cx="14427200" cy="8686800"/>
            </a:xfrm>
            <a:prstGeom prst="rect">
              <a:avLst/>
            </a:prstGeom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52000" numCol="1" rtlCol="0" anchor="t"/>
            <a:lstStyle/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r>
                <a:rPr lang="en-ZA" sz="4800" dirty="0" smtClean="0">
                  <a:solidFill>
                    <a:schemeClr val="tx1"/>
                  </a:solidFill>
                </a:rPr>
                <a:t>Gwent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ZA" sz="4800" dirty="0" smtClean="0">
                  <a:solidFill>
                    <a:schemeClr val="tx1"/>
                  </a:solidFill>
                </a:rPr>
                <a:t>Rules (Excluding deck building) [2]:</a:t>
              </a:r>
            </a:p>
            <a:p>
              <a:r>
                <a:rPr lang="en-ZA" sz="4800" dirty="0" smtClean="0">
                  <a:solidFill>
                    <a:schemeClr val="tx1"/>
                  </a:solidFill>
                </a:rPr>
                <a:t>	</a:t>
              </a: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r>
                <a:rPr lang="en-ZA" sz="4800" dirty="0" smtClean="0">
                  <a:solidFill>
                    <a:schemeClr val="tx1"/>
                  </a:solidFill>
                </a:rPr>
                <a:t>Monte-Carlo Tree Search (MCTS) [3]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ZA" sz="4800" dirty="0" smtClean="0">
                  <a:solidFill>
                    <a:schemeClr val="tx1"/>
                  </a:solidFill>
                </a:rPr>
                <a:t>Uses game-state trees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ZA" sz="4800" dirty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ZA" sz="4800" dirty="0" smtClean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ZA" sz="4800" dirty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ZA" sz="4800" dirty="0" smtClean="0">
                  <a:solidFill>
                    <a:schemeClr val="tx1"/>
                  </a:solidFill>
                </a:rPr>
                <a:t>Has 4 phases (Adapted from references [3])</a:t>
              </a:r>
            </a:p>
            <a:p>
              <a:endParaRPr lang="en-ZA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8400" y="15798800"/>
              <a:ext cx="14427200" cy="435134"/>
            </a:xfrm>
            <a:prstGeom prst="rect">
              <a:avLst/>
            </a:prstGeom>
            <a:solidFill>
              <a:srgbClr val="1E376C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252000" rtlCol="0">
              <a:spAutoFit/>
            </a:bodyPr>
            <a:lstStyle/>
            <a:p>
              <a:pPr algn="ctr"/>
              <a:r>
                <a:rPr lang="en-ZA" sz="7000" dirty="0" smtClean="0">
                  <a:solidFill>
                    <a:srgbClr val="92D050"/>
                  </a:solidFill>
                </a:rPr>
                <a:t>Background</a:t>
              </a:r>
              <a:endParaRPr lang="en-ZA" sz="7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800" y="26317575"/>
            <a:ext cx="9194800" cy="3570526"/>
            <a:chOff x="1168400" y="15798801"/>
            <a:chExt cx="14427200" cy="3417799"/>
          </a:xfrm>
        </p:grpSpPr>
        <p:sp>
          <p:nvSpPr>
            <p:cNvPr id="25" name="Rectangle 24"/>
            <p:cNvSpPr/>
            <p:nvPr/>
          </p:nvSpPr>
          <p:spPr>
            <a:xfrm>
              <a:off x="1168400" y="15798801"/>
              <a:ext cx="14427200" cy="3417799"/>
            </a:xfrm>
            <a:prstGeom prst="rect">
              <a:avLst/>
            </a:prstGeom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52000" rtlCol="0" anchor="t"/>
            <a:lstStyle/>
            <a:p>
              <a:endParaRPr lang="en-ZA" sz="2000" dirty="0" smtClean="0">
                <a:solidFill>
                  <a:schemeClr val="tx1"/>
                </a:solidFill>
              </a:endParaRPr>
            </a:p>
            <a:p>
              <a:endParaRPr lang="en-ZA" sz="2000" dirty="0">
                <a:solidFill>
                  <a:schemeClr val="tx1"/>
                </a:solidFill>
              </a:endParaRPr>
            </a:p>
            <a:p>
              <a:endParaRPr lang="en-ZA" sz="20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ZA" sz="2000" dirty="0" smtClean="0"/>
            </a:p>
            <a:p>
              <a:r>
                <a:rPr lang="en-ZA" sz="2000" dirty="0" smtClean="0"/>
                <a:t>[</a:t>
              </a:r>
              <a:r>
                <a:rPr lang="en-ZA" sz="2000" dirty="0" smtClean="0"/>
                <a:t>1] </a:t>
              </a:r>
              <a:r>
                <a:rPr lang="en-ZA" sz="2000" dirty="0"/>
                <a:t>Stuart Russell and Peter </a:t>
              </a:r>
              <a:r>
                <a:rPr lang="en-ZA" sz="2000" dirty="0" err="1"/>
                <a:t>Norvig</a:t>
              </a:r>
              <a:r>
                <a:rPr lang="en-ZA" sz="2000" dirty="0"/>
                <a:t>. Artificial Intelligence: A </a:t>
              </a:r>
              <a:r>
                <a:rPr lang="en-ZA" sz="2000" dirty="0" smtClean="0"/>
                <a:t>Modern Approach </a:t>
              </a:r>
              <a:r>
                <a:rPr lang="en-ZA" sz="2000" dirty="0"/>
                <a:t>(3rd </a:t>
              </a:r>
              <a:r>
                <a:rPr lang="en-ZA" sz="2000" dirty="0" smtClean="0"/>
                <a:t>Edition). Pearson, </a:t>
              </a:r>
              <a:r>
                <a:rPr lang="en-ZA" sz="2000" dirty="0"/>
                <a:t>2009</a:t>
              </a:r>
              <a:r>
                <a:rPr lang="en-ZA" sz="2000" dirty="0" smtClean="0"/>
                <a:t>.</a:t>
              </a:r>
            </a:p>
            <a:p>
              <a:r>
                <a:rPr lang="en-ZA" sz="2000" dirty="0" smtClean="0"/>
                <a:t>[2] </a:t>
              </a:r>
              <a:r>
                <a:rPr lang="en-ZA" sz="2000" dirty="0"/>
                <a:t>CD PROJEKT S.A., CD PROJEKT RED. GWENT Guide. pages </a:t>
              </a:r>
              <a:r>
                <a:rPr lang="en-ZA" sz="2000" dirty="0" smtClean="0"/>
                <a:t>1–4. Poland</a:t>
              </a:r>
              <a:r>
                <a:rPr lang="en-ZA" sz="2000" dirty="0"/>
                <a:t>, 2015</a:t>
              </a:r>
              <a:r>
                <a:rPr lang="en-ZA" sz="2000" dirty="0" smtClean="0"/>
                <a:t>.</a:t>
              </a:r>
            </a:p>
            <a:p>
              <a:r>
                <a:rPr lang="en-ZA" sz="2000" dirty="0" smtClean="0"/>
                <a:t>[3] </a:t>
              </a:r>
              <a:r>
                <a:rPr lang="en-ZA" sz="2000" dirty="0" err="1" smtClean="0"/>
                <a:t>Chaslot</a:t>
              </a:r>
              <a:r>
                <a:rPr lang="en-ZA" sz="2000" dirty="0"/>
                <a:t>, Guillaume and </a:t>
              </a:r>
              <a:r>
                <a:rPr lang="en-ZA" sz="2000" dirty="0" err="1"/>
                <a:t>Bakkes</a:t>
              </a:r>
              <a:r>
                <a:rPr lang="en-ZA" sz="2000" dirty="0"/>
                <a:t>, Sander and </a:t>
              </a:r>
              <a:r>
                <a:rPr lang="en-ZA" sz="2000" dirty="0" err="1"/>
                <a:t>Szita</a:t>
              </a:r>
              <a:r>
                <a:rPr lang="en-ZA" sz="2000" dirty="0"/>
                <a:t>, </a:t>
              </a:r>
              <a:r>
                <a:rPr lang="en-ZA" sz="2000" dirty="0" err="1"/>
                <a:t>Istvan</a:t>
              </a:r>
              <a:r>
                <a:rPr lang="en-ZA" sz="2000" dirty="0"/>
                <a:t> and </a:t>
              </a:r>
              <a:r>
                <a:rPr lang="en-ZA" sz="2000" dirty="0" err="1" smtClean="0"/>
                <a:t>Spronck</a:t>
              </a:r>
              <a:r>
                <a:rPr lang="en-ZA" sz="2000" dirty="0" smtClean="0"/>
                <a:t>, Pieter</a:t>
              </a:r>
              <a:r>
                <a:rPr lang="en-ZA" sz="2000" dirty="0"/>
                <a:t>. Monte-Carlo Tree Search: A New Framework for Game </a:t>
              </a:r>
              <a:r>
                <a:rPr lang="en-ZA" sz="2000" dirty="0" smtClean="0"/>
                <a:t>AI. In </a:t>
              </a:r>
              <a:r>
                <a:rPr lang="en-ZA" sz="2000" dirty="0"/>
                <a:t>Christian Darken and Michael </a:t>
              </a:r>
              <a:r>
                <a:rPr lang="en-ZA" sz="2000" dirty="0" err="1"/>
                <a:t>Mateas</a:t>
              </a:r>
              <a:r>
                <a:rPr lang="en-ZA" sz="2000" dirty="0"/>
                <a:t>, editors, AIIDE. The </a:t>
              </a:r>
              <a:r>
                <a:rPr lang="en-ZA" sz="2000" dirty="0" smtClean="0"/>
                <a:t>AAAI Press</a:t>
              </a:r>
              <a:r>
                <a:rPr lang="en-ZA" sz="2000" dirty="0"/>
                <a:t>, 2008.</a:t>
              </a:r>
              <a:endParaRPr lang="en-ZA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68400" y="15798801"/>
              <a:ext cx="14427200" cy="1147064"/>
            </a:xfrm>
            <a:prstGeom prst="rect">
              <a:avLst/>
            </a:prstGeom>
            <a:solidFill>
              <a:srgbClr val="1E376C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252000" rtlCol="0">
              <a:spAutoFit/>
            </a:bodyPr>
            <a:lstStyle/>
            <a:p>
              <a:pPr algn="ctr"/>
              <a:r>
                <a:rPr lang="en-ZA" sz="7000" dirty="0" smtClean="0">
                  <a:solidFill>
                    <a:srgbClr val="92D050"/>
                  </a:solidFill>
                </a:rPr>
                <a:t>References</a:t>
              </a:r>
              <a:endParaRPr lang="en-ZA" sz="7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672800" y="6405935"/>
            <a:ext cx="9194800" cy="23482166"/>
            <a:chOff x="1168400" y="15798800"/>
            <a:chExt cx="14427200" cy="8686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68400" y="15798800"/>
                  <a:ext cx="14427200" cy="8686800"/>
                </a:xfrm>
                <a:prstGeom prst="rect">
                  <a:avLst/>
                </a:prstGeom>
                <a:ln>
                  <a:solidFill>
                    <a:srgbClr val="1E376C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252000" rtlCol="0" anchor="t"/>
                <a:lstStyle/>
                <a:p>
                  <a:endParaRPr lang="en-ZA" sz="4800" dirty="0" smtClean="0">
                    <a:solidFill>
                      <a:schemeClr val="tx1"/>
                    </a:solidFill>
                  </a:endParaRPr>
                </a:p>
                <a:p>
                  <a:endParaRPr lang="en-ZA" sz="4800" dirty="0">
                    <a:solidFill>
                      <a:schemeClr val="tx1"/>
                    </a:solidFill>
                  </a:endParaRPr>
                </a:p>
                <a:p>
                  <a:r>
                    <a:rPr lang="en-ZA" sz="4800" dirty="0" smtClean="0">
                      <a:solidFill>
                        <a:schemeClr val="tx1"/>
                      </a:solidFill>
                    </a:rPr>
                    <a:t>Random Agents: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3 Agents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using pseudo-random number generators</a:t>
                  </a: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r>
                    <a:rPr lang="en-ZA" sz="3600" dirty="0">
                      <a:solidFill>
                        <a:schemeClr val="tx1"/>
                      </a:solidFill>
                    </a:rPr>
                    <a:t>Mersenne </a:t>
                  </a:r>
                  <a:r>
                    <a:rPr lang="en-ZA" sz="3600" dirty="0" smtClean="0">
                      <a:solidFill>
                        <a:schemeClr val="tx1"/>
                      </a:solidFill>
                    </a:rPr>
                    <a:t>Twister</a:t>
                  </a: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r>
                    <a:rPr lang="en-ZA" sz="3600" dirty="0" err="1">
                      <a:solidFill>
                        <a:schemeClr val="tx1"/>
                      </a:solidFill>
                    </a:rPr>
                    <a:t>Marsaglia's</a:t>
                  </a:r>
                  <a:r>
                    <a:rPr lang="en-ZA" sz="3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ZA" sz="3600" dirty="0" err="1" smtClean="0">
                      <a:solidFill>
                        <a:schemeClr val="tx1"/>
                      </a:solidFill>
                    </a:rPr>
                    <a:t>Xorshift</a:t>
                  </a:r>
                  <a:endParaRPr lang="en-ZA" sz="3600" dirty="0" smtClean="0">
                    <a:solidFill>
                      <a:schemeClr val="tx1"/>
                    </a:solidFill>
                  </a:endParaRP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r>
                    <a:rPr lang="en-ZA" sz="3600" dirty="0" smtClean="0">
                      <a:solidFill>
                        <a:schemeClr val="tx1"/>
                      </a:solidFill>
                    </a:rPr>
                    <a:t>Fast Rand</a:t>
                  </a:r>
                </a:p>
                <a:p>
                  <a:r>
                    <a:rPr lang="en-ZA" sz="4800" dirty="0" smtClean="0">
                      <a:solidFill>
                        <a:schemeClr val="tx1"/>
                      </a:solidFill>
                    </a:rPr>
                    <a:t>Heuristic Agent: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dirty="0" smtClean="0">
                      <a:solidFill>
                        <a:schemeClr val="tx1"/>
                      </a:solidFill>
                    </a:rPr>
                    <a:t>Pick a card with the </a:t>
                  </a: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maximum reward 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from the player’s hand using this linear combination:</a:t>
                  </a:r>
                </a:p>
                <a:p>
                  <a:endParaRPr lang="en-ZA" sz="4800" dirty="0" smtClean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𝑟𝑒𝑤𝑎𝑟𝑑</m:t>
                        </m:r>
                        <m:r>
                          <a:rPr lang="en-Z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=0.2 ∗</m:t>
                        </m:r>
                        <m:d>
                          <m:dPr>
                            <m:ctrlP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𝐴𝑡𝑡𝑎𝑐𝑘𝑃𝑜𝑖𝑛𝑡𝑠</m:t>
                            </m:r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𝐸𝑛𝑒𝑚𝑦𝐴𝑡𝑡𝑎𝑐𝑘𝑃𝑜𝑖𝑛𝑡𝑠</m:t>
                            </m:r>
                          </m:e>
                        </m:d>
                      </m:oMath>
                    </m:oMathPara>
                  </a14:m>
                  <a:endParaRPr lang="en-ZA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+ 0.2 ∗</m:t>
                        </m:r>
                        <m:d>
                          <m:dPr>
                            <m:ctrlP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𝐻𝑎𝑛𝑑𝑆𝑖𝑧𝑒</m:t>
                            </m:r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𝐸𝑛𝑒𝑚𝑦𝐻𝑎𝑛𝑑𝑆𝑖𝑧𝑒</m:t>
                            </m:r>
                          </m:e>
                        </m:d>
                      </m:oMath>
                    </m:oMathPara>
                  </a14:m>
                  <a:endParaRPr lang="en-ZA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+0.6 ∗</m:t>
                        </m:r>
                        <m:d>
                          <m:dPr>
                            <m:ctrlP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𝑅𝑜𝑢𝑛𝑑𝑊𝑖𝑛𝑠</m:t>
                            </m:r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𝐸𝑛𝑒𝑚𝑦𝑅𝑜𝑢𝑛𝑑𝑊𝑖𝑛𝑠</m:t>
                            </m:r>
                          </m:e>
                        </m:d>
                      </m:oMath>
                    </m:oMathPara>
                  </a14:m>
                  <a:endParaRPr lang="en-ZA" sz="2800" b="0" dirty="0" smtClean="0">
                    <a:solidFill>
                      <a:schemeClr val="tx1"/>
                    </a:solidFill>
                  </a:endParaRPr>
                </a:p>
                <a:p>
                  <a:endParaRPr lang="en-ZA" sz="28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ZA" sz="4800" b="0" dirty="0" smtClean="0">
                      <a:solidFill>
                        <a:schemeClr val="tx1"/>
                      </a:solidFill>
                    </a:rPr>
                    <a:t>Random Rollout: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Iterate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through hand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simulate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n-number of games with each card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0" dirty="0" smtClean="0">
                      <a:solidFill>
                        <a:schemeClr val="tx1"/>
                      </a:solidFill>
                    </a:rPr>
                    <a:t>Pick card with </a:t>
                  </a: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most wins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dirty="0" smtClean="0">
                      <a:solidFill>
                        <a:schemeClr val="tx1"/>
                      </a:solidFill>
                    </a:rPr>
                    <a:t>Compute rollouts in </a:t>
                  </a: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parallel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endParaRPr lang="en-ZA" sz="4800" dirty="0">
                    <a:solidFill>
                      <a:schemeClr val="tx1"/>
                    </a:solidFill>
                  </a:endParaRPr>
                </a:p>
                <a:p>
                  <a:r>
                    <a:rPr lang="en-ZA" sz="4800" b="0" dirty="0" smtClean="0">
                      <a:solidFill>
                        <a:schemeClr val="tx1"/>
                      </a:solidFill>
                    </a:rPr>
                    <a:t>MCTS Agent: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Selection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initially samples randomly based on hand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Expansion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based on selection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Simulation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uses random rollout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Back-propagation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reward:</a:t>
                  </a: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r>
                    <a:rPr lang="en-ZA" sz="3600" dirty="0" smtClean="0">
                      <a:solidFill>
                        <a:schemeClr val="tx1"/>
                      </a:solidFill>
                    </a:rPr>
                    <a:t>Win – 1.0</a:t>
                  </a: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r>
                    <a:rPr lang="en-ZA" sz="3600" dirty="0" smtClean="0">
                      <a:solidFill>
                        <a:schemeClr val="tx1"/>
                      </a:solidFill>
                    </a:rPr>
                    <a:t>Draw = 0.5</a:t>
                  </a: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r>
                    <a:rPr lang="en-ZA" sz="3600" dirty="0" smtClean="0">
                      <a:solidFill>
                        <a:schemeClr val="tx1"/>
                      </a:solidFill>
                    </a:rPr>
                    <a:t>Loss = -1.0</a:t>
                  </a: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endParaRPr lang="en-ZA" sz="36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ZA" sz="4800" dirty="0">
                      <a:solidFill>
                        <a:schemeClr val="tx1"/>
                      </a:solidFill>
                    </a:rPr>
                    <a:t>MCTS2 </a:t>
                  </a:r>
                  <a:r>
                    <a:rPr lang="en-ZA" sz="4800" dirty="0" smtClean="0">
                      <a:solidFill>
                        <a:schemeClr val="tx1"/>
                      </a:solidFill>
                    </a:rPr>
                    <a:t>Agent</a:t>
                  </a:r>
                  <a:r>
                    <a:rPr lang="en-ZA" sz="4800" dirty="0">
                      <a:solidFill>
                        <a:schemeClr val="tx1"/>
                      </a:solidFill>
                    </a:rPr>
                    <a:t>: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/>
                    <a:t>Prunes</a:t>
                  </a:r>
                  <a:r>
                    <a:rPr lang="en-ZA" sz="4000" dirty="0" smtClean="0"/>
                    <a:t> away potential </a:t>
                  </a:r>
                  <a:r>
                    <a:rPr lang="en-ZA" sz="4000" b="1" dirty="0" smtClean="0"/>
                    <a:t>paths</a:t>
                  </a:r>
                  <a:r>
                    <a:rPr lang="en-ZA" sz="4000" dirty="0" smtClean="0"/>
                    <a:t> which are worse than the best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dirty="0" smtClean="0"/>
                    <a:t>Found during </a:t>
                  </a:r>
                  <a:r>
                    <a:rPr lang="en-ZA" sz="4000" b="1" dirty="0" smtClean="0"/>
                    <a:t>back-propagation</a:t>
                  </a:r>
                  <a:endParaRPr lang="en-ZA" sz="4000" b="1" dirty="0"/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endParaRPr lang="en-ZA" sz="4800" b="0" dirty="0" smtClean="0">
                    <a:solidFill>
                      <a:schemeClr val="tx1"/>
                    </a:solidFill>
                  </a:endParaRPr>
                </a:p>
                <a:p>
                  <a:endParaRPr lang="en-ZA" sz="28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400" y="15798800"/>
                  <a:ext cx="14427200" cy="8686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191" r="-2713" b="-156"/>
                  </a:stretch>
                </a:blipFill>
                <a:ln>
                  <a:solidFill>
                    <a:srgbClr val="1E376C"/>
                  </a:solidFill>
                </a:ln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/>
            <p:cNvSpPr txBox="1"/>
            <p:nvPr/>
          </p:nvSpPr>
          <p:spPr>
            <a:xfrm>
              <a:off x="1168400" y="15798800"/>
              <a:ext cx="14427200" cy="433861"/>
            </a:xfrm>
            <a:prstGeom prst="rect">
              <a:avLst/>
            </a:prstGeom>
            <a:solidFill>
              <a:srgbClr val="1E376C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252000" rtlCol="0">
              <a:spAutoFit/>
            </a:bodyPr>
            <a:lstStyle/>
            <a:p>
              <a:pPr algn="ctr"/>
              <a:r>
                <a:rPr lang="en-ZA" sz="7000" dirty="0" smtClean="0">
                  <a:solidFill>
                    <a:srgbClr val="92D050"/>
                  </a:solidFill>
                </a:rPr>
                <a:t>Implementation</a:t>
              </a:r>
              <a:endParaRPr lang="en-ZA" sz="7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260465" y="24472309"/>
            <a:ext cx="9194800" cy="5415792"/>
            <a:chOff x="1168400" y="15798800"/>
            <a:chExt cx="14427200" cy="8686800"/>
          </a:xfrm>
        </p:grpSpPr>
        <p:sp>
          <p:nvSpPr>
            <p:cNvPr id="40" name="Rectangle 39"/>
            <p:cNvSpPr/>
            <p:nvPr/>
          </p:nvSpPr>
          <p:spPr>
            <a:xfrm>
              <a:off x="1168400" y="15798800"/>
              <a:ext cx="14427200" cy="8686800"/>
            </a:xfrm>
            <a:prstGeom prst="rect">
              <a:avLst/>
            </a:prstGeom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52000" rtlCol="0" anchor="t"/>
            <a:lstStyle/>
            <a:p>
              <a:endParaRPr lang="en-ZA" sz="4400" dirty="0" smtClean="0">
                <a:solidFill>
                  <a:schemeClr val="tx1"/>
                </a:solidFill>
              </a:endParaRPr>
            </a:p>
            <a:p>
              <a:endParaRPr lang="en-ZA" sz="4400" dirty="0">
                <a:solidFill>
                  <a:schemeClr val="tx1"/>
                </a:solidFill>
              </a:endParaRPr>
            </a:p>
            <a:p>
              <a:pPr marL="1143000" indent="-1143000">
                <a:buFont typeface="+mj-lt"/>
                <a:buAutoNum type="arabicPeriod"/>
              </a:pPr>
              <a:r>
                <a:rPr lang="en-ZA" sz="4000" dirty="0">
                  <a:solidFill>
                    <a:schemeClr val="tx1"/>
                  </a:solidFill>
                </a:rPr>
                <a:t>Logic</a:t>
              </a:r>
              <a:r>
                <a:rPr lang="en-ZA" sz="4000" dirty="0" smtClean="0">
                  <a:solidFill>
                    <a:schemeClr val="tx1"/>
                  </a:solidFill>
                </a:rPr>
                <a:t> </a:t>
              </a:r>
              <a:r>
                <a:rPr lang="en-ZA" sz="4000" dirty="0">
                  <a:solidFill>
                    <a:schemeClr val="tx1"/>
                  </a:solidFill>
                </a:rPr>
                <a:t>based a</a:t>
              </a:r>
              <a:r>
                <a:rPr lang="en-ZA" sz="4000" dirty="0" smtClean="0">
                  <a:solidFill>
                    <a:schemeClr val="tx1"/>
                  </a:solidFill>
                </a:rPr>
                <a:t>gent</a:t>
              </a:r>
              <a:endParaRPr lang="en-ZA" sz="4000" dirty="0">
                <a:solidFill>
                  <a:schemeClr val="tx1"/>
                </a:solidFill>
              </a:endParaRPr>
            </a:p>
            <a:p>
              <a:pPr marL="1143000" indent="-1143000">
                <a:buFont typeface="+mj-lt"/>
                <a:buAutoNum type="arabicPeriod"/>
              </a:pPr>
              <a:r>
                <a:rPr lang="en-ZA" sz="4000" dirty="0">
                  <a:solidFill>
                    <a:schemeClr val="tx1"/>
                  </a:solidFill>
                </a:rPr>
                <a:t>Hybrid MCTS </a:t>
              </a:r>
              <a:r>
                <a:rPr lang="en-ZA" sz="4000" dirty="0" smtClean="0">
                  <a:solidFill>
                    <a:schemeClr val="tx1"/>
                  </a:solidFill>
                </a:rPr>
                <a:t>(Mixture with </a:t>
              </a:r>
              <a:r>
                <a:rPr lang="en-ZA" sz="4000" dirty="0" err="1">
                  <a:solidFill>
                    <a:schemeClr val="tx1"/>
                  </a:solidFill>
                </a:rPr>
                <a:t>Minimax</a:t>
              </a:r>
              <a:r>
                <a:rPr lang="en-ZA" sz="4000" dirty="0">
                  <a:solidFill>
                    <a:schemeClr val="tx1"/>
                  </a:solidFill>
                </a:rPr>
                <a:t> algorithm)</a:t>
              </a:r>
            </a:p>
            <a:p>
              <a:pPr marL="1143000" indent="-1143000">
                <a:buFont typeface="+mj-lt"/>
                <a:buAutoNum type="arabicPeriod"/>
              </a:pPr>
              <a:r>
                <a:rPr lang="en-ZA" sz="4000" dirty="0">
                  <a:solidFill>
                    <a:schemeClr val="tx1"/>
                  </a:solidFill>
                </a:rPr>
                <a:t>More Complex Rules for Gwent</a:t>
              </a:r>
            </a:p>
            <a:p>
              <a:pPr marL="1143000" indent="-1143000">
                <a:buFont typeface="+mj-lt"/>
                <a:buAutoNum type="arabicPeriod"/>
              </a:pPr>
              <a:r>
                <a:rPr lang="en-ZA" sz="4000" dirty="0">
                  <a:solidFill>
                    <a:schemeClr val="tx1"/>
                  </a:solidFill>
                </a:rPr>
                <a:t>Machine learning and statistical sampling techniques</a:t>
              </a:r>
            </a:p>
            <a:p>
              <a:endParaRPr lang="en-ZA" sz="44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68400" y="15798802"/>
              <a:ext cx="14427200" cy="1830404"/>
            </a:xfrm>
            <a:prstGeom prst="rect">
              <a:avLst/>
            </a:prstGeom>
            <a:solidFill>
              <a:srgbClr val="1E376C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252000" rtlCol="0">
              <a:spAutoFit/>
            </a:bodyPr>
            <a:lstStyle/>
            <a:p>
              <a:pPr algn="ctr"/>
              <a:r>
                <a:rPr lang="en-ZA" sz="7000" dirty="0" smtClean="0">
                  <a:solidFill>
                    <a:srgbClr val="92D050"/>
                  </a:solidFill>
                </a:rPr>
                <a:t>Future Work</a:t>
              </a:r>
              <a:endParaRPr lang="en-ZA" sz="7000" dirty="0">
                <a:solidFill>
                  <a:srgbClr val="92D050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272" y="25667971"/>
            <a:ext cx="9173855" cy="3991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433" y="21366136"/>
            <a:ext cx="3645694" cy="2903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272" y="21366136"/>
            <a:ext cx="3645694" cy="290319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42715"/>
              </p:ext>
            </p:extLst>
          </p:nvPr>
        </p:nvGraphicFramePr>
        <p:xfrm>
          <a:off x="10394950" y="14494772"/>
          <a:ext cx="12382500" cy="5141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3250"/>
                <a:gridCol w="6699250"/>
              </a:tblGrid>
              <a:tr h="735084">
                <a:tc>
                  <a:txBody>
                    <a:bodyPr/>
                    <a:lstStyle/>
                    <a:p>
                      <a:r>
                        <a:rPr lang="en-ZA" sz="3200" b="1" dirty="0" smtClean="0"/>
                        <a:t>Special Cards</a:t>
                      </a:r>
                      <a:endParaRPr lang="en-ZA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3200" b="1" dirty="0" smtClean="0"/>
                        <a:t>Abilities</a:t>
                      </a:r>
                      <a:endParaRPr lang="en-ZA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79"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Weather</a:t>
                      </a:r>
                      <a:r>
                        <a:rPr lang="en-ZA" sz="3200" baseline="0" dirty="0" smtClean="0"/>
                        <a:t> - </a:t>
                      </a:r>
                      <a:r>
                        <a:rPr lang="en-ZA" sz="3200" b="1" baseline="0" dirty="0" smtClean="0"/>
                        <a:t>Reduce attack points </a:t>
                      </a:r>
                      <a:r>
                        <a:rPr lang="en-ZA" sz="3200" baseline="0" dirty="0" smtClean="0"/>
                        <a:t>to 1 (for each card in a specific row)</a:t>
                      </a:r>
                      <a:endParaRPr lang="en-Z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Spy – add</a:t>
                      </a:r>
                      <a:r>
                        <a:rPr lang="en-ZA" sz="3200" baseline="0" dirty="0" smtClean="0"/>
                        <a:t> to opponent side but </a:t>
                      </a:r>
                      <a:r>
                        <a:rPr lang="en-ZA" sz="3200" b="1" baseline="0" dirty="0" smtClean="0"/>
                        <a:t>draw</a:t>
                      </a:r>
                      <a:r>
                        <a:rPr lang="en-ZA" sz="3200" baseline="0" dirty="0" smtClean="0"/>
                        <a:t> 3 </a:t>
                      </a:r>
                      <a:r>
                        <a:rPr lang="en-ZA" sz="3200" b="1" baseline="0" dirty="0" smtClean="0"/>
                        <a:t>new cards </a:t>
                      </a:r>
                      <a:r>
                        <a:rPr lang="en-ZA" sz="3200" baseline="0" dirty="0" smtClean="0"/>
                        <a:t>into hand</a:t>
                      </a:r>
                      <a:endParaRPr lang="en-Z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79"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Commander’s Horn – </a:t>
                      </a:r>
                      <a:r>
                        <a:rPr lang="en-ZA" sz="3200" b="1" dirty="0" smtClean="0"/>
                        <a:t>doubles</a:t>
                      </a:r>
                      <a:r>
                        <a:rPr lang="en-ZA" sz="3200" dirty="0" smtClean="0"/>
                        <a:t> </a:t>
                      </a:r>
                      <a:r>
                        <a:rPr lang="en-ZA" sz="3200" b="1" dirty="0" smtClean="0"/>
                        <a:t>attack points </a:t>
                      </a:r>
                      <a:r>
                        <a:rPr lang="en-ZA" sz="3200" dirty="0" smtClean="0"/>
                        <a:t>of row</a:t>
                      </a:r>
                      <a:endParaRPr lang="en-Z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Medic – </a:t>
                      </a:r>
                      <a:r>
                        <a:rPr lang="en-ZA" sz="3200" b="1" dirty="0" smtClean="0"/>
                        <a:t>revive</a:t>
                      </a:r>
                      <a:r>
                        <a:rPr lang="en-ZA" sz="3200" dirty="0" smtClean="0"/>
                        <a:t> discarded unit cards</a:t>
                      </a:r>
                      <a:endParaRPr lang="en-Z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79"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Hero – a special unit which is not </a:t>
                      </a:r>
                      <a:r>
                        <a:rPr lang="en-ZA" sz="3200" b="1" dirty="0" smtClean="0"/>
                        <a:t>affected</a:t>
                      </a:r>
                      <a:r>
                        <a:rPr lang="en-ZA" sz="3200" dirty="0" smtClean="0"/>
                        <a:t> by other special cards</a:t>
                      </a:r>
                      <a:endParaRPr lang="en-Z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Tight bond – </a:t>
                      </a:r>
                      <a:r>
                        <a:rPr lang="en-ZA" sz="3200" b="1" dirty="0" smtClean="0"/>
                        <a:t>multiplies</a:t>
                      </a:r>
                      <a:r>
                        <a:rPr lang="en-ZA" sz="3200" baseline="0" dirty="0" smtClean="0"/>
                        <a:t> sibling card </a:t>
                      </a:r>
                      <a:r>
                        <a:rPr lang="en-ZA" sz="3200" b="1" baseline="0" dirty="0" smtClean="0"/>
                        <a:t>attack points </a:t>
                      </a:r>
                      <a:r>
                        <a:rPr lang="en-ZA" sz="3200" baseline="0" dirty="0" smtClean="0"/>
                        <a:t>by number of cards on board</a:t>
                      </a:r>
                      <a:endParaRPr lang="en-Z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433" y="10121890"/>
            <a:ext cx="5262007" cy="374264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64128"/>
              </p:ext>
            </p:extLst>
          </p:nvPr>
        </p:nvGraphicFramePr>
        <p:xfrm>
          <a:off x="10949052" y="9639972"/>
          <a:ext cx="6492833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2833"/>
              </a:tblGrid>
              <a:tr h="435026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ZA" sz="3200" dirty="0" smtClean="0"/>
                        <a:t>2 Player </a:t>
                      </a:r>
                      <a:r>
                        <a:rPr lang="en-ZA" sz="3200" b="1" dirty="0" smtClean="0"/>
                        <a:t>turn-based</a:t>
                      </a:r>
                      <a:endParaRPr lang="en-ZA" sz="3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57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ZA" sz="3200" dirty="0" smtClean="0"/>
                        <a:t>Best of </a:t>
                      </a:r>
                      <a:r>
                        <a:rPr lang="en-ZA" sz="3200" b="1" dirty="0" smtClean="0"/>
                        <a:t>three</a:t>
                      </a:r>
                      <a:r>
                        <a:rPr lang="en-ZA" sz="3200" baseline="0" dirty="0" smtClean="0"/>
                        <a:t> rounds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57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ZA" sz="3200" dirty="0" smtClean="0"/>
                        <a:t>Players can </a:t>
                      </a:r>
                      <a:r>
                        <a:rPr lang="en-ZA" sz="3200" b="1" dirty="0" smtClean="0"/>
                        <a:t>pass</a:t>
                      </a:r>
                      <a:r>
                        <a:rPr lang="en-ZA" sz="3200" dirty="0" smtClean="0"/>
                        <a:t> a round</a:t>
                      </a:r>
                      <a:endParaRPr lang="en-ZA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457200" algn="l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3200" dirty="0" smtClean="0"/>
                        <a:t>Only</a:t>
                      </a:r>
                      <a:r>
                        <a:rPr lang="en-ZA" sz="3200" baseline="0" dirty="0" smtClean="0"/>
                        <a:t> draw </a:t>
                      </a:r>
                      <a:r>
                        <a:rPr lang="en-ZA" sz="3200" b="1" baseline="0" dirty="0" smtClean="0"/>
                        <a:t>10 random cards</a:t>
                      </a:r>
                      <a:r>
                        <a:rPr lang="en-ZA" sz="3200" baseline="0" dirty="0" smtClean="0"/>
                        <a:t> before 1</a:t>
                      </a:r>
                      <a:r>
                        <a:rPr lang="en-ZA" sz="3200" baseline="30000" dirty="0" smtClean="0"/>
                        <a:t>st</a:t>
                      </a:r>
                      <a:r>
                        <a:rPr lang="en-ZA" sz="3200" baseline="0" dirty="0" smtClean="0"/>
                        <a:t> round</a:t>
                      </a:r>
                      <a:endParaRPr lang="en-ZA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457200" marR="0" indent="-457200" algn="l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3200" baseline="0" dirty="0" smtClean="0"/>
                        <a:t>Units are placed in </a:t>
                      </a:r>
                      <a:r>
                        <a:rPr lang="en-ZA" sz="3200" b="1" baseline="0" dirty="0" smtClean="0"/>
                        <a:t>specific rows</a:t>
                      </a:r>
                      <a:endParaRPr lang="en-ZA" sz="3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1022">
                <a:tc>
                  <a:txBody>
                    <a:bodyPr/>
                    <a:lstStyle/>
                    <a:p>
                      <a:pPr marL="457200" marR="0" indent="-457200" algn="l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3200" dirty="0" smtClean="0"/>
                        <a:t>Round </a:t>
                      </a:r>
                      <a:r>
                        <a:rPr lang="en-ZA" sz="3200" b="1" dirty="0" smtClean="0"/>
                        <a:t>wins</a:t>
                      </a:r>
                      <a:r>
                        <a:rPr lang="en-ZA" sz="3200" dirty="0" smtClean="0"/>
                        <a:t> calculated from total </a:t>
                      </a:r>
                      <a:r>
                        <a:rPr lang="en-ZA" sz="3200" b="1" dirty="0" smtClean="0"/>
                        <a:t>attack points</a:t>
                      </a:r>
                      <a:endParaRPr lang="en-ZA" sz="3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7" name="Picture 10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04" y="20129657"/>
            <a:ext cx="3457730" cy="3809841"/>
          </a:xfrm>
          <a:prstGeom prst="rect">
            <a:avLst/>
          </a:prstGeom>
        </p:spPr>
      </p:pic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00051"/>
              </p:ext>
            </p:extLst>
          </p:nvPr>
        </p:nvGraphicFramePr>
        <p:xfrm>
          <a:off x="731937" y="20245966"/>
          <a:ext cx="4867539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7539"/>
              </a:tblGrid>
              <a:tr h="370840">
                <a:tc>
                  <a:txBody>
                    <a:bodyPr/>
                    <a:lstStyle/>
                    <a:p>
                      <a:pPr marL="457200" marR="0" indent="-457200" algn="l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4000" b="1" dirty="0" smtClean="0"/>
                        <a:t>New</a:t>
                      </a:r>
                      <a:r>
                        <a:rPr lang="en-ZA" sz="4000" dirty="0" smtClean="0"/>
                        <a:t> domain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ZA" sz="4000" b="1" dirty="0" smtClean="0"/>
                        <a:t>Interesting</a:t>
                      </a:r>
                      <a:r>
                        <a:rPr lang="en-ZA" sz="4000" dirty="0" smtClean="0"/>
                        <a:t> rules</a:t>
                      </a:r>
                      <a:endParaRPr lang="en-ZA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indent="-457200" algn="l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4000" b="1" dirty="0" smtClean="0"/>
                        <a:t>Hidden information </a:t>
                      </a:r>
                      <a:r>
                        <a:rPr lang="en-ZA" sz="4000" dirty="0" smtClean="0"/>
                        <a:t>(unknown hands) [2]</a:t>
                      </a:r>
                      <a:endParaRPr lang="en-ZA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indent="-457200" algn="l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4000" dirty="0" smtClean="0"/>
                        <a:t>It’s a </a:t>
                      </a:r>
                      <a:r>
                        <a:rPr lang="en-ZA" sz="4000" b="1" dirty="0" smtClean="0"/>
                        <a:t>fun</a:t>
                      </a:r>
                      <a:r>
                        <a:rPr lang="en-ZA" sz="4000" dirty="0" smtClean="0"/>
                        <a:t> game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8" name="TextBox 1027"/>
          <p:cNvSpPr txBox="1"/>
          <p:nvPr/>
        </p:nvSpPr>
        <p:spPr>
          <a:xfrm>
            <a:off x="5555339" y="24282395"/>
            <a:ext cx="345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/>
              <a:t>Example game board [2]</a:t>
            </a:r>
            <a:endParaRPr lang="en-ZA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9" b="5632"/>
          <a:stretch/>
        </p:blipFill>
        <p:spPr>
          <a:xfrm>
            <a:off x="29589340" y="1181100"/>
            <a:ext cx="10024967" cy="402995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33260465" y="6399659"/>
            <a:ext cx="9194800" cy="17817422"/>
            <a:chOff x="1168400" y="15798800"/>
            <a:chExt cx="14427200" cy="8686800"/>
          </a:xfrm>
        </p:grpSpPr>
        <p:sp>
          <p:nvSpPr>
            <p:cNvPr id="37" name="Rectangle 36"/>
            <p:cNvSpPr/>
            <p:nvPr/>
          </p:nvSpPr>
          <p:spPr>
            <a:xfrm>
              <a:off x="1168400" y="15798800"/>
              <a:ext cx="14427200" cy="8686800"/>
            </a:xfrm>
            <a:prstGeom prst="rect">
              <a:avLst/>
            </a:prstGeom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52000" rtlCol="0" anchor="t"/>
            <a:lstStyle/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r>
                <a:rPr lang="en-US" sz="4800" dirty="0" smtClean="0">
                  <a:solidFill>
                    <a:schemeClr val="tx1"/>
                  </a:solidFill>
                </a:rPr>
                <a:t>Method: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000" dirty="0" smtClean="0">
                  <a:solidFill>
                    <a:schemeClr val="tx1"/>
                  </a:solidFill>
                </a:rPr>
                <a:t>AIs are pitted against each other in a </a:t>
              </a:r>
              <a:r>
                <a:rPr lang="en-US" sz="4000" b="1" dirty="0" smtClean="0">
                  <a:solidFill>
                    <a:schemeClr val="tx1"/>
                  </a:solidFill>
                </a:rPr>
                <a:t>round-robin</a:t>
              </a:r>
              <a:r>
                <a:rPr lang="en-US" sz="4000" dirty="0" smtClean="0">
                  <a:solidFill>
                    <a:schemeClr val="tx1"/>
                  </a:solidFill>
                </a:rPr>
                <a:t> style tournament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000" dirty="0" smtClean="0">
                  <a:solidFill>
                    <a:schemeClr val="tx1"/>
                  </a:solidFill>
                </a:rPr>
                <a:t>Each “game” is run </a:t>
              </a:r>
              <a:r>
                <a:rPr lang="en-US" sz="4000" b="1" dirty="0" smtClean="0">
                  <a:solidFill>
                    <a:schemeClr val="tx1"/>
                  </a:solidFill>
                </a:rPr>
                <a:t>twice</a:t>
              </a:r>
              <a:r>
                <a:rPr lang="en-US" sz="4000" dirty="0" smtClean="0">
                  <a:solidFill>
                    <a:schemeClr val="tx1"/>
                  </a:solidFill>
                </a:rPr>
                <a:t> with the players and decks swapped </a:t>
              </a:r>
              <a:r>
                <a:rPr lang="en-US" sz="3600" dirty="0" smtClean="0">
                  <a:solidFill>
                    <a:schemeClr val="tx1"/>
                  </a:solidFill>
                </a:rPr>
                <a:t>(for x – runs</a:t>
              </a:r>
              <a:r>
                <a:rPr lang="en-US" sz="3600" dirty="0" smtClean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4800" dirty="0" smtClean="0">
                  <a:solidFill>
                    <a:schemeClr val="tx1"/>
                  </a:solidFill>
                </a:rPr>
                <a:t>Agent </a:t>
              </a:r>
              <a:r>
                <a:rPr lang="en-US" sz="4800" dirty="0" smtClean="0">
                  <a:solidFill>
                    <a:schemeClr val="tx1"/>
                  </a:solidFill>
                </a:rPr>
                <a:t>Times:</a:t>
              </a:r>
              <a:endParaRPr lang="en-US" sz="4800" dirty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 smtClean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r>
                <a:rPr lang="en-ZA" sz="4800" dirty="0" smtClean="0">
                  <a:solidFill>
                    <a:schemeClr val="tx1"/>
                  </a:solidFill>
                </a:rPr>
                <a:t>Agents </a:t>
              </a:r>
              <a:r>
                <a:rPr lang="en-ZA" sz="4800" dirty="0" smtClean="0">
                  <a:solidFill>
                    <a:schemeClr val="tx1"/>
                  </a:solidFill>
                </a:rPr>
                <a:t>VS </a:t>
              </a:r>
              <a:r>
                <a:rPr lang="en-ZA" sz="4800" dirty="0" smtClean="0">
                  <a:solidFill>
                    <a:schemeClr val="tx1"/>
                  </a:solidFill>
                </a:rPr>
                <a:t>Random:</a:t>
              </a:r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4800" dirty="0" smtClean="0">
                <a:solidFill>
                  <a:schemeClr val="tx1"/>
                </a:solidFill>
              </a:endParaRP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2400" dirty="0" smtClean="0">
                <a:solidFill>
                  <a:schemeClr val="tx1"/>
                </a:solidFill>
              </a:endParaRPr>
            </a:p>
            <a:p>
              <a:endParaRPr lang="en-US" sz="2400" dirty="0" smtClean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  </a:t>
              </a:r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 smtClean="0">
                <a:solidFill>
                  <a:schemeClr val="tx1"/>
                </a:solidFill>
              </a:endParaRPr>
            </a:p>
            <a:p>
              <a:endParaRPr lang="en-US" sz="2400" dirty="0" smtClean="0">
                <a:solidFill>
                  <a:schemeClr val="tx1"/>
                </a:solidFill>
              </a:endParaRPr>
            </a:p>
            <a:p>
              <a:endParaRPr lang="en-US" sz="2400" dirty="0" smtClean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Table </a:t>
              </a:r>
              <a:r>
                <a:rPr lang="en-US" sz="2400" dirty="0" smtClean="0">
                  <a:solidFill>
                    <a:schemeClr val="tx1"/>
                  </a:solidFill>
                </a:rPr>
                <a:t>of Agents VS Random:          Table of Agents VS Agents:</a:t>
              </a: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68400" y="15798800"/>
              <a:ext cx="14427200" cy="579293"/>
            </a:xfrm>
            <a:prstGeom prst="rect">
              <a:avLst/>
            </a:prstGeom>
            <a:solidFill>
              <a:srgbClr val="1E376C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252000" rtlCol="0">
              <a:spAutoFit/>
            </a:bodyPr>
            <a:lstStyle/>
            <a:p>
              <a:pPr algn="ctr"/>
              <a:r>
                <a:rPr lang="en-ZA" sz="7000" dirty="0" smtClean="0">
                  <a:solidFill>
                    <a:srgbClr val="92D050"/>
                  </a:solidFill>
                </a:rPr>
                <a:t>Results</a:t>
              </a:r>
              <a:endParaRPr lang="en-ZA" sz="7000" dirty="0">
                <a:solidFill>
                  <a:srgbClr val="92D050"/>
                </a:solidFill>
              </a:endParaRPr>
            </a:p>
          </p:txBody>
        </p:sp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37374"/>
              </p:ext>
            </p:extLst>
          </p:nvPr>
        </p:nvGraphicFramePr>
        <p:xfrm>
          <a:off x="33574486" y="21436087"/>
          <a:ext cx="3533095" cy="24765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46865"/>
                <a:gridCol w="763830"/>
                <a:gridCol w="783772"/>
                <a:gridCol w="63862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Agents (P1 vs P2)</a:t>
                      </a:r>
                      <a:endParaRPr lang="en-Z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P1 Wins (%)</a:t>
                      </a:r>
                      <a:endParaRPr lang="en-Z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P2 Wins (%)</a:t>
                      </a:r>
                      <a:endParaRPr lang="en-Z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Draws (%)</a:t>
                      </a:r>
                      <a:endParaRPr lang="en-Z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Heuristic vs MT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31.82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34.22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33.96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Heuristic vs Fast Rand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99.34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0.48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0.18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Heuristic vs XorShift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31.97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34.67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33.36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Rollout vs MT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51.875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28.125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20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Rollout vs Fast Rand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97.5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2.5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Rollout vs XorShift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28.125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16.875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MCTS vs MT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61.82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25.45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12.72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MCTS vs Fast Rand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99.09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0.91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MCTS vs XorShift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60.45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14.55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MCTS2 vs MT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49.5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32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18.5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MCTS2 vs Fast Rand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99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MCTS2 vs </a:t>
                      </a:r>
                      <a:r>
                        <a:rPr lang="en-ZA" sz="1100" u="none" strike="noStrike" dirty="0" err="1">
                          <a:effectLst/>
                        </a:rPr>
                        <a:t>XorShift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21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00987"/>
              </p:ext>
            </p:extLst>
          </p:nvPr>
        </p:nvGraphicFramePr>
        <p:xfrm>
          <a:off x="37698363" y="21437677"/>
          <a:ext cx="4445000" cy="1905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06500"/>
                <a:gridCol w="1168400"/>
                <a:gridCol w="736600"/>
                <a:gridCol w="7239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Agents (P1 vs P2)</a:t>
                      </a:r>
                      <a:endParaRPr lang="en-Z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Agent Iterations (N)</a:t>
                      </a:r>
                      <a:endParaRPr lang="en-Z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P1 Wins(%)</a:t>
                      </a:r>
                      <a:endParaRPr lang="en-Z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P2 Wins(%)</a:t>
                      </a:r>
                      <a:endParaRPr lang="en-Z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Draws(%)</a:t>
                      </a:r>
                      <a:endParaRPr lang="en-Z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Heuristic vs Rollout</a:t>
                      </a:r>
                      <a:endParaRPr lang="en-ZA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1000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35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33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32</a:t>
                      </a:r>
                      <a:endParaRPr lang="en-ZA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Heuristic vs MCTS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Heuristic vs MCTS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1000</a:t>
                      </a:r>
                      <a:endParaRPr lang="en-ZA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16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63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21</a:t>
                      </a:r>
                      <a:endParaRPr lang="en-ZA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Rollout vs MCTS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32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Rollout vs MCTS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Rollout vs MCTS</a:t>
                      </a:r>
                      <a:endParaRPr lang="en-ZA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1000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26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51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23</a:t>
                      </a:r>
                      <a:endParaRPr lang="en-ZA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Rollout vs MCTS2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64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MCTS vs MCTS2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MCTS vs MCTS2</a:t>
                      </a:r>
                      <a:endParaRPr lang="en-ZA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100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51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39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10</a:t>
                      </a:r>
                      <a:endParaRPr lang="en-ZA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761002"/>
              </p:ext>
            </p:extLst>
          </p:nvPr>
        </p:nvGraphicFramePr>
        <p:xfrm>
          <a:off x="33499290" y="12303618"/>
          <a:ext cx="4358575" cy="2297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288030"/>
              </p:ext>
            </p:extLst>
          </p:nvPr>
        </p:nvGraphicFramePr>
        <p:xfrm>
          <a:off x="37857864" y="12308114"/>
          <a:ext cx="4383277" cy="229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025093"/>
              </p:ext>
            </p:extLst>
          </p:nvPr>
        </p:nvGraphicFramePr>
        <p:xfrm>
          <a:off x="37857864" y="18358749"/>
          <a:ext cx="4395035" cy="203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0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381140"/>
              </p:ext>
            </p:extLst>
          </p:nvPr>
        </p:nvGraphicFramePr>
        <p:xfrm>
          <a:off x="33528000" y="18358749"/>
          <a:ext cx="4329865" cy="203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51" name="Char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031539"/>
              </p:ext>
            </p:extLst>
          </p:nvPr>
        </p:nvGraphicFramePr>
        <p:xfrm>
          <a:off x="35502015" y="15922171"/>
          <a:ext cx="4711700" cy="203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6333217" y="17979634"/>
            <a:ext cx="304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Higher Is Better</a:t>
            </a:r>
            <a:endParaRPr lang="en-ZA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6681714" y="20391219"/>
            <a:ext cx="243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Lower Is Better</a:t>
            </a:r>
            <a:endParaRPr lang="en-ZA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3547050" y="20756987"/>
            <a:ext cx="8780463" cy="0"/>
          </a:xfrm>
          <a:prstGeom prst="line">
            <a:avLst/>
          </a:prstGeom>
          <a:ln>
            <a:solidFill>
              <a:srgbClr val="1E376C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67633" y="11271448"/>
            <a:ext cx="8780463" cy="0"/>
          </a:xfrm>
          <a:prstGeom prst="line">
            <a:avLst/>
          </a:prstGeom>
          <a:ln>
            <a:solidFill>
              <a:srgbClr val="1E376C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3397031" y="14900473"/>
            <a:ext cx="8780463" cy="0"/>
          </a:xfrm>
          <a:prstGeom prst="line">
            <a:avLst/>
          </a:prstGeom>
          <a:ln>
            <a:solidFill>
              <a:srgbClr val="1E376C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778</Words>
  <Application>Microsoft Office PowerPoint</Application>
  <PresentationFormat>Custom</PresentationFormat>
  <Paragraphs>258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Chalom</dc:creator>
  <cp:lastModifiedBy>Admin</cp:lastModifiedBy>
  <cp:revision>147</cp:revision>
  <dcterms:created xsi:type="dcterms:W3CDTF">2017-11-19T16:01:57Z</dcterms:created>
  <dcterms:modified xsi:type="dcterms:W3CDTF">2017-11-22T09:58:13Z</dcterms:modified>
</cp:coreProperties>
</file>