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3763" cy="30275213"/>
  <p:notesSz cx="9144000" cy="6858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581" userDrawn="1">
          <p15:clr>
            <a:srgbClr val="A4A3A4"/>
          </p15:clr>
        </p15:guide>
        <p15:guide id="2" pos="13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1" autoAdjust="0"/>
  </p:normalViewPr>
  <p:slideViewPr>
    <p:cSldViewPr snapToGrid="0">
      <p:cViewPr>
        <p:scale>
          <a:sx n="25" d="100"/>
          <a:sy n="25" d="100"/>
        </p:scale>
        <p:origin x="-72" y="-114"/>
      </p:cViewPr>
      <p:guideLst>
        <p:guide orient="horz" pos="9581"/>
        <p:guide pos="13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452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684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594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984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34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200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28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616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449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55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6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FF443-560A-474C-9A96-70EEFC308DF0}" type="datetimeFigureOut">
              <a:rPr lang="en-ZA" smtClean="0"/>
              <a:t>2017-11-22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41D5-A00B-499C-A6A1-9112FA77A22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18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94" y="0"/>
            <a:ext cx="42804557" cy="5943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t"/>
          <a:lstStyle/>
          <a:p>
            <a:pPr lvl="1"/>
            <a:r>
              <a:rPr lang="en-ZA" sz="8000" b="1" dirty="0" smtClean="0"/>
              <a:t>An </a:t>
            </a:r>
            <a:r>
              <a:rPr lang="en-ZA" sz="8000" b="1" dirty="0"/>
              <a:t>Investigation of AI Tree Search Methods and </a:t>
            </a:r>
            <a:r>
              <a:rPr lang="en-ZA" sz="8000" b="1" dirty="0" smtClean="0"/>
              <a:t>Their </a:t>
            </a:r>
            <a:r>
              <a:rPr lang="en-ZA" sz="8000" b="1" dirty="0"/>
              <a:t>Effectiveness </a:t>
            </a:r>
            <a:endParaRPr lang="en-ZA" sz="8000" b="1" dirty="0" smtClean="0"/>
          </a:p>
          <a:p>
            <a:pPr lvl="1"/>
            <a:r>
              <a:rPr lang="en-ZA" sz="8000" b="1" dirty="0" smtClean="0"/>
              <a:t>at </a:t>
            </a:r>
            <a:r>
              <a:rPr lang="en-ZA" sz="8000" b="1" dirty="0"/>
              <a:t>Playing the Card Game </a:t>
            </a:r>
            <a:r>
              <a:rPr lang="en-ZA" sz="8000" b="1" dirty="0" smtClean="0"/>
              <a:t>Gwent</a:t>
            </a:r>
          </a:p>
          <a:p>
            <a:endParaRPr lang="en-ZA" sz="8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7" y="403311"/>
            <a:ext cx="21473716" cy="5664628"/>
          </a:xfrm>
          <a:prstGeom prst="rect">
            <a:avLst/>
          </a:prstGeom>
          <a:noFill/>
        </p:spPr>
        <p:txBody>
          <a:bodyPr wrap="square" lIns="252000" rtlCol="0">
            <a:spAutoFit/>
          </a:bodyPr>
          <a:lstStyle/>
          <a:p>
            <a:pPr lvl="1"/>
            <a:r>
              <a:rPr lang="en-ZA" dirty="0" smtClean="0"/>
              <a:t>	</a:t>
            </a:r>
          </a:p>
          <a:p>
            <a:pPr lvl="1"/>
            <a:endParaRPr lang="en-ZA" sz="6000" dirty="0" smtClean="0"/>
          </a:p>
          <a:p>
            <a:pPr lvl="1"/>
            <a:r>
              <a:rPr lang="en-ZA" sz="6000" dirty="0" smtClean="0"/>
              <a:t>Jason </a:t>
            </a:r>
            <a:r>
              <a:rPr lang="en-ZA" sz="6000" dirty="0"/>
              <a:t>Chalom </a:t>
            </a:r>
            <a:r>
              <a:rPr lang="en-ZA" sz="6000" dirty="0" smtClean="0"/>
              <a:t>(711985)</a:t>
            </a:r>
            <a:r>
              <a:rPr lang="en-ZA" sz="6000" baseline="30000" dirty="0" smtClean="0"/>
              <a:t>1</a:t>
            </a:r>
            <a:endParaRPr lang="en-ZA" sz="6000" dirty="0"/>
          </a:p>
          <a:p>
            <a:pPr lvl="1"/>
            <a:r>
              <a:rPr lang="en-ZA" sz="6000" dirty="0" smtClean="0"/>
              <a:t>Supervisor</a:t>
            </a:r>
            <a:r>
              <a:rPr lang="en-ZA" sz="6000" dirty="0"/>
              <a:t>: Professor Clint Van </a:t>
            </a:r>
            <a:r>
              <a:rPr lang="en-ZA" sz="6000" dirty="0" smtClean="0"/>
              <a:t>Alten</a:t>
            </a:r>
            <a:r>
              <a:rPr lang="en-ZA" sz="6000" baseline="30000" dirty="0"/>
              <a:t>1</a:t>
            </a:r>
            <a:endParaRPr lang="en-ZA" sz="6000" dirty="0"/>
          </a:p>
          <a:p>
            <a:pPr lvl="1"/>
            <a:r>
              <a:rPr lang="en-ZA" sz="4400" baseline="30000" dirty="0" smtClean="0"/>
              <a:t>1</a:t>
            </a:r>
            <a:r>
              <a:rPr lang="en-ZA" sz="4400" dirty="0" smtClean="0"/>
              <a:t>University </a:t>
            </a:r>
            <a:r>
              <a:rPr lang="en-ZA" sz="4400" dirty="0"/>
              <a:t>of the </a:t>
            </a:r>
            <a:r>
              <a:rPr lang="en-ZA" sz="4400" dirty="0" smtClean="0"/>
              <a:t>Witwatersrand, South Africa</a:t>
            </a:r>
            <a:endParaRPr lang="en-ZA" sz="4400" dirty="0"/>
          </a:p>
          <a:p>
            <a:pPr lvl="1"/>
            <a:endParaRPr lang="en-ZA" dirty="0"/>
          </a:p>
        </p:txBody>
      </p:sp>
      <p:pic>
        <p:nvPicPr>
          <p:cNvPr id="1026" name="Picture 2" descr="The University of the Witwatersrand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911" r="5"/>
          <a:stretch/>
        </p:blipFill>
        <p:spPr bwMode="auto">
          <a:xfrm>
            <a:off x="24180800" y="809711"/>
            <a:ext cx="16676688" cy="44005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6426873"/>
            <a:ext cx="9194800" cy="64255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ZA" dirty="0" smtClean="0"/>
          </a:p>
          <a:p>
            <a:pPr algn="ctr">
              <a:lnSpc>
                <a:spcPct val="150000"/>
              </a:lnSpc>
            </a:pPr>
            <a:r>
              <a:rPr lang="en-ZA" sz="7000" dirty="0" smtClean="0"/>
              <a:t>Objectives</a:t>
            </a:r>
            <a:endParaRPr lang="en-ZA" dirty="0"/>
          </a:p>
          <a:p>
            <a:pPr marL="1143000" indent="-1143000">
              <a:lnSpc>
                <a:spcPct val="150000"/>
              </a:lnSpc>
              <a:buFont typeface="+mj-lt"/>
              <a:buAutoNum type="arabicPeriod"/>
            </a:pPr>
            <a:r>
              <a:rPr lang="en-ZA" sz="4800" b="1" dirty="0" smtClean="0"/>
              <a:t>Simulate</a:t>
            </a:r>
            <a:r>
              <a:rPr lang="en-ZA" sz="4800" dirty="0" smtClean="0"/>
              <a:t> the Game of Gwent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dirty="0" smtClean="0"/>
              <a:t>Build </a:t>
            </a:r>
            <a:r>
              <a:rPr lang="en-ZA" sz="4800" b="1" dirty="0" smtClean="0"/>
              <a:t>AI Agents </a:t>
            </a:r>
            <a:r>
              <a:rPr lang="en-ZA" sz="4800" dirty="0" smtClean="0"/>
              <a:t>for Gwent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b="1" dirty="0" smtClean="0"/>
              <a:t>Empirically Compare </a:t>
            </a:r>
            <a:r>
              <a:rPr lang="en-ZA" sz="4800" dirty="0" smtClean="0"/>
              <a:t>AI agents</a:t>
            </a:r>
          </a:p>
          <a:p>
            <a:pPr marL="1143000" indent="-1143000">
              <a:buFont typeface="+mj-lt"/>
              <a:buAutoNum type="arabicPeriod"/>
            </a:pPr>
            <a:r>
              <a:rPr lang="en-ZA" sz="4800" dirty="0" smtClean="0"/>
              <a:t>If Possible </a:t>
            </a:r>
            <a:r>
              <a:rPr lang="en-ZA" sz="4800" b="1" dirty="0" smtClean="0"/>
              <a:t>Optimize</a:t>
            </a:r>
            <a:r>
              <a:rPr lang="en-ZA" sz="4800" dirty="0" smtClean="0"/>
              <a:t> Agents Using </a:t>
            </a:r>
            <a:r>
              <a:rPr lang="en-ZA" sz="4800" b="1" dirty="0" smtClean="0"/>
              <a:t>Parallel Programming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</p:txBody>
      </p:sp>
      <p:grpSp>
        <p:nvGrpSpPr>
          <p:cNvPr id="9" name="Group 8"/>
          <p:cNvGrpSpPr/>
          <p:nvPr/>
        </p:nvGrpSpPr>
        <p:grpSpPr>
          <a:xfrm>
            <a:off x="304800" y="13279761"/>
            <a:ext cx="9194800" cy="12780642"/>
            <a:chOff x="1168400" y="15798800"/>
            <a:chExt cx="14427200" cy="6740338"/>
          </a:xfrm>
        </p:grpSpPr>
        <p:sp>
          <p:nvSpPr>
            <p:cNvPr id="8" name="Rectangle 7"/>
            <p:cNvSpPr/>
            <p:nvPr/>
          </p:nvSpPr>
          <p:spPr>
            <a:xfrm>
              <a:off x="1168400" y="15798801"/>
              <a:ext cx="14427200" cy="67403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Artificial Intelligence (AI):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Not all games are the same [1]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Games can be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difficult</a:t>
              </a:r>
              <a:r>
                <a:rPr lang="en-ZA" sz="4000" dirty="0" smtClean="0">
                  <a:solidFill>
                    <a:schemeClr val="tx1"/>
                  </a:solidFill>
                </a:rPr>
                <a:t> for AI to solve in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reasonable time </a:t>
              </a:r>
              <a:r>
                <a:rPr lang="en-ZA" sz="4000" dirty="0" smtClean="0">
                  <a:solidFill>
                    <a:schemeClr val="tx1"/>
                  </a:solidFill>
                </a:rPr>
                <a:t>[1]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000" dirty="0" smtClean="0">
                  <a:solidFill>
                    <a:schemeClr val="tx1"/>
                  </a:solidFill>
                </a:rPr>
                <a:t>The use of data structures and sampling techniques to </a:t>
              </a:r>
              <a:r>
                <a:rPr lang="en-ZA" sz="4000" b="1" dirty="0" smtClean="0">
                  <a:solidFill>
                    <a:schemeClr val="tx1"/>
                  </a:solidFill>
                </a:rPr>
                <a:t>model games</a:t>
              </a:r>
              <a:r>
                <a:rPr lang="en-ZA" sz="4000" dirty="0" smtClean="0">
                  <a:solidFill>
                    <a:schemeClr val="tx1"/>
                  </a:solidFill>
                </a:rPr>
                <a:t>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The Domain (Gwent):</a:t>
              </a:r>
            </a:p>
            <a:p>
              <a:pPr marL="914400" indent="-9144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pPr marL="914400" indent="-9144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68400" y="15798800"/>
              <a:ext cx="14427200" cy="61680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Motivation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956800" y="6471249"/>
            <a:ext cx="13258800" cy="23416851"/>
            <a:chOff x="1168400" y="15798800"/>
            <a:chExt cx="14427200" cy="8686800"/>
          </a:xfrm>
        </p:grpSpPr>
        <p:sp>
          <p:nvSpPr>
            <p:cNvPr id="20" name="Rectangle 19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numCol="1" rtlCol="0" anchor="t"/>
            <a:lstStyle/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Gwent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Rules (Excluding deck building) [2]:</a:t>
              </a: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	</a:t>
              </a: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r>
                <a:rPr lang="en-ZA" sz="4800" dirty="0" smtClean="0">
                  <a:solidFill>
                    <a:schemeClr val="tx1"/>
                  </a:solidFill>
                </a:rPr>
                <a:t>Monte-Carlo Tree Search (MCTS) [3]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Uses game-state trees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ZA" sz="4800" dirty="0" smtClean="0">
                  <a:solidFill>
                    <a:schemeClr val="tx1"/>
                  </a:solidFill>
                </a:rPr>
                <a:t>Has 4 phases (Adapted from references [3])</a:t>
              </a:r>
            </a:p>
            <a:p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68400" y="15798800"/>
              <a:ext cx="14427200" cy="43513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Background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04800" y="26403300"/>
            <a:ext cx="9194800" cy="3484801"/>
            <a:chOff x="1168400" y="15798801"/>
            <a:chExt cx="14427200" cy="3417799"/>
          </a:xfrm>
        </p:grpSpPr>
        <p:sp>
          <p:nvSpPr>
            <p:cNvPr id="25" name="Rectangle 24"/>
            <p:cNvSpPr/>
            <p:nvPr/>
          </p:nvSpPr>
          <p:spPr>
            <a:xfrm>
              <a:off x="1168400" y="15798801"/>
              <a:ext cx="14427200" cy="341779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2000" dirty="0" smtClean="0">
                <a:solidFill>
                  <a:schemeClr val="tx1"/>
                </a:solidFill>
              </a:endParaRPr>
            </a:p>
            <a:p>
              <a:endParaRPr lang="en-ZA" sz="2000" dirty="0">
                <a:solidFill>
                  <a:schemeClr val="tx1"/>
                </a:solidFill>
              </a:endParaRPr>
            </a:p>
            <a:p>
              <a:endParaRPr lang="en-ZA" sz="20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ZA" sz="2000" dirty="0">
                <a:solidFill>
                  <a:schemeClr val="tx1"/>
                </a:solidFill>
              </a:endParaRPr>
            </a:p>
            <a:p>
              <a:r>
                <a:rPr lang="en-ZA" sz="2000" dirty="0" smtClean="0"/>
                <a:t>[1] </a:t>
              </a:r>
              <a:r>
                <a:rPr lang="en-ZA" sz="2000" dirty="0"/>
                <a:t>Stuart Russell and Peter </a:t>
              </a:r>
              <a:r>
                <a:rPr lang="en-ZA" sz="2000" dirty="0" err="1"/>
                <a:t>Norvig</a:t>
              </a:r>
              <a:r>
                <a:rPr lang="en-ZA" sz="2000" dirty="0"/>
                <a:t>. Artificial Intelligence: A </a:t>
              </a:r>
              <a:r>
                <a:rPr lang="en-ZA" sz="2000" dirty="0" smtClean="0"/>
                <a:t>Modern Approach </a:t>
              </a:r>
              <a:r>
                <a:rPr lang="en-ZA" sz="2000" dirty="0"/>
                <a:t>(3rd </a:t>
              </a:r>
              <a:r>
                <a:rPr lang="en-ZA" sz="2000" dirty="0" smtClean="0"/>
                <a:t>Edition). Pearson, </a:t>
              </a:r>
              <a:r>
                <a:rPr lang="en-ZA" sz="2000" dirty="0"/>
                <a:t>2009</a:t>
              </a:r>
              <a:r>
                <a:rPr lang="en-ZA" sz="2000" dirty="0" smtClean="0"/>
                <a:t>.</a:t>
              </a:r>
            </a:p>
            <a:p>
              <a:r>
                <a:rPr lang="en-ZA" sz="2000" dirty="0" smtClean="0"/>
                <a:t>[2] </a:t>
              </a:r>
              <a:r>
                <a:rPr lang="en-ZA" sz="2000" dirty="0"/>
                <a:t>CD PROJEKT S.A., CD PROJEKT RED. GWENT Guide. pages </a:t>
              </a:r>
              <a:r>
                <a:rPr lang="en-ZA" sz="2000" dirty="0" smtClean="0"/>
                <a:t>1–4. Poland</a:t>
              </a:r>
              <a:r>
                <a:rPr lang="en-ZA" sz="2000" dirty="0"/>
                <a:t>, 2015</a:t>
              </a:r>
              <a:r>
                <a:rPr lang="en-ZA" sz="2000" dirty="0" smtClean="0"/>
                <a:t>.</a:t>
              </a:r>
            </a:p>
            <a:p>
              <a:r>
                <a:rPr lang="en-ZA" sz="2000" dirty="0" smtClean="0"/>
                <a:t>[3] </a:t>
              </a:r>
              <a:r>
                <a:rPr lang="en-ZA" sz="2000" dirty="0" err="1" smtClean="0"/>
                <a:t>Chaslot</a:t>
              </a:r>
              <a:r>
                <a:rPr lang="en-ZA" sz="2000" dirty="0"/>
                <a:t>, Guillaume and </a:t>
              </a:r>
              <a:r>
                <a:rPr lang="en-ZA" sz="2000" dirty="0" err="1"/>
                <a:t>Bakkes</a:t>
              </a:r>
              <a:r>
                <a:rPr lang="en-ZA" sz="2000" dirty="0"/>
                <a:t>, Sander and </a:t>
              </a:r>
              <a:r>
                <a:rPr lang="en-ZA" sz="2000" dirty="0" err="1"/>
                <a:t>Szita</a:t>
              </a:r>
              <a:r>
                <a:rPr lang="en-ZA" sz="2000" dirty="0"/>
                <a:t>, </a:t>
              </a:r>
              <a:r>
                <a:rPr lang="en-ZA" sz="2000" dirty="0" err="1"/>
                <a:t>Istvan</a:t>
              </a:r>
              <a:r>
                <a:rPr lang="en-ZA" sz="2000" dirty="0"/>
                <a:t> and </a:t>
              </a:r>
              <a:r>
                <a:rPr lang="en-ZA" sz="2000" dirty="0" err="1" smtClean="0"/>
                <a:t>Spronck</a:t>
              </a:r>
              <a:r>
                <a:rPr lang="en-ZA" sz="2000" dirty="0" smtClean="0"/>
                <a:t>, Pieter</a:t>
              </a:r>
              <a:r>
                <a:rPr lang="en-ZA" sz="2000" dirty="0"/>
                <a:t>. Monte-Carlo Tree Search: A New Framework for Game </a:t>
              </a:r>
              <a:r>
                <a:rPr lang="en-ZA" sz="2000" dirty="0" smtClean="0"/>
                <a:t>AI. In </a:t>
              </a:r>
              <a:r>
                <a:rPr lang="en-ZA" sz="2000" dirty="0"/>
                <a:t>Christian Darken and Michael </a:t>
              </a:r>
              <a:r>
                <a:rPr lang="en-ZA" sz="2000" dirty="0" err="1"/>
                <a:t>Mateas</a:t>
              </a:r>
              <a:r>
                <a:rPr lang="en-ZA" sz="2000" dirty="0"/>
                <a:t>, editors, AIIDE. The </a:t>
              </a:r>
              <a:r>
                <a:rPr lang="en-ZA" sz="2000" dirty="0" smtClean="0"/>
                <a:t>AAAI Press</a:t>
              </a:r>
              <a:r>
                <a:rPr lang="en-ZA" sz="2000" dirty="0"/>
                <a:t>, 2008.</a:t>
              </a:r>
              <a:endParaRPr lang="en-ZA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68400" y="15798801"/>
              <a:ext cx="14427200" cy="114706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References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3672800" y="6471249"/>
            <a:ext cx="9194800" cy="23416851"/>
            <a:chOff x="1168400" y="15798800"/>
            <a:chExt cx="14427200" cy="8686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/>
                <p:cNvSpPr/>
                <p:nvPr/>
              </p:nvSpPr>
              <p:spPr>
                <a:xfrm>
                  <a:off x="1168400" y="15798800"/>
                  <a:ext cx="14427200" cy="8686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252000" rtlCol="0" anchor="t"/>
                <a:lstStyle/>
                <a:p>
                  <a:endParaRPr lang="en-ZA" sz="4800" dirty="0" smtClean="0">
                    <a:solidFill>
                      <a:schemeClr val="tx1"/>
                    </a:solidFill>
                  </a:endParaRPr>
                </a:p>
                <a:p>
                  <a:endParaRPr lang="en-ZA" sz="4800" dirty="0">
                    <a:solidFill>
                      <a:schemeClr val="tx1"/>
                    </a:solidFill>
                  </a:endParaRPr>
                </a:p>
                <a:p>
                  <a:r>
                    <a:rPr lang="en-ZA" sz="4800" dirty="0" smtClean="0">
                      <a:solidFill>
                        <a:schemeClr val="tx1"/>
                      </a:solidFill>
                    </a:rPr>
                    <a:t>Random Agents: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3 Agents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using pseudo-random number generators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>
                      <a:solidFill>
                        <a:schemeClr val="tx1"/>
                      </a:solidFill>
                    </a:rPr>
                    <a:t>Mersenne </a:t>
                  </a:r>
                  <a:r>
                    <a:rPr lang="en-ZA" sz="3600" dirty="0" smtClean="0">
                      <a:solidFill>
                        <a:schemeClr val="tx1"/>
                      </a:solidFill>
                    </a:rPr>
                    <a:t>Twister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>
                      <a:solidFill>
                        <a:schemeClr val="tx1"/>
                      </a:solidFill>
                    </a:rPr>
                    <a:t>Marsaglia's </a:t>
                  </a:r>
                  <a:r>
                    <a:rPr lang="en-ZA" sz="3600" dirty="0" smtClean="0">
                      <a:solidFill>
                        <a:schemeClr val="tx1"/>
                      </a:solidFill>
                    </a:rPr>
                    <a:t>Xorshift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Fast </a:t>
                  </a:r>
                  <a:r>
                    <a:rPr lang="en-ZA" sz="3600" dirty="0" smtClean="0">
                      <a:solidFill>
                        <a:schemeClr val="tx1"/>
                      </a:solidFill>
                    </a:rPr>
                    <a:t>Rand</a:t>
                  </a:r>
                  <a:endParaRPr lang="en-ZA" sz="48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ZA" sz="4800" dirty="0" smtClean="0">
                      <a:solidFill>
                        <a:schemeClr val="tx1"/>
                      </a:solidFill>
                    </a:rPr>
                    <a:t>Heuristic Agent: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>
                      <a:solidFill>
                        <a:schemeClr val="tx1"/>
                      </a:solidFill>
                    </a:rPr>
                    <a:t>Pick a card with the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maximum reward 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from the player’s hand using this linear combination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endParaRPr lang="en-ZA" sz="4800" dirty="0" smtClean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𝑟𝑒𝑤𝑎𝑟𝑑</m:t>
                        </m:r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=0.2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𝐴𝑡𝑡𝑎𝑐𝑘𝑃𝑜𝑖𝑛𝑡𝑠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𝐸𝑛𝑒𝑚𝑦𝐴𝑡𝑡𝑎𝑐𝑘𝑃𝑜𝑖𝑛𝑡𝑠</m:t>
                            </m:r>
                          </m:e>
                        </m:d>
                      </m:oMath>
                    </m:oMathPara>
                  </a14:m>
                  <a:endParaRPr lang="en-ZA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+ 0.2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𝐻𝑎𝑛𝑑𝑆𝑖𝑧𝑒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𝐸𝑛𝑒𝑚𝑦𝐻𝑎𝑛𝑑𝑆𝑖𝑧𝑒</m:t>
                            </m:r>
                          </m:e>
                        </m:d>
                      </m:oMath>
                    </m:oMathPara>
                  </a14:m>
                  <a:endParaRPr lang="en-ZA" sz="2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ZA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+0.6 ∗</m:t>
                        </m:r>
                        <m:d>
                          <m:dPr>
                            <m:ctrlP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𝑅𝑜𝑢𝑛𝑑𝑊𝑖𝑛𝑠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ZA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𝐸𝑛𝑒𝑚𝑦𝑅𝑜𝑢𝑛𝑑𝑊𝑖𝑛𝑠</m:t>
                            </m:r>
                          </m:e>
                        </m:d>
                      </m:oMath>
                    </m:oMathPara>
                  </a14:m>
                  <a:endParaRPr lang="en-ZA" sz="2800" b="0" dirty="0" smtClean="0">
                    <a:solidFill>
                      <a:schemeClr val="tx1"/>
                    </a:solidFill>
                  </a:endParaRPr>
                </a:p>
                <a:p>
                  <a:endParaRPr lang="en-ZA" sz="28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ZA" sz="4800" b="0" dirty="0" smtClean="0">
                      <a:solidFill>
                        <a:schemeClr val="tx1"/>
                      </a:solidFill>
                    </a:rPr>
                    <a:t>Random Rollout: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Iterate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through hand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simulate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n-number of games with each card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0" dirty="0" smtClean="0">
                      <a:solidFill>
                        <a:schemeClr val="tx1"/>
                      </a:solidFill>
                    </a:rPr>
                    <a:t>Pick card with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most wins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>
                      <a:solidFill>
                        <a:schemeClr val="tx1"/>
                      </a:solidFill>
                    </a:rPr>
                    <a:t>Compute rollouts in </a:t>
                  </a: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parallel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endParaRPr lang="en-ZA" sz="4800" dirty="0">
                    <a:solidFill>
                      <a:schemeClr val="tx1"/>
                    </a:solidFill>
                  </a:endParaRPr>
                </a:p>
                <a:p>
                  <a:r>
                    <a:rPr lang="en-ZA" sz="4800" b="0" dirty="0" smtClean="0">
                      <a:solidFill>
                        <a:schemeClr val="tx1"/>
                      </a:solidFill>
                    </a:rPr>
                    <a:t>MCTS Agent: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Selection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initially samples randomly based on hand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Expansion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based on selection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Simulation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uses random rollout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>
                      <a:solidFill>
                        <a:schemeClr val="tx1"/>
                      </a:solidFill>
                    </a:rPr>
                    <a:t>Back-propagation</a:t>
                  </a:r>
                  <a:r>
                    <a:rPr lang="en-ZA" sz="4000" dirty="0" smtClean="0">
                      <a:solidFill>
                        <a:schemeClr val="tx1"/>
                      </a:solidFill>
                    </a:rPr>
                    <a:t> reward: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Win – 1.0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Draw = 0.5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r>
                    <a:rPr lang="en-ZA" sz="3600" dirty="0" smtClean="0">
                      <a:solidFill>
                        <a:schemeClr val="tx1"/>
                      </a:solidFill>
                    </a:rPr>
                    <a:t>Loss = -1.0</a:t>
                  </a:r>
                </a:p>
                <a:p>
                  <a:pPr marL="2439665" lvl="1" indent="-685800">
                    <a:buFont typeface="Arial" panose="020B0604020202020204" pitchFamily="34" charset="0"/>
                    <a:buChar char="•"/>
                  </a:pPr>
                  <a:endParaRPr lang="en-ZA" sz="3600" dirty="0" smtClean="0">
                    <a:solidFill>
                      <a:schemeClr val="tx1"/>
                    </a:solidFill>
                  </a:endParaRPr>
                </a:p>
                <a:p>
                  <a:r>
                    <a:rPr lang="en-ZA" sz="4800" dirty="0">
                      <a:solidFill>
                        <a:schemeClr val="tx1"/>
                      </a:solidFill>
                    </a:rPr>
                    <a:t>MCTS2 </a:t>
                  </a:r>
                  <a:r>
                    <a:rPr lang="en-ZA" sz="4800" dirty="0" smtClean="0">
                      <a:solidFill>
                        <a:schemeClr val="tx1"/>
                      </a:solidFill>
                    </a:rPr>
                    <a:t>Agent</a:t>
                  </a:r>
                  <a:r>
                    <a:rPr lang="en-ZA" sz="4800" dirty="0">
                      <a:solidFill>
                        <a:schemeClr val="tx1"/>
                      </a:solidFill>
                    </a:rPr>
                    <a:t>: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b="1" dirty="0" smtClean="0"/>
                    <a:t>Prunes</a:t>
                  </a:r>
                  <a:r>
                    <a:rPr lang="en-ZA" sz="4000" dirty="0" smtClean="0"/>
                    <a:t> away potential </a:t>
                  </a:r>
                  <a:r>
                    <a:rPr lang="en-ZA" sz="4000" b="1" dirty="0" smtClean="0"/>
                    <a:t>paths</a:t>
                  </a:r>
                  <a:r>
                    <a:rPr lang="en-ZA" sz="4000" dirty="0" smtClean="0"/>
                    <a:t> which are worse than the best</a:t>
                  </a:r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r>
                    <a:rPr lang="en-ZA" sz="4000" dirty="0" smtClean="0"/>
                    <a:t>Found during </a:t>
                  </a:r>
                  <a:r>
                    <a:rPr lang="en-ZA" sz="4000" b="1" dirty="0" smtClean="0"/>
                    <a:t>back-propagation</a:t>
                  </a:r>
                  <a:endParaRPr lang="en-ZA" sz="4000" b="1" dirty="0"/>
                </a:p>
                <a:p>
                  <a:pPr marL="685800" indent="-685800">
                    <a:buFont typeface="Arial" panose="020B0604020202020204" pitchFamily="34" charset="0"/>
                    <a:buChar char="•"/>
                  </a:pPr>
                  <a:endParaRPr lang="en-ZA" sz="4800" b="0" dirty="0" smtClean="0">
                    <a:solidFill>
                      <a:schemeClr val="tx1"/>
                    </a:solidFill>
                  </a:endParaRPr>
                </a:p>
                <a:p>
                  <a:endParaRPr lang="en-ZA" sz="2800" dirty="0" smtClean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400" y="15798800"/>
                  <a:ext cx="14427200" cy="8686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91" r="-2713" b="-156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1168400" y="15798800"/>
              <a:ext cx="14427200" cy="43386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Implementation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3304163" y="24337600"/>
            <a:ext cx="9194800" cy="5550500"/>
            <a:chOff x="1168400" y="15798800"/>
            <a:chExt cx="14427200" cy="8686800"/>
          </a:xfrm>
        </p:grpSpPr>
        <p:sp>
          <p:nvSpPr>
            <p:cNvPr id="40" name="Rectangle 39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400" dirty="0" smtClean="0">
                <a:solidFill>
                  <a:schemeClr val="tx1"/>
                </a:solidFill>
              </a:endParaRPr>
            </a:p>
            <a:p>
              <a:endParaRPr lang="en-ZA" sz="4400" dirty="0">
                <a:solidFill>
                  <a:schemeClr val="tx1"/>
                </a:solidFill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en-ZA" sz="4400" dirty="0">
                  <a:solidFill>
                    <a:schemeClr val="tx1"/>
                  </a:solidFill>
                </a:rPr>
                <a:t>Logic</a:t>
              </a:r>
              <a:r>
                <a:rPr lang="en-ZA" sz="4400" dirty="0" smtClean="0">
                  <a:solidFill>
                    <a:schemeClr val="tx1"/>
                  </a:solidFill>
                </a:rPr>
                <a:t> </a:t>
              </a:r>
              <a:r>
                <a:rPr lang="en-ZA" sz="4400" dirty="0">
                  <a:solidFill>
                    <a:schemeClr val="tx1"/>
                  </a:solidFill>
                </a:rPr>
                <a:t>based a</a:t>
              </a:r>
              <a:r>
                <a:rPr lang="en-ZA" sz="4400" dirty="0" smtClean="0">
                  <a:solidFill>
                    <a:schemeClr val="tx1"/>
                  </a:solidFill>
                </a:rPr>
                <a:t>gent</a:t>
              </a:r>
              <a:endParaRPr lang="en-ZA" sz="4400" dirty="0">
                <a:solidFill>
                  <a:schemeClr val="tx1"/>
                </a:solidFill>
              </a:endParaRPr>
            </a:p>
            <a:p>
              <a:pPr marL="1143000" indent="-1143000">
                <a:buFont typeface="+mj-lt"/>
                <a:buAutoNum type="arabicPeriod"/>
              </a:pPr>
              <a:r>
                <a:rPr lang="en-ZA" sz="4400" dirty="0">
                  <a:solidFill>
                    <a:schemeClr val="tx1"/>
                  </a:solidFill>
                </a:rPr>
                <a:t>Hybrid MCTS </a:t>
              </a:r>
              <a:r>
                <a:rPr lang="en-ZA" sz="4400" dirty="0" smtClean="0">
                  <a:solidFill>
                    <a:schemeClr val="tx1"/>
                  </a:solidFill>
                </a:rPr>
                <a:t>(Mixture with </a:t>
              </a:r>
              <a:r>
                <a:rPr lang="en-ZA" sz="4400" dirty="0" err="1">
                  <a:solidFill>
                    <a:schemeClr val="tx1"/>
                  </a:solidFill>
                </a:rPr>
                <a:t>Minimax</a:t>
              </a:r>
              <a:r>
                <a:rPr lang="en-ZA" sz="4400" dirty="0">
                  <a:solidFill>
                    <a:schemeClr val="tx1"/>
                  </a:solidFill>
                </a:rPr>
                <a:t> algorithm)</a:t>
              </a:r>
            </a:p>
            <a:p>
              <a:pPr marL="1143000" indent="-1143000">
                <a:buFont typeface="+mj-lt"/>
                <a:buAutoNum type="arabicPeriod"/>
              </a:pPr>
              <a:r>
                <a:rPr lang="en-ZA" sz="4400" dirty="0">
                  <a:solidFill>
                    <a:schemeClr val="tx1"/>
                  </a:solidFill>
                </a:rPr>
                <a:t>More Complex Rules for Gwent</a:t>
              </a:r>
            </a:p>
            <a:p>
              <a:pPr marL="1143000" indent="-1143000">
                <a:buFont typeface="+mj-lt"/>
                <a:buAutoNum type="arabicPeriod"/>
              </a:pPr>
              <a:r>
                <a:rPr lang="en-ZA" sz="4400" dirty="0">
                  <a:solidFill>
                    <a:schemeClr val="tx1"/>
                  </a:solidFill>
                </a:rPr>
                <a:t>Machine learning and statistical sampling techniques</a:t>
              </a:r>
            </a:p>
            <a:p>
              <a:endParaRPr lang="en-ZA" sz="44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68400" y="15798802"/>
              <a:ext cx="14427200" cy="183040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Future Work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3304163" y="6464973"/>
            <a:ext cx="9194800" cy="17538027"/>
            <a:chOff x="1168400" y="15798800"/>
            <a:chExt cx="14427200" cy="8686800"/>
          </a:xfrm>
        </p:grpSpPr>
        <p:sp>
          <p:nvSpPr>
            <p:cNvPr id="43" name="Rectangle 42"/>
            <p:cNvSpPr/>
            <p:nvPr/>
          </p:nvSpPr>
          <p:spPr>
            <a:xfrm>
              <a:off x="1168400" y="15798800"/>
              <a:ext cx="14427200" cy="8686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52000" rtlCol="0" anchor="t"/>
            <a:lstStyle/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  <a:p>
              <a:r>
                <a:rPr lang="en-US" sz="4800" dirty="0" smtClean="0">
                  <a:solidFill>
                    <a:schemeClr val="tx1"/>
                  </a:solidFill>
                </a:rPr>
                <a:t>Method: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tx1"/>
                  </a:solidFill>
                </a:rPr>
                <a:t>AIs are pitted against each other in a </a:t>
              </a:r>
              <a:r>
                <a:rPr lang="en-US" sz="4000" b="1" dirty="0" smtClean="0">
                  <a:solidFill>
                    <a:schemeClr val="tx1"/>
                  </a:solidFill>
                </a:rPr>
                <a:t>round-robin</a:t>
              </a:r>
              <a:r>
                <a:rPr lang="en-US" sz="4000" dirty="0" smtClean="0">
                  <a:solidFill>
                    <a:schemeClr val="tx1"/>
                  </a:solidFill>
                </a:rPr>
                <a:t> style tournament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US" sz="4000" dirty="0" smtClean="0">
                  <a:solidFill>
                    <a:schemeClr val="tx1"/>
                  </a:solidFill>
                </a:rPr>
                <a:t>Each “game” is run </a:t>
              </a:r>
              <a:r>
                <a:rPr lang="en-US" sz="4000" b="1" dirty="0" smtClean="0">
                  <a:solidFill>
                    <a:schemeClr val="tx1"/>
                  </a:solidFill>
                </a:rPr>
                <a:t>twice</a:t>
              </a:r>
              <a:r>
                <a:rPr lang="en-US" sz="4000" dirty="0" smtClean="0">
                  <a:solidFill>
                    <a:schemeClr val="tx1"/>
                  </a:solidFill>
                </a:rPr>
                <a:t> with the players and decks swapped </a:t>
              </a:r>
              <a:r>
                <a:rPr lang="en-US" sz="3600" dirty="0" smtClean="0">
                  <a:solidFill>
                    <a:schemeClr val="tx1"/>
                  </a:solidFill>
                </a:rPr>
                <a:t>(for x – runs)</a:t>
              </a:r>
            </a:p>
            <a:p>
              <a:endParaRPr lang="en-US" sz="4800" dirty="0" smtClean="0">
                <a:solidFill>
                  <a:schemeClr val="tx1"/>
                </a:solidFill>
              </a:endParaRPr>
            </a:p>
            <a:p>
              <a:r>
                <a:rPr lang="en-US" sz="4800" dirty="0" smtClean="0">
                  <a:solidFill>
                    <a:schemeClr val="tx1"/>
                  </a:solidFill>
                </a:rPr>
                <a:t>Agent Times:</a:t>
              </a:r>
              <a:endParaRPr lang="en-US" sz="4800" dirty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 smtClean="0">
                <a:solidFill>
                  <a:schemeClr val="tx1"/>
                </a:solidFill>
              </a:endParaRPr>
            </a:p>
            <a:p>
              <a:pPr marL="685800" indent="-685800">
                <a:buFont typeface="Arial" panose="020B0604020202020204" pitchFamily="34" charset="0"/>
                <a:buChar char="•"/>
              </a:pPr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ZA" sz="4800" dirty="0" smtClean="0">
                <a:solidFill>
                  <a:schemeClr val="tx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ZA" sz="4800" dirty="0" smtClean="0">
                  <a:solidFill>
                    <a:schemeClr val="tx1"/>
                  </a:solidFill>
                </a:rPr>
                <a:t>Agents VS Random</a:t>
              </a:r>
              <a:r>
                <a:rPr lang="en-ZA" sz="2800" dirty="0" smtClean="0">
                  <a:solidFill>
                    <a:schemeClr val="tx1"/>
                  </a:solidFill>
                </a:rPr>
                <a:t> (Over all random Agents)</a:t>
              </a:r>
              <a:r>
                <a:rPr lang="en-ZA" sz="4800" dirty="0" smtClean="0">
                  <a:solidFill>
                    <a:schemeClr val="tx1"/>
                  </a:solidFill>
                </a:rPr>
                <a:t>:</a:t>
              </a: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4800" dirty="0" smtClean="0">
                <a:solidFill>
                  <a:schemeClr val="tx1"/>
                </a:solidFill>
              </a:endParaRP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endParaRPr lang="en-US" sz="2400" dirty="0" smtClean="0">
                <a:solidFill>
                  <a:schemeClr val="tx1"/>
                </a:solidFill>
              </a:endParaRPr>
            </a:p>
            <a:p>
              <a:r>
                <a:rPr lang="en-US" sz="2400" dirty="0" smtClean="0">
                  <a:solidFill>
                    <a:schemeClr val="tx1"/>
                  </a:solidFill>
                </a:rPr>
                <a:t>       Table of Agents VS Random:     Table of Agents VS Agents:</a:t>
              </a:r>
            </a:p>
            <a:p>
              <a:endParaRPr lang="en-US" sz="4800" dirty="0">
                <a:solidFill>
                  <a:schemeClr val="tx1"/>
                </a:solidFill>
              </a:endParaRPr>
            </a:p>
            <a:p>
              <a:endParaRPr lang="en-ZA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68400" y="15798800"/>
              <a:ext cx="14427200" cy="57929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52000" rtlCol="0">
              <a:spAutoFit/>
            </a:bodyPr>
            <a:lstStyle/>
            <a:p>
              <a:pPr algn="ctr"/>
              <a:r>
                <a:rPr lang="en-ZA" sz="7000" dirty="0" smtClean="0">
                  <a:solidFill>
                    <a:schemeClr val="bg1"/>
                  </a:solidFill>
                </a:rPr>
                <a:t>Results</a:t>
              </a:r>
              <a:endParaRPr lang="en-ZA" sz="7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72" y="25667971"/>
            <a:ext cx="9173855" cy="39915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33" y="21366136"/>
            <a:ext cx="3645694" cy="29031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272" y="21366136"/>
            <a:ext cx="3645694" cy="2903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55541"/>
              </p:ext>
            </p:extLst>
          </p:nvPr>
        </p:nvGraphicFramePr>
        <p:xfrm>
          <a:off x="10394950" y="14342372"/>
          <a:ext cx="12382500" cy="514152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83250"/>
                <a:gridCol w="6699250"/>
              </a:tblGrid>
              <a:tr h="735084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Special Cards</a:t>
                      </a:r>
                      <a:endParaRPr lang="en-ZA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Abilities</a:t>
                      </a:r>
                      <a:endParaRPr lang="en-ZA" sz="3200" b="1" dirty="0"/>
                    </a:p>
                  </a:txBody>
                  <a:tcPr/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Weather</a:t>
                      </a:r>
                      <a:r>
                        <a:rPr lang="en-ZA" sz="3200" baseline="0" dirty="0" smtClean="0"/>
                        <a:t> - Reduce attack points to 1 (for each card in a specific row)</a:t>
                      </a:r>
                      <a:endParaRPr lang="en-Z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Spy – add</a:t>
                      </a:r>
                      <a:r>
                        <a:rPr lang="en-ZA" sz="3200" baseline="0" dirty="0" smtClean="0"/>
                        <a:t> to opponent side but draw 3 new cards into hand</a:t>
                      </a:r>
                      <a:endParaRPr lang="en-ZA" sz="3200" dirty="0"/>
                    </a:p>
                  </a:txBody>
                  <a:tcPr/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Commander’s Horn – doubles attack points of row</a:t>
                      </a:r>
                      <a:endParaRPr lang="en-Z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Medic – revive discarded unit cards</a:t>
                      </a:r>
                      <a:endParaRPr lang="en-ZA" sz="3200" dirty="0"/>
                    </a:p>
                  </a:txBody>
                  <a:tcPr/>
                </a:tc>
              </a:tr>
              <a:tr h="1297479"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Hero – a special unit which is not affected by other special cards</a:t>
                      </a:r>
                      <a:endParaRPr lang="en-ZA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3200" dirty="0" smtClean="0"/>
                        <a:t>Tight bond – multiplies</a:t>
                      </a:r>
                      <a:r>
                        <a:rPr lang="en-ZA" sz="3200" baseline="0" dirty="0" smtClean="0"/>
                        <a:t> sibling card attack points by number of cards on board</a:t>
                      </a:r>
                      <a:endParaRPr lang="en-ZA" sz="3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8" name="Picture 5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7433" y="9639636"/>
            <a:ext cx="5262007" cy="374264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64128"/>
              </p:ext>
            </p:extLst>
          </p:nvPr>
        </p:nvGraphicFramePr>
        <p:xfrm>
          <a:off x="10949052" y="9639972"/>
          <a:ext cx="6492833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2833"/>
              </a:tblGrid>
              <a:tr h="43502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2 Player </a:t>
                      </a:r>
                      <a:r>
                        <a:rPr lang="en-ZA" sz="3200" b="1" dirty="0" smtClean="0"/>
                        <a:t>turn-based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5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Best of </a:t>
                      </a:r>
                      <a:r>
                        <a:rPr lang="en-ZA" sz="3200" b="1" dirty="0" smtClean="0"/>
                        <a:t>three</a:t>
                      </a:r>
                      <a:r>
                        <a:rPr lang="en-ZA" sz="3200" baseline="0" dirty="0" smtClean="0"/>
                        <a:t> rounds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155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3200" dirty="0" smtClean="0"/>
                        <a:t>Players can </a:t>
                      </a:r>
                      <a:r>
                        <a:rPr lang="en-ZA" sz="3200" b="1" dirty="0" smtClean="0"/>
                        <a:t>pass</a:t>
                      </a:r>
                      <a:r>
                        <a:rPr lang="en-ZA" sz="3200" dirty="0" smtClean="0"/>
                        <a:t> a round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dirty="0" smtClean="0"/>
                        <a:t>Only</a:t>
                      </a:r>
                      <a:r>
                        <a:rPr lang="en-ZA" sz="3200" baseline="0" dirty="0" smtClean="0"/>
                        <a:t> draw </a:t>
                      </a:r>
                      <a:r>
                        <a:rPr lang="en-ZA" sz="3200" b="1" baseline="0" dirty="0" smtClean="0"/>
                        <a:t>10 random cards</a:t>
                      </a:r>
                      <a:r>
                        <a:rPr lang="en-ZA" sz="3200" baseline="0" dirty="0" smtClean="0"/>
                        <a:t> before 1</a:t>
                      </a:r>
                      <a:r>
                        <a:rPr lang="en-ZA" sz="3200" baseline="30000" dirty="0" smtClean="0"/>
                        <a:t>st</a:t>
                      </a:r>
                      <a:r>
                        <a:rPr lang="en-ZA" sz="3200" baseline="0" dirty="0" smtClean="0"/>
                        <a:t> round</a:t>
                      </a:r>
                      <a:endParaRPr lang="en-ZA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9559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baseline="0" dirty="0" smtClean="0"/>
                        <a:t>Units are placed in </a:t>
                      </a:r>
                      <a:r>
                        <a:rPr lang="en-ZA" sz="3200" b="1" baseline="0" dirty="0" smtClean="0"/>
                        <a:t>specific rows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51022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3200" dirty="0" smtClean="0"/>
                        <a:t>Round </a:t>
                      </a:r>
                      <a:r>
                        <a:rPr lang="en-ZA" sz="3200" b="1" dirty="0" smtClean="0"/>
                        <a:t>wins</a:t>
                      </a:r>
                      <a:r>
                        <a:rPr lang="en-ZA" sz="3200" dirty="0" smtClean="0"/>
                        <a:t> calculated from total </a:t>
                      </a:r>
                      <a:r>
                        <a:rPr lang="en-ZA" sz="3200" b="1" dirty="0" smtClean="0"/>
                        <a:t>attack points</a:t>
                      </a:r>
                      <a:endParaRPr lang="en-ZA" sz="3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549" y="12568925"/>
            <a:ext cx="7033214" cy="2155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7" name="Picture 10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04" y="20145983"/>
            <a:ext cx="3457730" cy="3809841"/>
          </a:xfrm>
          <a:prstGeom prst="rect">
            <a:avLst/>
          </a:prstGeom>
        </p:spPr>
      </p:pic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00051"/>
              </p:ext>
            </p:extLst>
          </p:nvPr>
        </p:nvGraphicFramePr>
        <p:xfrm>
          <a:off x="731937" y="20245966"/>
          <a:ext cx="4867539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7539"/>
              </a:tblGrid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b="1" dirty="0" smtClean="0"/>
                        <a:t>New</a:t>
                      </a:r>
                      <a:r>
                        <a:rPr lang="en-ZA" sz="4000" dirty="0" smtClean="0"/>
                        <a:t> domain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ZA" sz="4000" b="1" dirty="0" smtClean="0"/>
                        <a:t>Interesting</a:t>
                      </a:r>
                      <a:r>
                        <a:rPr lang="en-ZA" sz="4000" dirty="0" smtClean="0"/>
                        <a:t> rules</a:t>
                      </a:r>
                      <a:endParaRPr lang="en-ZA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b="1" dirty="0" smtClean="0"/>
                        <a:t>Hidden information </a:t>
                      </a:r>
                      <a:r>
                        <a:rPr lang="en-ZA" sz="4000" dirty="0" smtClean="0"/>
                        <a:t>(unknown hands) [2]</a:t>
                      </a:r>
                      <a:endParaRPr lang="en-ZA" sz="4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marR="0" indent="-457200" algn="l" defTabSz="40367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ZA" sz="4000" dirty="0" smtClean="0"/>
                        <a:t>It’s a </a:t>
                      </a:r>
                      <a:r>
                        <a:rPr lang="en-ZA" sz="4000" b="1" dirty="0" smtClean="0"/>
                        <a:t>fun</a:t>
                      </a:r>
                      <a:r>
                        <a:rPr lang="en-ZA" sz="4000" dirty="0" smtClean="0"/>
                        <a:t> game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8" name="TextBox 1027"/>
          <p:cNvSpPr txBox="1"/>
          <p:nvPr/>
        </p:nvSpPr>
        <p:spPr>
          <a:xfrm>
            <a:off x="5555339" y="24298721"/>
            <a:ext cx="345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dirty="0" smtClean="0"/>
              <a:t>Example game board [2]</a:t>
            </a:r>
            <a:endParaRPr lang="en-ZA" sz="2400" dirty="0"/>
          </a:p>
        </p:txBody>
      </p:sp>
      <p:pic>
        <p:nvPicPr>
          <p:cNvPr id="6" name="Picture 2" descr="D:\Research_Honours\Presentations\param_graph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119" y="16482580"/>
            <a:ext cx="5486888" cy="386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732309"/>
              </p:ext>
            </p:extLst>
          </p:nvPr>
        </p:nvGraphicFramePr>
        <p:xfrm>
          <a:off x="34373549" y="14784842"/>
          <a:ext cx="7033214" cy="7620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288528"/>
                <a:gridCol w="1288528"/>
                <a:gridCol w="1718036"/>
                <a:gridCol w="2738122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N=10 (secs)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N=100 (secs)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N=1000 (secs)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0.111459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1.47849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108.0554215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0.092066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1.52643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103.5874541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0.089473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1.50069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92.45517475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623202"/>
              </p:ext>
            </p:extLst>
          </p:nvPr>
        </p:nvGraphicFramePr>
        <p:xfrm>
          <a:off x="34018992" y="20850753"/>
          <a:ext cx="3533095" cy="24765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346865"/>
                <a:gridCol w="763830"/>
                <a:gridCol w="783772"/>
                <a:gridCol w="63862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Agents (P1 vs P2)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P1 Wins (%)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chemeClr val="bg1"/>
                          </a:solidFill>
                          <a:effectLst/>
                        </a:rPr>
                        <a:t>P2 Wins (%)</a:t>
                      </a:r>
                      <a:endParaRPr lang="en-ZA" sz="11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Draws (%)</a:t>
                      </a:r>
                      <a:endParaRPr lang="en-ZA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Heuristic vs MT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31.82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34.22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33.96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99.34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0.48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0.18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31.97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34.67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33.36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Rollout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51.875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28.125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20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97.5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2.5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28.125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16.875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MCTS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61.82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25.45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12.72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99.09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0.91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 vs XorShift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60.45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14.55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MCTS2 vs MT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49.5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32</a:t>
                      </a:r>
                      <a:endParaRPr lang="en-ZA" sz="1100" b="1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18.5</a:t>
                      </a:r>
                      <a:endParaRPr lang="en-ZA" sz="1100" b="1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MCTS2 vs Fast Rand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99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MCTS2 vs </a:t>
                      </a:r>
                      <a:r>
                        <a:rPr lang="en-ZA" sz="1100" u="none" strike="noStrike" dirty="0" err="1">
                          <a:effectLst/>
                        </a:rPr>
                        <a:t>XorShift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effectLst/>
                        </a:rPr>
                        <a:t>21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52422"/>
              </p:ext>
            </p:extLst>
          </p:nvPr>
        </p:nvGraphicFramePr>
        <p:xfrm>
          <a:off x="37829446" y="20757239"/>
          <a:ext cx="4017054" cy="30480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485900"/>
                <a:gridCol w="384854"/>
                <a:gridCol w="774700"/>
                <a:gridCol w="723900"/>
                <a:gridCol w="6477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Agents (P1 vs P2)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P1 Wins(%)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P2 Wins(%)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Draws(%)</a:t>
                      </a:r>
                      <a:endParaRPr lang="en-ZA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Heuristic vs Rollout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21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Rollout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Heuristic vs Rollout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35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33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32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Heuristic vs MCTS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63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21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Heuristic vs 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27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35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33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39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32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MCTS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58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Rollout vs MCTS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26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23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effectLst/>
                        </a:rPr>
                        <a:t>Rollout vs MCTS2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64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20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 dirty="0">
                          <a:effectLst/>
                        </a:rPr>
                        <a:t>MCTS vs MCTS2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46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40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effectLst/>
                        </a:rPr>
                        <a:t>14</a:t>
                      </a:r>
                      <a:endParaRPr lang="en-ZA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MCTS vs MCTS2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100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51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>
                          <a:solidFill>
                            <a:srgbClr val="92D050"/>
                          </a:solidFill>
                          <a:effectLst/>
                        </a:rPr>
                        <a:t>39</a:t>
                      </a:r>
                      <a:endParaRPr lang="en-ZA" sz="1100" b="0" i="0" u="none" strike="noStrike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11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10</a:t>
                      </a:r>
                      <a:endParaRPr lang="en-ZA" sz="1100" b="0" i="0" u="none" strike="noStrike" dirty="0">
                        <a:solidFill>
                          <a:srgbClr val="92D05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763</Words>
  <Application>Microsoft Office PowerPoint</Application>
  <PresentationFormat>Custom</PresentationFormat>
  <Paragraphs>284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Chalom</dc:creator>
  <cp:lastModifiedBy>Admin</cp:lastModifiedBy>
  <cp:revision>137</cp:revision>
  <dcterms:created xsi:type="dcterms:W3CDTF">2017-11-19T16:01:57Z</dcterms:created>
  <dcterms:modified xsi:type="dcterms:W3CDTF">2017-11-22T09:14:42Z</dcterms:modified>
</cp:coreProperties>
</file>