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48575"/>
          <c:y val="0.0566165"/>
          <c:w val="0.920143"/>
          <c:h val="0.858095"/>
        </c:manualLayout>
      </c:layout>
      <c:barChart>
        <c:barDir val="col"/>
        <c:grouping val="clustered"/>
        <c:varyColors val="0"/>
        <c:ser>
          <c:idx val="0"/>
          <c:order val="0"/>
          <c:tx>
            <c:strRef>
              <c:f>Sheet1!$A$2</c:f>
              <c:strCache>
                <c:ptCount val="1"/>
                <c:pt idx="0">
                  <c:v>Average Test Score</c:v>
                </c:pt>
              </c:strCache>
            </c:strRef>
          </c:tx>
          <c:spPr>
            <a:solidFill>
              <a:srgbClr val="1B325C"/>
            </a:solidFill>
            <a:ln w="12700" cap="flat">
              <a:noFill/>
              <a:miter lim="400000"/>
            </a:ln>
            <a:effectLst>
              <a:outerShdw sx="100000" sy="100000" kx="0" ky="0" algn="tl" rotWithShape="1" blurRad="127000" dist="76200" dir="54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1"/>
            <c:showCatName val="0"/>
            <c:showSerName val="0"/>
            <c:showPercent val="0"/>
            <c:showBubbleSize val="0"/>
            <c:showLeaderLines val="0"/>
          </c:dLbls>
          <c:cat>
            <c:strRef>
              <c:f>Sheet1!$B$1:$D$1</c:f>
              <c:strCache>
                <c:ptCount val="3"/>
                <c:pt idx="0">
                  <c:v>Unproctored</c:v>
                </c:pt>
                <c:pt idx="1">
                  <c:v>Proctored with video monitor</c:v>
                </c:pt>
                <c:pt idx="2">
                  <c:v>Lockdown (no video monitor)</c:v>
                </c:pt>
              </c:strCache>
            </c:strRef>
          </c:cat>
          <c:val>
            <c:numRef>
              <c:f>Sheet1!$B$2:$D$2</c:f>
              <c:numCache>
                <c:ptCount val="3"/>
                <c:pt idx="0">
                  <c:v>0.894000</c:v>
                </c:pt>
                <c:pt idx="1">
                  <c:v>0.743000</c:v>
                </c:pt>
                <c:pt idx="2">
                  <c:v>0.932000</c:v>
                </c:pt>
              </c:numCache>
            </c:numRef>
          </c:val>
        </c:ser>
        <c:gapWidth val="25"/>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noFill/>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numFmt formatCode="#,##0%" sourceLinked="0"/>
        <c:majorTickMark val="none"/>
        <c:minorTickMark val="none"/>
        <c:tickLblPos val="nextTo"/>
        <c:spPr>
          <a:ln w="12700" cap="flat">
            <a:noFill/>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0.25"/>
        <c:minorUnit val="0.125"/>
      </c:valAx>
      <c:spPr>
        <a:noFill/>
        <a:ln w="12700" cap="flat">
          <a:noFill/>
          <a:miter lim="400000"/>
        </a:ln>
        <a:effectLst/>
      </c:spPr>
    </c:plotArea>
    <c:legend>
      <c:legendPos val="t"/>
      <c:layout>
        <c:manualLayout>
          <c:xMode val="edge"/>
          <c:yMode val="edge"/>
          <c:x val="0.413755"/>
          <c:y val="0"/>
          <c:w val="0.247347"/>
          <c:h val="0.0749927"/>
        </c:manualLayout>
      </c:layout>
      <c:overlay val="1"/>
      <c:spPr>
        <a:noFill/>
        <a:ln w="12700" cap="flat">
          <a:noFill/>
          <a:miter lim="400000"/>
        </a:ln>
        <a:effectLst/>
      </c:spPr>
      <c:txPr>
        <a:bodyPr rot="0"/>
        <a:lstStyle/>
        <a:p>
          <a:pPr>
            <a:defRPr b="0" i="0" strike="noStrike" sz="3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169339"/>
          <c:y val="0.456225"/>
          <c:w val="0.978066"/>
          <c:h val="0.453374"/>
        </c:manualLayout>
      </c:layout>
      <c:barChart>
        <c:barDir val="col"/>
        <c:grouping val="clustered"/>
        <c:varyColors val="0"/>
        <c:ser>
          <c:idx val="0"/>
          <c:order val="0"/>
          <c:tx>
            <c:strRef>
              <c:f>Sheet1!$A$2</c:f>
              <c:strCache>
                <c:ptCount val="1"/>
                <c:pt idx="0">
                  <c:v>Average Percent of Time Used</c:v>
                </c:pt>
              </c:strCache>
            </c:strRef>
          </c:tx>
          <c:spPr>
            <a:solidFill>
              <a:schemeClr val="accent1"/>
            </a:solidFill>
            <a:ln w="12700" cap="flat">
              <a:noFill/>
              <a:miter lim="400000"/>
            </a:ln>
            <a:effectLst/>
          </c:spPr>
          <c:invertIfNegative val="0"/>
          <c:dLbls>
            <c:numFmt formatCode="#,##0.0%" sourceLinked="0"/>
            <c:txPr>
              <a:bodyPr/>
              <a:lstStyle/>
              <a:p>
                <a:pPr>
                  <a:defRPr b="0" i="0" strike="noStrike" sz="5000" u="none">
                    <a:solidFill>
                      <a:srgbClr val="FFFFFF"/>
                    </a:solidFill>
                    <a:latin typeface="Helvetica Neue"/>
                  </a:defRPr>
                </a:pPr>
              </a:p>
            </c:txPr>
            <c:dLblPos val="inEnd"/>
            <c:showLegendKey val="0"/>
            <c:showVal val="1"/>
            <c:showCatName val="0"/>
            <c:showSerName val="0"/>
            <c:showPercent val="0"/>
            <c:showBubbleSize val="0"/>
            <c:showLeaderLines val="0"/>
          </c:dLbls>
          <c:cat>
            <c:strRef>
              <c:f>Sheet1!$B$1:$D$1</c:f>
              <c:strCache>
                <c:ptCount val="3"/>
                <c:pt idx="0">
                  <c:v>Unproctored</c:v>
                </c:pt>
                <c:pt idx="1">
                  <c:v>Proctored with video monitor</c:v>
                </c:pt>
                <c:pt idx="2">
                  <c:v>Lockdown (no video monitor)</c:v>
                </c:pt>
              </c:strCache>
            </c:strRef>
          </c:cat>
          <c:val>
            <c:numRef>
              <c:f>Sheet1!$B$2:$D$2</c:f>
              <c:numCache>
                <c:ptCount val="3"/>
                <c:pt idx="0">
                  <c:v>0.412000</c:v>
                </c:pt>
                <c:pt idx="1">
                  <c:v>0.204000</c:v>
                </c:pt>
                <c:pt idx="2">
                  <c:v>0.400000</c:v>
                </c:pt>
              </c:numCache>
            </c:numRef>
          </c:val>
        </c:ser>
        <c:gapWidth val="25"/>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noFill/>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numFmt formatCode="General" sourceLinked="0"/>
        <c:majorTickMark val="none"/>
        <c:minorTickMark val="none"/>
        <c:tickLblPos val="none"/>
        <c:spPr>
          <a:ln w="12700" cap="flat">
            <a:noFill/>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0.125"/>
        <c:minorUnit val="0.0625"/>
      </c:valAx>
      <c:spPr>
        <a:noFill/>
        <a:ln w="12700" cap="flat">
          <a:noFill/>
          <a:miter lim="400000"/>
        </a:ln>
        <a:effectLst/>
      </c:spPr>
    </c:plotArea>
    <c:legend>
      <c:legendPos val="t"/>
      <c:layout>
        <c:manualLayout>
          <c:xMode val="edge"/>
          <c:yMode val="edge"/>
          <c:x val="0.319022"/>
          <c:y val="0"/>
          <c:w val="0.37889"/>
          <c:h val="0.0785043"/>
        </c:manualLayout>
      </c:layout>
      <c:overlay val="1"/>
      <c:spPr>
        <a:noFill/>
        <a:ln w="12700" cap="flat">
          <a:noFill/>
          <a:miter lim="400000"/>
        </a:ln>
        <a:effectLst/>
      </c:spPr>
      <c:txPr>
        <a:bodyPr rot="0"/>
        <a:lstStyle/>
        <a:p>
          <a:pPr>
            <a:defRPr b="0" i="0" strike="noStrike" sz="3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48575"/>
          <c:y val="0.0566165"/>
          <c:w val="0.920143"/>
          <c:h val="0.858095"/>
        </c:manualLayout>
      </c:layout>
      <c:barChart>
        <c:barDir val="col"/>
        <c:grouping val="clustered"/>
        <c:varyColors val="0"/>
        <c:ser>
          <c:idx val="0"/>
          <c:order val="0"/>
          <c:tx>
            <c:strRef>
              <c:f>Sheet1!$A$2</c:f>
              <c:strCache>
                <c:ptCount val="1"/>
                <c:pt idx="0">
                  <c:v>Average Test Score</c:v>
                </c:pt>
              </c:strCache>
            </c:strRef>
          </c:tx>
          <c:spPr>
            <a:solidFill>
              <a:srgbClr val="1B325C"/>
            </a:solidFill>
            <a:ln w="12700" cap="flat">
              <a:noFill/>
              <a:miter lim="400000"/>
            </a:ln>
            <a:effectLst>
              <a:outerShdw sx="100000" sy="100000" kx="0" ky="0" algn="tl" rotWithShape="1" blurRad="127000" dist="76200" dir="54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1"/>
            <c:showCatName val="0"/>
            <c:showSerName val="0"/>
            <c:showPercent val="0"/>
            <c:showBubbleSize val="0"/>
            <c:showLeaderLines val="0"/>
          </c:dLbls>
          <c:cat>
            <c:strRef>
              <c:f>Sheet1!$B$1:$D$1</c:f>
              <c:strCache>
                <c:ptCount val="3"/>
                <c:pt idx="0">
                  <c:v>Unproctored</c:v>
                </c:pt>
                <c:pt idx="1">
                  <c:v>Proctored with video monitor</c:v>
                </c:pt>
                <c:pt idx="2">
                  <c:v>Lockdown (no video monitor)</c:v>
                </c:pt>
              </c:strCache>
            </c:strRef>
          </c:cat>
          <c:val>
            <c:numRef>
              <c:f>Sheet1!$B$2:$D$2</c:f>
              <c:numCache>
                <c:ptCount val="3"/>
                <c:pt idx="0">
                  <c:v>0.894000</c:v>
                </c:pt>
                <c:pt idx="1">
                  <c:v>0.743000</c:v>
                </c:pt>
                <c:pt idx="2">
                  <c:v>0.932000</c:v>
                </c:pt>
              </c:numCache>
            </c:numRef>
          </c:val>
        </c:ser>
        <c:gapWidth val="25"/>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noFill/>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numFmt formatCode="#,##0%" sourceLinked="0"/>
        <c:majorTickMark val="none"/>
        <c:minorTickMark val="none"/>
        <c:tickLblPos val="nextTo"/>
        <c:spPr>
          <a:ln w="12700" cap="flat">
            <a:noFill/>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0.25"/>
        <c:minorUnit val="0.125"/>
      </c:valAx>
      <c:spPr>
        <a:noFill/>
        <a:ln w="12700" cap="flat">
          <a:noFill/>
          <a:miter lim="400000"/>
        </a:ln>
        <a:effectLst/>
      </c:spPr>
    </c:plotArea>
    <c:legend>
      <c:legendPos val="t"/>
      <c:layout>
        <c:manualLayout>
          <c:xMode val="edge"/>
          <c:yMode val="edge"/>
          <c:x val="0.413755"/>
          <c:y val="0"/>
          <c:w val="0.247347"/>
          <c:h val="0.0749927"/>
        </c:manualLayout>
      </c:layout>
      <c:overlay val="1"/>
      <c:spPr>
        <a:noFill/>
        <a:ln w="12700" cap="flat">
          <a:noFill/>
          <a:miter lim="400000"/>
        </a:ln>
        <a:effectLst/>
      </c:spPr>
      <c:txPr>
        <a:bodyPr rot="0"/>
        <a:lstStyle/>
        <a:p>
          <a:pPr>
            <a:defRPr b="0" i="0" strike="noStrike" sz="3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169339"/>
          <c:y val="0.456225"/>
          <c:w val="0.978066"/>
          <c:h val="0.453374"/>
        </c:manualLayout>
      </c:layout>
      <c:barChart>
        <c:barDir val="col"/>
        <c:grouping val="clustered"/>
        <c:varyColors val="0"/>
        <c:ser>
          <c:idx val="0"/>
          <c:order val="0"/>
          <c:tx>
            <c:strRef>
              <c:f>Sheet1!$A$2</c:f>
              <c:strCache>
                <c:ptCount val="1"/>
                <c:pt idx="0">
                  <c:v>Average Percent of Time Used</c:v>
                </c:pt>
              </c:strCache>
            </c:strRef>
          </c:tx>
          <c:spPr>
            <a:solidFill>
              <a:schemeClr val="accent1"/>
            </a:solidFill>
            <a:ln w="12700" cap="flat">
              <a:noFill/>
              <a:miter lim="400000"/>
            </a:ln>
            <a:effectLst/>
          </c:spPr>
          <c:invertIfNegative val="0"/>
          <c:dLbls>
            <c:numFmt formatCode="#,##0.0%" sourceLinked="0"/>
            <c:txPr>
              <a:bodyPr/>
              <a:lstStyle/>
              <a:p>
                <a:pPr>
                  <a:defRPr b="0" i="0" strike="noStrike" sz="5000" u="none">
                    <a:solidFill>
                      <a:srgbClr val="FFFFFF"/>
                    </a:solidFill>
                    <a:latin typeface="Helvetica Neue"/>
                  </a:defRPr>
                </a:pPr>
              </a:p>
            </c:txPr>
            <c:dLblPos val="inEnd"/>
            <c:showLegendKey val="0"/>
            <c:showVal val="1"/>
            <c:showCatName val="0"/>
            <c:showSerName val="0"/>
            <c:showPercent val="0"/>
            <c:showBubbleSize val="0"/>
            <c:showLeaderLines val="0"/>
          </c:dLbls>
          <c:cat>
            <c:strRef>
              <c:f>Sheet1!$B$1:$D$1</c:f>
              <c:strCache>
                <c:ptCount val="3"/>
                <c:pt idx="0">
                  <c:v>Unproctored</c:v>
                </c:pt>
                <c:pt idx="1">
                  <c:v>Proctored with video monitor</c:v>
                </c:pt>
                <c:pt idx="2">
                  <c:v>Lockdown (no video monitor)</c:v>
                </c:pt>
              </c:strCache>
            </c:strRef>
          </c:cat>
          <c:val>
            <c:numRef>
              <c:f>Sheet1!$B$2:$D$2</c:f>
              <c:numCache>
                <c:ptCount val="3"/>
                <c:pt idx="0">
                  <c:v>0.412000</c:v>
                </c:pt>
                <c:pt idx="1">
                  <c:v>0.204000</c:v>
                </c:pt>
                <c:pt idx="2">
                  <c:v>0.400000</c:v>
                </c:pt>
              </c:numCache>
            </c:numRef>
          </c:val>
        </c:ser>
        <c:gapWidth val="25"/>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noFill/>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numFmt formatCode="General" sourceLinked="0"/>
        <c:majorTickMark val="none"/>
        <c:minorTickMark val="none"/>
        <c:tickLblPos val="none"/>
        <c:spPr>
          <a:ln w="12700" cap="flat">
            <a:noFill/>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0.125"/>
        <c:minorUnit val="0.0625"/>
      </c:valAx>
      <c:spPr>
        <a:noFill/>
        <a:ln w="12700" cap="flat">
          <a:noFill/>
          <a:miter lim="400000"/>
        </a:ln>
        <a:effectLst/>
      </c:spPr>
    </c:plotArea>
    <c:legend>
      <c:legendPos val="t"/>
      <c:layout>
        <c:manualLayout>
          <c:xMode val="edge"/>
          <c:yMode val="edge"/>
          <c:x val="0.319022"/>
          <c:y val="0"/>
          <c:w val="0.37889"/>
          <c:h val="0.0785043"/>
        </c:manualLayout>
      </c:layout>
      <c:overlay val="1"/>
      <c:spPr>
        <a:noFill/>
        <a:ln w="12700" cap="flat">
          <a:noFill/>
          <a:miter lim="400000"/>
        </a:ln>
        <a:effectLst/>
      </c:spPr>
      <c:txPr>
        <a:bodyPr rot="0"/>
        <a:lstStyle/>
        <a:p>
          <a:pPr>
            <a:defRPr b="0" i="0" strike="noStrike" sz="3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158924"/>
          <c:y val="0.0525649"/>
          <c:w val="0.979108"/>
          <c:h val="0.910967"/>
        </c:manualLayout>
      </c:layout>
      <c:barChart>
        <c:barDir val="bar"/>
        <c:grouping val="stacked"/>
        <c:varyColors val="0"/>
        <c:ser>
          <c:idx val="0"/>
          <c:order val="0"/>
          <c:tx>
            <c:strRef>
              <c:f>Sheet1!$B$1</c:f>
              <c:strCache>
                <c:ptCount val="1"/>
                <c:pt idx="0">
                  <c:v>Showed Higher Cheating Online</c:v>
                </c:pt>
              </c:strCache>
            </c:strRef>
          </c:tx>
          <c:spPr>
            <a:noFill/>
            <a:ln w="12700" cap="flat">
              <a:solidFill>
                <a:srgbClr val="000000"/>
              </a:solidFill>
              <a:prstDash val="solid"/>
              <a:miter lim="400000"/>
            </a:ln>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Region 1</c:v>
                </c:pt>
              </c:strCache>
            </c:strRef>
          </c:cat>
          <c:val>
            <c:numRef>
              <c:f>Sheet1!$B$2:$B$2</c:f>
              <c:numCache>
                <c:ptCount val="1"/>
                <c:pt idx="0">
                  <c:v>0.500000</c:v>
                </c:pt>
              </c:numCache>
            </c:numRef>
          </c:val>
        </c:ser>
        <c:ser>
          <c:idx val="1"/>
          <c:order val="1"/>
          <c:tx>
            <c:strRef>
              <c:f>Sheet1!$C$1</c:f>
              <c:strCache>
                <c:ptCount val="1"/>
                <c:pt idx="0">
                  <c:v>Showed Similar Cheating Online and In-person</c:v>
                </c:pt>
              </c:strCache>
            </c:strRef>
          </c:tx>
          <c:spPr>
            <a:noFill/>
            <a:ln w="12700" cap="flat">
              <a:solidFill>
                <a:srgbClr val="000000"/>
              </a:solidFill>
              <a:prstDash val="solid"/>
              <a:miter lim="400000"/>
            </a:ln>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Region 1</c:v>
                </c:pt>
              </c:strCache>
            </c:strRef>
          </c:cat>
          <c:val>
            <c:numRef>
              <c:f>Sheet1!$C$2:$C$2</c:f>
              <c:numCache>
                <c:ptCount val="1"/>
                <c:pt idx="0">
                  <c:v>0.250000</c:v>
                </c:pt>
              </c:numCache>
            </c:numRef>
          </c:val>
        </c:ser>
        <c:ser>
          <c:idx val="2"/>
          <c:order val="2"/>
          <c:tx>
            <c:strRef>
              <c:f>Sheet1!$D$1</c:f>
              <c:strCache>
                <c:ptCount val="1"/>
                <c:pt idx="0">
                  <c:v>Showed Lower Cheating Online</c:v>
                </c:pt>
              </c:strCache>
            </c:strRef>
          </c:tx>
          <c:spPr>
            <a:noFill/>
            <a:ln w="12700" cap="flat">
              <a:solidFill>
                <a:srgbClr val="000000"/>
              </a:solidFill>
              <a:prstDash val="solid"/>
              <a:miter lim="400000"/>
            </a:ln>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Region 1</c:v>
                </c:pt>
              </c:strCache>
            </c:strRef>
          </c:cat>
          <c:val>
            <c:numRef>
              <c:f>Sheet1!$D$2:$D$2</c:f>
              <c:numCache>
                <c:ptCount val="1"/>
                <c:pt idx="0">
                  <c:v>0.250000</c:v>
                </c:pt>
              </c:numCache>
            </c:numRef>
          </c:val>
        </c:ser>
        <c:gapWidth val="40"/>
        <c:overlap val="100"/>
        <c:axId val="2094734552"/>
        <c:axId val="2094734553"/>
      </c:barChart>
      <c:catAx>
        <c:axId val="2094734552"/>
        <c:scaling>
          <c:orientation val="maxMin"/>
        </c:scaling>
        <c:delete val="0"/>
        <c:axPos val="l"/>
        <c:numFmt formatCode="General" sourceLinked="0"/>
        <c:majorTickMark val="none"/>
        <c:minorTickMark val="none"/>
        <c:tickLblPos val="none"/>
        <c:spPr>
          <a:ln w="12700" cap="flat">
            <a:noFill/>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b"/>
        <c:numFmt formatCode="General" sourceLinked="0"/>
        <c:majorTickMark val="none"/>
        <c:minorTickMark val="none"/>
        <c:tickLblPos val="none"/>
        <c:spPr>
          <a:ln w="12700" cap="flat">
            <a:noFill/>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0.25"/>
        <c:minorUnit val="0.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157487"/>
          <c:y val="0.0760601"/>
          <c:w val="0.975209"/>
          <c:h val="0.876758"/>
        </c:manualLayout>
      </c:layout>
      <c:barChart>
        <c:barDir val="bar"/>
        <c:grouping val="stacked"/>
        <c:varyColors val="0"/>
        <c:ser>
          <c:idx val="0"/>
          <c:order val="0"/>
          <c:tx>
            <c:strRef>
              <c:f>Sheet1!$B$1</c:f>
              <c:strCache>
                <c:ptCount val="1"/>
                <c:pt idx="0">
                  <c:v>Lanier (2006)</c:v>
                </c:pt>
              </c:strCache>
            </c:strRef>
          </c:tx>
          <c:spPr>
            <a:solidFill>
              <a:srgbClr val="1B325C"/>
            </a:soli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Sheet1!$B$2:$B$2</c:f>
              <c:numCache>
                <c:ptCount val="1"/>
                <c:pt idx="0">
                  <c:v>0.125000</c:v>
                </c:pt>
              </c:numCache>
            </c:numRef>
          </c:val>
        </c:ser>
        <c:ser>
          <c:idx val="1"/>
          <c:order val="1"/>
          <c:tx>
            <c:strRef>
              <c:f>Sheet1!$C$1</c:f>
              <c:strCache>
                <c:ptCount val="1"/>
                <c:pt idx="0">
                  <c:v>Khan and Balasubramanian (2012)</c:v>
                </c:pt>
              </c:strCache>
            </c:strRef>
          </c:tx>
          <c:spPr>
            <a:solidFill>
              <a:srgbClr val="1B325C"/>
            </a:soli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Sheet1!$C$2:$C$2</c:f>
              <c:numCache>
                <c:ptCount val="1"/>
                <c:pt idx="0">
                  <c:v>0.125000</c:v>
                </c:pt>
              </c:numCache>
            </c:numRef>
          </c:val>
        </c:ser>
        <c:ser>
          <c:idx val="2"/>
          <c:order val="2"/>
          <c:tx>
            <c:strRef>
              <c:f>Sheet1!$D$1</c:f>
              <c:strCache>
                <c:ptCount val="1"/>
                <c:pt idx="0">
                  <c:v>King and Case (2014)</c:v>
                </c:pt>
              </c:strCache>
            </c:strRef>
          </c:tx>
          <c:spPr>
            <a:solidFill>
              <a:srgbClr val="1B325C"/>
            </a:soli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Sheet1!$D$2:$D$2</c:f>
              <c:numCache>
                <c:ptCount val="1"/>
                <c:pt idx="0">
                  <c:v>0.125000</c:v>
                </c:pt>
              </c:numCache>
            </c:numRef>
          </c:val>
        </c:ser>
        <c:ser>
          <c:idx val="3"/>
          <c:order val="3"/>
          <c:tx>
            <c:strRef>
              <c:f>Sheet1!$E$1</c:f>
              <c:strCache>
                <c:ptCount val="1"/>
                <c:pt idx="0">
                  <c:v>Varble (2014)</c:v>
                </c:pt>
              </c:strCache>
            </c:strRef>
          </c:tx>
          <c:spPr>
            <a:solidFill>
              <a:srgbClr val="1B325C"/>
            </a:soli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Sheet1!$E$2:$E$2</c:f>
              <c:numCache>
                <c:ptCount val="1"/>
                <c:pt idx="0">
                  <c:v>0.125000</c:v>
                </c:pt>
              </c:numCache>
            </c:numRef>
          </c:val>
        </c:ser>
        <c:ser>
          <c:idx val="4"/>
          <c:order val="4"/>
          <c:tx>
            <c:strRef>
              <c:f>Sheet1!$F$1</c:f>
              <c:strCache>
                <c:ptCount val="1"/>
                <c:pt idx="0">
                  <c:v>Watson and Sottile (2010)</c:v>
                </c:pt>
              </c:strCache>
            </c:strRef>
          </c:tx>
          <c:spPr>
            <a:gradFill flip="none" rotWithShape="1">
              <a:gsLst>
                <a:gs pos="0">
                  <a:srgbClr val="1B325C"/>
                </a:gs>
                <a:gs pos="100000">
                  <a:srgbClr val="3E68A7"/>
                </a:gs>
              </a:gsLst>
              <a:lin ang="0" scaled="0"/>
            </a:gra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Sheet1!$F$2:$F$2</c:f>
              <c:numCache>
                <c:ptCount val="1"/>
                <c:pt idx="0">
                  <c:v>0.125000</c:v>
                </c:pt>
              </c:numCache>
            </c:numRef>
          </c:val>
        </c:ser>
        <c:ser>
          <c:idx val="5"/>
          <c:order val="5"/>
          <c:tx>
            <c:strRef>
              <c:f>Sheet1!$G$1</c:f>
              <c:strCache>
                <c:ptCount val="1"/>
                <c:pt idx="0">
                  <c:v>Ladyschewsky (2015)</c:v>
                </c:pt>
              </c:strCache>
            </c:strRef>
          </c:tx>
          <c:spPr>
            <a:gradFill flip="none" rotWithShape="1">
              <a:gsLst>
                <a:gs pos="0">
                  <a:srgbClr val="3E68A7"/>
                </a:gs>
                <a:gs pos="100000">
                  <a:srgbClr val="609EF1"/>
                </a:gs>
              </a:gsLst>
              <a:lin ang="0" scaled="0"/>
            </a:gra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quot;$&quot;#,##0.0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Sheet1!$G$2:$G$2</c:f>
              <c:numCache>
                <c:ptCount val="1"/>
                <c:pt idx="0">
                  <c:v>0.125000</c:v>
                </c:pt>
              </c:numCache>
            </c:numRef>
          </c:val>
        </c:ser>
        <c:ser>
          <c:idx val="6"/>
          <c:order val="6"/>
          <c:tx>
            <c:strRef>
              <c:f>Sheet1!$H$1</c:f>
              <c:strCache>
                <c:ptCount val="1"/>
                <c:pt idx="0">
                  <c:v>Grijalva et al. (2006)</c:v>
                </c:pt>
              </c:strCache>
            </c:strRef>
          </c:tx>
          <c:spPr>
            <a:solidFill>
              <a:srgbClr val="609EF1"/>
            </a:soli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Sheet1!$H$2:$H$2</c:f>
              <c:numCache>
                <c:ptCount val="1"/>
                <c:pt idx="0">
                  <c:v>0.125000</c:v>
                </c:pt>
              </c:numCache>
            </c:numRef>
          </c:val>
        </c:ser>
        <c:ser>
          <c:idx val="7"/>
          <c:order val="7"/>
          <c:tx>
            <c:strRef>
              <c:f>Sheet1!$I$1</c:f>
              <c:strCache>
                <c:ptCount val="1"/>
                <c:pt idx="0">
                  <c:v>Stuber-McEwen et al. (2009)</c:v>
                </c:pt>
              </c:strCache>
            </c:strRef>
          </c:tx>
          <c:spPr>
            <a:solidFill>
              <a:srgbClr val="609EF1"/>
            </a:solidFill>
            <a:ln w="6350" cap="flat">
              <a:solidFill>
                <a:srgbClr val="FFFFFF"/>
              </a:solidFill>
              <a:prstDash val="solid"/>
              <a:miter lim="400000"/>
            </a:ln>
            <a:effectLst>
              <a:outerShdw sx="100000" sy="100000" kx="0" ky="0" algn="tl" rotWithShape="1" blurRad="127000" dist="76200" dir="2700000">
                <a:srgbClr val="000000">
                  <a:alpha val="75000"/>
                </a:srgbClr>
              </a:outerShdw>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c:f>
              <c:strCache>
                <c:ptCount val="1"/>
                <c:pt idx="0">
                  <c:v/>
                </c:pt>
              </c:strCache>
            </c:strRef>
          </c:cat>
          <c:val>
            <c:numRef>
              <c:f>Sheet1!$I$2:$I$2</c:f>
              <c:numCache>
                <c:ptCount val="1"/>
                <c:pt idx="0">
                  <c:v>0.125000</c:v>
                </c:pt>
              </c:numCache>
            </c:numRef>
          </c:val>
        </c:ser>
        <c:gapWidth val="40"/>
        <c:overlap val="100"/>
        <c:axId val="2094734552"/>
        <c:axId val="2094734553"/>
      </c:barChart>
      <c:catAx>
        <c:axId val="2094734552"/>
        <c:scaling>
          <c:orientation val="maxMin"/>
        </c:scaling>
        <c:delete val="0"/>
        <c:axPos val="l"/>
        <c:numFmt formatCode="General" sourceLinked="0"/>
        <c:majorTickMark val="none"/>
        <c:minorTickMark val="none"/>
        <c:tickLblPos val="none"/>
        <c:spPr>
          <a:ln w="12700" cap="flat">
            <a:noFill/>
            <a:prstDash val="solid"/>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b"/>
        <c:numFmt formatCode="#,##0" sourceLinked="0"/>
        <c:majorTickMark val="none"/>
        <c:minorTickMark val="none"/>
        <c:tickLblPos val="none"/>
        <c:spPr>
          <a:ln w="12700" cap="flat">
            <a:noFill/>
            <a:prstDash val="solid"/>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1"/>
        <c:minorUnit val="0.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Hello, my name is Timothy Rezendes, and this is</a:t>
            </a:r>
          </a:p>
          <a:p>
            <a:pPr/>
          </a:p>
          <a:p>
            <a:pPr/>
            <a:r>
              <a:t>"Online Proctoring: In Search of an Ethical Balance Between Integrity and Privacy"</a:t>
            </a:r>
          </a:p>
          <a:p>
            <a:pPr/>
          </a:p>
          <a:p>
            <a:pPr/>
            <a:r>
              <a:t>presented for DTSC 690: Ethical and Philosophical Issues in Data Science in the 2022 Spring 2 term.</a:t>
            </a:r>
          </a:p>
          <a:p>
            <a:pPr/>
          </a:p>
          <a:p>
            <a:pPr/>
            <a:r>
              <a:t>With recent explosion of online distance learning due to the COVID-19 pandemic, institutions of higher education have found themselves with an increased need to find ways to ensure the integrity of online learning assessments.</a:t>
            </a:r>
          </a:p>
          <a:p>
            <a:pPr/>
          </a:p>
          <a:p>
            <a:pPr/>
            <a:r>
              <a:t>Many have turned to various forms of online proctoring to meet this need, but that solution has raised a variety of concerns among students, professors, and other interested parties.</a:t>
            </a:r>
          </a:p>
          <a:p>
            <a:pPr/>
          </a:p>
          <a:p>
            <a:pPr/>
            <a:r>
              <a:t>With this presentation, I sought to learn if a balance could be struck between this institutional concern and the privacy and related rights of their students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There is evidence to support the claim that online proctoring deters cheating in online academic assessments.</a:t>
            </a:r>
          </a:p>
          <a:p>
            <a:pPr/>
          </a:p>
          <a:p>
            <a:pPr/>
            <a:r>
              <a:t>A studio by Alession et al. (2017) compared assessment results across three groups of students:</a:t>
            </a:r>
          </a:p>
          <a:p>
            <a:pPr/>
          </a:p>
          <a:p>
            <a:pPr/>
            <a:r>
              <a:t>•Those who took their exams online without any form of proctoring.</a:t>
            </a:r>
          </a:p>
          <a:p>
            <a:pPr/>
          </a:p>
          <a:p>
            <a:pPr/>
            <a:r>
              <a:t>•Those that took their exams online using software that both locked out computer functionality and recorded the student and their surroundings via they webcam</a:t>
            </a:r>
          </a:p>
          <a:p>
            <a:pPr/>
          </a:p>
          <a:p>
            <a:pPr/>
            <a:r>
              <a:t>•Those that took their exams online using software that locked out computer functionality not related to the exam, but did not monitor their behavior in any way</a:t>
            </a:r>
          </a:p>
          <a:p>
            <a:pPr/>
          </a:p>
          <a:p>
            <a:pPr/>
            <a:r>
              <a:t>The study found no meaningful difference between the results of students in the two groups that were not monitored via video, but found that the group that </a:t>
            </a:r>
            <a:r>
              <a:rPr i="1"/>
              <a:t>was</a:t>
            </a:r>
            <a:r>
              <a:t> monitored had a lower average test score than the other groups </a:t>
            </a:r>
            <a:r>
              <a:rPr i="1"/>
              <a:t>and</a:t>
            </a:r>
            <a:r>
              <a:t> used a significantly smaller percentage of the time allotted to take the test.</a:t>
            </a:r>
          </a:p>
          <a:p>
            <a:pPr/>
          </a:p>
          <a:p>
            <a:pPr/>
            <a:r>
              <a:t>The study conclusion posits that the differences in both metrics can be attributed to unmonitored students taking time to look up answers in restricted materials during the exam.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 SLIDE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In their research review, Holden et al. (2021) find that,</a:t>
            </a:r>
          </a:p>
          <a:p>
            <a:pPr/>
            <a:r>
              <a:t>(trans 1)</a:t>
            </a:r>
          </a:p>
          <a:p>
            <a:pPr/>
            <a:r>
              <a:t>while there are multiple studies that find that students have a higher proclivity for cheating in online classes than in-person,</a:t>
            </a:r>
          </a:p>
          <a:p>
            <a:pPr/>
            <a:r>
              <a:t>(trans 2)</a:t>
            </a:r>
          </a:p>
          <a:p>
            <a:pPr/>
            <a:r>
              <a:t>those studies are as likely as not to be contradicted by studies that show similar or even lower incidences of cheating in online versus in-person instruction.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Which brings us to…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While the use of online proctoring as an effective tool to combat academic dishonesty may be supported, its detractors raise serious concerns about its use.</a:t>
            </a:r>
          </a:p>
          <a:p>
            <a:pPr/>
            <a:r>
              <a:t>(trans 1)</a:t>
            </a:r>
          </a:p>
          <a:p>
            <a:pPr/>
            <a:r>
              <a:t>The use of online proctoring, may even undermine the very values it seeks to uphold.</a:t>
            </a:r>
          </a:p>
          <a:p>
            <a:pPr/>
            <a:r>
              <a:t>(trans 2)</a:t>
            </a:r>
          </a:p>
          <a:p>
            <a:pPr/>
            <a:r>
              <a:t>:: SLIDE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(trans 1)</a:t>
            </a:r>
          </a:p>
          <a:p>
            <a:pPr/>
            <a:r>
              <a:t>While institutions that employ online proctoring may do so as a means to level the academic playing field by deterring cheating, its use can introduce unfairness in other ways.</a:t>
            </a:r>
          </a:p>
          <a:p>
            <a:pPr/>
          </a:p>
          <a:p>
            <a:pPr/>
            <a:r>
              <a:t>:: SLIDE (top)::</a:t>
            </a:r>
          </a:p>
          <a:p>
            <a:pPr/>
            <a:r>
              <a:t>(trans 2)</a:t>
            </a:r>
          </a:p>
          <a:p>
            <a:pPr/>
            <a:r>
              <a:t>::SLIDE (bottom)::</a:t>
            </a:r>
          </a:p>
          <a:p>
            <a:pPr/>
          </a:p>
          <a:p>
            <a:pPr/>
            <a:r>
              <a:t>Reports over the last two years have repeatedly documented complaints from students of color who are not recognized as present by online proctoring facial detection algorithms, transgender students who are forced to out themselves to strangers because of ID verification rules, and neurodiverse and disabled students whose innocuous movements are flagged as suspicious by proctoring algorithms (Caplan-Bricker, 2021; Harwell, 2020; Swauger, 2020a, 2020b)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(trans 1)</a:t>
            </a:r>
          </a:p>
          <a:p>
            <a:pPr/>
            <a:r>
              <a:t>Fairness in the institution is a necessary foundation for trust in the institution, but trust goes beyond the idea of students trusting the institution to provide a valuable education and the wider trust in the institution to ready students to be participants in society.</a:t>
            </a:r>
          </a:p>
          <a:p>
            <a:pPr/>
            <a:r>
              <a:t>(trans 2)</a:t>
            </a:r>
          </a:p>
          <a:p>
            <a:pPr/>
            <a:r>
              <a:t>Students must also trust that the institution will not endanger their health or security.</a:t>
            </a:r>
          </a:p>
          <a:p>
            <a:pPr/>
          </a:p>
          <a:p>
            <a:pPr/>
            <a:r>
              <a:t>And, as Coghlan et al. (2021) put it in their paper on the</a:t>
            </a:r>
          </a:p>
          <a:p>
            <a:pPr/>
            <a:r>
              <a:rPr i="1"/>
              <a:t>Ethics of Online Exam Supervision Technologies,</a:t>
            </a:r>
            <a:endParaRPr i="1"/>
          </a:p>
          <a:p>
            <a:pPr/>
            <a:endParaRPr i="1"/>
          </a:p>
          <a:p>
            <a:pPr/>
            <a:r>
              <a:t>if, as many universities do, institutions  (quote) "claim to be major contributors to the democratic social good…through the education of ethically responsible leaders and global citizens" (endnote),</a:t>
            </a:r>
          </a:p>
          <a:p>
            <a:pPr/>
          </a:p>
          <a:p>
            <a:pPr/>
            <a:r>
              <a:t>the ethically dubious nature of online proctoring poses a serious challenge to that claim.</a:t>
            </a:r>
          </a:p>
          <a:p>
            <a:pPr/>
            <a:r>
              <a:t>(trans 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r>
              <a:t>Aside from the questions of bias, discrimination, and unfairness introduced by online proctoring, privacy, security, and digital rights advocates like the Electronic Frontier Foundation have decried the use of such technology as invasive surveillance that puts at risk both students' personal privacy and electronic security (Kelley &amp; Oliver, 2020).</a:t>
            </a:r>
          </a:p>
          <a:p>
            <a:pPr/>
            <a:r>
              <a:t>(trans 1, etc…)</a:t>
            </a:r>
          </a:p>
          <a:p>
            <a:pPr/>
            <a:r>
              <a:t>::SLIDE::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For many students, the sum of all of these concerns over online proctoring is an understandable increase in test related anxiety.</a:t>
            </a:r>
          </a:p>
          <a:p>
            <a:pPr/>
            <a:r>
              <a:t>(trans 1)</a:t>
            </a:r>
          </a:p>
          <a:p>
            <a:pPr/>
            <a:r>
              <a:t>In yet another way that online proctoring introduces unfairness where it is meant to eliminate it, this increase is particularly pronounced in students who already have a tendency to high anxiety, as is the attendant decrease in exam performance (Woldeab &amp; Brothen, 2019).</a:t>
            </a:r>
          </a:p>
          <a:p>
            <a:pPr/>
            <a:r>
              <a:t>(trans out)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r>
              <a:t>:: SLIDE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defRPr sz="1900"/>
            </a:pPr>
            <a:r>
              <a:t>"Online proctoring" can mean many things and goes by different names — "remote proctoring", "electronic invigilation", among others.</a:t>
            </a:r>
          </a:p>
          <a:p>
            <a:pPr>
              <a:defRPr sz="1900"/>
            </a:pPr>
          </a:p>
          <a:p>
            <a:pPr>
              <a:defRPr sz="1900"/>
            </a:pPr>
            <a:r>
              <a:t>It consists of software that uses either AI, human monitors (either in real time, or after the fact), or some combination thereof to:</a:t>
            </a:r>
          </a:p>
          <a:p>
            <a:pPr>
              <a:defRPr sz="1900"/>
            </a:pPr>
            <a:r>
              <a:t>•Restrict and/or monitor a student's use of their computer</a:t>
            </a:r>
          </a:p>
          <a:p>
            <a:pPr>
              <a:defRPr sz="1900"/>
            </a:pPr>
            <a:r>
              <a:t>•Monitor a student's behavior via their webcam, including:</a:t>
            </a:r>
          </a:p>
          <a:p>
            <a:pPr>
              <a:defRPr sz="1900"/>
            </a:pPr>
            <a:r>
              <a:t>	-hand, eye, and head tracking</a:t>
            </a:r>
          </a:p>
          <a:p>
            <a:pPr>
              <a:defRPr sz="1900"/>
            </a:pPr>
            <a:r>
              <a:t>	-monitoring video and/or audio for restricted materials and/or other people in the room</a:t>
            </a:r>
          </a:p>
          <a:p>
            <a:pPr>
              <a:defRPr sz="1900"/>
            </a:pPr>
            <a:r>
              <a:t>•Otherwise watch and/or record aspects of a student's environment — both physical and digital</a:t>
            </a:r>
          </a:p>
          <a:p>
            <a:pPr>
              <a:defRPr sz="1900"/>
            </a:pPr>
          </a:p>
          <a:p>
            <a:pPr>
              <a:defRPr sz="1900"/>
            </a:pPr>
            <a:r>
              <a:t>For the purposes of this presentation, "online proctoring" refers to any software that must be used by students in order to participate in some aspect of an online remote learning class and uses one or more of the above techniques.</a:t>
            </a:r>
          </a:p>
          <a:p>
            <a:pPr>
              <a:defRPr sz="1900"/>
            </a:pPr>
          </a:p>
          <a:p>
            <a:pPr>
              <a:defRPr sz="1900"/>
            </a:pPr>
            <a:r>
              <a:t>Although some classes have opted for first party proctoring, i.e. by the professor over Zoom, the vast proliferation of online proctoring is via third party commercial vendors, including P, P, R, E, E, Proctortrack, Honorlock, and others.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a:r>
              <a:t>(auto)</a:t>
            </a:r>
          </a:p>
          <a:p>
            <a:pPr/>
            <a:r>
              <a:t>Online proctoring is employed to surveil students. It impinges upon privacy and autonomy by design.</a:t>
            </a:r>
          </a:p>
          <a:p>
            <a:pPr/>
            <a:r>
              <a:t>(trans 1)</a:t>
            </a:r>
          </a:p>
          <a:p>
            <a:pPr/>
            <a:r>
              <a:t>Modern operating systems routinely incorporate new and better security features that are intended to secure computers against control by a third party. Online proctoring software override such protections in order to fulfill its function.</a:t>
            </a:r>
          </a:p>
          <a:p>
            <a:pPr/>
            <a:r>
              <a:t>(trans 2)</a:t>
            </a:r>
          </a:p>
          <a:p>
            <a:pPr/>
            <a:r>
              <a:t>When an institution that students trust requires them to install security-compromising software, it undermines infosec best practices and could instill bad habits that have negative repercussions in the future.</a:t>
            </a:r>
          </a:p>
          <a:p>
            <a:pPr/>
            <a:r>
              <a:t>(trans 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 SLIDE ::</a:t>
            </a:r>
          </a:p>
          <a:p>
            <a:pPr/>
            <a:r>
              <a:t>(trans out *x2*)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 SLIDE ::</a:t>
            </a:r>
          </a:p>
          <a:p>
            <a:pPr/>
          </a:p>
          <a:p>
            <a:pPr/>
            <a:r>
              <a:t>The paper suggests that institutions that consider using online proctoring take a rigorous ethically inquisitive approach to making decision, ensuring that online proctoring is used only when it is determined that there do not exist feasible alternative assessments and the costs of using the technology are acceptably outweighed by the costs of not using it.</a:t>
            </a:r>
          </a:p>
          <a:p>
            <a:pPr/>
            <a:r>
              <a:t>(trans out)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Shape 377"/>
          <p:cNvSpPr/>
          <p:nvPr>
            <p:ph type="sldImg"/>
          </p:nvPr>
        </p:nvSpPr>
        <p:spPr>
          <a:prstGeom prst="rect">
            <a:avLst/>
          </a:prstGeom>
        </p:spPr>
        <p:txBody>
          <a:bodyPr/>
          <a:lstStyle/>
          <a:p>
            <a:pPr/>
          </a:p>
        </p:txBody>
      </p:sp>
      <p:sp>
        <p:nvSpPr>
          <p:cNvPr id="378" name="Shape 378"/>
          <p:cNvSpPr/>
          <p:nvPr>
            <p:ph type="body" sz="quarter" idx="1"/>
          </p:nvPr>
        </p:nvSpPr>
        <p:spPr>
          <a:prstGeom prst="rect">
            <a:avLst/>
          </a:prstGeom>
        </p:spPr>
        <p:txBody>
          <a:bodyPr/>
          <a:lstStyle/>
          <a:p>
            <a:pPr/>
            <a:r>
              <a:t>Online proctoring companies are largely privately held for-profit corporations that sign lucrative contracts with institutions. They ask students, faculty, and administrators alike to trust them with enormous amounts of sensitive data.</a:t>
            </a:r>
          </a:p>
          <a:p>
            <a:pPr/>
          </a:p>
          <a:p>
            <a:pPr/>
            <a:r>
              <a:t>Many of these companies, however, do little to engender that trust.</a:t>
            </a:r>
          </a:p>
          <a:p>
            <a:pPr/>
            <a:r>
              <a:t>(trans 1, etc …)</a:t>
            </a:r>
          </a:p>
          <a:p>
            <a:pPr/>
            <a:r>
              <a:t>(trans out)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Shape 385"/>
          <p:cNvSpPr/>
          <p:nvPr>
            <p:ph type="sldImg"/>
          </p:nvPr>
        </p:nvSpPr>
        <p:spPr>
          <a:prstGeom prst="rect">
            <a:avLst/>
          </a:prstGeom>
        </p:spPr>
        <p:txBody>
          <a:bodyPr/>
          <a:lstStyle/>
          <a:p>
            <a:pPr/>
          </a:p>
        </p:txBody>
      </p:sp>
      <p:sp>
        <p:nvSpPr>
          <p:cNvPr id="386" name="Shape 386"/>
          <p:cNvSpPr/>
          <p:nvPr>
            <p:ph type="body" sz="quarter" idx="1"/>
          </p:nvPr>
        </p:nvSpPr>
        <p:spPr>
          <a:prstGeom prst="rect">
            <a:avLst/>
          </a:prstGeom>
        </p:spPr>
        <p:txBody>
          <a:bodyPr/>
          <a:lstStyle/>
          <a:p>
            <a:pPr/>
            <a:r>
              <a:t>In preparing this presentation, I sought to learn if the concerns over the use of online proctoring were balanced by the role it filled in supporting the legitimate need to ensure the institution's academic integrity.</a:t>
            </a:r>
          </a:p>
          <a:p>
            <a:pPr/>
          </a:p>
          <a:p>
            <a:pPr/>
            <a:r>
              <a:t>In the end, the scales tip in the favor of rejecting it. There </a:t>
            </a:r>
            <a:r>
              <a:rPr i="1"/>
              <a:t>is</a:t>
            </a:r>
            <a:r>
              <a:t> evidence supporting the use of online proctoring to deter academic dishonesty, but it is hardly overwhelming.</a:t>
            </a:r>
          </a:p>
          <a:p>
            <a:pPr/>
          </a:p>
          <a:p>
            <a:pPr/>
            <a:r>
              <a:t>For a "solution" that comes with such a high price</a:t>
            </a:r>
          </a:p>
          <a:p>
            <a:pPr/>
            <a:r>
              <a:t>in both literal dollars spent on its implementation and in the potential metaphorical cost to students' privacy,</a:t>
            </a:r>
          </a:p>
          <a:p>
            <a:pPr/>
            <a:r>
              <a:t>security,</a:t>
            </a:r>
          </a:p>
          <a:p>
            <a:pPr/>
            <a:r>
              <a:t>and wellbeing</a:t>
            </a:r>
          </a:p>
          <a:p>
            <a:pPr/>
            <a:r>
              <a:t>and the institution's reputation</a:t>
            </a:r>
          </a:p>
          <a:p>
            <a:pPr/>
            <a:r>
              <a:t>the bar for entry should be high, and I do not believe that the current state of the art clears it.</a:t>
            </a:r>
          </a:p>
          <a:p>
            <a:pPr/>
          </a:p>
          <a:p>
            <a:pPr/>
            <a:r>
              <a:t>Thank you for watching. References follow.</a:t>
            </a:r>
          </a:p>
          <a:p>
            <a:pPr/>
            <a:r>
              <a:t>(trans 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When we discuss distance learning in 2022, we are almost always referring to classes offered via the internet, whether they are classes like this one, offered via a traditional "brick &amp; mortar" university, classes offered by universities that operate almost or entirely online, like the University of Phoenix or the Open University, or MOOCs—Massively Open Online Courses—offered by providers like Coursera.</a:t>
            </a:r>
          </a:p>
          <a:p>
            <a:pPr/>
          </a:p>
          <a:p>
            <a:pPr/>
            <a:r>
              <a:t>But distance learning is not new. In fact, it is likely as sold as a reliable postal service. Harting &amp; Erthal (2005) show examples of correspondence courses via mail as far back as 1728.</a:t>
            </a:r>
          </a:p>
          <a:p>
            <a:pPr/>
          </a:p>
          <a:p>
            <a:pPr/>
            <a:r>
              <a:t>Even modern remote learning predates the internet as we know it. When the Open University opened in the UK, its all-remote programs were offered via books, tapes, and even television and radio broadcasts (Harting &amp; Erthal, 2005).</a:t>
            </a:r>
          </a:p>
          <a:p>
            <a:pPr/>
          </a:p>
          <a:p>
            <a:pPr/>
            <a:r>
              <a:t>As distance learning has become a more and more a part of the everyday educational landscape, however, there are some competing concerns that have put it on the path to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(trans 1)</a:t>
            </a:r>
          </a:p>
          <a:p>
            <a:pPr/>
            <a:r>
              <a:t>There is value in maintaining academic integrity — both as a moral good unto itself, and insofar as it underpins the worth of the credentials bestowed by an institution.</a:t>
            </a:r>
          </a:p>
          <a:p>
            <a:pPr/>
            <a:r>
              <a:t>(trans 2)</a:t>
            </a:r>
          </a:p>
          <a:p>
            <a:pPr/>
            <a:r>
              <a:t>As such, institutions have a vested interest in verifiably maintaining that integrity among their students and faculty.</a:t>
            </a:r>
          </a:p>
          <a:p>
            <a:pPr/>
          </a:p>
          <a:p>
            <a:pPr/>
            <a:r>
              <a:t>Even champions of online learning in its earliest days, like the United States Distance Learning Association, recognized that taking classes out of the classroom and onto the internet opened up an increased possibility for academic dishonesty (Savenye, 2004).</a:t>
            </a:r>
          </a:p>
          <a:p>
            <a:pPr/>
          </a:p>
          <a:p>
            <a:pPr/>
            <a:r>
              <a:t>While the institution's need to protect its standing is important, it must also consider the needs of its constituents, needs which may be compromised by online proctoring</a:t>
            </a:r>
          </a:p>
          <a:p>
            <a:pPr/>
            <a:r>
              <a:t>(trans 3)</a:t>
            </a:r>
          </a:p>
          <a:p>
            <a:pPr/>
            <a:r>
              <a:t>::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(trans 1)</a:t>
            </a:r>
          </a:p>
          <a:p>
            <a:pPr/>
            <a:r>
              <a:t>Distance learning may be centuries old, but modern online education had its advent with the University of Phoenix's online program in 1989 (Kenton, 2015).</a:t>
            </a:r>
          </a:p>
          <a:p>
            <a:pPr/>
            <a:r>
              <a:t>(trans 2)</a:t>
            </a:r>
          </a:p>
          <a:p>
            <a:pPr/>
            <a:r>
              <a:t>Online offerings grew throughout the 90s and 2000s commensurate with the expansion of the internet and world wide web into all aspects of people's lives.</a:t>
            </a:r>
          </a:p>
          <a:p>
            <a:pPr/>
          </a:p>
          <a:p>
            <a:pPr/>
            <a:r>
              <a:t>The 2010s :: SLIDE</a:t>
            </a:r>
          </a:p>
          <a:p>
            <a:pPr/>
          </a:p>
          <a:p>
            <a:pPr/>
            <a:r>
              <a:t>Aside:</a:t>
            </a:r>
          </a:p>
          <a:p>
            <a:pPr/>
            <a:r>
              <a:t>This presentation focuses on institutions of higher learning—colleges and universities, and primarily in the US—but as the pandemic has brought distance learning even into primary schools, the issues discussed here are largely relevant across the educational landscape.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This chart, using data from the</a:t>
            </a:r>
          </a:p>
          <a:p>
            <a:pPr/>
          </a:p>
          <a:p>
            <a:pPr/>
            <a:r>
              <a:t>US Department of Education's National Center for Education Statistics, </a:t>
            </a:r>
          </a:p>
          <a:p>
            <a:pPr/>
          </a:p>
          <a:p>
            <a:pPr/>
            <a:r>
              <a:t>Integrated Postsecondary Education Data System [IPEDS] Survey,</a:t>
            </a:r>
          </a:p>
          <a:p>
            <a:pPr/>
          </a:p>
          <a:p>
            <a:pPr/>
            <a:r>
              <a:t>shows the number of United States Institutions of Higher Education that offer at least some courses entirely online.</a:t>
            </a:r>
          </a:p>
          <a:p>
            <a:pPr/>
          </a:p>
          <a:p>
            <a:pPr/>
            <a:r>
              <a:t>The data here were collected from 2012–2020. 2020 is the most recent data available, and changes to the survey over time mean that earlier years are not as easily comparable.</a:t>
            </a:r>
          </a:p>
          <a:p>
            <a:pPr/>
          </a:p>
          <a:p>
            <a:pPr/>
            <a:r>
              <a:t>From 2012–2019, a steady year over year increase in the number of institutions offering online programming is clearly evident.</a:t>
            </a:r>
          </a:p>
          <a:p>
            <a:pPr/>
          </a:p>
          <a:p>
            <a:pPr/>
            <a:r>
              <a:t>2020 shows a noticeable (though not massive) increase in year over year growth, undoubtedly due to changes necessitated by the COVID-19 pandemic.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Comparing the number of students enrolled in higher education to the number of those enrolled in at least some distance learning shows a similar trend to the previous data.</a:t>
            </a:r>
          </a:p>
          <a:p>
            <a:pPr/>
          </a:p>
          <a:p>
            <a:pPr/>
            <a:r>
              <a:t>While the total number of students enrolled stayed relatively consistent, the percentage enrolled in distance learning increased slowly but steadily from 2012–2019.</a:t>
            </a:r>
          </a:p>
          <a:p>
            <a:pPr/>
          </a:p>
          <a:p>
            <a:pPr/>
            <a:r>
              <a:t>This chart departs from the previous one, however, in 2020. The pandemic precipitated unprecedented year over year growth in the number of students participating in distance learning.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SLIDE</a:t>
            </a:r>
          </a:p>
          <a:p>
            <a:pPr/>
            <a:r>
              <a:t>(trans1)</a:t>
            </a:r>
          </a:p>
          <a:p>
            <a:pPr/>
            <a:r>
              <a:t>Online proctoring is not new, but 2020's sudden surge in online learners meant that the companies that had grown up over the last 20 years saw enormous overnight growth and were thrust into the spotlight as millions more people were now required to use them.</a:t>
            </a:r>
          </a:p>
          <a:p>
            <a:pPr/>
          </a:p>
          <a:p>
            <a:pPr/>
            <a:r>
              <a:t>These companies are all privately held, and their growth metrics are not readily available, but estimates suggest that some of them have seen increases in business of more than 500% (Caplan-Bricker, 2021).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Institutions of Higher Education have a responsibility to fairly educate their students and a responsibility to society to ensure that the credentials they issue meaningfully represent the education that students receive.</a:t>
            </a:r>
          </a:p>
          <a:p>
            <a:pPr/>
          </a:p>
          <a:p>
            <a:pPr/>
            <a:r>
              <a:t>Those responsibilities can best be met when the institution maintains a culture of academic integrity.</a:t>
            </a:r>
          </a:p>
          <a:p>
            <a:pPr/>
          </a:p>
          <a:p>
            <a:pPr/>
            <a:r>
              <a:t>In their paper, "Academic integrity in online assessment: A research review.", Holden et al. (2021) summarize this idea thusly:</a:t>
            </a:r>
          </a:p>
          <a:p>
            <a:pPr/>
          </a:p>
          <a:p>
            <a:pPr/>
            <a:r>
              <a:t>:: SLIDE</a:t>
            </a:r>
          </a:p>
          <a:p>
            <a:pPr/>
          </a:p>
          <a:p>
            <a:pPr/>
            <a:r>
              <a:t>The International Center for Academic Integrity identifies six values as fundamental to academic integrity: </a:t>
            </a:r>
          </a:p>
          <a:p>
            <a:pPr/>
            <a:r>
              <a:t>(trans 1, etc)</a:t>
            </a:r>
          </a:p>
          <a:p>
            <a:pPr/>
            <a:r>
              <a:t>:: SLIDE (2021).</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chart" Target="../charts/chart1.xml"/><Relationship Id="rId4" Type="http://schemas.openxmlformats.org/officeDocument/2006/relationships/chart" Target="../charts/char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chart" Target="../charts/chart3.xml"/><Relationship Id="rId4" Type="http://schemas.openxmlformats.org/officeDocument/2006/relationships/chart" Target="../charts/char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chart" Target="../charts/chart5.xml"/><Relationship Id="rId4" Type="http://schemas.openxmlformats.org/officeDocument/2006/relationships/chart" Target="../charts/char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examity.com/about/" TargetMode="External"/><Relationship Id="rId3" Type="http://schemas.openxmlformats.org/officeDocument/2006/relationships/hyperlink" Target="https://web.respondus.com/about/" TargetMode="External"/><Relationship Id="rId4" Type="http://schemas.openxmlformats.org/officeDocument/2006/relationships/hyperlink" Target="http://dx.doi.org/10.24059/olj.v21i1.885" TargetMode="External"/><Relationship Id="rId5" Type="http://schemas.openxmlformats.org/officeDocument/2006/relationships/hyperlink" Target="https://www.al.com/business/2014/08/proctoru_online_test_proctorin.html" TargetMode="External"/><Relationship Id="rId6" Type="http://schemas.openxmlformats.org/officeDocument/2006/relationships/hyperlink" Target="https://doi.org/10.48550/ARXIV.2106.05917" TargetMode="External"/><Relationship Id="rId7" Type="http://schemas.openxmlformats.org/officeDocument/2006/relationships/hyperlink" Target="https://www.stopspying.org/s/Snooping-Where-We-Sleep-Final.pdf"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theverge.com/2020/4/29/21232777/examity-remote-test-proctoring-online-class-education" TargetMode="External"/><Relationship Id="rId3" Type="http://schemas.openxmlformats.org/officeDocument/2006/relationships/hyperlink" Target="https://doi.org/10.1007/s13347-021-00476-1" TargetMode="External"/><Relationship Id="rId4" Type="http://schemas.openxmlformats.org/officeDocument/2006/relationships/hyperlink" Target="https://doi.org/10.1111/jcal.12651" TargetMode="External"/><Relationship Id="rId5" Type="http://schemas.openxmlformats.org/officeDocument/2006/relationships/hyperlink" Target="https://lawstreetmedia.com/news/tech/students-sue-online-exam-proctoring-service-proctoru-for-biometrics-violations-following-data-breach/" TargetMode="External"/><Relationship Id="rId6" Type="http://schemas.openxmlformats.org/officeDocument/2006/relationships/hyperlink" Target="https://www.vice.com/en/article/88nae5/proctorio-is-doubling-down-on-lawsuits-against-its-critics" TargetMode="External"/><Relationship Id="rId7" Type="http://schemas.openxmlformats.org/officeDocument/2006/relationships/hyperlink" Target="https://www.researchgate.net/publication/228771121_Academic_honesty_and_online_courses"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proquest.com/scholarly-journals/history-distance-learning/docview/219815808/se-2?accountid=45483" TargetMode="External"/><Relationship Id="rId3" Type="http://schemas.openxmlformats.org/officeDocument/2006/relationships/hyperlink" Target="https://www.washingtonpost.com/technology/2020/11/12/test-monitoring-student-revolt/" TargetMode="External"/><Relationship Id="rId4" Type="http://schemas.openxmlformats.org/officeDocument/2006/relationships/hyperlink" Target="https://www.linkedin.com/in/michaelhemlepp" TargetMode="External"/><Relationship Id="rId5" Type="http://schemas.openxmlformats.org/officeDocument/2006/relationships/hyperlink" Target="https://proctorio.com/about/history" TargetMode="External"/><Relationship Id="rId6" Type="http://schemas.openxmlformats.org/officeDocument/2006/relationships/hyperlink" Target="https://doi.org/10.3389/feduc.2021.639814" TargetMode="External"/><Relationship Id="rId7" Type="http://schemas.openxmlformats.org/officeDocument/2006/relationships/hyperlink" Target="http://www.academicintegrity.org/the-fundamental-values-of-academic-integrity"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eff.org/deeplinks/2021/06/long-overdue-reckoning-online-proctoring-companies-may-finally-be-here" TargetMode="External"/><Relationship Id="rId3" Type="http://schemas.openxmlformats.org/officeDocument/2006/relationships/hyperlink" Target="https://www.eff.org/deeplinks/2020/08/proctoring-apps-subject-students-unnecessary-surveillance" TargetMode="External"/><Relationship Id="rId4" Type="http://schemas.openxmlformats.org/officeDocument/2006/relationships/hyperlink" Target="https://digitalcommons.du.edu/law_facpub/24/" TargetMode="External"/><Relationship Id="rId5" Type="http://schemas.openxmlformats.org/officeDocument/2006/relationships/hyperlink" Target="http://www.aabri.com/manuscripts/121192.pdf" TargetMode="External"/><Relationship Id="rId6" Type="http://schemas.openxmlformats.org/officeDocument/2006/relationships/hyperlink" Target="https://doi.org/10.48009/1_iis_2014_20-27" TargetMode="External"/><Relationship Id="rId7" Type="http://schemas.openxmlformats.org/officeDocument/2006/relationships/hyperlink" Target="https://doi.org/10.1007/s11423-020-09846-6"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blumenthal.senate.gov/newsroom/press/release/blumenthal-leads-call-for-virtual-exam-software-companies-to-improve-equity-accessibility-and-privacy-for-students-amid-troubling-reports" TargetMode="External"/><Relationship Id="rId3" Type="http://schemas.openxmlformats.org/officeDocument/2006/relationships/hyperlink" Target="https://www.usdla.org/wp-content/uploads/2015/09/Vol.-1-No.-1.pdf" TargetMode="External"/><Relationship Id="rId4" Type="http://schemas.openxmlformats.org/officeDocument/2006/relationships/hyperlink" Target="https://hybridpedagogy.org/our-bodies-encoded-algorithmic-test-proctoring-in-higher-education/" TargetMode="External"/><Relationship Id="rId5" Type="http://schemas.openxmlformats.org/officeDocument/2006/relationships/hyperlink" Target="https://www.technologyreview.com/2020/08/07/1006132/software-algorithms-proctoring-online-tests-ai-ethics/" TargetMode="External"/><Relationship Id="rId6" Type="http://schemas.openxmlformats.org/officeDocument/2006/relationships/hyperlink" Target="https://nces.ed.gov/ipeds/use-the-data" TargetMode="External"/><Relationship Id="rId7" Type="http://schemas.openxmlformats.org/officeDocument/2006/relationships/hyperlink" Target="https://digitalcommons.kennesaw.edu/amj/vol3/iss3/9"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westga.edu/~distance/ojdla/spring131/watson131.html" TargetMode="External"/><Relationship Id="rId3" Type="http://schemas.openxmlformats.org/officeDocument/2006/relationships/hyperlink" Target="http://www.ijede.ca/index.php/jde/article/view/1106" TargetMode="External"/><Relationship Id="rId4" Type="http://schemas.openxmlformats.org/officeDocument/2006/relationships/hyperlink" Target="http://www.ijede.ca/index.php/jde/article/view/1204"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2335F"/>
        </a:solidFill>
      </p:bgPr>
    </p:bg>
    <p:spTree>
      <p:nvGrpSpPr>
        <p:cNvPr id="1" name=""/>
        <p:cNvGrpSpPr/>
        <p:nvPr/>
      </p:nvGrpSpPr>
      <p:grpSpPr>
        <a:xfrm>
          <a:off x="0" y="0"/>
          <a:ext cx="0" cy="0"/>
          <a:chOff x="0" y="0"/>
          <a:chExt cx="0" cy="0"/>
        </a:xfrm>
      </p:grpSpPr>
      <p:sp>
        <p:nvSpPr>
          <p:cNvPr id="151" name="Timothy Rezendes - DTSC690 - April 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Timothy Rezendes - DTSC690 - April 2022</a:t>
            </a:r>
          </a:p>
        </p:txBody>
      </p:sp>
      <p:sp>
        <p:nvSpPr>
          <p:cNvPr id="152" name="In Search of an Ethical Balance…"/>
          <p:cNvSpPr txBox="1"/>
          <p:nvPr>
            <p:ph type="subTitle" sz="quarter" idx="1"/>
          </p:nvPr>
        </p:nvSpPr>
        <p:spPr>
          <a:prstGeom prst="rect">
            <a:avLst/>
          </a:prstGeom>
        </p:spPr>
        <p:txBody>
          <a:bodyPr/>
          <a:lstStyle/>
          <a:p>
            <a:pPr/>
            <a:r>
              <a:t>In Search of an Ethical Balance</a:t>
            </a:r>
          </a:p>
          <a:p>
            <a:pPr/>
            <a:r>
              <a:t>Between Integrity and Privacy</a:t>
            </a:r>
          </a:p>
        </p:txBody>
      </p:sp>
      <p:sp>
        <p:nvSpPr>
          <p:cNvPr id="153" name="Online Proctoring"/>
          <p:cNvSpPr txBox="1"/>
          <p:nvPr>
            <p:ph type="ctrTitle"/>
          </p:nvPr>
        </p:nvSpPr>
        <p:spPr>
          <a:prstGeom prst="rect">
            <a:avLst/>
          </a:prstGeom>
        </p:spPr>
        <p:txBody>
          <a:bodyPr/>
          <a:lstStyle/>
          <a:p>
            <a:pPr/>
            <a:r>
              <a:t>Online Proctoring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3"/>
                                        </p:tgtEl>
                                        <p:attrNameLst>
                                          <p:attrName>style.visibility</p:attrName>
                                        </p:attrNameLst>
                                      </p:cBhvr>
                                      <p:to>
                                        <p:strVal val="visible"/>
                                      </p:to>
                                    </p:set>
                                    <p:animEffect filter="wipe(left)" transition="in">
                                      <p:cBhvr>
                                        <p:cTn id="7" dur="1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6" presetID="2" grpId="2" fill="hold">
                                  <p:stCondLst>
                                    <p:cond delay="0"/>
                                  </p:stCondLst>
                                  <p:iterate type="el" backwards="0">
                                    <p:tmAbs val="0"/>
                                  </p:iterate>
                                  <p:childTnLst>
                                    <p:set>
                                      <p:cBhvr>
                                        <p:cTn id="11" fill="hold"/>
                                        <p:tgtEl>
                                          <p:spTgt spid="152"/>
                                        </p:tgtEl>
                                        <p:attrNameLst>
                                          <p:attrName>style.visibility</p:attrName>
                                        </p:attrNameLst>
                                      </p:cBhvr>
                                      <p:to>
                                        <p:strVal val="visible"/>
                                      </p:to>
                                    </p:set>
                                    <p:anim calcmode="lin" valueType="num">
                                      <p:cBhvr>
                                        <p:cTn id="12" dur="4000" fill="hold"/>
                                        <p:tgtEl>
                                          <p:spTgt spid="152"/>
                                        </p:tgtEl>
                                        <p:attrNameLst>
                                          <p:attrName>ppt_x</p:attrName>
                                        </p:attrNameLst>
                                      </p:cBhvr>
                                      <p:tavLst>
                                        <p:tav tm="0">
                                          <p:val>
                                            <p:strVal val="1+#ppt_w/2"/>
                                          </p:val>
                                        </p:tav>
                                        <p:tav tm="100000">
                                          <p:val>
                                            <p:strVal val="#ppt_x"/>
                                          </p:val>
                                        </p:tav>
                                      </p:tavLst>
                                    </p:anim>
                                    <p:anim calcmode="lin" valueType="num">
                                      <p:cBhvr>
                                        <p:cTn id="13" dur="40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ID="10" grpId="3" fill="hold">
                                  <p:stCondLst>
                                    <p:cond delay="0"/>
                                  </p:stCondLst>
                                  <p:iterate type="el" backwards="0">
                                    <p:tmAbs val="0"/>
                                  </p:iterate>
                                  <p:childTnLst>
                                    <p:set>
                                      <p:cBhvr>
                                        <p:cTn id="17" fill="hold"/>
                                        <p:tgtEl>
                                          <p:spTgt spid="151"/>
                                        </p:tgtEl>
                                        <p:attrNameLst>
                                          <p:attrName>style.visibility</p:attrName>
                                        </p:attrNameLst>
                                      </p:cBhvr>
                                      <p:to>
                                        <p:strVal val="visible"/>
                                      </p:to>
                                    </p:set>
                                    <p:animEffect filter="fade" transition="in">
                                      <p:cBhvr>
                                        <p:cTn id="18" dur="1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2"/>
      <p:bldP build="whole" bldLvl="1" animBg="1" rev="0" advAuto="0" spid="153" grpId="1"/>
      <p:bldP build="whole" bldLvl="1" animBg="1" rev="0" advAuto="0" spid="151" grpId="3"/>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studsEnrolled.png" descr="studsEnrolled.png"/>
          <p:cNvPicPr>
            <a:picLocks noChangeAspect="0"/>
          </p:cNvPicPr>
          <p:nvPr/>
        </p:nvPicPr>
        <p:blipFill>
          <a:blip r:embed="rId3">
            <a:alphaModFix amt="0"/>
            <a:extLst/>
          </a:blip>
          <a:stretch>
            <a:fillRect/>
          </a:stretch>
        </p:blipFill>
        <p:spPr>
          <a:xfrm>
            <a:off x="127000" y="254000"/>
            <a:ext cx="6477000" cy="3746500"/>
          </a:xfrm>
          <a:prstGeom prst="rect">
            <a:avLst/>
          </a:prstGeom>
          <a:ln w="12700">
            <a:miter lim="400000"/>
          </a:ln>
        </p:spPr>
      </p:pic>
      <p:pic>
        <p:nvPicPr>
          <p:cNvPr id="209" name="studsEnrolled.png" descr="studsEnrolled.png"/>
          <p:cNvPicPr>
            <a:picLocks noChangeAspect="0"/>
          </p:cNvPicPr>
          <p:nvPr/>
        </p:nvPicPr>
        <p:blipFill>
          <a:blip r:embed="rId4">
            <a:alphaModFix amt="0"/>
            <a:extLst/>
          </a:blip>
          <a:stretch>
            <a:fillRect/>
          </a:stretch>
        </p:blipFill>
        <p:spPr>
          <a:xfrm>
            <a:off x="127000" y="254000"/>
            <a:ext cx="6477000" cy="3746500"/>
          </a:xfrm>
          <a:prstGeom prst="rect">
            <a:avLst/>
          </a:prstGeom>
          <a:ln w="12700">
            <a:miter lim="400000"/>
          </a:ln>
        </p:spPr>
      </p:pic>
      <p:pic>
        <p:nvPicPr>
          <p:cNvPr id="210" name="instsOffering.png" descr="instsOffering.png"/>
          <p:cNvPicPr>
            <a:picLocks noChangeAspect="1"/>
          </p:cNvPicPr>
          <p:nvPr/>
        </p:nvPicPr>
        <p:blipFill>
          <a:blip r:embed="rId5">
            <a:extLst/>
          </a:blip>
          <a:stretch>
            <a:fillRect/>
          </a:stretch>
        </p:blipFill>
        <p:spPr>
          <a:xfrm>
            <a:off x="17780000" y="254000"/>
            <a:ext cx="6473669" cy="3745480"/>
          </a:xfrm>
          <a:prstGeom prst="rect">
            <a:avLst/>
          </a:prstGeom>
          <a:ln w="12700">
            <a:miter lim="400000"/>
          </a:ln>
        </p:spPr>
      </p:pic>
      <p:sp>
        <p:nvSpPr>
          <p:cNvPr id="211" name="With the rise in online…"/>
          <p:cNvSpPr txBox="1"/>
          <p:nvPr/>
        </p:nvSpPr>
        <p:spPr>
          <a:xfrm>
            <a:off x="7003385" y="305370"/>
            <a:ext cx="10377230" cy="65944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90000"/>
              </a:lnSpc>
              <a:defRPr sz="6700">
                <a:solidFill>
                  <a:srgbClr val="000000"/>
                </a:solidFill>
              </a:defRPr>
            </a:pPr>
            <a:r>
              <a:t>With the rise in online</a:t>
            </a:r>
          </a:p>
          <a:p>
            <a:pPr>
              <a:lnSpc>
                <a:spcPct val="90000"/>
              </a:lnSpc>
              <a:defRPr sz="6700">
                <a:solidFill>
                  <a:srgbClr val="000000"/>
                </a:solidFill>
              </a:defRPr>
            </a:pPr>
            <a:r>
              <a:t>education came the rise in</a:t>
            </a:r>
          </a:p>
          <a:p>
            <a:pPr>
              <a:lnSpc>
                <a:spcPct val="90000"/>
              </a:lnSpc>
              <a:defRPr sz="6700">
                <a:solidFill>
                  <a:srgbClr val="000000"/>
                </a:solidFill>
              </a:defRPr>
            </a:pPr>
            <a:r>
              <a:t>online proctoring. Online</a:t>
            </a:r>
          </a:p>
          <a:p>
            <a:pPr>
              <a:lnSpc>
                <a:spcPct val="90000"/>
              </a:lnSpc>
              <a:defRPr sz="6700">
                <a:solidFill>
                  <a:srgbClr val="000000"/>
                </a:solidFill>
              </a:defRPr>
            </a:pPr>
            <a:r>
              <a:t>proctoring companies</a:t>
            </a:r>
          </a:p>
          <a:p>
            <a:pPr>
              <a:lnSpc>
                <a:spcPct val="90000"/>
              </a:lnSpc>
              <a:defRPr sz="6700">
                <a:solidFill>
                  <a:srgbClr val="000000"/>
                </a:solidFill>
              </a:defRPr>
            </a:pPr>
            <a:r>
              <a:t>proliferated during the first</a:t>
            </a:r>
          </a:p>
          <a:p>
            <a:pPr>
              <a:lnSpc>
                <a:spcPct val="90000"/>
              </a:lnSpc>
              <a:defRPr sz="6700">
                <a:solidFill>
                  <a:srgbClr val="000000"/>
                </a:solidFill>
              </a:defRPr>
            </a:pPr>
            <a:r>
              <a:t>decade and a half of the</a:t>
            </a:r>
          </a:p>
          <a:p>
            <a:pPr>
              <a:lnSpc>
                <a:spcPct val="90000"/>
              </a:lnSpc>
              <a:defRPr sz="6700">
                <a:solidFill>
                  <a:srgbClr val="000000"/>
                </a:solidFill>
              </a:defRPr>
            </a:pPr>
            <a:r>
              <a:t>21st century.</a:t>
            </a:r>
          </a:p>
        </p:txBody>
      </p:sp>
      <p:sp>
        <p:nvSpPr>
          <p:cNvPr id="212" name="Proctortrack • 2013"/>
          <p:cNvSpPr txBox="1"/>
          <p:nvPr/>
        </p:nvSpPr>
        <p:spPr>
          <a:xfrm>
            <a:off x="13315348" y="8898552"/>
            <a:ext cx="7937501" cy="10192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Proctortrack • 2013</a:t>
            </a:r>
          </a:p>
        </p:txBody>
      </p:sp>
      <p:sp>
        <p:nvSpPr>
          <p:cNvPr id="213" name="Proctorio • 2013"/>
          <p:cNvSpPr txBox="1"/>
          <p:nvPr/>
        </p:nvSpPr>
        <p:spPr>
          <a:xfrm>
            <a:off x="4135886" y="8898552"/>
            <a:ext cx="7937501" cy="10192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Proctorio • 2013</a:t>
            </a:r>
          </a:p>
        </p:txBody>
      </p:sp>
      <p:sp>
        <p:nvSpPr>
          <p:cNvPr id="214" name="ProctorU • 2008"/>
          <p:cNvSpPr txBox="1"/>
          <p:nvPr/>
        </p:nvSpPr>
        <p:spPr>
          <a:xfrm>
            <a:off x="2126509" y="7623452"/>
            <a:ext cx="7937501" cy="1019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ProctorU • 2008</a:t>
            </a:r>
          </a:p>
        </p:txBody>
      </p:sp>
      <p:sp>
        <p:nvSpPr>
          <p:cNvPr id="215" name="ExamSoft • 1998"/>
          <p:cNvSpPr txBox="1"/>
          <p:nvPr/>
        </p:nvSpPr>
        <p:spPr>
          <a:xfrm>
            <a:off x="93300" y="6348351"/>
            <a:ext cx="7937501" cy="10192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ExamSoft • 1998</a:t>
            </a:r>
          </a:p>
        </p:txBody>
      </p:sp>
      <p:sp>
        <p:nvSpPr>
          <p:cNvPr id="216" name="Honorlock • 2015"/>
          <p:cNvSpPr txBox="1"/>
          <p:nvPr/>
        </p:nvSpPr>
        <p:spPr>
          <a:xfrm>
            <a:off x="8223250" y="10173653"/>
            <a:ext cx="7937500" cy="1019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Honorlock • 2015</a:t>
            </a:r>
          </a:p>
        </p:txBody>
      </p:sp>
      <p:sp>
        <p:nvSpPr>
          <p:cNvPr id="217" name="Examity • 2013"/>
          <p:cNvSpPr txBox="1"/>
          <p:nvPr/>
        </p:nvSpPr>
        <p:spPr>
          <a:xfrm>
            <a:off x="14711129" y="7623452"/>
            <a:ext cx="7937501" cy="1019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Examity • 2013</a:t>
            </a:r>
          </a:p>
        </p:txBody>
      </p:sp>
      <p:sp>
        <p:nvSpPr>
          <p:cNvPr id="218" name="Respondus • 2000"/>
          <p:cNvSpPr txBox="1"/>
          <p:nvPr/>
        </p:nvSpPr>
        <p:spPr>
          <a:xfrm>
            <a:off x="16308077" y="6348351"/>
            <a:ext cx="7937501" cy="10192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b="1" sz="6000">
                <a:solidFill>
                  <a:schemeClr val="accent1">
                    <a:hueOff val="114395"/>
                    <a:lumOff val="-24975"/>
                  </a:schemeClr>
                </a:solidFill>
              </a:defRPr>
            </a:lvl1pPr>
          </a:lstStyle>
          <a:p>
            <a:pPr/>
            <a:r>
              <a:t>Respondus • 2000</a:t>
            </a:r>
          </a:p>
        </p:txBody>
      </p:sp>
      <p:sp>
        <p:nvSpPr>
          <p:cNvPr id="219" name="(About Examsoft, 2022)"/>
          <p:cNvSpPr txBox="1"/>
          <p:nvPr/>
        </p:nvSpPr>
        <p:spPr>
          <a:xfrm>
            <a:off x="-1" y="13258799"/>
            <a:ext cx="330433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(About Examsoft, 2022)</a:t>
            </a:r>
          </a:p>
        </p:txBody>
      </p:sp>
      <p:sp>
        <p:nvSpPr>
          <p:cNvPr id="220" name="(Respondus, 2020)"/>
          <p:cNvSpPr txBox="1"/>
          <p:nvPr/>
        </p:nvSpPr>
        <p:spPr>
          <a:xfrm>
            <a:off x="3245707" y="13258799"/>
            <a:ext cx="267218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(Respondus, 2020)</a:t>
            </a:r>
          </a:p>
        </p:txBody>
      </p:sp>
      <p:sp>
        <p:nvSpPr>
          <p:cNvPr id="221" name="(Anderson, 2014)"/>
          <p:cNvSpPr txBox="1"/>
          <p:nvPr/>
        </p:nvSpPr>
        <p:spPr>
          <a:xfrm>
            <a:off x="5870258" y="13258799"/>
            <a:ext cx="242925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(Anderson, 2014)</a:t>
            </a:r>
          </a:p>
        </p:txBody>
      </p:sp>
      <p:sp>
        <p:nvSpPr>
          <p:cNvPr id="222" name="(Examity, 2022)"/>
          <p:cNvSpPr txBox="1"/>
          <p:nvPr/>
        </p:nvSpPr>
        <p:spPr>
          <a:xfrm>
            <a:off x="8236886" y="13258799"/>
            <a:ext cx="218084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(Examity, 2022)</a:t>
            </a:r>
          </a:p>
        </p:txBody>
      </p:sp>
      <p:sp>
        <p:nvSpPr>
          <p:cNvPr id="223" name="(Proctorio, 2022)"/>
          <p:cNvSpPr txBox="1"/>
          <p:nvPr/>
        </p:nvSpPr>
        <p:spPr>
          <a:xfrm>
            <a:off x="10386345" y="13258799"/>
            <a:ext cx="236677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(Proctorio, 2022)</a:t>
            </a:r>
          </a:p>
        </p:txBody>
      </p:sp>
      <p:sp>
        <p:nvSpPr>
          <p:cNvPr id="224" name="(Craft.co, 2022)"/>
          <p:cNvSpPr txBox="1"/>
          <p:nvPr/>
        </p:nvSpPr>
        <p:spPr>
          <a:xfrm>
            <a:off x="12681271" y="13258799"/>
            <a:ext cx="221437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(Craft.co, 2022)</a:t>
            </a:r>
          </a:p>
        </p:txBody>
      </p:sp>
      <p:sp>
        <p:nvSpPr>
          <p:cNvPr id="225" name="(Hemlepp, 2018)"/>
          <p:cNvSpPr txBox="1"/>
          <p:nvPr/>
        </p:nvSpPr>
        <p:spPr>
          <a:xfrm>
            <a:off x="14839948" y="13258799"/>
            <a:ext cx="235610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(Hemlepp, 2018)</a:t>
            </a:r>
          </a:p>
        </p:txBody>
      </p:sp>
      <p:pic>
        <p:nvPicPr>
          <p:cNvPr id="226" name="studsEnrolledSm.png" descr="studsEnrolledSm.png"/>
          <p:cNvPicPr>
            <a:picLocks noChangeAspect="1"/>
          </p:cNvPicPr>
          <p:nvPr/>
        </p:nvPicPr>
        <p:blipFill>
          <a:blip r:embed="rId6">
            <a:extLst/>
          </a:blip>
          <a:stretch>
            <a:fillRect/>
          </a:stretch>
        </p:blipFill>
        <p:spPr>
          <a:xfrm>
            <a:off x="127000" y="254000"/>
            <a:ext cx="6477000" cy="374789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211">
                                            <p:bg/>
                                          </p:spTgt>
                                        </p:tgtEl>
                                        <p:attrNameLst>
                                          <p:attrName>style.visibility</p:attrName>
                                        </p:attrNameLst>
                                      </p:cBhvr>
                                      <p:to>
                                        <p:strVal val="visible"/>
                                      </p:to>
                                    </p:set>
                                    <p:anim calcmode="lin" valueType="num">
                                      <p:cBhvr>
                                        <p:cTn id="7" dur="500" fill="hold"/>
                                        <p:tgtEl>
                                          <p:spTgt spid="211">
                                            <p:bg/>
                                          </p:spTgt>
                                        </p:tgtEl>
                                        <p:attrNameLst>
                                          <p:attrName>ppt_x</p:attrName>
                                        </p:attrNameLst>
                                      </p:cBhvr>
                                      <p:tavLst>
                                        <p:tav tm="0">
                                          <p:val>
                                            <p:strVal val="#ppt_x"/>
                                          </p:val>
                                        </p:tav>
                                        <p:tav tm="100000">
                                          <p:val>
                                            <p:strVal val="#ppt_x"/>
                                          </p:val>
                                        </p:tav>
                                      </p:tavLst>
                                    </p:anim>
                                    <p:anim calcmode="lin" valueType="num">
                                      <p:cBhvr>
                                        <p:cTn id="8" dur="500" fill="hold"/>
                                        <p:tgtEl>
                                          <p:spTgt spid="211">
                                            <p:bg/>
                                          </p:spTgt>
                                        </p:tgtEl>
                                        <p:attrNameLst>
                                          <p:attrName>ppt_y</p:attrName>
                                        </p:attrNameLst>
                                      </p:cBhvr>
                                      <p:tavLst>
                                        <p:tav tm="0">
                                          <p:val>
                                            <p:strVal val="0-#ppt_h/2"/>
                                          </p:val>
                                        </p:tav>
                                        <p:tav tm="100000">
                                          <p:val>
                                            <p:strVal val="#ppt_y"/>
                                          </p:val>
                                        </p:tav>
                                      </p:tavLst>
                                    </p:anim>
                                  </p:childTnLst>
                                </p:cTn>
                              </p:par>
                              <p:par>
                                <p:cTn id="9" presetClass="entr" nodeType="withEffect" presetSubtype="1" presetID="2" grpId="1" fill="hold">
                                  <p:stCondLst>
                                    <p:cond delay="0"/>
                                  </p:stCondLst>
                                  <p:iterate type="el" backwards="0">
                                    <p:tmAbs val="0"/>
                                  </p:iterate>
                                  <p:childTnLst>
                                    <p:set>
                                      <p:cBhvr>
                                        <p:cTn id="10" fill="hold"/>
                                        <p:tgtEl>
                                          <p:spTgt spid="211">
                                            <p:txEl>
                                              <p:pRg st="0" end="0"/>
                                            </p:txEl>
                                          </p:spTgt>
                                        </p:tgtEl>
                                        <p:attrNameLst>
                                          <p:attrName>style.visibility</p:attrName>
                                        </p:attrNameLst>
                                      </p:cBhvr>
                                      <p:to>
                                        <p:strVal val="visible"/>
                                      </p:to>
                                    </p:set>
                                    <p:anim calcmode="lin" valueType="num">
                                      <p:cBhvr>
                                        <p:cTn id="11" dur="500" fill="hold"/>
                                        <p:tgtEl>
                                          <p:spTgt spid="211">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11">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Class="entr" nodeType="afterEffect" presetSubtype="1" presetID="2" grpId="1" fill="hold">
                                  <p:stCondLst>
                                    <p:cond delay="0"/>
                                  </p:stCondLst>
                                  <p:iterate type="el" backwards="0">
                                    <p:tmAbs val="0"/>
                                  </p:iterate>
                                  <p:childTnLst>
                                    <p:set>
                                      <p:cBhvr>
                                        <p:cTn id="15" fill="hold"/>
                                        <p:tgtEl>
                                          <p:spTgt spid="211">
                                            <p:txEl>
                                              <p:pRg st="1" end="1"/>
                                            </p:txEl>
                                          </p:spTgt>
                                        </p:tgtEl>
                                        <p:attrNameLst>
                                          <p:attrName>style.visibility</p:attrName>
                                        </p:attrNameLst>
                                      </p:cBhvr>
                                      <p:to>
                                        <p:strVal val="visible"/>
                                      </p:to>
                                    </p:set>
                                    <p:anim calcmode="lin" valueType="num">
                                      <p:cBhvr>
                                        <p:cTn id="16" dur="500" fill="hold"/>
                                        <p:tgtEl>
                                          <p:spTgt spid="211">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11">
                                            <p:txEl>
                                              <p:pRg st="1" end="1"/>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Class="entr" nodeType="afterEffect" presetSubtype="1" presetID="2" grpId="1" fill="hold">
                                  <p:stCondLst>
                                    <p:cond delay="0"/>
                                  </p:stCondLst>
                                  <p:iterate type="el" backwards="0">
                                    <p:tmAbs val="0"/>
                                  </p:iterate>
                                  <p:childTnLst>
                                    <p:set>
                                      <p:cBhvr>
                                        <p:cTn id="20" fill="hold"/>
                                        <p:tgtEl>
                                          <p:spTgt spid="211">
                                            <p:txEl>
                                              <p:pRg st="2" end="2"/>
                                            </p:txEl>
                                          </p:spTgt>
                                        </p:tgtEl>
                                        <p:attrNameLst>
                                          <p:attrName>style.visibility</p:attrName>
                                        </p:attrNameLst>
                                      </p:cBhvr>
                                      <p:to>
                                        <p:strVal val="visible"/>
                                      </p:to>
                                    </p:set>
                                    <p:anim calcmode="lin" valueType="num">
                                      <p:cBhvr>
                                        <p:cTn id="21" dur="500" fill="hold"/>
                                        <p:tgtEl>
                                          <p:spTgt spid="211">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11">
                                            <p:txEl>
                                              <p:pRg st="2" end="2"/>
                                            </p:txEl>
                                          </p:spTgt>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Class="entr" nodeType="afterEffect" presetSubtype="1" presetID="2" grpId="1" fill="hold">
                                  <p:stCondLst>
                                    <p:cond delay="0"/>
                                  </p:stCondLst>
                                  <p:iterate type="el" backwards="0">
                                    <p:tmAbs val="0"/>
                                  </p:iterate>
                                  <p:childTnLst>
                                    <p:set>
                                      <p:cBhvr>
                                        <p:cTn id="25" fill="hold"/>
                                        <p:tgtEl>
                                          <p:spTgt spid="211">
                                            <p:txEl>
                                              <p:pRg st="3" end="3"/>
                                            </p:txEl>
                                          </p:spTgt>
                                        </p:tgtEl>
                                        <p:attrNameLst>
                                          <p:attrName>style.visibility</p:attrName>
                                        </p:attrNameLst>
                                      </p:cBhvr>
                                      <p:to>
                                        <p:strVal val="visible"/>
                                      </p:to>
                                    </p:set>
                                    <p:anim calcmode="lin" valueType="num">
                                      <p:cBhvr>
                                        <p:cTn id="26" dur="500" fill="hold"/>
                                        <p:tgtEl>
                                          <p:spTgt spid="211">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11">
                                            <p:txEl>
                                              <p:pRg st="3" end="3"/>
                                            </p:txEl>
                                          </p:spTgt>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Class="entr" nodeType="afterEffect" presetSubtype="1" presetID="2" grpId="1" fill="hold">
                                  <p:stCondLst>
                                    <p:cond delay="0"/>
                                  </p:stCondLst>
                                  <p:iterate type="el" backwards="0">
                                    <p:tmAbs val="0"/>
                                  </p:iterate>
                                  <p:childTnLst>
                                    <p:set>
                                      <p:cBhvr>
                                        <p:cTn id="30" fill="hold"/>
                                        <p:tgtEl>
                                          <p:spTgt spid="211">
                                            <p:txEl>
                                              <p:pRg st="4" end="4"/>
                                            </p:txEl>
                                          </p:spTgt>
                                        </p:tgtEl>
                                        <p:attrNameLst>
                                          <p:attrName>style.visibility</p:attrName>
                                        </p:attrNameLst>
                                      </p:cBhvr>
                                      <p:to>
                                        <p:strVal val="visible"/>
                                      </p:to>
                                    </p:set>
                                    <p:anim calcmode="lin" valueType="num">
                                      <p:cBhvr>
                                        <p:cTn id="31" dur="500" fill="hold"/>
                                        <p:tgtEl>
                                          <p:spTgt spid="211">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211">
                                            <p:txEl>
                                              <p:pRg st="4" end="4"/>
                                            </p:txEl>
                                          </p:spTgt>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Class="entr" nodeType="afterEffect" presetSubtype="1" presetID="2" grpId="1" fill="hold">
                                  <p:stCondLst>
                                    <p:cond delay="0"/>
                                  </p:stCondLst>
                                  <p:iterate type="el" backwards="0">
                                    <p:tmAbs val="0"/>
                                  </p:iterate>
                                  <p:childTnLst>
                                    <p:set>
                                      <p:cBhvr>
                                        <p:cTn id="35" fill="hold"/>
                                        <p:tgtEl>
                                          <p:spTgt spid="211">
                                            <p:txEl>
                                              <p:pRg st="5" end="5"/>
                                            </p:txEl>
                                          </p:spTgt>
                                        </p:tgtEl>
                                        <p:attrNameLst>
                                          <p:attrName>style.visibility</p:attrName>
                                        </p:attrNameLst>
                                      </p:cBhvr>
                                      <p:to>
                                        <p:strVal val="visible"/>
                                      </p:to>
                                    </p:set>
                                    <p:anim calcmode="lin" valueType="num">
                                      <p:cBhvr>
                                        <p:cTn id="36" dur="500" fill="hold"/>
                                        <p:tgtEl>
                                          <p:spTgt spid="211">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211">
                                            <p:txEl>
                                              <p:pRg st="5" end="5"/>
                                            </p:txEl>
                                          </p:spTgt>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Class="entr" nodeType="afterEffect" presetSubtype="1" presetID="2" grpId="1" fill="hold">
                                  <p:stCondLst>
                                    <p:cond delay="0"/>
                                  </p:stCondLst>
                                  <p:iterate type="el" backwards="0">
                                    <p:tmAbs val="0"/>
                                  </p:iterate>
                                  <p:childTnLst>
                                    <p:set>
                                      <p:cBhvr>
                                        <p:cTn id="40" fill="hold"/>
                                        <p:tgtEl>
                                          <p:spTgt spid="211">
                                            <p:txEl>
                                              <p:pRg st="6" end="6"/>
                                            </p:txEl>
                                          </p:spTgt>
                                        </p:tgtEl>
                                        <p:attrNameLst>
                                          <p:attrName>style.visibility</p:attrName>
                                        </p:attrNameLst>
                                      </p:cBhvr>
                                      <p:to>
                                        <p:strVal val="visible"/>
                                      </p:to>
                                    </p:set>
                                    <p:anim calcmode="lin" valueType="num">
                                      <p:cBhvr>
                                        <p:cTn id="41" dur="500" fill="hold"/>
                                        <p:tgtEl>
                                          <p:spTgt spid="211">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21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2" fill="hold">
                                  <p:stCondLst>
                                    <p:cond delay="0"/>
                                  </p:stCondLst>
                                  <p:iterate type="el" backwards="0">
                                    <p:tmAbs val="0"/>
                                  </p:iterate>
                                  <p:childTnLst>
                                    <p:set>
                                      <p:cBhvr>
                                        <p:cTn id="46" fill="hold"/>
                                        <p:tgtEl>
                                          <p:spTgt spid="215"/>
                                        </p:tgtEl>
                                        <p:attrNameLst>
                                          <p:attrName>style.visibility</p:attrName>
                                        </p:attrNameLst>
                                      </p:cBhvr>
                                      <p:to>
                                        <p:strVal val="visible"/>
                                      </p:to>
                                    </p:set>
                                    <p:animEffect filter="box(out)" transition="in">
                                      <p:cBhvr>
                                        <p:cTn id="47" dur="700"/>
                                        <p:tgtEl>
                                          <p:spTgt spid="215"/>
                                        </p:tgtEl>
                                      </p:cBhvr>
                                    </p:animEffect>
                                  </p:childTnLst>
                                </p:cTn>
                              </p:par>
                            </p:childTnLst>
                          </p:cTn>
                        </p:par>
                        <p:par>
                          <p:cTn id="48" fill="hold">
                            <p:stCondLst>
                              <p:cond delay="700"/>
                            </p:stCondLst>
                            <p:childTnLst>
                              <p:par>
                                <p:cTn id="49" presetClass="entr" nodeType="afterEffect" presetID="10" grpId="3" fill="hold">
                                  <p:stCondLst>
                                    <p:cond delay="0"/>
                                  </p:stCondLst>
                                  <p:iterate type="el" backwards="0">
                                    <p:tmAbs val="0"/>
                                  </p:iterate>
                                  <p:childTnLst>
                                    <p:set>
                                      <p:cBhvr>
                                        <p:cTn id="50" fill="hold"/>
                                        <p:tgtEl>
                                          <p:spTgt spid="219"/>
                                        </p:tgtEl>
                                        <p:attrNameLst>
                                          <p:attrName>style.visibility</p:attrName>
                                        </p:attrNameLst>
                                      </p:cBhvr>
                                      <p:to>
                                        <p:strVal val="visible"/>
                                      </p:to>
                                    </p:set>
                                    <p:animEffect filter="fade" transition="in">
                                      <p:cBhvr>
                                        <p:cTn id="51" dur="700"/>
                                        <p:tgtEl>
                                          <p:spTgt spid="219"/>
                                        </p:tgtEl>
                                      </p:cBhvr>
                                    </p:animEffect>
                                  </p:childTnLst>
                                </p:cTn>
                              </p:par>
                            </p:childTnLst>
                          </p:cTn>
                        </p:par>
                        <p:par>
                          <p:cTn id="52" fill="hold">
                            <p:stCondLst>
                              <p:cond delay="1400"/>
                            </p:stCondLst>
                            <p:childTnLst>
                              <p:par>
                                <p:cTn id="53" presetClass="entr" nodeType="afterEffect" presetSubtype="32" presetID="4" grpId="4" fill="hold">
                                  <p:stCondLst>
                                    <p:cond delay="0"/>
                                  </p:stCondLst>
                                  <p:iterate type="el" backwards="0">
                                    <p:tmAbs val="0"/>
                                  </p:iterate>
                                  <p:childTnLst>
                                    <p:set>
                                      <p:cBhvr>
                                        <p:cTn id="54" fill="hold"/>
                                        <p:tgtEl>
                                          <p:spTgt spid="218"/>
                                        </p:tgtEl>
                                        <p:attrNameLst>
                                          <p:attrName>style.visibility</p:attrName>
                                        </p:attrNameLst>
                                      </p:cBhvr>
                                      <p:to>
                                        <p:strVal val="visible"/>
                                      </p:to>
                                    </p:set>
                                    <p:animEffect filter="box(out)" transition="in">
                                      <p:cBhvr>
                                        <p:cTn id="55" dur="700"/>
                                        <p:tgtEl>
                                          <p:spTgt spid="218"/>
                                        </p:tgtEl>
                                      </p:cBhvr>
                                    </p:animEffect>
                                  </p:childTnLst>
                                </p:cTn>
                              </p:par>
                            </p:childTnLst>
                          </p:cTn>
                        </p:par>
                        <p:par>
                          <p:cTn id="56" fill="hold">
                            <p:stCondLst>
                              <p:cond delay="2100"/>
                            </p:stCondLst>
                            <p:childTnLst>
                              <p:par>
                                <p:cTn id="57" presetClass="entr" nodeType="afterEffect" presetID="10" grpId="5" fill="hold">
                                  <p:stCondLst>
                                    <p:cond delay="0"/>
                                  </p:stCondLst>
                                  <p:iterate type="el" backwards="0">
                                    <p:tmAbs val="0"/>
                                  </p:iterate>
                                  <p:childTnLst>
                                    <p:set>
                                      <p:cBhvr>
                                        <p:cTn id="58" fill="hold"/>
                                        <p:tgtEl>
                                          <p:spTgt spid="220"/>
                                        </p:tgtEl>
                                        <p:attrNameLst>
                                          <p:attrName>style.visibility</p:attrName>
                                        </p:attrNameLst>
                                      </p:cBhvr>
                                      <p:to>
                                        <p:strVal val="visible"/>
                                      </p:to>
                                    </p:set>
                                    <p:animEffect filter="fade" transition="in">
                                      <p:cBhvr>
                                        <p:cTn id="59" dur="700"/>
                                        <p:tgtEl>
                                          <p:spTgt spid="220"/>
                                        </p:tgtEl>
                                      </p:cBhvr>
                                    </p:animEffect>
                                  </p:childTnLst>
                                </p:cTn>
                              </p:par>
                            </p:childTnLst>
                          </p:cTn>
                        </p:par>
                        <p:par>
                          <p:cTn id="60" fill="hold">
                            <p:stCondLst>
                              <p:cond delay="2800"/>
                            </p:stCondLst>
                            <p:childTnLst>
                              <p:par>
                                <p:cTn id="61" presetClass="entr" nodeType="afterEffect" presetSubtype="32" presetID="4" grpId="6" fill="hold">
                                  <p:stCondLst>
                                    <p:cond delay="0"/>
                                  </p:stCondLst>
                                  <p:iterate type="el" backwards="0">
                                    <p:tmAbs val="0"/>
                                  </p:iterate>
                                  <p:childTnLst>
                                    <p:set>
                                      <p:cBhvr>
                                        <p:cTn id="62" fill="hold"/>
                                        <p:tgtEl>
                                          <p:spTgt spid="214"/>
                                        </p:tgtEl>
                                        <p:attrNameLst>
                                          <p:attrName>style.visibility</p:attrName>
                                        </p:attrNameLst>
                                      </p:cBhvr>
                                      <p:to>
                                        <p:strVal val="visible"/>
                                      </p:to>
                                    </p:set>
                                    <p:animEffect filter="box(out)" transition="in">
                                      <p:cBhvr>
                                        <p:cTn id="63" dur="700"/>
                                        <p:tgtEl>
                                          <p:spTgt spid="214"/>
                                        </p:tgtEl>
                                      </p:cBhvr>
                                    </p:animEffect>
                                  </p:childTnLst>
                                </p:cTn>
                              </p:par>
                            </p:childTnLst>
                          </p:cTn>
                        </p:par>
                        <p:par>
                          <p:cTn id="64" fill="hold">
                            <p:stCondLst>
                              <p:cond delay="3500"/>
                            </p:stCondLst>
                            <p:childTnLst>
                              <p:par>
                                <p:cTn id="65" presetClass="entr" nodeType="afterEffect" presetID="10" grpId="7" fill="hold">
                                  <p:stCondLst>
                                    <p:cond delay="0"/>
                                  </p:stCondLst>
                                  <p:iterate type="el" backwards="0">
                                    <p:tmAbs val="0"/>
                                  </p:iterate>
                                  <p:childTnLst>
                                    <p:set>
                                      <p:cBhvr>
                                        <p:cTn id="66" fill="hold"/>
                                        <p:tgtEl>
                                          <p:spTgt spid="221"/>
                                        </p:tgtEl>
                                        <p:attrNameLst>
                                          <p:attrName>style.visibility</p:attrName>
                                        </p:attrNameLst>
                                      </p:cBhvr>
                                      <p:to>
                                        <p:strVal val="visible"/>
                                      </p:to>
                                    </p:set>
                                    <p:animEffect filter="fade" transition="in">
                                      <p:cBhvr>
                                        <p:cTn id="67" dur="700"/>
                                        <p:tgtEl>
                                          <p:spTgt spid="221"/>
                                        </p:tgtEl>
                                      </p:cBhvr>
                                    </p:animEffect>
                                  </p:childTnLst>
                                </p:cTn>
                              </p:par>
                            </p:childTnLst>
                          </p:cTn>
                        </p:par>
                        <p:par>
                          <p:cTn id="68" fill="hold">
                            <p:stCondLst>
                              <p:cond delay="4200"/>
                            </p:stCondLst>
                            <p:childTnLst>
                              <p:par>
                                <p:cTn id="69" presetClass="entr" nodeType="afterEffect" presetSubtype="32" presetID="4" grpId="8" fill="hold">
                                  <p:stCondLst>
                                    <p:cond delay="0"/>
                                  </p:stCondLst>
                                  <p:iterate type="el" backwards="0">
                                    <p:tmAbs val="0"/>
                                  </p:iterate>
                                  <p:childTnLst>
                                    <p:set>
                                      <p:cBhvr>
                                        <p:cTn id="70" fill="hold"/>
                                        <p:tgtEl>
                                          <p:spTgt spid="217"/>
                                        </p:tgtEl>
                                        <p:attrNameLst>
                                          <p:attrName>style.visibility</p:attrName>
                                        </p:attrNameLst>
                                      </p:cBhvr>
                                      <p:to>
                                        <p:strVal val="visible"/>
                                      </p:to>
                                    </p:set>
                                    <p:animEffect filter="box(out)" transition="in">
                                      <p:cBhvr>
                                        <p:cTn id="71" dur="700"/>
                                        <p:tgtEl>
                                          <p:spTgt spid="217"/>
                                        </p:tgtEl>
                                      </p:cBhvr>
                                    </p:animEffect>
                                  </p:childTnLst>
                                </p:cTn>
                              </p:par>
                            </p:childTnLst>
                          </p:cTn>
                        </p:par>
                        <p:par>
                          <p:cTn id="72" fill="hold">
                            <p:stCondLst>
                              <p:cond delay="4900"/>
                            </p:stCondLst>
                            <p:childTnLst>
                              <p:par>
                                <p:cTn id="73" presetClass="entr" nodeType="afterEffect" presetID="10" grpId="9" fill="hold">
                                  <p:stCondLst>
                                    <p:cond delay="0"/>
                                  </p:stCondLst>
                                  <p:iterate type="el" backwards="0">
                                    <p:tmAbs val="0"/>
                                  </p:iterate>
                                  <p:childTnLst>
                                    <p:set>
                                      <p:cBhvr>
                                        <p:cTn id="74" fill="hold"/>
                                        <p:tgtEl>
                                          <p:spTgt spid="222"/>
                                        </p:tgtEl>
                                        <p:attrNameLst>
                                          <p:attrName>style.visibility</p:attrName>
                                        </p:attrNameLst>
                                      </p:cBhvr>
                                      <p:to>
                                        <p:strVal val="visible"/>
                                      </p:to>
                                    </p:set>
                                    <p:animEffect filter="fade" transition="in">
                                      <p:cBhvr>
                                        <p:cTn id="75" dur="700"/>
                                        <p:tgtEl>
                                          <p:spTgt spid="222"/>
                                        </p:tgtEl>
                                      </p:cBhvr>
                                    </p:animEffect>
                                  </p:childTnLst>
                                </p:cTn>
                              </p:par>
                            </p:childTnLst>
                          </p:cTn>
                        </p:par>
                        <p:par>
                          <p:cTn id="76" fill="hold">
                            <p:stCondLst>
                              <p:cond delay="5600"/>
                            </p:stCondLst>
                            <p:childTnLst>
                              <p:par>
                                <p:cTn id="77" presetClass="entr" nodeType="afterEffect" presetSubtype="32" presetID="4" grpId="10" fill="hold">
                                  <p:stCondLst>
                                    <p:cond delay="0"/>
                                  </p:stCondLst>
                                  <p:iterate type="el" backwards="0">
                                    <p:tmAbs val="0"/>
                                  </p:iterate>
                                  <p:childTnLst>
                                    <p:set>
                                      <p:cBhvr>
                                        <p:cTn id="78" fill="hold"/>
                                        <p:tgtEl>
                                          <p:spTgt spid="213"/>
                                        </p:tgtEl>
                                        <p:attrNameLst>
                                          <p:attrName>style.visibility</p:attrName>
                                        </p:attrNameLst>
                                      </p:cBhvr>
                                      <p:to>
                                        <p:strVal val="visible"/>
                                      </p:to>
                                    </p:set>
                                    <p:animEffect filter="box(out)" transition="in">
                                      <p:cBhvr>
                                        <p:cTn id="79" dur="700"/>
                                        <p:tgtEl>
                                          <p:spTgt spid="213"/>
                                        </p:tgtEl>
                                      </p:cBhvr>
                                    </p:animEffect>
                                  </p:childTnLst>
                                </p:cTn>
                              </p:par>
                            </p:childTnLst>
                          </p:cTn>
                        </p:par>
                        <p:par>
                          <p:cTn id="80" fill="hold">
                            <p:stCondLst>
                              <p:cond delay="6300"/>
                            </p:stCondLst>
                            <p:childTnLst>
                              <p:par>
                                <p:cTn id="81" presetClass="entr" nodeType="afterEffect" presetID="10" grpId="11" fill="hold">
                                  <p:stCondLst>
                                    <p:cond delay="0"/>
                                  </p:stCondLst>
                                  <p:iterate type="el" backwards="0">
                                    <p:tmAbs val="0"/>
                                  </p:iterate>
                                  <p:childTnLst>
                                    <p:set>
                                      <p:cBhvr>
                                        <p:cTn id="82" fill="hold"/>
                                        <p:tgtEl>
                                          <p:spTgt spid="223"/>
                                        </p:tgtEl>
                                        <p:attrNameLst>
                                          <p:attrName>style.visibility</p:attrName>
                                        </p:attrNameLst>
                                      </p:cBhvr>
                                      <p:to>
                                        <p:strVal val="visible"/>
                                      </p:to>
                                    </p:set>
                                    <p:animEffect filter="fade" transition="in">
                                      <p:cBhvr>
                                        <p:cTn id="83" dur="700"/>
                                        <p:tgtEl>
                                          <p:spTgt spid="223"/>
                                        </p:tgtEl>
                                      </p:cBhvr>
                                    </p:animEffect>
                                  </p:childTnLst>
                                </p:cTn>
                              </p:par>
                            </p:childTnLst>
                          </p:cTn>
                        </p:par>
                        <p:par>
                          <p:cTn id="84" fill="hold">
                            <p:stCondLst>
                              <p:cond delay="7000"/>
                            </p:stCondLst>
                            <p:childTnLst>
                              <p:par>
                                <p:cTn id="85" presetClass="entr" nodeType="afterEffect" presetSubtype="32" presetID="4" grpId="12" fill="hold">
                                  <p:stCondLst>
                                    <p:cond delay="0"/>
                                  </p:stCondLst>
                                  <p:iterate type="el" backwards="0">
                                    <p:tmAbs val="0"/>
                                  </p:iterate>
                                  <p:childTnLst>
                                    <p:set>
                                      <p:cBhvr>
                                        <p:cTn id="86" fill="hold"/>
                                        <p:tgtEl>
                                          <p:spTgt spid="212"/>
                                        </p:tgtEl>
                                        <p:attrNameLst>
                                          <p:attrName>style.visibility</p:attrName>
                                        </p:attrNameLst>
                                      </p:cBhvr>
                                      <p:to>
                                        <p:strVal val="visible"/>
                                      </p:to>
                                    </p:set>
                                    <p:animEffect filter="box(out)" transition="in">
                                      <p:cBhvr>
                                        <p:cTn id="87" dur="700"/>
                                        <p:tgtEl>
                                          <p:spTgt spid="212"/>
                                        </p:tgtEl>
                                      </p:cBhvr>
                                    </p:animEffect>
                                  </p:childTnLst>
                                </p:cTn>
                              </p:par>
                            </p:childTnLst>
                          </p:cTn>
                        </p:par>
                        <p:par>
                          <p:cTn id="88" fill="hold">
                            <p:stCondLst>
                              <p:cond delay="7700"/>
                            </p:stCondLst>
                            <p:childTnLst>
                              <p:par>
                                <p:cTn id="89" presetClass="entr" nodeType="afterEffect" presetID="10" grpId="13" fill="hold">
                                  <p:stCondLst>
                                    <p:cond delay="0"/>
                                  </p:stCondLst>
                                  <p:iterate type="el" backwards="0">
                                    <p:tmAbs val="0"/>
                                  </p:iterate>
                                  <p:childTnLst>
                                    <p:set>
                                      <p:cBhvr>
                                        <p:cTn id="90" fill="hold"/>
                                        <p:tgtEl>
                                          <p:spTgt spid="224"/>
                                        </p:tgtEl>
                                        <p:attrNameLst>
                                          <p:attrName>style.visibility</p:attrName>
                                        </p:attrNameLst>
                                      </p:cBhvr>
                                      <p:to>
                                        <p:strVal val="visible"/>
                                      </p:to>
                                    </p:set>
                                    <p:animEffect filter="fade" transition="in">
                                      <p:cBhvr>
                                        <p:cTn id="91" dur="700"/>
                                        <p:tgtEl>
                                          <p:spTgt spid="224"/>
                                        </p:tgtEl>
                                      </p:cBhvr>
                                    </p:animEffect>
                                  </p:childTnLst>
                                </p:cTn>
                              </p:par>
                            </p:childTnLst>
                          </p:cTn>
                        </p:par>
                        <p:par>
                          <p:cTn id="92" fill="hold">
                            <p:stCondLst>
                              <p:cond delay="8400"/>
                            </p:stCondLst>
                            <p:childTnLst>
                              <p:par>
                                <p:cTn id="93" presetClass="entr" nodeType="afterEffect" presetSubtype="32" presetID="4" grpId="14" fill="hold">
                                  <p:stCondLst>
                                    <p:cond delay="0"/>
                                  </p:stCondLst>
                                  <p:iterate type="el" backwards="0">
                                    <p:tmAbs val="0"/>
                                  </p:iterate>
                                  <p:childTnLst>
                                    <p:set>
                                      <p:cBhvr>
                                        <p:cTn id="94" fill="hold"/>
                                        <p:tgtEl>
                                          <p:spTgt spid="216"/>
                                        </p:tgtEl>
                                        <p:attrNameLst>
                                          <p:attrName>style.visibility</p:attrName>
                                        </p:attrNameLst>
                                      </p:cBhvr>
                                      <p:to>
                                        <p:strVal val="visible"/>
                                      </p:to>
                                    </p:set>
                                    <p:animEffect filter="box(out)" transition="in">
                                      <p:cBhvr>
                                        <p:cTn id="95" dur="700"/>
                                        <p:tgtEl>
                                          <p:spTgt spid="216"/>
                                        </p:tgtEl>
                                      </p:cBhvr>
                                    </p:animEffect>
                                  </p:childTnLst>
                                </p:cTn>
                              </p:par>
                            </p:childTnLst>
                          </p:cTn>
                        </p:par>
                        <p:par>
                          <p:cTn id="96" fill="hold">
                            <p:stCondLst>
                              <p:cond delay="9100"/>
                            </p:stCondLst>
                            <p:childTnLst>
                              <p:par>
                                <p:cTn id="97" presetClass="entr" nodeType="afterEffect" presetID="10" grpId="15" fill="hold">
                                  <p:stCondLst>
                                    <p:cond delay="0"/>
                                  </p:stCondLst>
                                  <p:iterate type="el" backwards="0">
                                    <p:tmAbs val="0"/>
                                  </p:iterate>
                                  <p:childTnLst>
                                    <p:set>
                                      <p:cBhvr>
                                        <p:cTn id="98" fill="hold"/>
                                        <p:tgtEl>
                                          <p:spTgt spid="225"/>
                                        </p:tgtEl>
                                        <p:attrNameLst>
                                          <p:attrName>style.visibility</p:attrName>
                                        </p:attrNameLst>
                                      </p:cBhvr>
                                      <p:to>
                                        <p:strVal val="visible"/>
                                      </p:to>
                                    </p:set>
                                    <p:animEffect filter="fade" transition="in">
                                      <p:cBhvr>
                                        <p:cTn id="99" dur="7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8"/>
      <p:bldP build="whole" bldLvl="1" animBg="1" rev="0" advAuto="0" spid="212" grpId="12"/>
      <p:bldP build="whole" bldLvl="1" animBg="1" rev="0" advAuto="0" spid="218" grpId="4"/>
      <p:bldP build="whole" bldLvl="1" animBg="1" rev="0" advAuto="0" spid="224" grpId="13"/>
      <p:bldP build="whole" bldLvl="1" animBg="1" rev="0" advAuto="0" spid="219" grpId="3"/>
      <p:bldP build="whole" bldLvl="1" animBg="1" rev="0" advAuto="0" spid="213" grpId="10"/>
      <p:bldP build="whole" bldLvl="1" animBg="1" rev="0" advAuto="0" spid="221" grpId="7"/>
      <p:bldP build="whole" bldLvl="1" animBg="1" rev="0" advAuto="0" spid="220" grpId="5"/>
      <p:bldP build="whole" bldLvl="1" animBg="1" rev="0" advAuto="0" spid="223" grpId="11"/>
      <p:bldP build="whole" bldLvl="1" animBg="1" rev="0" advAuto="0" spid="225" grpId="15"/>
      <p:bldP build="whole" bldLvl="1" animBg="1" rev="0" advAuto="0" spid="214" grpId="6"/>
      <p:bldP build="whole" bldLvl="1" animBg="1" rev="0" advAuto="0" spid="215" grpId="2"/>
      <p:bldP build="whole" bldLvl="1" animBg="1" rev="0" advAuto="0" spid="216" grpId="14"/>
      <p:bldP build="whole" bldLvl="1" animBg="1" rev="0" advAuto="0" spid="222" grpId="9"/>
      <p:bldP build="p" bldLvl="5" animBg="1" rev="0" advAuto="0" spid="211"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advClick="0" advTm="0"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Why Proctor?"/>
          <p:cNvSpPr txBox="1"/>
          <p:nvPr>
            <p:ph type="title"/>
          </p:nvPr>
        </p:nvSpPr>
        <p:spPr>
          <a:xfrm>
            <a:off x="254000" y="4533900"/>
            <a:ext cx="21971004" cy="4648200"/>
          </a:xfrm>
          <a:prstGeom prst="rect">
            <a:avLst/>
          </a:prstGeom>
        </p:spPr>
        <p:txBody>
          <a:bodyPr/>
          <a:lstStyle>
            <a:lvl1pPr>
              <a:defRPr b="1" spc="-419" sz="21000">
                <a:latin typeface="+mn-lt"/>
                <a:ea typeface="+mn-ea"/>
                <a:cs typeface="+mn-cs"/>
                <a:sym typeface="Helvetica Neue"/>
              </a:defRPr>
            </a:lvl1pPr>
          </a:lstStyle>
          <a:p>
            <a:pPr/>
            <a:r>
              <a:t>Why Proctor?</a:t>
            </a:r>
          </a:p>
        </p:txBody>
      </p:sp>
    </p:spTree>
  </p:cSld>
  <p:clrMapOvr>
    <a:masterClrMapping/>
  </p:clrMapOvr>
  <mc:AlternateContent xmlns:mc="http://schemas.openxmlformats.org/markup-compatibility/2006">
    <mc:Choice xmlns:p14="http://schemas.microsoft.com/office/powerpoint/2010/main" Requires="p14">
      <p:transition spd="slow" advClick="0" advTm="0"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16" presetID="23" grpId="1" fill="hold">
                                  <p:stCondLst>
                                    <p:cond delay="0"/>
                                  </p:stCondLst>
                                  <p:iterate type="el" backwards="0">
                                    <p:tmAbs val="0"/>
                                  </p:iterate>
                                  <p:childTnLst>
                                    <p:anim calcmode="lin" valueType="num">
                                      <p:cBhvr>
                                        <p:cTn id="6" dur="1500" fill="hold"/>
                                        <p:tgtEl>
                                          <p:spTgt spid="231"/>
                                        </p:tgtEl>
                                        <p:attrNameLst>
                                          <p:attrName>ppt_w</p:attrName>
                                        </p:attrNameLst>
                                      </p:cBhvr>
                                      <p:tavLst>
                                        <p:tav tm="0">
                                          <p:val>
                                            <p:strVal val="ppt_w"/>
                                          </p:val>
                                        </p:tav>
                                        <p:tav tm="100000">
                                          <p:val>
                                            <p:strVal val="4*ppt_w"/>
                                          </p:val>
                                        </p:tav>
                                      </p:tavLst>
                                    </p:anim>
                                    <p:anim calcmode="lin" valueType="num">
                                      <p:cBhvr>
                                        <p:cTn id="7" dur="1500" fill="hold"/>
                                        <p:tgtEl>
                                          <p:spTgt spid="231"/>
                                        </p:tgtEl>
                                        <p:attrNameLst>
                                          <p:attrName>ppt_h</p:attrName>
                                        </p:attrNameLst>
                                      </p:cBhvr>
                                      <p:tavLst>
                                        <p:tav tm="0">
                                          <p:val>
                                            <p:strVal val="ppt_h"/>
                                          </p:val>
                                        </p:tav>
                                        <p:tav tm="100000">
                                          <p:val>
                                            <p:strVal val="4*ppt_h"/>
                                          </p:val>
                                        </p:tav>
                                      </p:tavLst>
                                    </p:anim>
                                    <p:set>
                                      <p:cBhvr>
                                        <p:cTn id="8" fill="hold">
                                          <p:stCondLst>
                                            <p:cond delay="1499"/>
                                          </p:stCondLst>
                                        </p:cTn>
                                        <p:tgtEl>
                                          <p:spTgt spid="2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2335F"/>
        </a:solidFill>
      </p:bgPr>
    </p:bg>
    <p:spTree>
      <p:nvGrpSpPr>
        <p:cNvPr id="1" name=""/>
        <p:cNvGrpSpPr/>
        <p:nvPr/>
      </p:nvGrpSpPr>
      <p:grpSpPr>
        <a:xfrm>
          <a:off x="0" y="0"/>
          <a:ext cx="0" cy="0"/>
          <a:chOff x="0" y="0"/>
          <a:chExt cx="0" cy="0"/>
        </a:xfrm>
      </p:grpSpPr>
      <p:sp>
        <p:nvSpPr>
          <p:cNvPr id="233" name="Understanding the fundamental values of academic…"/>
          <p:cNvSpPr txBox="1"/>
          <p:nvPr/>
        </p:nvSpPr>
        <p:spPr>
          <a:xfrm>
            <a:off x="3882185" y="4774507"/>
            <a:ext cx="16619631" cy="46465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8923" indent="-469900">
              <a:lnSpc>
                <a:spcPct val="90000"/>
              </a:lnSpc>
              <a:defRPr spc="-91" sz="4600">
                <a:solidFill>
                  <a:srgbClr val="12335F"/>
                </a:solidFill>
                <a:latin typeface="Helvetica Neue Medium"/>
                <a:ea typeface="Helvetica Neue Medium"/>
                <a:cs typeface="Helvetica Neue Medium"/>
                <a:sym typeface="Helvetica Neue Medium"/>
              </a:defRPr>
            </a:pPr>
            <a:r>
              <a:t>Understanding the fundamental values of academic</a:t>
            </a:r>
          </a:p>
          <a:p>
            <a:pPr marL="638923" indent="-469900">
              <a:lnSpc>
                <a:spcPct val="90000"/>
              </a:lnSpc>
              <a:defRPr spc="-91" sz="4600">
                <a:solidFill>
                  <a:srgbClr val="12335F"/>
                </a:solidFill>
                <a:latin typeface="Helvetica Neue Medium"/>
                <a:ea typeface="Helvetica Neue Medium"/>
                <a:cs typeface="Helvetica Neue Medium"/>
                <a:sym typeface="Helvetica Neue Medium"/>
              </a:defRPr>
            </a:pPr>
            <a:r>
              <a:t>integrity that are held within a community</a:t>
            </a:r>
          </a:p>
          <a:p>
            <a:pPr marL="638923" indent="-469900">
              <a:lnSpc>
                <a:spcPct val="90000"/>
              </a:lnSpc>
              <a:defRPr spc="-91" sz="4600">
                <a:solidFill>
                  <a:srgbClr val="12335F"/>
                </a:solidFill>
                <a:latin typeface="Helvetica Neue Medium"/>
                <a:ea typeface="Helvetica Neue Medium"/>
                <a:cs typeface="Helvetica Neue Medium"/>
                <a:sym typeface="Helvetica Neue Medium"/>
              </a:defRPr>
            </a:pPr>
            <a:r>
              <a:t>—and behaving in accordance with them—</a:t>
            </a:r>
          </a:p>
          <a:p>
            <a:pPr marL="638923" indent="-469900">
              <a:lnSpc>
                <a:spcPct val="90000"/>
              </a:lnSpc>
              <a:defRPr spc="-91" sz="4600">
                <a:solidFill>
                  <a:srgbClr val="12335F"/>
                </a:solidFill>
                <a:latin typeface="Helvetica Neue Medium"/>
                <a:ea typeface="Helvetica Neue Medium"/>
                <a:cs typeface="Helvetica Neue Medium"/>
                <a:sym typeface="Helvetica Neue Medium"/>
              </a:defRPr>
            </a:pPr>
            <a:r>
              <a:t>instills a shared framework for professional work, making explicit the value of the mastery of knowledge, skills, and abilities” (Holden et al., 2021). </a:t>
            </a:r>
          </a:p>
        </p:txBody>
      </p:sp>
      <p:sp>
        <p:nvSpPr>
          <p:cNvPr id="234" name="“"/>
          <p:cNvSpPr txBox="1"/>
          <p:nvPr/>
        </p:nvSpPr>
        <p:spPr>
          <a:xfrm>
            <a:off x="4300968" y="4175755"/>
            <a:ext cx="1360284" cy="31267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638923" indent="-469900" algn="l">
              <a:lnSpc>
                <a:spcPct val="90000"/>
              </a:lnSpc>
              <a:defRPr spc="-400" sz="20000">
                <a:solidFill>
                  <a:srgbClr val="12335F"/>
                </a:solidFill>
                <a:latin typeface="Helvetica Neue Medium"/>
                <a:ea typeface="Helvetica Neue Medium"/>
                <a:cs typeface="Helvetica Neue Medium"/>
                <a:sym typeface="Helvetica Neue Medium"/>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0" advTm="0"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73571">
              <a:srgbClr val="FFFFFF"/>
            </a:gs>
            <a:gs pos="100000">
              <a:srgbClr val="12335F"/>
            </a:gs>
          </a:gsLst>
          <a:path path="shape">
            <a:fillToRect l="50000" t="50000" r="50000" b="50000"/>
          </a:path>
        </a:gradFill>
      </p:bgPr>
    </p:bg>
    <p:spTree>
      <p:nvGrpSpPr>
        <p:cNvPr id="1" name=""/>
        <p:cNvGrpSpPr/>
        <p:nvPr/>
      </p:nvGrpSpPr>
      <p:grpSpPr>
        <a:xfrm>
          <a:off x="0" y="0"/>
          <a:ext cx="0" cy="0"/>
          <a:chOff x="0" y="0"/>
          <a:chExt cx="0" cy="0"/>
        </a:xfrm>
      </p:grpSpPr>
      <p:sp>
        <p:nvSpPr>
          <p:cNvPr id="236" name="Academic Integrity"/>
          <p:cNvSpPr txBox="1"/>
          <p:nvPr>
            <p:ph type="title"/>
          </p:nvPr>
        </p:nvSpPr>
        <p:spPr>
          <a:xfrm>
            <a:off x="1206500" y="635000"/>
            <a:ext cx="21971000" cy="1433163"/>
          </a:xfrm>
          <a:prstGeom prst="rect">
            <a:avLst/>
          </a:prstGeom>
        </p:spPr>
        <p:txBody>
          <a:bodyPr/>
          <a:lstStyle>
            <a:lvl1pPr algn="ctr">
              <a:defRPr>
                <a:solidFill>
                  <a:srgbClr val="609EF1"/>
                </a:solidFill>
              </a:defRPr>
            </a:lvl1pPr>
          </a:lstStyle>
          <a:p>
            <a:pPr/>
            <a:r>
              <a:t>Academic Integrity</a:t>
            </a:r>
          </a:p>
        </p:txBody>
      </p:sp>
      <p:sp>
        <p:nvSpPr>
          <p:cNvPr id="237" name="As Defined by the International Center for Academic Integrity…"/>
          <p:cNvSpPr txBox="1"/>
          <p:nvPr>
            <p:ph type="body" idx="21"/>
          </p:nvPr>
        </p:nvSpPr>
        <p:spPr>
          <a:xfrm>
            <a:off x="1206500" y="1930400"/>
            <a:ext cx="21971000" cy="934779"/>
          </a:xfrm>
          <a:prstGeom prst="rect">
            <a:avLst/>
          </a:prstGeom>
          <a:extLst>
            <a:ext uri="{C572A759-6A51-4108-AA02-DFA0A04FC94B}">
              <ma14:wrappingTextBoxFlag xmlns:ma14="http://schemas.microsoft.com/office/mac/drawingml/2011/main" val="1"/>
            </a:ext>
          </a:extLst>
        </p:spPr>
        <p:txBody>
          <a:bodyPr/>
          <a:lstStyle/>
          <a:p>
            <a:pPr algn="ctr" defTabSz="421004">
              <a:defRPr sz="2805">
                <a:solidFill>
                  <a:srgbClr val="FFFFFF"/>
                </a:solidFill>
              </a:defRPr>
            </a:pPr>
            <a:r>
              <a:t>As Defined by the International Center for Academic Integrity</a:t>
            </a:r>
          </a:p>
          <a:p>
            <a:pPr algn="ctr" defTabSz="421004">
              <a:defRPr sz="2805">
                <a:solidFill>
                  <a:srgbClr val="FFFFFF"/>
                </a:solidFill>
              </a:defRPr>
            </a:pPr>
            <a:r>
              <a:t>(ICAI, 2021)</a:t>
            </a:r>
          </a:p>
        </p:txBody>
      </p:sp>
      <p:sp>
        <p:nvSpPr>
          <p:cNvPr id="238" name="Understanding the fundamental values of academic…"/>
          <p:cNvSpPr txBox="1"/>
          <p:nvPr/>
        </p:nvSpPr>
        <p:spPr>
          <a:xfrm>
            <a:off x="3882185" y="4774507"/>
            <a:ext cx="16619631" cy="46465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8923" indent="-469900">
              <a:lnSpc>
                <a:spcPct val="90000"/>
              </a:lnSpc>
              <a:defRPr spc="-91" sz="4600">
                <a:solidFill>
                  <a:schemeClr val="accent1">
                    <a:hueOff val="114395"/>
                    <a:lumOff val="-24975"/>
                  </a:schemeClr>
                </a:solidFill>
                <a:latin typeface="Helvetica Neue Medium"/>
                <a:ea typeface="Helvetica Neue Medium"/>
                <a:cs typeface="Helvetica Neue Medium"/>
                <a:sym typeface="Helvetica Neue Medium"/>
              </a:defRPr>
            </a:pPr>
            <a:r>
              <a:t>Understanding the fundamental values of academic</a:t>
            </a:r>
          </a:p>
          <a:p>
            <a:pPr marL="638923" indent="-469900">
              <a:lnSpc>
                <a:spcPct val="90000"/>
              </a:lnSpc>
              <a:defRPr spc="-91" sz="4600">
                <a:solidFill>
                  <a:schemeClr val="accent1">
                    <a:hueOff val="114395"/>
                    <a:lumOff val="-24975"/>
                  </a:schemeClr>
                </a:solidFill>
                <a:latin typeface="Helvetica Neue Medium"/>
                <a:ea typeface="Helvetica Neue Medium"/>
                <a:cs typeface="Helvetica Neue Medium"/>
                <a:sym typeface="Helvetica Neue Medium"/>
              </a:defRPr>
            </a:pPr>
            <a:r>
              <a:t>integrity that are held within a community</a:t>
            </a:r>
          </a:p>
          <a:p>
            <a:pPr marL="638923" indent="-469900">
              <a:lnSpc>
                <a:spcPct val="90000"/>
              </a:lnSpc>
              <a:defRPr spc="-91" sz="4600">
                <a:solidFill>
                  <a:schemeClr val="accent1">
                    <a:hueOff val="114395"/>
                    <a:lumOff val="-24975"/>
                  </a:schemeClr>
                </a:solidFill>
                <a:latin typeface="Helvetica Neue Medium"/>
                <a:ea typeface="Helvetica Neue Medium"/>
                <a:cs typeface="Helvetica Neue Medium"/>
                <a:sym typeface="Helvetica Neue Medium"/>
              </a:defRPr>
            </a:pPr>
            <a:r>
              <a:t>—and behaving in accordance with them—</a:t>
            </a:r>
          </a:p>
          <a:p>
            <a:pPr marL="638923" indent="-469900">
              <a:lnSpc>
                <a:spcPct val="90000"/>
              </a:lnSpc>
              <a:defRPr spc="-91" sz="4600">
                <a:solidFill>
                  <a:schemeClr val="accent1">
                    <a:hueOff val="114395"/>
                    <a:lumOff val="-24975"/>
                  </a:schemeClr>
                </a:solidFill>
                <a:latin typeface="Helvetica Neue Medium"/>
                <a:ea typeface="Helvetica Neue Medium"/>
                <a:cs typeface="Helvetica Neue Medium"/>
                <a:sym typeface="Helvetica Neue Medium"/>
              </a:defRPr>
            </a:pPr>
            <a:r>
              <a:t>instills a shared framework for professional work, making explicit the value of the mastery of knowledge, skills, and abilities” (Holden et al., 2021). </a:t>
            </a:r>
          </a:p>
        </p:txBody>
      </p:sp>
      <p:sp>
        <p:nvSpPr>
          <p:cNvPr id="239" name="“"/>
          <p:cNvSpPr txBox="1"/>
          <p:nvPr/>
        </p:nvSpPr>
        <p:spPr>
          <a:xfrm>
            <a:off x="4300968" y="4282390"/>
            <a:ext cx="1360284" cy="31267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638923" indent="-469900" algn="l">
              <a:lnSpc>
                <a:spcPct val="90000"/>
              </a:lnSpc>
              <a:defRPr spc="-400" sz="20000">
                <a:solidFill>
                  <a:schemeClr val="accent1">
                    <a:hueOff val="114395"/>
                    <a:lumOff val="-24975"/>
                  </a:schemeClr>
                </a:solidFill>
                <a:latin typeface="Helvetica Neue Medium"/>
                <a:ea typeface="Helvetica Neue Medium"/>
                <a:cs typeface="Helvetica Neue Medium"/>
                <a:sym typeface="Helvetica Neue Medium"/>
              </a:defRPr>
            </a:lvl1pPr>
          </a:lstStyle>
          <a:p>
            <a:pPr/>
            <a:r>
              <a:t>“</a:t>
            </a:r>
          </a:p>
        </p:txBody>
      </p:sp>
      <p:sp>
        <p:nvSpPr>
          <p:cNvPr id="240" name="Honesty"/>
          <p:cNvSpPr txBox="1"/>
          <p:nvPr/>
        </p:nvSpPr>
        <p:spPr>
          <a:xfrm rot="20400000">
            <a:off x="729198" y="2131190"/>
            <a:ext cx="3501238" cy="11681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4500"/>
              </a:spcBef>
              <a:defRPr sz="7200">
                <a:solidFill>
                  <a:srgbClr val="FFFFFF"/>
                </a:solidFill>
              </a:defRPr>
            </a:lvl1pPr>
          </a:lstStyle>
          <a:p>
            <a:pPr/>
            <a:r>
              <a:t>Honesty</a:t>
            </a:r>
          </a:p>
        </p:txBody>
      </p:sp>
      <p:sp>
        <p:nvSpPr>
          <p:cNvPr id="241" name="Fairness"/>
          <p:cNvSpPr txBox="1"/>
          <p:nvPr/>
        </p:nvSpPr>
        <p:spPr>
          <a:xfrm rot="1200000">
            <a:off x="695467" y="10198399"/>
            <a:ext cx="3568701" cy="11681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spcBef>
                <a:spcPts val="4500"/>
              </a:spcBef>
              <a:defRPr sz="7200">
                <a:solidFill>
                  <a:srgbClr val="FFFFFF"/>
                </a:solidFill>
              </a:defRPr>
            </a:lvl1pPr>
          </a:lstStyle>
          <a:p>
            <a:pPr/>
            <a:r>
              <a:t>Fairness</a:t>
            </a:r>
          </a:p>
        </p:txBody>
      </p:sp>
      <p:sp>
        <p:nvSpPr>
          <p:cNvPr id="242" name="Trust"/>
          <p:cNvSpPr txBox="1"/>
          <p:nvPr/>
        </p:nvSpPr>
        <p:spPr>
          <a:xfrm rot="1200000">
            <a:off x="20701389" y="2131190"/>
            <a:ext cx="2113180" cy="11681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4500"/>
              </a:spcBef>
              <a:defRPr sz="7200">
                <a:solidFill>
                  <a:srgbClr val="FFFFFF"/>
                </a:solidFill>
              </a:defRPr>
            </a:lvl1pPr>
          </a:lstStyle>
          <a:p>
            <a:pPr/>
            <a:r>
              <a:t>Trust</a:t>
            </a:r>
          </a:p>
        </p:txBody>
      </p:sp>
      <p:sp>
        <p:nvSpPr>
          <p:cNvPr id="243" name="Respect"/>
          <p:cNvSpPr txBox="1"/>
          <p:nvPr/>
        </p:nvSpPr>
        <p:spPr>
          <a:xfrm rot="480000">
            <a:off x="6421442" y="11568291"/>
            <a:ext cx="3501238" cy="11681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4500"/>
              </a:spcBef>
              <a:defRPr sz="7200">
                <a:solidFill>
                  <a:srgbClr val="FFFFFF"/>
                </a:solidFill>
              </a:defRPr>
            </a:lvl1pPr>
          </a:lstStyle>
          <a:p>
            <a:pPr/>
            <a:r>
              <a:t>Respect</a:t>
            </a:r>
          </a:p>
        </p:txBody>
      </p:sp>
      <p:sp>
        <p:nvSpPr>
          <p:cNvPr id="244" name="Responsibility"/>
          <p:cNvSpPr txBox="1"/>
          <p:nvPr/>
        </p:nvSpPr>
        <p:spPr>
          <a:xfrm rot="21240000">
            <a:off x="12868196" y="11568291"/>
            <a:ext cx="5821071" cy="11681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4500"/>
              </a:spcBef>
              <a:defRPr sz="7200">
                <a:solidFill>
                  <a:srgbClr val="FFFFFF"/>
                </a:solidFill>
              </a:defRPr>
            </a:lvl1pPr>
          </a:lstStyle>
          <a:p>
            <a:pPr/>
            <a:r>
              <a:t>Responsibility</a:t>
            </a:r>
          </a:p>
        </p:txBody>
      </p:sp>
      <p:sp>
        <p:nvSpPr>
          <p:cNvPr id="245" name="Courage"/>
          <p:cNvSpPr txBox="1"/>
          <p:nvPr/>
        </p:nvSpPr>
        <p:spPr>
          <a:xfrm rot="20400000">
            <a:off x="19948381" y="10198399"/>
            <a:ext cx="3619196" cy="11681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4500"/>
              </a:spcBef>
              <a:defRPr sz="7200">
                <a:solidFill>
                  <a:srgbClr val="FFFFFF"/>
                </a:solidFill>
              </a:defRPr>
            </a:lvl1pPr>
          </a:lstStyle>
          <a:p>
            <a:pPr/>
            <a:r>
              <a:t>Courage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40"/>
                                        </p:tgtEl>
                                        <p:attrNameLst>
                                          <p:attrName>style.visibility</p:attrName>
                                        </p:attrNameLst>
                                      </p:cBhvr>
                                      <p:to>
                                        <p:strVal val="visible"/>
                                      </p:to>
                                    </p:set>
                                    <p:anim calcmode="lin" valueType="num">
                                      <p:cBhvr>
                                        <p:cTn id="7" dur="1500" fill="hold"/>
                                        <p:tgtEl>
                                          <p:spTgt spid="240"/>
                                        </p:tgtEl>
                                        <p:attrNameLst>
                                          <p:attrName>ppt_w</p:attrName>
                                        </p:attrNameLst>
                                      </p:cBhvr>
                                      <p:tavLst>
                                        <p:tav tm="0" fmla="#ppt_w*sin(2.5*pi*$)">
                                          <p:val>
                                            <p:fltVal val="0"/>
                                          </p:val>
                                        </p:tav>
                                        <p:tav tm="100000">
                                          <p:val>
                                            <p:fltVal val="1"/>
                                          </p:val>
                                        </p:tav>
                                      </p:tavLst>
                                    </p:anim>
                                    <p:anim calcmode="lin" valueType="num">
                                      <p:cBhvr>
                                        <p:cTn id="8" dur="1500" fill="hold"/>
                                        <p:tgtEl>
                                          <p:spTgt spid="24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242"/>
                                        </p:tgtEl>
                                        <p:attrNameLst>
                                          <p:attrName>style.visibility</p:attrName>
                                        </p:attrNameLst>
                                      </p:cBhvr>
                                      <p:to>
                                        <p:strVal val="visible"/>
                                      </p:to>
                                    </p:set>
                                    <p:anim calcmode="lin" valueType="num">
                                      <p:cBhvr>
                                        <p:cTn id="13" dur="1500" fill="hold"/>
                                        <p:tgtEl>
                                          <p:spTgt spid="242"/>
                                        </p:tgtEl>
                                        <p:attrNameLst>
                                          <p:attrName>ppt_w</p:attrName>
                                        </p:attrNameLst>
                                      </p:cBhvr>
                                      <p:tavLst>
                                        <p:tav tm="0" fmla="#ppt_w*sin(2.5*pi*$)">
                                          <p:val>
                                            <p:fltVal val="0"/>
                                          </p:val>
                                        </p:tav>
                                        <p:tav tm="100000">
                                          <p:val>
                                            <p:fltVal val="1"/>
                                          </p:val>
                                        </p:tav>
                                      </p:tavLst>
                                    </p:anim>
                                    <p:anim calcmode="lin" valueType="num">
                                      <p:cBhvr>
                                        <p:cTn id="14" dur="1500" fill="hold"/>
                                        <p:tgtEl>
                                          <p:spTgt spid="24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241"/>
                                        </p:tgtEl>
                                        <p:attrNameLst>
                                          <p:attrName>style.visibility</p:attrName>
                                        </p:attrNameLst>
                                      </p:cBhvr>
                                      <p:to>
                                        <p:strVal val="visible"/>
                                      </p:to>
                                    </p:set>
                                    <p:anim calcmode="lin" valueType="num">
                                      <p:cBhvr>
                                        <p:cTn id="19" dur="1500" fill="hold"/>
                                        <p:tgtEl>
                                          <p:spTgt spid="241"/>
                                        </p:tgtEl>
                                        <p:attrNameLst>
                                          <p:attrName>ppt_w</p:attrName>
                                        </p:attrNameLst>
                                      </p:cBhvr>
                                      <p:tavLst>
                                        <p:tav tm="0" fmla="#ppt_w*sin(2.5*pi*$)">
                                          <p:val>
                                            <p:fltVal val="0"/>
                                          </p:val>
                                        </p:tav>
                                        <p:tav tm="100000">
                                          <p:val>
                                            <p:fltVal val="1"/>
                                          </p:val>
                                        </p:tav>
                                      </p:tavLst>
                                    </p:anim>
                                    <p:anim calcmode="lin" valueType="num">
                                      <p:cBhvr>
                                        <p:cTn id="20" dur="1500" fill="hold"/>
                                        <p:tgtEl>
                                          <p:spTgt spid="24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243"/>
                                        </p:tgtEl>
                                        <p:attrNameLst>
                                          <p:attrName>style.visibility</p:attrName>
                                        </p:attrNameLst>
                                      </p:cBhvr>
                                      <p:to>
                                        <p:strVal val="visible"/>
                                      </p:to>
                                    </p:set>
                                    <p:anim calcmode="lin" valueType="num">
                                      <p:cBhvr>
                                        <p:cTn id="25" dur="1500" fill="hold"/>
                                        <p:tgtEl>
                                          <p:spTgt spid="243"/>
                                        </p:tgtEl>
                                        <p:attrNameLst>
                                          <p:attrName>ppt_w</p:attrName>
                                        </p:attrNameLst>
                                      </p:cBhvr>
                                      <p:tavLst>
                                        <p:tav tm="0" fmla="#ppt_w*sin(2.5*pi*$)">
                                          <p:val>
                                            <p:fltVal val="0"/>
                                          </p:val>
                                        </p:tav>
                                        <p:tav tm="100000">
                                          <p:val>
                                            <p:fltVal val="1"/>
                                          </p:val>
                                        </p:tav>
                                      </p:tavLst>
                                    </p:anim>
                                    <p:anim calcmode="lin" valueType="num">
                                      <p:cBhvr>
                                        <p:cTn id="26" dur="1500" fill="hold"/>
                                        <p:tgtEl>
                                          <p:spTgt spid="24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el" backwards="0">
                                    <p:tmAbs val="0"/>
                                  </p:iterate>
                                  <p:childTnLst>
                                    <p:set>
                                      <p:cBhvr>
                                        <p:cTn id="30" fill="hold"/>
                                        <p:tgtEl>
                                          <p:spTgt spid="244"/>
                                        </p:tgtEl>
                                        <p:attrNameLst>
                                          <p:attrName>style.visibility</p:attrName>
                                        </p:attrNameLst>
                                      </p:cBhvr>
                                      <p:to>
                                        <p:strVal val="visible"/>
                                      </p:to>
                                    </p:set>
                                    <p:anim calcmode="lin" valueType="num">
                                      <p:cBhvr>
                                        <p:cTn id="31" dur="1500" fill="hold"/>
                                        <p:tgtEl>
                                          <p:spTgt spid="244"/>
                                        </p:tgtEl>
                                        <p:attrNameLst>
                                          <p:attrName>ppt_w</p:attrName>
                                        </p:attrNameLst>
                                      </p:cBhvr>
                                      <p:tavLst>
                                        <p:tav tm="0" fmla="#ppt_w*sin(2.5*pi*$)">
                                          <p:val>
                                            <p:fltVal val="0"/>
                                          </p:val>
                                        </p:tav>
                                        <p:tav tm="100000">
                                          <p:val>
                                            <p:fltVal val="1"/>
                                          </p:val>
                                        </p:tav>
                                      </p:tavLst>
                                    </p:anim>
                                    <p:anim calcmode="lin" valueType="num">
                                      <p:cBhvr>
                                        <p:cTn id="32" dur="1500" fill="hold"/>
                                        <p:tgtEl>
                                          <p:spTgt spid="24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6" fill="hold">
                                  <p:stCondLst>
                                    <p:cond delay="0"/>
                                  </p:stCondLst>
                                  <p:iterate type="el" backwards="0">
                                    <p:tmAbs val="0"/>
                                  </p:iterate>
                                  <p:childTnLst>
                                    <p:set>
                                      <p:cBhvr>
                                        <p:cTn id="36" fill="hold"/>
                                        <p:tgtEl>
                                          <p:spTgt spid="245"/>
                                        </p:tgtEl>
                                        <p:attrNameLst>
                                          <p:attrName>style.visibility</p:attrName>
                                        </p:attrNameLst>
                                      </p:cBhvr>
                                      <p:to>
                                        <p:strVal val="visible"/>
                                      </p:to>
                                    </p:set>
                                    <p:anim calcmode="lin" valueType="num">
                                      <p:cBhvr>
                                        <p:cTn id="37" dur="1500" fill="hold"/>
                                        <p:tgtEl>
                                          <p:spTgt spid="245"/>
                                        </p:tgtEl>
                                        <p:attrNameLst>
                                          <p:attrName>ppt_w</p:attrName>
                                        </p:attrNameLst>
                                      </p:cBhvr>
                                      <p:tavLst>
                                        <p:tav tm="0" fmla="#ppt_w*sin(2.5*pi*$)">
                                          <p:val>
                                            <p:fltVal val="0"/>
                                          </p:val>
                                        </p:tav>
                                        <p:tav tm="100000">
                                          <p:val>
                                            <p:fltVal val="1"/>
                                          </p:val>
                                        </p:tav>
                                      </p:tavLst>
                                    </p:anim>
                                    <p:anim calcmode="lin" valueType="num">
                                      <p:cBhvr>
                                        <p:cTn id="38" dur="1500" fill="hold"/>
                                        <p:tgtEl>
                                          <p:spTgt spid="2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0" grpId="1"/>
      <p:bldP build="whole" bldLvl="1" animBg="1" rev="0" advAuto="0" spid="245" grpId="6"/>
      <p:bldP build="whole" bldLvl="1" animBg="1" rev="0" advAuto="0" spid="243" grpId="4"/>
      <p:bldP build="whole" bldLvl="1" animBg="1" rev="0" advAuto="0" spid="244" grpId="5"/>
      <p:bldP build="whole" bldLvl="1" animBg="1" rev="0" advAuto="0" spid="242" grpId="2"/>
      <p:bldP build="whole" bldLvl="1" animBg="1" rev="0" advAuto="0" spid="241" grpId="3"/>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he Evidence for Proctoring"/>
          <p:cNvSpPr txBox="1"/>
          <p:nvPr>
            <p:ph type="title"/>
          </p:nvPr>
        </p:nvSpPr>
        <p:spPr>
          <a:xfrm>
            <a:off x="1206500" y="635000"/>
            <a:ext cx="21971000" cy="1434949"/>
          </a:xfrm>
          <a:prstGeom prst="rect">
            <a:avLst/>
          </a:prstGeom>
        </p:spPr>
        <p:txBody>
          <a:bodyPr/>
          <a:lstStyle/>
          <a:p>
            <a:pPr/>
            <a:r>
              <a:t>The Evidence for Proctoring</a:t>
            </a:r>
          </a:p>
        </p:txBody>
      </p:sp>
      <p:sp>
        <p:nvSpPr>
          <p:cNvPr id="250" name="There is evidence to show that online proctoring of remote exams reduces academic dishonesty."/>
          <p:cNvSpPr txBox="1"/>
          <p:nvPr>
            <p:ph type="body" idx="21"/>
          </p:nvPr>
        </p:nvSpPr>
        <p:spPr>
          <a:xfrm>
            <a:off x="1206500" y="1930400"/>
            <a:ext cx="21971000" cy="713898"/>
          </a:xfrm>
          <a:prstGeom prst="rect">
            <a:avLst/>
          </a:prstGeom>
          <a:extLst>
            <a:ext uri="{C572A759-6A51-4108-AA02-DFA0A04FC94B}">
              <ma14:wrappingTextBoxFlag xmlns:ma14="http://schemas.microsoft.com/office/mac/drawingml/2011/main" val="1"/>
            </a:ext>
          </a:extLst>
        </p:spPr>
        <p:txBody>
          <a:bodyPr/>
          <a:lstStyle>
            <a:lvl1pPr defTabSz="561340">
              <a:defRPr sz="3740"/>
            </a:lvl1pPr>
          </a:lstStyle>
          <a:p>
            <a:pPr/>
            <a:r>
              <a:t>There is evidence to show that online proctoring of remote exams reduces academic dishonesty.</a:t>
            </a:r>
          </a:p>
        </p:txBody>
      </p:sp>
      <p:graphicFrame>
        <p:nvGraphicFramePr>
          <p:cNvPr id="251" name="2D Column Chart"/>
          <p:cNvGraphicFramePr/>
          <p:nvPr/>
        </p:nvGraphicFramePr>
        <p:xfrm>
          <a:off x="1568235" y="3248384"/>
          <a:ext cx="19767765" cy="9919648"/>
        </p:xfrm>
        <a:graphic xmlns:a="http://schemas.openxmlformats.org/drawingml/2006/main">
          <a:graphicData uri="http://schemas.openxmlformats.org/drawingml/2006/chart">
            <c:chart xmlns:c="http://schemas.openxmlformats.org/drawingml/2006/chart" r:id="rId3"/>
          </a:graphicData>
        </a:graphic>
      </p:graphicFrame>
      <p:graphicFrame>
        <p:nvGraphicFramePr>
          <p:cNvPr id="252" name="2D Column Chart"/>
          <p:cNvGraphicFramePr/>
          <p:nvPr/>
        </p:nvGraphicFramePr>
        <p:xfrm>
          <a:off x="2732977" y="3899437"/>
          <a:ext cx="18603023" cy="9268595"/>
        </p:xfrm>
        <a:graphic xmlns:a="http://schemas.openxmlformats.org/drawingml/2006/main">
          <a:graphicData uri="http://schemas.openxmlformats.org/drawingml/2006/chart">
            <c:chart xmlns:c="http://schemas.openxmlformats.org/drawingml/2006/chart" r:id="rId4"/>
          </a:graphicData>
        </a:graphic>
      </p:graphicFrame>
      <p:sp>
        <p:nvSpPr>
          <p:cNvPr id="253" name="(Alessio et al., 2017)"/>
          <p:cNvSpPr txBox="1"/>
          <p:nvPr/>
        </p:nvSpPr>
        <p:spPr>
          <a:xfrm>
            <a:off x="10771479" y="13258799"/>
            <a:ext cx="284104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(Alessio et al., 2017)</a:t>
            </a:r>
          </a:p>
        </p:txBody>
      </p:sp>
    </p:spTree>
  </p:cSld>
  <p:clrMapOvr>
    <a:masterClrMapping/>
  </p:clrMapOvr>
  <mc:AlternateContent xmlns:mc="http://schemas.openxmlformats.org/markup-compatibility/2006">
    <mc:Choice xmlns:p14="http://schemas.microsoft.com/office/powerpoint/2010/main" Requires="p14">
      <p:transition spd="fast" advClick="1" p14:dur="750">
        <p:circl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50"/>
                                        </p:tgtEl>
                                        <p:attrNameLst>
                                          <p:attrName>style.visibility</p:attrName>
                                        </p:attrNameLst>
                                      </p:cBhvr>
                                      <p:to>
                                        <p:strVal val="visible"/>
                                      </p:to>
                                    </p:set>
                                    <p:animEffect filter="wipe(down)" transition="in">
                                      <p:cBhvr>
                                        <p:cTn id="7" dur="1500"/>
                                        <p:tgtEl>
                                          <p:spTgt spid="250"/>
                                        </p:tgtEl>
                                      </p:cBhvr>
                                    </p:animEffect>
                                  </p:childTnLst>
                                </p:cTn>
                              </p:par>
                            </p:childTnLst>
                          </p:cTn>
                        </p:par>
                        <p:par>
                          <p:cTn id="8" fill="hold">
                            <p:stCondLst>
                              <p:cond delay="1500"/>
                            </p:stCondLst>
                            <p:childTnLst>
                              <p:par>
                                <p:cTn id="9" presetClass="entr" nodeType="afterEffect" presetSubtype="4" presetID="22" grpId="2" fill="hold">
                                  <p:stCondLst>
                                    <p:cond delay="100"/>
                                  </p:stCondLst>
                                  <p:iterate type="el" backwards="0">
                                    <p:tmAbs val="0"/>
                                  </p:iterate>
                                  <p:childTnLst>
                                    <p:set>
                                      <p:cBhvr>
                                        <p:cTn id="10" fill="hold"/>
                                        <p:tgtEl>
                                          <p:spTgt spid="249"/>
                                        </p:tgtEl>
                                        <p:attrNameLst>
                                          <p:attrName>style.visibility</p:attrName>
                                        </p:attrNameLst>
                                      </p:cBhvr>
                                      <p:to>
                                        <p:strVal val="visible"/>
                                      </p:to>
                                    </p:set>
                                    <p:animEffect filter="wipe(down)" transition="in">
                                      <p:cBhvr>
                                        <p:cTn id="11" dur="1500"/>
                                        <p:tgtEl>
                                          <p:spTgt spid="249"/>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4" presetID="22" grpId="3" fill="hold">
                                  <p:stCondLst>
                                    <p:cond delay="0"/>
                                  </p:stCondLst>
                                  <p:iterate type="el" backwards="0">
                                    <p:tmAbs val="0"/>
                                  </p:iterate>
                                  <p:childTnLst>
                                    <p:set>
                                      <p:cBhvr>
                                        <p:cTn id="15" fill="hold"/>
                                        <p:tgtEl>
                                          <p:spTgt spid="253"/>
                                        </p:tgtEl>
                                        <p:attrNameLst>
                                          <p:attrName>style.visibility</p:attrName>
                                        </p:attrNameLst>
                                      </p:cBhvr>
                                      <p:to>
                                        <p:strVal val="visible"/>
                                      </p:to>
                                    </p:set>
                                    <p:animEffect filter="wipe(down)" transition="in">
                                      <p:cBhvr>
                                        <p:cTn id="16" dur="1000"/>
                                        <p:tgtEl>
                                          <p:spTgt spid="253"/>
                                        </p:tgtEl>
                                      </p:cBhvr>
                                    </p:animEffect>
                                  </p:childTnLst>
                                </p:cTn>
                              </p:par>
                            </p:childTnLst>
                          </p:cTn>
                        </p:par>
                        <p:par>
                          <p:cTn id="17" fill="hold">
                            <p:stCondLst>
                              <p:cond delay="1000"/>
                            </p:stCondLst>
                            <p:childTnLst>
                              <p:par>
                                <p:cTn id="18" presetClass="entr" nodeType="afterEffect" presetSubtype="4" presetID="22" grpId="4" fill="hold">
                                  <p:stCondLst>
                                    <p:cond delay="0"/>
                                  </p:stCondLst>
                                  <p:childTnLst>
                                    <p:set>
                                      <p:cBhvr>
                                        <p:cTn id="19" fill="hold"/>
                                        <p:tgtEl>
                                          <p:spTgt spid="251">
                                            <p:graphicEl>
                                              <a:chart bldStep="gridLegend" categoryIdx="-3" seriesIdx="-3"/>
                                            </p:graphicEl>
                                          </p:spTgt>
                                        </p:tgtEl>
                                        <p:attrNameLst>
                                          <p:attrName>style.visibility</p:attrName>
                                        </p:attrNameLst>
                                      </p:cBhvr>
                                      <p:to>
                                        <p:strVal val="visible"/>
                                      </p:to>
                                    </p:set>
                                    <p:animEffect filter="wipe(down)" transition="in">
                                      <p:cBhvr>
                                        <p:cTn id="20" dur="1000"/>
                                        <p:tgtEl>
                                          <p:spTgt spid="251">
                                            <p:graphicEl>
                                              <a:chart bldStep="gridLegend" categoryIdx="-3" seriesIdx="-3"/>
                                            </p:graphicEl>
                                          </p:spTgt>
                                        </p:tgtEl>
                                      </p:cBhvr>
                                    </p:animEffect>
                                  </p:childTnLst>
                                </p:cTn>
                              </p:par>
                            </p:childTnLst>
                          </p:cTn>
                        </p:par>
                        <p:par>
                          <p:cTn id="21" fill="hold">
                            <p:stCondLst>
                              <p:cond delay="2000"/>
                            </p:stCondLst>
                            <p:childTnLst>
                              <p:par>
                                <p:cTn id="22" presetClass="entr" nodeType="afterEffect" presetSubtype="4" presetID="22" grpId="5" fill="hold">
                                  <p:stCondLst>
                                    <p:cond delay="0"/>
                                  </p:stCondLst>
                                  <p:childTnLst>
                                    <p:set>
                                      <p:cBhvr>
                                        <p:cTn id="23" fill="hold"/>
                                        <p:tgtEl>
                                          <p:spTgt spid="252">
                                            <p:graphicEl>
                                              <a:chart bldStep="gridLegend" categoryIdx="-3" seriesIdx="-3"/>
                                            </p:graphicEl>
                                          </p:spTgt>
                                        </p:tgtEl>
                                        <p:attrNameLst>
                                          <p:attrName>style.visibility</p:attrName>
                                        </p:attrNameLst>
                                      </p:cBhvr>
                                      <p:to>
                                        <p:strVal val="visible"/>
                                      </p:to>
                                    </p:set>
                                    <p:animEffect filter="wipe(down)" transition="in">
                                      <p:cBhvr>
                                        <p:cTn id="24" dur="500"/>
                                        <p:tgtEl>
                                          <p:spTgt spid="252">
                                            <p:graphicEl>
                                              <a:chart bldStep="gridLegend" categoryIdx="-3" seriesIdx="-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2" grpId="4" fill="hold">
                                  <p:stCondLst>
                                    <p:cond delay="0"/>
                                  </p:stCondLst>
                                  <p:childTnLst>
                                    <p:set>
                                      <p:cBhvr>
                                        <p:cTn id="28" fill="hold"/>
                                        <p:tgtEl>
                                          <p:spTgt spid="251">
                                            <p:graphicEl>
                                              <a:chart bldStep="ptInCategory" categoryIdx="0" seriesIdx="0"/>
                                            </p:graphicEl>
                                          </p:spTgt>
                                        </p:tgtEl>
                                        <p:attrNameLst>
                                          <p:attrName>style.visibility</p:attrName>
                                        </p:attrNameLst>
                                      </p:cBhvr>
                                      <p:to>
                                        <p:strVal val="visible"/>
                                      </p:to>
                                    </p:set>
                                    <p:animEffect filter="wipe(down)" transition="in">
                                      <p:cBhvr>
                                        <p:cTn id="29" dur="1000"/>
                                        <p:tgtEl>
                                          <p:spTgt spid="251">
                                            <p:graphicEl>
                                              <a:chart bldStep="ptInCategory" categoryIdx="0" seriesIdx="0"/>
                                            </p:graphicEl>
                                          </p:spTgt>
                                        </p:tgtEl>
                                      </p:cBhvr>
                                    </p:animEffect>
                                  </p:childTnLst>
                                </p:cTn>
                              </p:par>
                            </p:childTnLst>
                          </p:cTn>
                        </p:par>
                        <p:par>
                          <p:cTn id="30" fill="hold">
                            <p:stCondLst>
                              <p:cond delay="1000"/>
                            </p:stCondLst>
                            <p:childTnLst>
                              <p:par>
                                <p:cTn id="31" presetClass="entr" nodeType="afterEffect" presetSubtype="4" presetID="22" grpId="5" fill="hold">
                                  <p:stCondLst>
                                    <p:cond delay="0"/>
                                  </p:stCondLst>
                                  <p:childTnLst>
                                    <p:set>
                                      <p:cBhvr>
                                        <p:cTn id="32" fill="hold"/>
                                        <p:tgtEl>
                                          <p:spTgt spid="252">
                                            <p:graphicEl>
                                              <a:chart bldStep="ptInCategory" categoryIdx="0" seriesIdx="0"/>
                                            </p:graphicEl>
                                          </p:spTgt>
                                        </p:tgtEl>
                                        <p:attrNameLst>
                                          <p:attrName>style.visibility</p:attrName>
                                        </p:attrNameLst>
                                      </p:cBhvr>
                                      <p:to>
                                        <p:strVal val="visible"/>
                                      </p:to>
                                    </p:set>
                                    <p:animEffect filter="wipe(down)" transition="in">
                                      <p:cBhvr>
                                        <p:cTn id="33" dur="500"/>
                                        <p:tgtEl>
                                          <p:spTgt spid="252">
                                            <p:graphicEl>
                                              <a:chart bldStep="ptInCategory" categoryIdx="0" seriesIdx="0"/>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4" presetID="22" grpId="4" fill="hold">
                                  <p:stCondLst>
                                    <p:cond delay="0"/>
                                  </p:stCondLst>
                                  <p:childTnLst>
                                    <p:set>
                                      <p:cBhvr>
                                        <p:cTn id="37" fill="hold"/>
                                        <p:tgtEl>
                                          <p:spTgt spid="251">
                                            <p:graphicEl>
                                              <a:chart bldStep="ptInCategory" categoryIdx="1" seriesIdx="0"/>
                                            </p:graphicEl>
                                          </p:spTgt>
                                        </p:tgtEl>
                                        <p:attrNameLst>
                                          <p:attrName>style.visibility</p:attrName>
                                        </p:attrNameLst>
                                      </p:cBhvr>
                                      <p:to>
                                        <p:strVal val="visible"/>
                                      </p:to>
                                    </p:set>
                                    <p:animEffect filter="wipe(down)" transition="in">
                                      <p:cBhvr>
                                        <p:cTn id="38" dur="1000"/>
                                        <p:tgtEl>
                                          <p:spTgt spid="251">
                                            <p:graphicEl>
                                              <a:chart bldStep="ptInCategory" categoryIdx="1" seriesIdx="0"/>
                                            </p:graphicEl>
                                          </p:spTgt>
                                        </p:tgtEl>
                                      </p:cBhvr>
                                    </p:animEffect>
                                  </p:childTnLst>
                                </p:cTn>
                              </p:par>
                            </p:childTnLst>
                          </p:cTn>
                        </p:par>
                        <p:par>
                          <p:cTn id="39" fill="hold">
                            <p:stCondLst>
                              <p:cond delay="1000"/>
                            </p:stCondLst>
                            <p:childTnLst>
                              <p:par>
                                <p:cTn id="40" presetClass="entr" nodeType="afterEffect" presetSubtype="4" presetID="22" grpId="5" fill="hold">
                                  <p:stCondLst>
                                    <p:cond delay="0"/>
                                  </p:stCondLst>
                                  <p:childTnLst>
                                    <p:set>
                                      <p:cBhvr>
                                        <p:cTn id="41" fill="hold"/>
                                        <p:tgtEl>
                                          <p:spTgt spid="252">
                                            <p:graphicEl>
                                              <a:chart bldStep="ptInCategory" categoryIdx="1" seriesIdx="0"/>
                                            </p:graphicEl>
                                          </p:spTgt>
                                        </p:tgtEl>
                                        <p:attrNameLst>
                                          <p:attrName>style.visibility</p:attrName>
                                        </p:attrNameLst>
                                      </p:cBhvr>
                                      <p:to>
                                        <p:strVal val="visible"/>
                                      </p:to>
                                    </p:set>
                                    <p:animEffect filter="wipe(down)" transition="in">
                                      <p:cBhvr>
                                        <p:cTn id="42" dur="500"/>
                                        <p:tgtEl>
                                          <p:spTgt spid="252">
                                            <p:graphicEl>
                                              <a:chart bldStep="ptInCategory" categoryIdx="1" seriesIdx="0"/>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2" grpId="4" fill="hold">
                                  <p:stCondLst>
                                    <p:cond delay="0"/>
                                  </p:stCondLst>
                                  <p:childTnLst>
                                    <p:set>
                                      <p:cBhvr>
                                        <p:cTn id="46" fill="hold"/>
                                        <p:tgtEl>
                                          <p:spTgt spid="251">
                                            <p:graphicEl>
                                              <a:chart bldStep="ptInCategory" categoryIdx="2" seriesIdx="0"/>
                                            </p:graphicEl>
                                          </p:spTgt>
                                        </p:tgtEl>
                                        <p:attrNameLst>
                                          <p:attrName>style.visibility</p:attrName>
                                        </p:attrNameLst>
                                      </p:cBhvr>
                                      <p:to>
                                        <p:strVal val="visible"/>
                                      </p:to>
                                    </p:set>
                                    <p:animEffect filter="wipe(down)" transition="in">
                                      <p:cBhvr>
                                        <p:cTn id="47" dur="1000"/>
                                        <p:tgtEl>
                                          <p:spTgt spid="251">
                                            <p:graphicEl>
                                              <a:chart bldStep="ptInCategory" categoryIdx="2" seriesIdx="0"/>
                                            </p:graphicEl>
                                          </p:spTgt>
                                        </p:tgtEl>
                                      </p:cBhvr>
                                    </p:animEffect>
                                  </p:childTnLst>
                                </p:cTn>
                              </p:par>
                            </p:childTnLst>
                          </p:cTn>
                        </p:par>
                        <p:par>
                          <p:cTn id="48" fill="hold">
                            <p:stCondLst>
                              <p:cond delay="1000"/>
                            </p:stCondLst>
                            <p:childTnLst>
                              <p:par>
                                <p:cTn id="49" presetClass="entr" nodeType="afterEffect" presetSubtype="4" presetID="22" grpId="5" fill="hold">
                                  <p:stCondLst>
                                    <p:cond delay="0"/>
                                  </p:stCondLst>
                                  <p:childTnLst>
                                    <p:set>
                                      <p:cBhvr>
                                        <p:cTn id="50" fill="hold"/>
                                        <p:tgtEl>
                                          <p:spTgt spid="252">
                                            <p:graphicEl>
                                              <a:chart bldStep="ptInCategory" categoryIdx="2" seriesIdx="0"/>
                                            </p:graphicEl>
                                          </p:spTgt>
                                        </p:tgtEl>
                                        <p:attrNameLst>
                                          <p:attrName>style.visibility</p:attrName>
                                        </p:attrNameLst>
                                      </p:cBhvr>
                                      <p:to>
                                        <p:strVal val="visible"/>
                                      </p:to>
                                    </p:set>
                                    <p:animEffect filter="wipe(down)" transition="in">
                                      <p:cBhvr>
                                        <p:cTn id="51" dur="500"/>
                                        <p:tgtEl>
                                          <p:spTgt spid="252">
                                            <p:graphicEl>
                                              <a:chart bldStep="ptInCategory" categoryIdx="2" seriesIdx="0"/>
                                            </p:graphic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1"/>
      <p:bldP build="whole" bldLvl="1" animBg="1" rev="0" advAuto="0" spid="253" grpId="3"/>
      <p:bldP build="whole" bldLvl="1" animBg="1" rev="0" advAuto="0" spid="249" grpId="2"/>
      <p:bldGraphic spid="251" grpId="4">
        <p:bldSub>
          <a:bldChart bld="categoryEl"/>
        </p:bldSub>
      </p:bldGraphic>
      <p:bldGraphic spid="252" grpId="5">
        <p:bldSub>
          <a:bldChart bld="categoryEl"/>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he Evidence for Proctoring"/>
          <p:cNvSpPr txBox="1"/>
          <p:nvPr>
            <p:ph type="title"/>
          </p:nvPr>
        </p:nvSpPr>
        <p:spPr>
          <a:xfrm>
            <a:off x="1206500" y="635000"/>
            <a:ext cx="21971000" cy="1434949"/>
          </a:xfrm>
          <a:prstGeom prst="rect">
            <a:avLst/>
          </a:prstGeom>
        </p:spPr>
        <p:txBody>
          <a:bodyPr/>
          <a:lstStyle/>
          <a:p>
            <a:pPr/>
            <a:r>
              <a:t>The Evidence for Proctoring</a:t>
            </a:r>
          </a:p>
        </p:txBody>
      </p:sp>
      <p:sp>
        <p:nvSpPr>
          <p:cNvPr id="258" name="There is evidence to show that online proctoring of remote exams reduces academic dishonesty."/>
          <p:cNvSpPr txBox="1"/>
          <p:nvPr>
            <p:ph type="body" idx="21"/>
          </p:nvPr>
        </p:nvSpPr>
        <p:spPr>
          <a:xfrm>
            <a:off x="1206500" y="1930400"/>
            <a:ext cx="21971000" cy="713898"/>
          </a:xfrm>
          <a:prstGeom prst="rect">
            <a:avLst/>
          </a:prstGeom>
          <a:extLst>
            <a:ext uri="{C572A759-6A51-4108-AA02-DFA0A04FC94B}">
              <ma14:wrappingTextBoxFlag xmlns:ma14="http://schemas.microsoft.com/office/mac/drawingml/2011/main" val="1"/>
            </a:ext>
          </a:extLst>
        </p:spPr>
        <p:txBody>
          <a:bodyPr/>
          <a:lstStyle>
            <a:lvl1pPr defTabSz="561340">
              <a:defRPr sz="3740"/>
            </a:lvl1pPr>
          </a:lstStyle>
          <a:p>
            <a:pPr/>
            <a:r>
              <a:t>There is evidence to show that online proctoring of remote exams reduces academic dishonesty.</a:t>
            </a:r>
          </a:p>
        </p:txBody>
      </p:sp>
      <p:graphicFrame>
        <p:nvGraphicFramePr>
          <p:cNvPr id="259" name="2D Column Chart"/>
          <p:cNvGraphicFramePr/>
          <p:nvPr/>
        </p:nvGraphicFramePr>
        <p:xfrm>
          <a:off x="1568235" y="3248384"/>
          <a:ext cx="19767765" cy="9919648"/>
        </p:xfrm>
        <a:graphic xmlns:a="http://schemas.openxmlformats.org/drawingml/2006/main">
          <a:graphicData uri="http://schemas.openxmlformats.org/drawingml/2006/chart">
            <c:chart xmlns:c="http://schemas.openxmlformats.org/drawingml/2006/chart" r:id="rId3"/>
          </a:graphicData>
        </a:graphic>
      </p:graphicFrame>
      <p:graphicFrame>
        <p:nvGraphicFramePr>
          <p:cNvPr id="260" name="2D Column Chart"/>
          <p:cNvGraphicFramePr/>
          <p:nvPr/>
        </p:nvGraphicFramePr>
        <p:xfrm>
          <a:off x="2732977" y="3899437"/>
          <a:ext cx="18603023" cy="9268595"/>
        </p:xfrm>
        <a:graphic xmlns:a="http://schemas.openxmlformats.org/drawingml/2006/main">
          <a:graphicData uri="http://schemas.openxmlformats.org/drawingml/2006/chart">
            <c:chart xmlns:c="http://schemas.openxmlformats.org/drawingml/2006/chart" r:id="rId4"/>
          </a:graphicData>
        </a:graphic>
      </p:graphicFrame>
      <p:sp>
        <p:nvSpPr>
          <p:cNvPr id="261" name="(Alessio et al., 2017)"/>
          <p:cNvSpPr txBox="1"/>
          <p:nvPr/>
        </p:nvSpPr>
        <p:spPr>
          <a:xfrm>
            <a:off x="10771479" y="13258799"/>
            <a:ext cx="284104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(Alessio et al., 2017)</a:t>
            </a:r>
          </a:p>
        </p:txBody>
      </p:sp>
      <p:sp>
        <p:nvSpPr>
          <p:cNvPr id="262" name="But wait…"/>
          <p:cNvSpPr txBox="1"/>
          <p:nvPr>
            <p:ph type="body" sz="half" idx="4294967295"/>
          </p:nvPr>
        </p:nvSpPr>
        <p:spPr>
          <a:xfrm>
            <a:off x="1206500" y="4127500"/>
            <a:ext cx="21971000" cy="5461000"/>
          </a:xfrm>
          <a:prstGeom prst="rect">
            <a:avLst/>
          </a:prstGeom>
        </p:spPr>
        <p:txBody>
          <a:bodyPr anchor="b"/>
          <a:lstStyle>
            <a:lvl1pPr marL="0" indent="0" algn="ctr" defTabSz="2389572">
              <a:lnSpc>
                <a:spcPct val="80000"/>
              </a:lnSpc>
              <a:spcBef>
                <a:spcPts val="0"/>
              </a:spcBef>
              <a:buSzTx/>
              <a:buNone/>
              <a:defRPr b="1" spc="-352" sz="35280">
                <a:solidFill>
                  <a:schemeClr val="accent1">
                    <a:hueOff val="114395"/>
                    <a:lumOff val="-24975"/>
                  </a:schemeClr>
                </a:solidFill>
              </a:defRPr>
            </a:lvl1pPr>
          </a:lstStyle>
          <a:p>
            <a:pPr/>
            <a:r>
              <a:t>But wait…</a:t>
            </a:r>
          </a:p>
        </p:txBody>
      </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262"/>
                                        </p:tgtEl>
                                        <p:attrNameLst>
                                          <p:attrName>style.visibility</p:attrName>
                                        </p:attrNameLst>
                                      </p:cBhvr>
                                      <p:to>
                                        <p:strVal val="visible"/>
                                      </p:to>
                                    </p:set>
                                    <p:anim calcmode="lin" valueType="num">
                                      <p:cBhvr>
                                        <p:cTn id="7" dur="1500" fill="hold"/>
                                        <p:tgtEl>
                                          <p:spTgt spid="262"/>
                                        </p:tgtEl>
                                        <p:attrNameLst>
                                          <p:attrName>ppt_x</p:attrName>
                                        </p:attrNameLst>
                                      </p:cBhvr>
                                      <p:tavLst>
                                        <p:tav tm="0">
                                          <p:val>
                                            <p:strVal val="#ppt_x"/>
                                          </p:val>
                                        </p:tav>
                                        <p:tav tm="100000">
                                          <p:val>
                                            <p:strVal val="#ppt_x"/>
                                          </p:val>
                                        </p:tav>
                                      </p:tavLst>
                                    </p:anim>
                                    <p:anim calcmode="lin" valueType="num">
                                      <p:cBhvr>
                                        <p:cTn id="8" dur="1500" fill="hold"/>
                                        <p:tgtEl>
                                          <p:spTgt spid="26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xit" nodeType="afterEffect" presetID="9" grpId="2" fill="hold">
                                  <p:stCondLst>
                                    <p:cond delay="0"/>
                                  </p:stCondLst>
                                  <p:iterate type="el" backwards="0">
                                    <p:tmAbs val="0"/>
                                  </p:iterate>
                                  <p:childTnLst>
                                    <p:animEffect filter="dissolve" transition="out">
                                      <p:cBhvr>
                                        <p:cTn id="11" dur="2500" fill="hold"/>
                                        <p:tgtEl>
                                          <p:spTgt spid="257"/>
                                        </p:tgtEl>
                                      </p:cBhvr>
                                    </p:animEffect>
                                    <p:set>
                                      <p:cBhvr>
                                        <p:cTn id="12" fill="hold">
                                          <p:stCondLst>
                                            <p:cond delay="2499"/>
                                          </p:stCondLst>
                                        </p:cTn>
                                        <p:tgtEl>
                                          <p:spTgt spid="257"/>
                                        </p:tgtEl>
                                        <p:attrNameLst>
                                          <p:attrName>style.visibility</p:attrName>
                                        </p:attrNameLst>
                                      </p:cBhvr>
                                      <p:to>
                                        <p:strVal val="hidden"/>
                                      </p:to>
                                    </p:set>
                                  </p:childTnLst>
                                </p:cTn>
                              </p:par>
                            </p:childTnLst>
                          </p:cTn>
                        </p:par>
                        <p:par>
                          <p:cTn id="13" fill="hold">
                            <p:stCondLst>
                              <p:cond delay="4000"/>
                            </p:stCondLst>
                            <p:childTnLst>
                              <p:par>
                                <p:cTn id="14" presetClass="exit" nodeType="afterEffect" presetID="9" grpId="3" fill="hold">
                                  <p:stCondLst>
                                    <p:cond delay="0"/>
                                  </p:stCondLst>
                                  <p:iterate type="el" backwards="0">
                                    <p:tmAbs val="0"/>
                                  </p:iterate>
                                  <p:childTnLst>
                                    <p:animEffect filter="dissolve" transition="out">
                                      <p:cBhvr>
                                        <p:cTn id="15" dur="2500" fill="hold"/>
                                        <p:tgtEl>
                                          <p:spTgt spid="258"/>
                                        </p:tgtEl>
                                      </p:cBhvr>
                                    </p:animEffect>
                                    <p:set>
                                      <p:cBhvr>
                                        <p:cTn id="16" fill="hold">
                                          <p:stCondLst>
                                            <p:cond delay="2499"/>
                                          </p:stCondLst>
                                        </p:cTn>
                                        <p:tgtEl>
                                          <p:spTgt spid="258"/>
                                        </p:tgtEl>
                                        <p:attrNameLst>
                                          <p:attrName>style.visibility</p:attrName>
                                        </p:attrNameLst>
                                      </p:cBhvr>
                                      <p:to>
                                        <p:strVal val="hidden"/>
                                      </p:to>
                                    </p:set>
                                  </p:childTnLst>
                                </p:cTn>
                              </p:par>
                            </p:childTnLst>
                          </p:cTn>
                        </p:par>
                        <p:par>
                          <p:cTn id="17" fill="hold">
                            <p:stCondLst>
                              <p:cond delay="6500"/>
                            </p:stCondLst>
                            <p:childTnLst>
                              <p:par>
                                <p:cTn id="18" presetClass="exit" nodeType="afterEffect" presetID="9" grpId="4" fill="hold">
                                  <p:stCondLst>
                                    <p:cond delay="0"/>
                                  </p:stCondLst>
                                  <p:iterate type="el" backwards="0">
                                    <p:tmAbs val="0"/>
                                  </p:iterate>
                                  <p:childTnLst>
                                    <p:animEffect filter="dissolve" transition="out">
                                      <p:cBhvr>
                                        <p:cTn id="19" dur="2500" fill="hold"/>
                                        <p:tgtEl>
                                          <p:spTgt spid="259"/>
                                        </p:tgtEl>
                                      </p:cBhvr>
                                    </p:animEffect>
                                    <p:set>
                                      <p:cBhvr>
                                        <p:cTn id="20" fill="hold">
                                          <p:stCondLst>
                                            <p:cond delay="2499"/>
                                          </p:stCondLst>
                                        </p:cTn>
                                        <p:tgtEl>
                                          <p:spTgt spid="259"/>
                                        </p:tgtEl>
                                        <p:attrNameLst>
                                          <p:attrName>style.visibility</p:attrName>
                                        </p:attrNameLst>
                                      </p:cBhvr>
                                      <p:to>
                                        <p:strVal val="hidden"/>
                                      </p:to>
                                    </p:set>
                                  </p:childTnLst>
                                </p:cTn>
                              </p:par>
                            </p:childTnLst>
                          </p:cTn>
                        </p:par>
                        <p:par>
                          <p:cTn id="21" fill="hold">
                            <p:stCondLst>
                              <p:cond delay="9000"/>
                            </p:stCondLst>
                            <p:childTnLst>
                              <p:par>
                                <p:cTn id="22" presetClass="exit" nodeType="afterEffect" presetID="9" grpId="5" fill="hold">
                                  <p:stCondLst>
                                    <p:cond delay="0"/>
                                  </p:stCondLst>
                                  <p:iterate type="el" backwards="0">
                                    <p:tmAbs val="0"/>
                                  </p:iterate>
                                  <p:childTnLst>
                                    <p:animEffect filter="dissolve" transition="out">
                                      <p:cBhvr>
                                        <p:cTn id="23" dur="2500" fill="hold"/>
                                        <p:tgtEl>
                                          <p:spTgt spid="260"/>
                                        </p:tgtEl>
                                      </p:cBhvr>
                                    </p:animEffect>
                                    <p:set>
                                      <p:cBhvr>
                                        <p:cTn id="24" fill="hold">
                                          <p:stCondLst>
                                            <p:cond delay="2499"/>
                                          </p:stCondLst>
                                        </p:cTn>
                                        <p:tgtEl>
                                          <p:spTgt spid="260"/>
                                        </p:tgtEl>
                                        <p:attrNameLst>
                                          <p:attrName>style.visibility</p:attrName>
                                        </p:attrNameLst>
                                      </p:cBhvr>
                                      <p:to>
                                        <p:strVal val="hidden"/>
                                      </p:to>
                                    </p:set>
                                  </p:childTnLst>
                                </p:cTn>
                              </p:par>
                            </p:childTnLst>
                          </p:cTn>
                        </p:par>
                        <p:par>
                          <p:cTn id="25" fill="hold">
                            <p:stCondLst>
                              <p:cond delay="11500"/>
                            </p:stCondLst>
                            <p:childTnLst>
                              <p:par>
                                <p:cTn id="26" presetClass="exit" nodeType="afterEffect" presetID="9" grpId="6" fill="hold">
                                  <p:stCondLst>
                                    <p:cond delay="0"/>
                                  </p:stCondLst>
                                  <p:iterate type="el" backwards="0">
                                    <p:tmAbs val="0"/>
                                  </p:iterate>
                                  <p:childTnLst>
                                    <p:animEffect filter="dissolve" transition="out">
                                      <p:cBhvr>
                                        <p:cTn id="27" dur="2500" fill="hold"/>
                                        <p:tgtEl>
                                          <p:spTgt spid="261"/>
                                        </p:tgtEl>
                                      </p:cBhvr>
                                    </p:animEffect>
                                    <p:set>
                                      <p:cBhvr>
                                        <p:cTn id="28" fill="hold">
                                          <p:stCondLst>
                                            <p:cond delay="2499"/>
                                          </p:stCondLst>
                                        </p:cTn>
                                        <p:tgtEl>
                                          <p:spTgt spid="2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2" grpId="1"/>
      <p:bldP build="whole" bldLvl="1" animBg="1" rev="0" advAuto="0" spid="257" grpId="2"/>
      <p:bldP build="whole" bldLvl="1" animBg="1" rev="0" advAuto="0" spid="260" grpId="5"/>
      <p:bldP build="whole" bldLvl="1" animBg="1" rev="0" advAuto="0" spid="259" grpId="4"/>
      <p:bldP build="whole" bldLvl="1" animBg="1" rev="0" advAuto="0" spid="258" grpId="3"/>
      <p:bldP build="whole" bldLvl="1" animBg="1" rev="0" advAuto="0" spid="261" grpId="6"/>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6" name="2D Stacked Bar Chart"/>
          <p:cNvGraphicFramePr/>
          <p:nvPr/>
        </p:nvGraphicFramePr>
        <p:xfrm>
          <a:off x="2123377" y="3004032"/>
          <a:ext cx="19822223" cy="9434233"/>
        </p:xfrm>
        <a:graphic xmlns:a="http://schemas.openxmlformats.org/drawingml/2006/main">
          <a:graphicData uri="http://schemas.openxmlformats.org/drawingml/2006/chart">
            <c:chart xmlns:c="http://schemas.openxmlformats.org/drawingml/2006/chart" r:id="rId3"/>
          </a:graphicData>
        </a:graphic>
      </p:graphicFrame>
      <p:sp>
        <p:nvSpPr>
          <p:cNvPr id="267" name="Not All of the Evidence Agrees"/>
          <p:cNvSpPr txBox="1"/>
          <p:nvPr>
            <p:ph type="title"/>
          </p:nvPr>
        </p:nvSpPr>
        <p:spPr>
          <a:prstGeom prst="rect">
            <a:avLst/>
          </a:prstGeom>
        </p:spPr>
        <p:txBody>
          <a:bodyPr/>
          <a:lstStyle>
            <a:lvl1pPr algn="ctr"/>
          </a:lstStyle>
          <a:p>
            <a:pPr/>
            <a:r>
              <a:t>Not All of the Evidence Agrees</a:t>
            </a:r>
          </a:p>
        </p:txBody>
      </p:sp>
      <p:sp>
        <p:nvSpPr>
          <p:cNvPr id="268" name="There are conflicting studies on the prevalence of cheating in online class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defTabSz="701675">
              <a:defRPr sz="4675"/>
            </a:lvl1pPr>
          </a:lstStyle>
          <a:p>
            <a:pPr/>
            <a:r>
              <a:t>There are conflicting studies on the prevalence of cheating in online classes.</a:t>
            </a:r>
          </a:p>
        </p:txBody>
      </p:sp>
      <p:graphicFrame>
        <p:nvGraphicFramePr>
          <p:cNvPr id="269" name="2D Stacked Bar Chart"/>
          <p:cNvGraphicFramePr/>
          <p:nvPr/>
        </p:nvGraphicFramePr>
        <p:xfrm>
          <a:off x="2123377" y="5489640"/>
          <a:ext cx="20003105" cy="6519973"/>
        </p:xfrm>
        <a:graphic xmlns:a="http://schemas.openxmlformats.org/drawingml/2006/main">
          <a:graphicData uri="http://schemas.openxmlformats.org/drawingml/2006/chart">
            <c:chart xmlns:c="http://schemas.openxmlformats.org/drawingml/2006/chart" r:id="rId4"/>
          </a:graphicData>
        </a:graphic>
      </p:graphicFrame>
      <p:sp>
        <p:nvSpPr>
          <p:cNvPr id="270" name="Lanier (2006)*"/>
          <p:cNvSpPr txBox="1"/>
          <p:nvPr/>
        </p:nvSpPr>
        <p:spPr>
          <a:xfrm rot="16200000">
            <a:off x="2112033" y="8551825"/>
            <a:ext cx="3077872"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b="1" sz="3600">
                <a:solidFill>
                  <a:srgbClr val="FFFFFF"/>
                </a:solidFill>
              </a:defRPr>
            </a:lvl1pPr>
          </a:lstStyle>
          <a:p>
            <a:pPr/>
            <a:r>
              <a:t>Lanier (2006)*</a:t>
            </a:r>
          </a:p>
        </p:txBody>
      </p:sp>
      <p:sp>
        <p:nvSpPr>
          <p:cNvPr id="271" name="Khan and…"/>
          <p:cNvSpPr txBox="1"/>
          <p:nvPr/>
        </p:nvSpPr>
        <p:spPr>
          <a:xfrm rot="16200000">
            <a:off x="4132095" y="7993025"/>
            <a:ext cx="3914548" cy="17647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FFFFFF"/>
                </a:solidFill>
              </a:defRPr>
            </a:pPr>
            <a:r>
              <a:t>Khan and</a:t>
            </a:r>
          </a:p>
          <a:p>
            <a:pPr defTabSz="825500">
              <a:defRPr b="1" sz="3600">
                <a:solidFill>
                  <a:srgbClr val="FFFFFF"/>
                </a:solidFill>
              </a:defRPr>
            </a:pPr>
            <a:r>
              <a:t>Balasubramanian</a:t>
            </a:r>
          </a:p>
          <a:p>
            <a:pPr defTabSz="825500">
              <a:defRPr b="1" sz="3600">
                <a:solidFill>
                  <a:srgbClr val="FFFFFF"/>
                </a:solidFill>
              </a:defRPr>
            </a:pPr>
            <a:r>
              <a:t>(2012)</a:t>
            </a:r>
          </a:p>
        </p:txBody>
      </p:sp>
      <p:sp>
        <p:nvSpPr>
          <p:cNvPr id="272" name="King and…"/>
          <p:cNvSpPr txBox="1"/>
          <p:nvPr/>
        </p:nvSpPr>
        <p:spPr>
          <a:xfrm rot="16200000">
            <a:off x="7145195" y="8281551"/>
            <a:ext cx="2765147"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FFFFFF"/>
                </a:solidFill>
              </a:defRPr>
            </a:pPr>
            <a:r>
              <a:t>King and</a:t>
            </a:r>
          </a:p>
          <a:p>
            <a:pPr defTabSz="825500">
              <a:defRPr b="1" sz="3600">
                <a:solidFill>
                  <a:srgbClr val="FFFFFF"/>
                </a:solidFill>
              </a:defRPr>
            </a:pPr>
            <a:r>
              <a:t>Case (2014) </a:t>
            </a:r>
          </a:p>
        </p:txBody>
      </p:sp>
      <p:sp>
        <p:nvSpPr>
          <p:cNvPr id="273" name="Varble (2014)"/>
          <p:cNvSpPr txBox="1"/>
          <p:nvPr/>
        </p:nvSpPr>
        <p:spPr>
          <a:xfrm rot="16200000">
            <a:off x="9456722" y="8560951"/>
            <a:ext cx="301889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b="1" sz="3600">
                <a:solidFill>
                  <a:srgbClr val="FFFFFF"/>
                </a:solidFill>
              </a:defRPr>
            </a:lvl1pPr>
          </a:lstStyle>
          <a:p>
            <a:pPr/>
            <a:r>
              <a:t>Varble (2014) </a:t>
            </a:r>
          </a:p>
        </p:txBody>
      </p:sp>
      <p:sp>
        <p:nvSpPr>
          <p:cNvPr id="274" name="Watson and…"/>
          <p:cNvSpPr txBox="1"/>
          <p:nvPr/>
        </p:nvSpPr>
        <p:spPr>
          <a:xfrm rot="16200000">
            <a:off x="11891135" y="8276464"/>
            <a:ext cx="3052269"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FFFFFF"/>
                </a:solidFill>
              </a:defRPr>
            </a:pPr>
            <a:r>
              <a:t>Watson and</a:t>
            </a:r>
          </a:p>
          <a:p>
            <a:pPr defTabSz="825500">
              <a:defRPr b="1" sz="3600">
                <a:solidFill>
                  <a:srgbClr val="FFFFFF"/>
                </a:solidFill>
              </a:defRPr>
            </a:pPr>
            <a:r>
              <a:t>Sottile (2010) </a:t>
            </a:r>
          </a:p>
        </p:txBody>
      </p:sp>
      <p:sp>
        <p:nvSpPr>
          <p:cNvPr id="275" name="Ladyschewsky*…"/>
          <p:cNvSpPr txBox="1"/>
          <p:nvPr/>
        </p:nvSpPr>
        <p:spPr>
          <a:xfrm rot="16200000">
            <a:off x="14088235" y="8281551"/>
            <a:ext cx="3509469"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FFFFFF"/>
                </a:solidFill>
              </a:defRPr>
            </a:pPr>
            <a:r>
              <a:t>Ladyschewsky*</a:t>
            </a:r>
          </a:p>
          <a:p>
            <a:pPr defTabSz="825500">
              <a:defRPr b="1" sz="3600">
                <a:solidFill>
                  <a:srgbClr val="FFFFFF"/>
                </a:solidFill>
              </a:defRPr>
            </a:pPr>
            <a:r>
              <a:t>(2015) </a:t>
            </a:r>
          </a:p>
        </p:txBody>
      </p:sp>
      <p:sp>
        <p:nvSpPr>
          <p:cNvPr id="276" name="Grijalva et al.…"/>
          <p:cNvSpPr txBox="1"/>
          <p:nvPr/>
        </p:nvSpPr>
        <p:spPr>
          <a:xfrm rot="16200000">
            <a:off x="16793742" y="8272425"/>
            <a:ext cx="2949855"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FFFFFF"/>
                </a:solidFill>
              </a:defRPr>
            </a:pPr>
            <a:r>
              <a:t>Grijalva et al.</a:t>
            </a:r>
          </a:p>
          <a:p>
            <a:pPr defTabSz="825500">
              <a:defRPr b="1" sz="3600">
                <a:solidFill>
                  <a:srgbClr val="FFFFFF"/>
                </a:solidFill>
              </a:defRPr>
            </a:pPr>
            <a:r>
              <a:t>(2006) </a:t>
            </a:r>
          </a:p>
        </p:txBody>
      </p:sp>
      <p:sp>
        <p:nvSpPr>
          <p:cNvPr id="277" name="Stuber-McEwen*…"/>
          <p:cNvSpPr txBox="1"/>
          <p:nvPr/>
        </p:nvSpPr>
        <p:spPr>
          <a:xfrm rot="16200000">
            <a:off x="18799961" y="8272425"/>
            <a:ext cx="3788817"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FFFFFF"/>
                </a:solidFill>
              </a:defRPr>
            </a:pPr>
            <a:r>
              <a:t>Stuber-McEwen*</a:t>
            </a:r>
          </a:p>
          <a:p>
            <a:pPr defTabSz="825500">
              <a:defRPr b="1" sz="3600">
                <a:solidFill>
                  <a:srgbClr val="FFFFFF"/>
                </a:solidFill>
              </a:defRPr>
            </a:pPr>
            <a:r>
              <a:t>et al. (2009) </a:t>
            </a:r>
          </a:p>
        </p:txBody>
      </p:sp>
      <p:sp>
        <p:nvSpPr>
          <p:cNvPr id="278" name="Showed Higher Cheating Online"/>
          <p:cNvSpPr txBox="1"/>
          <p:nvPr/>
        </p:nvSpPr>
        <p:spPr>
          <a:xfrm>
            <a:off x="3788932" y="5468075"/>
            <a:ext cx="7064655"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b="1" sz="3600">
                <a:solidFill>
                  <a:srgbClr val="000000"/>
                </a:solidFill>
              </a:defRPr>
            </a:lvl1pPr>
          </a:lstStyle>
          <a:p>
            <a:pPr/>
            <a:r>
              <a:t>Showed Higher Cheating Online</a:t>
            </a:r>
          </a:p>
        </p:txBody>
      </p:sp>
      <p:sp>
        <p:nvSpPr>
          <p:cNvPr id="279" name="Showed Similar…"/>
          <p:cNvSpPr txBox="1"/>
          <p:nvPr/>
        </p:nvSpPr>
        <p:spPr>
          <a:xfrm>
            <a:off x="12280899" y="4909275"/>
            <a:ext cx="4685387" cy="17647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000000"/>
                </a:solidFill>
              </a:defRPr>
            </a:pPr>
            <a:r>
              <a:t>Showed Similar</a:t>
            </a:r>
          </a:p>
          <a:p>
            <a:pPr defTabSz="825500">
              <a:defRPr b="1" sz="3600">
                <a:solidFill>
                  <a:srgbClr val="000000"/>
                </a:solidFill>
              </a:defRPr>
            </a:pPr>
            <a:r>
              <a:t>Cheating</a:t>
            </a:r>
          </a:p>
          <a:p>
            <a:pPr defTabSz="825500">
              <a:defRPr b="1" sz="3600">
                <a:solidFill>
                  <a:srgbClr val="000000"/>
                </a:solidFill>
              </a:defRPr>
            </a:pPr>
            <a:r>
              <a:t>Online and In-person</a:t>
            </a:r>
          </a:p>
        </p:txBody>
      </p:sp>
      <p:sp>
        <p:nvSpPr>
          <p:cNvPr id="280" name="Showed Lower…"/>
          <p:cNvSpPr txBox="1"/>
          <p:nvPr/>
        </p:nvSpPr>
        <p:spPr>
          <a:xfrm>
            <a:off x="17709946" y="5188675"/>
            <a:ext cx="3601822"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3600">
                <a:solidFill>
                  <a:srgbClr val="000000"/>
                </a:solidFill>
              </a:defRPr>
            </a:pPr>
            <a:r>
              <a:t>Showed Lower</a:t>
            </a:r>
          </a:p>
          <a:p>
            <a:pPr defTabSz="825500">
              <a:defRPr b="1" sz="3600">
                <a:solidFill>
                  <a:srgbClr val="000000"/>
                </a:solidFill>
              </a:defRPr>
            </a:pPr>
            <a:r>
              <a:t>Cheating Online</a:t>
            </a:r>
          </a:p>
        </p:txBody>
      </p:sp>
      <p:sp>
        <p:nvSpPr>
          <p:cNvPr id="281" name="(*as cited in Holden et al., 2021)"/>
          <p:cNvSpPr txBox="1"/>
          <p:nvPr/>
        </p:nvSpPr>
        <p:spPr>
          <a:xfrm>
            <a:off x="-2845" y="13258799"/>
            <a:ext cx="442783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 cited in Holden et al., 2021)</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childTnLst>
                                    <p:set>
                                      <p:cBhvr>
                                        <p:cTn id="6" fill="hold"/>
                                        <p:tgtEl>
                                          <p:spTgt spid="269">
                                            <p:graphicEl>
                                              <a:chart bldStep="gridLegend" categoryIdx="-3" seriesIdx="-3"/>
                                            </p:graphicEl>
                                          </p:spTgt>
                                        </p:tgtEl>
                                        <p:attrNameLst>
                                          <p:attrName>style.visibility</p:attrName>
                                        </p:attrNameLst>
                                      </p:cBhvr>
                                      <p:to>
                                        <p:strVal val="visible"/>
                                      </p:to>
                                    </p:set>
                                    <p:animEffect filter="wipe(left)" transition="in">
                                      <p:cBhvr>
                                        <p:cTn id="7" dur="1000"/>
                                        <p:tgtEl>
                                          <p:spTgt spid="269">
                                            <p:graphicEl>
                                              <a:chart bldStep="gridLegend" categoryIdx="-3" seriesIdx="-3"/>
                                            </p:graphicEl>
                                          </p:spTgt>
                                        </p:tgtEl>
                                      </p:cBhvr>
                                    </p:animEffect>
                                  </p:childTnLst>
                                </p:cTn>
                              </p:par>
                            </p:childTnLst>
                          </p:cTn>
                        </p:par>
                        <p:par>
                          <p:cTn id="8" fill="hold">
                            <p:stCondLst>
                              <p:cond delay="1000"/>
                            </p:stCondLst>
                            <p:childTnLst>
                              <p:par>
                                <p:cTn id="9" presetClass="entr" nodeType="afterEffect" presetSubtype="8" presetID="22" grpId="1" fill="hold">
                                  <p:stCondLst>
                                    <p:cond delay="0"/>
                                  </p:stCondLst>
                                  <p:childTnLst>
                                    <p:set>
                                      <p:cBhvr>
                                        <p:cTn id="10" fill="hold"/>
                                        <p:tgtEl>
                                          <p:spTgt spid="269">
                                            <p:graphicEl>
                                              <a:chart bldStep="series" categoryIdx="-4" seriesIdx="0"/>
                                            </p:graphicEl>
                                          </p:spTgt>
                                        </p:tgtEl>
                                        <p:attrNameLst>
                                          <p:attrName>style.visibility</p:attrName>
                                        </p:attrNameLst>
                                      </p:cBhvr>
                                      <p:to>
                                        <p:strVal val="visible"/>
                                      </p:to>
                                    </p:set>
                                    <p:animEffect filter="wipe(left)" transition="in">
                                      <p:cBhvr>
                                        <p:cTn id="11" dur="1000"/>
                                        <p:tgtEl>
                                          <p:spTgt spid="269">
                                            <p:graphicEl>
                                              <a:chart bldStep="series" categoryIdx="-4" seriesIdx="0"/>
                                            </p:graphicEl>
                                          </p:spTgt>
                                        </p:tgtEl>
                                      </p:cBhvr>
                                    </p:animEffect>
                                  </p:childTnLst>
                                </p:cTn>
                              </p:par>
                            </p:childTnLst>
                          </p:cTn>
                        </p:par>
                        <p:par>
                          <p:cTn id="12" fill="hold">
                            <p:stCondLst>
                              <p:cond delay="2000"/>
                            </p:stCondLst>
                            <p:childTnLst>
                              <p:par>
                                <p:cTn id="13" presetClass="entr" nodeType="afterEffect" presetSubtype="8" presetID="22" grpId="2" fill="hold">
                                  <p:stCondLst>
                                    <p:cond delay="0"/>
                                  </p:stCondLst>
                                  <p:iterate type="el" backwards="0">
                                    <p:tmAbs val="0"/>
                                  </p:iterate>
                                  <p:childTnLst>
                                    <p:set>
                                      <p:cBhvr>
                                        <p:cTn id="14" fill="hold"/>
                                        <p:tgtEl>
                                          <p:spTgt spid="270"/>
                                        </p:tgtEl>
                                        <p:attrNameLst>
                                          <p:attrName>style.visibility</p:attrName>
                                        </p:attrNameLst>
                                      </p:cBhvr>
                                      <p:to>
                                        <p:strVal val="visible"/>
                                      </p:to>
                                    </p:set>
                                    <p:animEffect filter="wipe(left)" transition="in">
                                      <p:cBhvr>
                                        <p:cTn id="15" dur="1000"/>
                                        <p:tgtEl>
                                          <p:spTgt spid="270"/>
                                        </p:tgtEl>
                                      </p:cBhvr>
                                    </p:animEffect>
                                  </p:childTnLst>
                                </p:cTn>
                              </p:par>
                            </p:childTnLst>
                          </p:cTn>
                        </p:par>
                        <p:par>
                          <p:cTn id="16" fill="hold">
                            <p:stCondLst>
                              <p:cond delay="3000"/>
                            </p:stCondLst>
                            <p:childTnLst>
                              <p:par>
                                <p:cTn id="17" presetClass="entr" nodeType="afterEffect" presetSubtype="8" presetID="22" grpId="1" fill="hold">
                                  <p:stCondLst>
                                    <p:cond delay="0"/>
                                  </p:stCondLst>
                                  <p:childTnLst>
                                    <p:set>
                                      <p:cBhvr>
                                        <p:cTn id="18" fill="hold"/>
                                        <p:tgtEl>
                                          <p:spTgt spid="269">
                                            <p:graphicEl>
                                              <a:chart bldStep="series" categoryIdx="-4" seriesIdx="1"/>
                                            </p:graphicEl>
                                          </p:spTgt>
                                        </p:tgtEl>
                                        <p:attrNameLst>
                                          <p:attrName>style.visibility</p:attrName>
                                        </p:attrNameLst>
                                      </p:cBhvr>
                                      <p:to>
                                        <p:strVal val="visible"/>
                                      </p:to>
                                    </p:set>
                                    <p:animEffect filter="wipe(left)" transition="in">
                                      <p:cBhvr>
                                        <p:cTn id="19" dur="1000"/>
                                        <p:tgtEl>
                                          <p:spTgt spid="269">
                                            <p:graphicEl>
                                              <a:chart bldStep="series" categoryIdx="-4" seriesIdx="1"/>
                                            </p:graphicEl>
                                          </p:spTgt>
                                        </p:tgtEl>
                                      </p:cBhvr>
                                    </p:animEffect>
                                  </p:childTnLst>
                                </p:cTn>
                              </p:par>
                            </p:childTnLst>
                          </p:cTn>
                        </p:par>
                        <p:par>
                          <p:cTn id="20" fill="hold">
                            <p:stCondLst>
                              <p:cond delay="4000"/>
                            </p:stCondLst>
                            <p:childTnLst>
                              <p:par>
                                <p:cTn id="21" presetClass="entr" nodeType="afterEffect" presetSubtype="8" presetID="22" grpId="3" fill="hold">
                                  <p:stCondLst>
                                    <p:cond delay="0"/>
                                  </p:stCondLst>
                                  <p:iterate type="el" backwards="0">
                                    <p:tmAbs val="0"/>
                                  </p:iterate>
                                  <p:childTnLst>
                                    <p:set>
                                      <p:cBhvr>
                                        <p:cTn id="22" fill="hold"/>
                                        <p:tgtEl>
                                          <p:spTgt spid="271"/>
                                        </p:tgtEl>
                                        <p:attrNameLst>
                                          <p:attrName>style.visibility</p:attrName>
                                        </p:attrNameLst>
                                      </p:cBhvr>
                                      <p:to>
                                        <p:strVal val="visible"/>
                                      </p:to>
                                    </p:set>
                                    <p:animEffect filter="wipe(left)" transition="in">
                                      <p:cBhvr>
                                        <p:cTn id="23" dur="1000"/>
                                        <p:tgtEl>
                                          <p:spTgt spid="271"/>
                                        </p:tgtEl>
                                      </p:cBhvr>
                                    </p:animEffect>
                                  </p:childTnLst>
                                </p:cTn>
                              </p:par>
                            </p:childTnLst>
                          </p:cTn>
                        </p:par>
                        <p:par>
                          <p:cTn id="24" fill="hold">
                            <p:stCondLst>
                              <p:cond delay="5000"/>
                            </p:stCondLst>
                            <p:childTnLst>
                              <p:par>
                                <p:cTn id="25" presetClass="entr" nodeType="afterEffect" presetSubtype="8" presetID="22" grpId="1" fill="hold">
                                  <p:stCondLst>
                                    <p:cond delay="0"/>
                                  </p:stCondLst>
                                  <p:childTnLst>
                                    <p:set>
                                      <p:cBhvr>
                                        <p:cTn id="26" fill="hold"/>
                                        <p:tgtEl>
                                          <p:spTgt spid="269">
                                            <p:graphicEl>
                                              <a:chart bldStep="series" categoryIdx="-4" seriesIdx="2"/>
                                            </p:graphicEl>
                                          </p:spTgt>
                                        </p:tgtEl>
                                        <p:attrNameLst>
                                          <p:attrName>style.visibility</p:attrName>
                                        </p:attrNameLst>
                                      </p:cBhvr>
                                      <p:to>
                                        <p:strVal val="visible"/>
                                      </p:to>
                                    </p:set>
                                    <p:animEffect filter="wipe(left)" transition="in">
                                      <p:cBhvr>
                                        <p:cTn id="27" dur="1000"/>
                                        <p:tgtEl>
                                          <p:spTgt spid="269">
                                            <p:graphicEl>
                                              <a:chart bldStep="series" categoryIdx="-4" seriesIdx="2"/>
                                            </p:graphicEl>
                                          </p:spTgt>
                                        </p:tgtEl>
                                      </p:cBhvr>
                                    </p:animEffect>
                                  </p:childTnLst>
                                </p:cTn>
                              </p:par>
                            </p:childTnLst>
                          </p:cTn>
                        </p:par>
                        <p:par>
                          <p:cTn id="28" fill="hold">
                            <p:stCondLst>
                              <p:cond delay="6000"/>
                            </p:stCondLst>
                            <p:childTnLst>
                              <p:par>
                                <p:cTn id="29" presetClass="entr" nodeType="afterEffect" presetSubtype="8" presetID="22" grpId="4" fill="hold">
                                  <p:stCondLst>
                                    <p:cond delay="0"/>
                                  </p:stCondLst>
                                  <p:iterate type="el" backwards="0">
                                    <p:tmAbs val="0"/>
                                  </p:iterate>
                                  <p:childTnLst>
                                    <p:set>
                                      <p:cBhvr>
                                        <p:cTn id="30" fill="hold"/>
                                        <p:tgtEl>
                                          <p:spTgt spid="272"/>
                                        </p:tgtEl>
                                        <p:attrNameLst>
                                          <p:attrName>style.visibility</p:attrName>
                                        </p:attrNameLst>
                                      </p:cBhvr>
                                      <p:to>
                                        <p:strVal val="visible"/>
                                      </p:to>
                                    </p:set>
                                    <p:animEffect filter="wipe(left)" transition="in">
                                      <p:cBhvr>
                                        <p:cTn id="31" dur="1000"/>
                                        <p:tgtEl>
                                          <p:spTgt spid="272"/>
                                        </p:tgtEl>
                                      </p:cBhvr>
                                    </p:animEffect>
                                  </p:childTnLst>
                                </p:cTn>
                              </p:par>
                            </p:childTnLst>
                          </p:cTn>
                        </p:par>
                        <p:par>
                          <p:cTn id="32" fill="hold">
                            <p:stCondLst>
                              <p:cond delay="7000"/>
                            </p:stCondLst>
                            <p:childTnLst>
                              <p:par>
                                <p:cTn id="33" presetClass="entr" nodeType="afterEffect" presetSubtype="8" presetID="22" grpId="1" fill="hold">
                                  <p:stCondLst>
                                    <p:cond delay="0"/>
                                  </p:stCondLst>
                                  <p:childTnLst>
                                    <p:set>
                                      <p:cBhvr>
                                        <p:cTn id="34" fill="hold"/>
                                        <p:tgtEl>
                                          <p:spTgt spid="269">
                                            <p:graphicEl>
                                              <a:chart bldStep="series" categoryIdx="-4" seriesIdx="3"/>
                                            </p:graphicEl>
                                          </p:spTgt>
                                        </p:tgtEl>
                                        <p:attrNameLst>
                                          <p:attrName>style.visibility</p:attrName>
                                        </p:attrNameLst>
                                      </p:cBhvr>
                                      <p:to>
                                        <p:strVal val="visible"/>
                                      </p:to>
                                    </p:set>
                                    <p:animEffect filter="wipe(left)" transition="in">
                                      <p:cBhvr>
                                        <p:cTn id="35" dur="1000"/>
                                        <p:tgtEl>
                                          <p:spTgt spid="269">
                                            <p:graphicEl>
                                              <a:chart bldStep="series" categoryIdx="-4" seriesIdx="3"/>
                                            </p:graphicEl>
                                          </p:spTgt>
                                        </p:tgtEl>
                                      </p:cBhvr>
                                    </p:animEffect>
                                  </p:childTnLst>
                                </p:cTn>
                              </p:par>
                            </p:childTnLst>
                          </p:cTn>
                        </p:par>
                        <p:par>
                          <p:cTn id="36" fill="hold">
                            <p:stCondLst>
                              <p:cond delay="8000"/>
                            </p:stCondLst>
                            <p:childTnLst>
                              <p:par>
                                <p:cTn id="37" presetClass="entr" nodeType="afterEffect" presetSubtype="8" presetID="22" grpId="5" fill="hold">
                                  <p:stCondLst>
                                    <p:cond delay="0"/>
                                  </p:stCondLst>
                                  <p:iterate type="el" backwards="0">
                                    <p:tmAbs val="0"/>
                                  </p:iterate>
                                  <p:childTnLst>
                                    <p:set>
                                      <p:cBhvr>
                                        <p:cTn id="38" fill="hold"/>
                                        <p:tgtEl>
                                          <p:spTgt spid="273"/>
                                        </p:tgtEl>
                                        <p:attrNameLst>
                                          <p:attrName>style.visibility</p:attrName>
                                        </p:attrNameLst>
                                      </p:cBhvr>
                                      <p:to>
                                        <p:strVal val="visible"/>
                                      </p:to>
                                    </p:set>
                                    <p:animEffect filter="wipe(left)" transition="in">
                                      <p:cBhvr>
                                        <p:cTn id="39" dur="1000"/>
                                        <p:tgtEl>
                                          <p:spTgt spid="273"/>
                                        </p:tgtEl>
                                      </p:cBhvr>
                                    </p:animEffect>
                                  </p:childTnLst>
                                </p:cTn>
                              </p:par>
                            </p:childTnLst>
                          </p:cTn>
                        </p:par>
                        <p:par>
                          <p:cTn id="40" fill="hold">
                            <p:stCondLst>
                              <p:cond delay="9000"/>
                            </p:stCondLst>
                            <p:childTnLst>
                              <p:par>
                                <p:cTn id="41" presetClass="entr" nodeType="afterEffect" presetSubtype="8" presetID="22" grpId="1" fill="hold">
                                  <p:stCondLst>
                                    <p:cond delay="0"/>
                                  </p:stCondLst>
                                  <p:childTnLst>
                                    <p:set>
                                      <p:cBhvr>
                                        <p:cTn id="42" fill="hold"/>
                                        <p:tgtEl>
                                          <p:spTgt spid="269">
                                            <p:graphicEl>
                                              <a:chart bldStep="series" categoryIdx="-4" seriesIdx="4"/>
                                            </p:graphicEl>
                                          </p:spTgt>
                                        </p:tgtEl>
                                        <p:attrNameLst>
                                          <p:attrName>style.visibility</p:attrName>
                                        </p:attrNameLst>
                                      </p:cBhvr>
                                      <p:to>
                                        <p:strVal val="visible"/>
                                      </p:to>
                                    </p:set>
                                    <p:animEffect filter="wipe(left)" transition="in">
                                      <p:cBhvr>
                                        <p:cTn id="43" dur="1000"/>
                                        <p:tgtEl>
                                          <p:spTgt spid="269">
                                            <p:graphicEl>
                                              <a:chart bldStep="series" categoryIdx="-4" seriesIdx="4"/>
                                            </p:graphicEl>
                                          </p:spTgt>
                                        </p:tgtEl>
                                      </p:cBhvr>
                                    </p:animEffect>
                                  </p:childTnLst>
                                </p:cTn>
                              </p:par>
                            </p:childTnLst>
                          </p:cTn>
                        </p:par>
                        <p:par>
                          <p:cTn id="44" fill="hold">
                            <p:stCondLst>
                              <p:cond delay="10000"/>
                            </p:stCondLst>
                            <p:childTnLst>
                              <p:par>
                                <p:cTn id="45" presetClass="entr" nodeType="afterEffect" presetSubtype="8" presetID="22" grpId="6" fill="hold">
                                  <p:stCondLst>
                                    <p:cond delay="0"/>
                                  </p:stCondLst>
                                  <p:iterate type="el" backwards="0">
                                    <p:tmAbs val="0"/>
                                  </p:iterate>
                                  <p:childTnLst>
                                    <p:set>
                                      <p:cBhvr>
                                        <p:cTn id="46" fill="hold"/>
                                        <p:tgtEl>
                                          <p:spTgt spid="274"/>
                                        </p:tgtEl>
                                        <p:attrNameLst>
                                          <p:attrName>style.visibility</p:attrName>
                                        </p:attrNameLst>
                                      </p:cBhvr>
                                      <p:to>
                                        <p:strVal val="visible"/>
                                      </p:to>
                                    </p:set>
                                    <p:animEffect filter="wipe(left)" transition="in">
                                      <p:cBhvr>
                                        <p:cTn id="47" dur="1000"/>
                                        <p:tgtEl>
                                          <p:spTgt spid="274"/>
                                        </p:tgtEl>
                                      </p:cBhvr>
                                    </p:animEffect>
                                  </p:childTnLst>
                                </p:cTn>
                              </p:par>
                            </p:childTnLst>
                          </p:cTn>
                        </p:par>
                        <p:par>
                          <p:cTn id="48" fill="hold">
                            <p:stCondLst>
                              <p:cond delay="11000"/>
                            </p:stCondLst>
                            <p:childTnLst>
                              <p:par>
                                <p:cTn id="49" presetClass="entr" nodeType="afterEffect" presetSubtype="8" presetID="22" grpId="1" fill="hold">
                                  <p:stCondLst>
                                    <p:cond delay="0"/>
                                  </p:stCondLst>
                                  <p:childTnLst>
                                    <p:set>
                                      <p:cBhvr>
                                        <p:cTn id="50" fill="hold"/>
                                        <p:tgtEl>
                                          <p:spTgt spid="269">
                                            <p:graphicEl>
                                              <a:chart bldStep="series" categoryIdx="-4" seriesIdx="5"/>
                                            </p:graphicEl>
                                          </p:spTgt>
                                        </p:tgtEl>
                                        <p:attrNameLst>
                                          <p:attrName>style.visibility</p:attrName>
                                        </p:attrNameLst>
                                      </p:cBhvr>
                                      <p:to>
                                        <p:strVal val="visible"/>
                                      </p:to>
                                    </p:set>
                                    <p:animEffect filter="wipe(left)" transition="in">
                                      <p:cBhvr>
                                        <p:cTn id="51" dur="1000"/>
                                        <p:tgtEl>
                                          <p:spTgt spid="269">
                                            <p:graphicEl>
                                              <a:chart bldStep="series" categoryIdx="-4" seriesIdx="5"/>
                                            </p:graphicEl>
                                          </p:spTgt>
                                        </p:tgtEl>
                                      </p:cBhvr>
                                    </p:animEffect>
                                  </p:childTnLst>
                                </p:cTn>
                              </p:par>
                            </p:childTnLst>
                          </p:cTn>
                        </p:par>
                        <p:par>
                          <p:cTn id="52" fill="hold">
                            <p:stCondLst>
                              <p:cond delay="12000"/>
                            </p:stCondLst>
                            <p:childTnLst>
                              <p:par>
                                <p:cTn id="53" presetClass="entr" nodeType="afterEffect" presetSubtype="8" presetID="22" grpId="7" fill="hold">
                                  <p:stCondLst>
                                    <p:cond delay="0"/>
                                  </p:stCondLst>
                                  <p:iterate type="el" backwards="0">
                                    <p:tmAbs val="0"/>
                                  </p:iterate>
                                  <p:childTnLst>
                                    <p:set>
                                      <p:cBhvr>
                                        <p:cTn id="54" fill="hold"/>
                                        <p:tgtEl>
                                          <p:spTgt spid="275"/>
                                        </p:tgtEl>
                                        <p:attrNameLst>
                                          <p:attrName>style.visibility</p:attrName>
                                        </p:attrNameLst>
                                      </p:cBhvr>
                                      <p:to>
                                        <p:strVal val="visible"/>
                                      </p:to>
                                    </p:set>
                                    <p:animEffect filter="wipe(left)" transition="in">
                                      <p:cBhvr>
                                        <p:cTn id="55" dur="1000"/>
                                        <p:tgtEl>
                                          <p:spTgt spid="275"/>
                                        </p:tgtEl>
                                      </p:cBhvr>
                                    </p:animEffect>
                                  </p:childTnLst>
                                </p:cTn>
                              </p:par>
                            </p:childTnLst>
                          </p:cTn>
                        </p:par>
                        <p:par>
                          <p:cTn id="56" fill="hold">
                            <p:stCondLst>
                              <p:cond delay="13000"/>
                            </p:stCondLst>
                            <p:childTnLst>
                              <p:par>
                                <p:cTn id="57" presetClass="entr" nodeType="afterEffect" presetSubtype="8" presetID="22" grpId="1" fill="hold">
                                  <p:stCondLst>
                                    <p:cond delay="0"/>
                                  </p:stCondLst>
                                  <p:childTnLst>
                                    <p:set>
                                      <p:cBhvr>
                                        <p:cTn id="58" fill="hold"/>
                                        <p:tgtEl>
                                          <p:spTgt spid="269">
                                            <p:graphicEl>
                                              <a:chart bldStep="series" categoryIdx="-4" seriesIdx="6"/>
                                            </p:graphicEl>
                                          </p:spTgt>
                                        </p:tgtEl>
                                        <p:attrNameLst>
                                          <p:attrName>style.visibility</p:attrName>
                                        </p:attrNameLst>
                                      </p:cBhvr>
                                      <p:to>
                                        <p:strVal val="visible"/>
                                      </p:to>
                                    </p:set>
                                    <p:animEffect filter="wipe(left)" transition="in">
                                      <p:cBhvr>
                                        <p:cTn id="59" dur="1000"/>
                                        <p:tgtEl>
                                          <p:spTgt spid="269">
                                            <p:graphicEl>
                                              <a:chart bldStep="series" categoryIdx="-4" seriesIdx="6"/>
                                            </p:graphicEl>
                                          </p:spTgt>
                                        </p:tgtEl>
                                      </p:cBhvr>
                                    </p:animEffect>
                                  </p:childTnLst>
                                </p:cTn>
                              </p:par>
                            </p:childTnLst>
                          </p:cTn>
                        </p:par>
                        <p:par>
                          <p:cTn id="60" fill="hold">
                            <p:stCondLst>
                              <p:cond delay="14000"/>
                            </p:stCondLst>
                            <p:childTnLst>
                              <p:par>
                                <p:cTn id="61" presetClass="entr" nodeType="afterEffect" presetSubtype="8" presetID="22" grpId="8" fill="hold">
                                  <p:stCondLst>
                                    <p:cond delay="0"/>
                                  </p:stCondLst>
                                  <p:iterate type="el" backwards="0">
                                    <p:tmAbs val="0"/>
                                  </p:iterate>
                                  <p:childTnLst>
                                    <p:set>
                                      <p:cBhvr>
                                        <p:cTn id="62" fill="hold"/>
                                        <p:tgtEl>
                                          <p:spTgt spid="276"/>
                                        </p:tgtEl>
                                        <p:attrNameLst>
                                          <p:attrName>style.visibility</p:attrName>
                                        </p:attrNameLst>
                                      </p:cBhvr>
                                      <p:to>
                                        <p:strVal val="visible"/>
                                      </p:to>
                                    </p:set>
                                    <p:animEffect filter="wipe(left)" transition="in">
                                      <p:cBhvr>
                                        <p:cTn id="63" dur="1000"/>
                                        <p:tgtEl>
                                          <p:spTgt spid="276"/>
                                        </p:tgtEl>
                                      </p:cBhvr>
                                    </p:animEffect>
                                  </p:childTnLst>
                                </p:cTn>
                              </p:par>
                            </p:childTnLst>
                          </p:cTn>
                        </p:par>
                        <p:par>
                          <p:cTn id="64" fill="hold">
                            <p:stCondLst>
                              <p:cond delay="15000"/>
                            </p:stCondLst>
                            <p:childTnLst>
                              <p:par>
                                <p:cTn id="65" presetClass="entr" nodeType="afterEffect" presetSubtype="8" presetID="22" grpId="1" fill="hold">
                                  <p:stCondLst>
                                    <p:cond delay="0"/>
                                  </p:stCondLst>
                                  <p:childTnLst>
                                    <p:set>
                                      <p:cBhvr>
                                        <p:cTn id="66" fill="hold"/>
                                        <p:tgtEl>
                                          <p:spTgt spid="269">
                                            <p:graphicEl>
                                              <a:chart bldStep="series" categoryIdx="-4" seriesIdx="7"/>
                                            </p:graphicEl>
                                          </p:spTgt>
                                        </p:tgtEl>
                                        <p:attrNameLst>
                                          <p:attrName>style.visibility</p:attrName>
                                        </p:attrNameLst>
                                      </p:cBhvr>
                                      <p:to>
                                        <p:strVal val="visible"/>
                                      </p:to>
                                    </p:set>
                                    <p:animEffect filter="wipe(left)" transition="in">
                                      <p:cBhvr>
                                        <p:cTn id="67" dur="1000"/>
                                        <p:tgtEl>
                                          <p:spTgt spid="269">
                                            <p:graphicEl>
                                              <a:chart bldStep="series" categoryIdx="-4" seriesIdx="7"/>
                                            </p:graphicEl>
                                          </p:spTgt>
                                        </p:tgtEl>
                                      </p:cBhvr>
                                    </p:animEffect>
                                  </p:childTnLst>
                                </p:cTn>
                              </p:par>
                            </p:childTnLst>
                          </p:cTn>
                        </p:par>
                        <p:par>
                          <p:cTn id="68" fill="hold">
                            <p:stCondLst>
                              <p:cond delay="16000"/>
                            </p:stCondLst>
                            <p:childTnLst>
                              <p:par>
                                <p:cTn id="69" presetClass="entr" nodeType="afterEffect" presetSubtype="8" presetID="22" grpId="9" fill="hold">
                                  <p:stCondLst>
                                    <p:cond delay="0"/>
                                  </p:stCondLst>
                                  <p:iterate type="el" backwards="0">
                                    <p:tmAbs val="0"/>
                                  </p:iterate>
                                  <p:childTnLst>
                                    <p:set>
                                      <p:cBhvr>
                                        <p:cTn id="70" fill="hold"/>
                                        <p:tgtEl>
                                          <p:spTgt spid="277"/>
                                        </p:tgtEl>
                                        <p:attrNameLst>
                                          <p:attrName>style.visibility</p:attrName>
                                        </p:attrNameLst>
                                      </p:cBhvr>
                                      <p:to>
                                        <p:strVal val="visible"/>
                                      </p:to>
                                    </p:set>
                                    <p:animEffect filter="wipe(left)" transition="in">
                                      <p:cBhvr>
                                        <p:cTn id="71" dur="1000"/>
                                        <p:tgtEl>
                                          <p:spTgt spid="277"/>
                                        </p:tgtEl>
                                      </p:cBhvr>
                                    </p:animEffect>
                                  </p:childTnLst>
                                </p:cTn>
                              </p:par>
                            </p:childTnLst>
                          </p:cTn>
                        </p:par>
                      </p:childTnLst>
                    </p:cTn>
                  </p:par>
                  <p:par>
                    <p:cTn id="72" fill="hold">
                      <p:stCondLst>
                        <p:cond delay="indefinite"/>
                      </p:stCondLst>
                      <p:childTnLst>
                        <p:par>
                          <p:cTn id="73" fill="hold">
                            <p:stCondLst>
                              <p:cond delay="0"/>
                            </p:stCondLst>
                            <p:childTnLst>
                              <p:par>
                                <p:cTn id="74" presetClass="entr" nodeType="clickEffect" presetID="10" grpId="10" fill="hold">
                                  <p:stCondLst>
                                    <p:cond delay="0"/>
                                  </p:stCondLst>
                                  <p:iterate type="el" backwards="0">
                                    <p:tmAbs val="0"/>
                                  </p:iterate>
                                  <p:childTnLst>
                                    <p:set>
                                      <p:cBhvr>
                                        <p:cTn id="75" fill="hold"/>
                                        <p:tgtEl>
                                          <p:spTgt spid="266"/>
                                        </p:tgtEl>
                                        <p:attrNameLst>
                                          <p:attrName>style.visibility</p:attrName>
                                        </p:attrNameLst>
                                      </p:cBhvr>
                                      <p:to>
                                        <p:strVal val="visible"/>
                                      </p:to>
                                    </p:set>
                                    <p:animEffect filter="fade" transition="in">
                                      <p:cBhvr>
                                        <p:cTn id="76" dur="1500"/>
                                        <p:tgtEl>
                                          <p:spTgt spid="266"/>
                                        </p:tgtEl>
                                      </p:cBhvr>
                                    </p:animEffect>
                                  </p:childTnLst>
                                </p:cTn>
                              </p:par>
                            </p:childTnLst>
                          </p:cTn>
                        </p:par>
                        <p:par>
                          <p:cTn id="77" fill="hold">
                            <p:stCondLst>
                              <p:cond delay="1500"/>
                            </p:stCondLst>
                            <p:childTnLst>
                              <p:par>
                                <p:cTn id="78" presetClass="entr" nodeType="afterEffect" presetID="10" grpId="11" fill="hold">
                                  <p:stCondLst>
                                    <p:cond delay="0"/>
                                  </p:stCondLst>
                                  <p:iterate type="el" backwards="0">
                                    <p:tmAbs val="0"/>
                                  </p:iterate>
                                  <p:childTnLst>
                                    <p:set>
                                      <p:cBhvr>
                                        <p:cTn id="79" fill="hold"/>
                                        <p:tgtEl>
                                          <p:spTgt spid="281"/>
                                        </p:tgtEl>
                                        <p:attrNameLst>
                                          <p:attrName>style.visibility</p:attrName>
                                        </p:attrNameLst>
                                      </p:cBhvr>
                                      <p:to>
                                        <p:strVal val="visible"/>
                                      </p:to>
                                    </p:set>
                                    <p:animEffect filter="fade" transition="in">
                                      <p:cBhvr>
                                        <p:cTn id="80" dur="1500"/>
                                        <p:tgtEl>
                                          <p:spTgt spid="281"/>
                                        </p:tgtEl>
                                      </p:cBhvr>
                                    </p:animEffect>
                                  </p:childTnLst>
                                </p:cTn>
                              </p:par>
                            </p:childTnLst>
                          </p:cTn>
                        </p:par>
                        <p:par>
                          <p:cTn id="81" fill="hold">
                            <p:stCondLst>
                              <p:cond delay="3000"/>
                            </p:stCondLst>
                            <p:childTnLst>
                              <p:par>
                                <p:cTn id="82" presetClass="entr" nodeType="afterEffect" presetID="9" grpId="12" fill="hold">
                                  <p:stCondLst>
                                    <p:cond delay="0"/>
                                  </p:stCondLst>
                                  <p:iterate type="el" backwards="0">
                                    <p:tmAbs val="0"/>
                                  </p:iterate>
                                  <p:childTnLst>
                                    <p:set>
                                      <p:cBhvr>
                                        <p:cTn id="83" fill="hold"/>
                                        <p:tgtEl>
                                          <p:spTgt spid="280"/>
                                        </p:tgtEl>
                                        <p:attrNameLst>
                                          <p:attrName>style.visibility</p:attrName>
                                        </p:attrNameLst>
                                      </p:cBhvr>
                                      <p:to>
                                        <p:strVal val="visible"/>
                                      </p:to>
                                    </p:set>
                                    <p:animEffect filter="dissolve" transition="in">
                                      <p:cBhvr>
                                        <p:cTn id="84" dur="1250"/>
                                        <p:tgtEl>
                                          <p:spTgt spid="280"/>
                                        </p:tgtEl>
                                      </p:cBhvr>
                                    </p:animEffect>
                                  </p:childTnLst>
                                </p:cTn>
                              </p:par>
                            </p:childTnLst>
                          </p:cTn>
                        </p:par>
                        <p:par>
                          <p:cTn id="85" fill="hold">
                            <p:stCondLst>
                              <p:cond delay="4250"/>
                            </p:stCondLst>
                            <p:childTnLst>
                              <p:par>
                                <p:cTn id="86" presetClass="entr" nodeType="afterEffect" presetID="9" grpId="13" fill="hold">
                                  <p:stCondLst>
                                    <p:cond delay="0"/>
                                  </p:stCondLst>
                                  <p:iterate type="el" backwards="0">
                                    <p:tmAbs val="0"/>
                                  </p:iterate>
                                  <p:childTnLst>
                                    <p:set>
                                      <p:cBhvr>
                                        <p:cTn id="87" fill="hold"/>
                                        <p:tgtEl>
                                          <p:spTgt spid="278"/>
                                        </p:tgtEl>
                                        <p:attrNameLst>
                                          <p:attrName>style.visibility</p:attrName>
                                        </p:attrNameLst>
                                      </p:cBhvr>
                                      <p:to>
                                        <p:strVal val="visible"/>
                                      </p:to>
                                    </p:set>
                                    <p:animEffect filter="dissolve" transition="in">
                                      <p:cBhvr>
                                        <p:cTn id="88" dur="1250"/>
                                        <p:tgtEl>
                                          <p:spTgt spid="278"/>
                                        </p:tgtEl>
                                      </p:cBhvr>
                                    </p:animEffect>
                                  </p:childTnLst>
                                </p:cTn>
                              </p:par>
                            </p:childTnLst>
                          </p:cTn>
                        </p:par>
                        <p:par>
                          <p:cTn id="89" fill="hold">
                            <p:stCondLst>
                              <p:cond delay="5500"/>
                            </p:stCondLst>
                            <p:childTnLst>
                              <p:par>
                                <p:cTn id="90" presetClass="entr" nodeType="afterEffect" presetID="9" grpId="14" fill="hold">
                                  <p:stCondLst>
                                    <p:cond delay="0"/>
                                  </p:stCondLst>
                                  <p:iterate type="el" backwards="0">
                                    <p:tmAbs val="0"/>
                                  </p:iterate>
                                  <p:childTnLst>
                                    <p:set>
                                      <p:cBhvr>
                                        <p:cTn id="91" fill="hold"/>
                                        <p:tgtEl>
                                          <p:spTgt spid="279"/>
                                        </p:tgtEl>
                                        <p:attrNameLst>
                                          <p:attrName>style.visibility</p:attrName>
                                        </p:attrNameLst>
                                      </p:cBhvr>
                                      <p:to>
                                        <p:strVal val="visible"/>
                                      </p:to>
                                    </p:set>
                                    <p:animEffect filter="dissolve" transition="in">
                                      <p:cBhvr>
                                        <p:cTn id="92" dur="125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 grpId="4"/>
      <p:bldP build="whole" bldLvl="1" animBg="1" rev="0" advAuto="0" spid="275" grpId="7"/>
      <p:bldP build="whole" bldLvl="1" animBg="1" rev="0" advAuto="0" spid="273" grpId="5"/>
      <p:bldP build="whole" bldLvl="1" animBg="1" rev="0" advAuto="0" spid="280" grpId="12"/>
      <p:bldGraphic spid="269" grpId="1">
        <p:bldSub>
          <a:bldChart bld="series"/>
        </p:bldSub>
      </p:bldGraphic>
      <p:bldP build="whole" bldLvl="1" animBg="1" rev="0" advAuto="0" spid="266" grpId="10"/>
      <p:bldP build="whole" bldLvl="1" animBg="1" rev="0" advAuto="0" spid="278" grpId="13"/>
      <p:bldP build="whole" bldLvl="1" animBg="1" rev="0" advAuto="0" spid="281" grpId="11"/>
      <p:bldP build="whole" bldLvl="1" animBg="1" rev="0" advAuto="0" spid="271" grpId="3"/>
      <p:bldP build="whole" bldLvl="1" animBg="1" rev="0" advAuto="0" spid="274" grpId="6"/>
      <p:bldP build="whole" bldLvl="1" animBg="1" rev="0" advAuto="0" spid="276" grpId="8"/>
      <p:bldP build="whole" bldLvl="1" animBg="1" rev="0" advAuto="0" spid="277" grpId="9"/>
      <p:bldP build="whole" bldLvl="1" animBg="1" rev="0" advAuto="0" spid="270" grpId="2"/>
      <p:bldP build="whole" bldLvl="1" animBg="1" rev="0" advAuto="0" spid="279" grpId="1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he Problems with Proctoring"/>
          <p:cNvSpPr txBox="1"/>
          <p:nvPr>
            <p:ph type="title"/>
          </p:nvPr>
        </p:nvSpPr>
        <p:spPr>
          <a:xfrm>
            <a:off x="254000" y="4533900"/>
            <a:ext cx="21971004" cy="4648200"/>
          </a:xfrm>
          <a:prstGeom prst="rect">
            <a:avLst/>
          </a:prstGeom>
        </p:spPr>
        <p:txBody>
          <a:bodyPr/>
          <a:lstStyle>
            <a:lvl1pPr>
              <a:defRPr spc="-260" sz="13000"/>
            </a:lvl1pPr>
          </a:lstStyle>
          <a:p>
            <a:pPr/>
            <a:r>
              <a:t>The Problems with Proctoring</a:t>
            </a:r>
          </a:p>
        </p:txBody>
      </p:sp>
    </p:spTree>
  </p:cSld>
  <p:clrMapOvr>
    <a:masterClrMapping/>
  </p:clrMapOvr>
  <mc:AlternateContent xmlns:mc="http://schemas.openxmlformats.org/markup-compatibility/2006">
    <mc:Choice xmlns:p14="http://schemas.microsoft.com/office/powerpoint/2010/main" Requires="p14">
      <p:transition spd="med" advClick="0" advTm="0" p14:dur="1000">
        <p:fade thruBlk="1"/>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Fairness &amp; Trust"/>
          <p:cNvSpPr txBox="1"/>
          <p:nvPr>
            <p:ph type="title"/>
          </p:nvPr>
        </p:nvSpPr>
        <p:spPr>
          <a:xfrm>
            <a:off x="254000" y="635000"/>
            <a:ext cx="23876000" cy="1435100"/>
          </a:xfrm>
          <a:prstGeom prst="rect">
            <a:avLst/>
          </a:prstGeom>
        </p:spPr>
        <p:txBody>
          <a:bodyPr/>
          <a:lstStyle>
            <a:lvl1pPr algn="ctr"/>
          </a:lstStyle>
          <a:p>
            <a:pPr/>
            <a:r>
              <a:t>Fairness &amp; Trust</a:t>
            </a:r>
          </a:p>
        </p:txBody>
      </p:sp>
      <p:sp>
        <p:nvSpPr>
          <p:cNvPr id="290" name="Online Proctoring Undermines the Very Values it Seeks to Uphold"/>
          <p:cNvSpPr txBox="1"/>
          <p:nvPr>
            <p:ph type="body" idx="21"/>
          </p:nvPr>
        </p:nvSpPr>
        <p:spPr>
          <a:xfrm>
            <a:off x="1206500" y="1925710"/>
            <a:ext cx="21971000" cy="1435101"/>
          </a:xfrm>
          <a:prstGeom prst="rect">
            <a:avLst/>
          </a:prstGeom>
          <a:extLst>
            <a:ext uri="{C572A759-6A51-4108-AA02-DFA0A04FC94B}">
              <ma14:wrappingTextBoxFlag xmlns:ma14="http://schemas.microsoft.com/office/mac/drawingml/2011/main" val="1"/>
            </a:ext>
          </a:extLst>
        </p:spPr>
        <p:txBody>
          <a:bodyPr/>
          <a:lstStyle>
            <a:lvl1pPr algn="ctr" defTabSz="709930">
              <a:defRPr sz="5504"/>
            </a:lvl1pPr>
          </a:lstStyle>
          <a:p>
            <a:pPr/>
            <a:r>
              <a:t>Online Proctoring Undermines the Very Values it Seeks to Uphold</a:t>
            </a:r>
          </a:p>
        </p:txBody>
      </p:sp>
      <p:sp>
        <p:nvSpPr>
          <p:cNvPr id="291" name="At its heart, academic integrity is about maintaining trust in the academic institution.…"/>
          <p:cNvSpPr txBox="1"/>
          <p:nvPr>
            <p:ph type="body" idx="1"/>
          </p:nvPr>
        </p:nvSpPr>
        <p:spPr>
          <a:xfrm>
            <a:off x="1206500" y="3937000"/>
            <a:ext cx="21971000" cy="9450459"/>
          </a:xfrm>
          <a:prstGeom prst="rect">
            <a:avLst/>
          </a:prstGeom>
        </p:spPr>
        <p:txBody>
          <a:bodyPr/>
          <a:lstStyle/>
          <a:p>
            <a:pPr algn="ctr" defTabSz="792479">
              <a:spcBef>
                <a:spcPts val="1700"/>
              </a:spcBef>
              <a:defRPr b="1" spc="-52" sz="5280"/>
            </a:pPr>
            <a:r>
              <a:t>At its heart, academic integrity is about maintaining trust in the academic institution.</a:t>
            </a:r>
          </a:p>
          <a:p>
            <a:pPr marL="670560" indent="-670560" algn="ctr" defTabSz="792479">
              <a:spcBef>
                <a:spcPts val="1700"/>
              </a:spcBef>
              <a:buSzPct val="123000"/>
              <a:buChar char="•"/>
              <a:defRPr spc="-48" sz="4800"/>
            </a:pPr>
            <a:r>
              <a:t>The students’ trust that they will get the education they paid for.</a:t>
            </a:r>
          </a:p>
          <a:p>
            <a:pPr marL="670560" indent="-670560" algn="ctr" defTabSz="792479">
              <a:spcBef>
                <a:spcPts val="1700"/>
              </a:spcBef>
              <a:buSzPct val="123000"/>
              <a:buChar char="•"/>
              <a:defRPr spc="-48" sz="4800"/>
            </a:pPr>
            <a:r>
              <a:t>The public’s trust that a degree from the institution is a valid measure of the bearer’s academic attainment.</a:t>
            </a:r>
          </a:p>
          <a:p>
            <a:pPr algn="ctr" defTabSz="792479">
              <a:spcBef>
                <a:spcPts val="1700"/>
              </a:spcBef>
              <a:defRPr spc="-52" sz="5280"/>
            </a:pPr>
            <a:r>
              <a:rPr b="1"/>
              <a:t>Trust is only maintained if the learning environment is fair.</a:t>
            </a:r>
            <a:endParaRPr b="1"/>
          </a:p>
          <a:p>
            <a:pPr marL="670560" indent="-670560" algn="ctr" defTabSz="792479">
              <a:spcBef>
                <a:spcPts val="1700"/>
              </a:spcBef>
              <a:buSzPct val="123000"/>
              <a:buChar char="•"/>
              <a:defRPr spc="-48" sz="4800"/>
            </a:pPr>
            <a:r>
              <a:t>If some students are unfairly advantaged over others, those at a disadvantage have fewer opportunities to learn.</a:t>
            </a:r>
          </a:p>
          <a:p>
            <a:pPr marL="670560" indent="-670560" algn="ctr" defTabSz="792479">
              <a:spcBef>
                <a:spcPts val="1700"/>
              </a:spcBef>
              <a:buSzPct val="123000"/>
              <a:buChar char="•"/>
              <a:defRPr spc="-48" sz="4800"/>
            </a:pPr>
            <a:r>
              <a:t>In an unfair institution of higher education, all degrees are not representative of the same level of intellectual achievement and so the value of every degree is diminished.</a:t>
            </a:r>
          </a:p>
        </p:txBody>
      </p:sp>
      <p:sp>
        <p:nvSpPr>
          <p:cNvPr id="292" name="(Coghlan et al., 2021)"/>
          <p:cNvSpPr txBox="1"/>
          <p:nvPr/>
        </p:nvSpPr>
        <p:spPr>
          <a:xfrm>
            <a:off x="0" y="13258799"/>
            <a:ext cx="30050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(Coghlan et al., 2021)</a:t>
            </a:r>
          </a:p>
        </p:txBody>
      </p:sp>
    </p:spTree>
  </p:cSld>
  <p:clrMapOvr>
    <a:masterClrMapping/>
  </p:clrMapOvr>
  <mc:AlternateContent xmlns:mc="http://schemas.openxmlformats.org/markup-compatibility/2006">
    <mc:Choice xmlns:p14="http://schemas.microsoft.com/office/powerpoint/2010/main" Requires="p14">
      <p:transition spd="slow" advClick="0" advTm="0" p14:dur="20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89"/>
                                        </p:tgtEl>
                                        <p:attrNameLst>
                                          <p:attrName>style.visibility</p:attrName>
                                        </p:attrNameLst>
                                      </p:cBhvr>
                                      <p:to>
                                        <p:strVal val="visible"/>
                                      </p:to>
                                    </p:set>
                                    <p:anim calcmode="lin" valueType="num">
                                      <p:cBhvr>
                                        <p:cTn id="7" dur="1000" fill="hold"/>
                                        <p:tgtEl>
                                          <p:spTgt spid="289"/>
                                        </p:tgtEl>
                                        <p:attrNameLst>
                                          <p:attrName>ppt_x</p:attrName>
                                        </p:attrNameLst>
                                      </p:cBhvr>
                                      <p:tavLst>
                                        <p:tav tm="0">
                                          <p:val>
                                            <p:strVal val="#ppt_x"/>
                                          </p:val>
                                        </p:tav>
                                        <p:tav tm="100000">
                                          <p:val>
                                            <p:strVal val="#ppt_x"/>
                                          </p:val>
                                        </p:tav>
                                      </p:tavLst>
                                    </p:anim>
                                    <p:anim calcmode="lin" valueType="num">
                                      <p:cBhvr>
                                        <p:cTn id="8" dur="1000" fill="hold"/>
                                        <p:tgtEl>
                                          <p:spTgt spid="28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Class="entr" nodeType="afterEffect" presetSubtype="1" presetID="2" grpId="2" fill="hold">
                                  <p:stCondLst>
                                    <p:cond delay="0"/>
                                  </p:stCondLst>
                                  <p:iterate type="el" backwards="0">
                                    <p:tmAbs val="0"/>
                                  </p:iterate>
                                  <p:childTnLst>
                                    <p:set>
                                      <p:cBhvr>
                                        <p:cTn id="11" fill="hold"/>
                                        <p:tgtEl>
                                          <p:spTgt spid="290"/>
                                        </p:tgtEl>
                                        <p:attrNameLst>
                                          <p:attrName>style.visibility</p:attrName>
                                        </p:attrNameLst>
                                      </p:cBhvr>
                                      <p:to>
                                        <p:strVal val="visible"/>
                                      </p:to>
                                    </p:set>
                                    <p:anim calcmode="lin" valueType="num">
                                      <p:cBhvr>
                                        <p:cTn id="12" dur="1000" fill="hold"/>
                                        <p:tgtEl>
                                          <p:spTgt spid="290"/>
                                        </p:tgtEl>
                                        <p:attrNameLst>
                                          <p:attrName>ppt_x</p:attrName>
                                        </p:attrNameLst>
                                      </p:cBhvr>
                                      <p:tavLst>
                                        <p:tav tm="0">
                                          <p:val>
                                            <p:strVal val="#ppt_x"/>
                                          </p:val>
                                        </p:tav>
                                        <p:tav tm="100000">
                                          <p:val>
                                            <p:strVal val="#ppt_x"/>
                                          </p:val>
                                        </p:tav>
                                      </p:tavLst>
                                    </p:anim>
                                    <p:anim calcmode="lin" valueType="num">
                                      <p:cBhvr>
                                        <p:cTn id="13" dur="1000" fill="hold"/>
                                        <p:tgtEl>
                                          <p:spTgt spid="29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 presetID="2" grpId="3" fill="hold">
                                  <p:stCondLst>
                                    <p:cond delay="0"/>
                                  </p:stCondLst>
                                  <p:iterate type="el" backwards="0">
                                    <p:tmAbs val="0"/>
                                  </p:iterate>
                                  <p:childTnLst>
                                    <p:set>
                                      <p:cBhvr>
                                        <p:cTn id="17" fill="hold"/>
                                        <p:tgtEl>
                                          <p:spTgt spid="291">
                                            <p:bg/>
                                          </p:spTgt>
                                        </p:tgtEl>
                                        <p:attrNameLst>
                                          <p:attrName>style.visibility</p:attrName>
                                        </p:attrNameLst>
                                      </p:cBhvr>
                                      <p:to>
                                        <p:strVal val="visible"/>
                                      </p:to>
                                    </p:set>
                                    <p:anim calcmode="lin" valueType="num">
                                      <p:cBhvr>
                                        <p:cTn id="18" dur="1000" fill="hold"/>
                                        <p:tgtEl>
                                          <p:spTgt spid="291">
                                            <p:bg/>
                                          </p:spTgt>
                                        </p:tgtEl>
                                        <p:attrNameLst>
                                          <p:attrName>ppt_x</p:attrName>
                                        </p:attrNameLst>
                                      </p:cBhvr>
                                      <p:tavLst>
                                        <p:tav tm="0">
                                          <p:val>
                                            <p:strVal val="#ppt_x"/>
                                          </p:val>
                                        </p:tav>
                                        <p:tav tm="100000">
                                          <p:val>
                                            <p:strVal val="#ppt_x"/>
                                          </p:val>
                                        </p:tav>
                                      </p:tavLst>
                                    </p:anim>
                                    <p:anim calcmode="lin" valueType="num">
                                      <p:cBhvr>
                                        <p:cTn id="19" dur="1000" fill="hold"/>
                                        <p:tgtEl>
                                          <p:spTgt spid="291">
                                            <p:bg/>
                                          </p:spTgt>
                                        </p:tgtEl>
                                        <p:attrNameLst>
                                          <p:attrName>ppt_y</p:attrName>
                                        </p:attrNameLst>
                                      </p:cBhvr>
                                      <p:tavLst>
                                        <p:tav tm="0">
                                          <p:val>
                                            <p:strVal val="0-#ppt_h/2"/>
                                          </p:val>
                                        </p:tav>
                                        <p:tav tm="100000">
                                          <p:val>
                                            <p:strVal val="#ppt_y"/>
                                          </p:val>
                                        </p:tav>
                                      </p:tavLst>
                                    </p:anim>
                                  </p:childTnLst>
                                </p:cTn>
                              </p:par>
                              <p:par>
                                <p:cTn id="20" presetClass="entr" nodeType="withEffect" presetSubtype="1" presetID="2" grpId="3" fill="hold">
                                  <p:stCondLst>
                                    <p:cond delay="0"/>
                                  </p:stCondLst>
                                  <p:iterate type="el" backwards="0">
                                    <p:tmAbs val="0"/>
                                  </p:iterate>
                                  <p:childTnLst>
                                    <p:set>
                                      <p:cBhvr>
                                        <p:cTn id="21" fill="hold"/>
                                        <p:tgtEl>
                                          <p:spTgt spid="291">
                                            <p:txEl>
                                              <p:pRg st="0" end="0"/>
                                            </p:txEl>
                                          </p:spTgt>
                                        </p:tgtEl>
                                        <p:attrNameLst>
                                          <p:attrName>style.visibility</p:attrName>
                                        </p:attrNameLst>
                                      </p:cBhvr>
                                      <p:to>
                                        <p:strVal val="visible"/>
                                      </p:to>
                                    </p:set>
                                    <p:anim calcmode="lin" valueType="num">
                                      <p:cBhvr>
                                        <p:cTn id="22" dur="1000" fill="hold"/>
                                        <p:tgtEl>
                                          <p:spTgt spid="29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91">
                                            <p:txEl>
                                              <p:pRg st="0" end="0"/>
                                            </p:txEl>
                                          </p:spTgt>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Class="entr" nodeType="afterEffect" presetSubtype="4" presetID="2" grpId="4" fill="hold">
                                  <p:stCondLst>
                                    <p:cond delay="0"/>
                                  </p:stCondLst>
                                  <p:iterate type="el" backwards="0">
                                    <p:tmAbs val="0"/>
                                  </p:iterate>
                                  <p:childTnLst>
                                    <p:set>
                                      <p:cBhvr>
                                        <p:cTn id="26" fill="hold"/>
                                        <p:tgtEl>
                                          <p:spTgt spid="292"/>
                                        </p:tgtEl>
                                        <p:attrNameLst>
                                          <p:attrName>style.visibility</p:attrName>
                                        </p:attrNameLst>
                                      </p:cBhvr>
                                      <p:to>
                                        <p:strVal val="visible"/>
                                      </p:to>
                                    </p:set>
                                    <p:anim calcmode="lin" valueType="num">
                                      <p:cBhvr>
                                        <p:cTn id="27" dur="1000" fill="hold"/>
                                        <p:tgtEl>
                                          <p:spTgt spid="292"/>
                                        </p:tgtEl>
                                        <p:attrNameLst>
                                          <p:attrName>ppt_x</p:attrName>
                                        </p:attrNameLst>
                                      </p:cBhvr>
                                      <p:tavLst>
                                        <p:tav tm="0">
                                          <p:val>
                                            <p:strVal val="#ppt_x"/>
                                          </p:val>
                                        </p:tav>
                                        <p:tav tm="100000">
                                          <p:val>
                                            <p:strVal val="#ppt_x"/>
                                          </p:val>
                                        </p:tav>
                                      </p:tavLst>
                                    </p:anim>
                                    <p:anim calcmode="lin" valueType="num">
                                      <p:cBhvr>
                                        <p:cTn id="28" dur="1000" fill="hold"/>
                                        <p:tgtEl>
                                          <p:spTgt spid="29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1" presetID="2" grpId="3" fill="hold">
                                  <p:stCondLst>
                                    <p:cond delay="0"/>
                                  </p:stCondLst>
                                  <p:iterate type="el" backwards="0">
                                    <p:tmAbs val="0"/>
                                  </p:iterate>
                                  <p:childTnLst>
                                    <p:set>
                                      <p:cBhvr>
                                        <p:cTn id="32" fill="hold"/>
                                        <p:tgtEl>
                                          <p:spTgt spid="291">
                                            <p:txEl>
                                              <p:pRg st="1" end="1"/>
                                            </p:txEl>
                                          </p:spTgt>
                                        </p:tgtEl>
                                        <p:attrNameLst>
                                          <p:attrName>style.visibility</p:attrName>
                                        </p:attrNameLst>
                                      </p:cBhvr>
                                      <p:to>
                                        <p:strVal val="visible"/>
                                      </p:to>
                                    </p:set>
                                    <p:anim calcmode="lin" valueType="num">
                                      <p:cBhvr>
                                        <p:cTn id="33" dur="1000" fill="hold"/>
                                        <p:tgtEl>
                                          <p:spTgt spid="291">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2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1" presetID="2" grpId="3" fill="hold">
                                  <p:stCondLst>
                                    <p:cond delay="0"/>
                                  </p:stCondLst>
                                  <p:iterate type="el" backwards="0">
                                    <p:tmAbs val="0"/>
                                  </p:iterate>
                                  <p:childTnLst>
                                    <p:set>
                                      <p:cBhvr>
                                        <p:cTn id="38" fill="hold"/>
                                        <p:tgtEl>
                                          <p:spTgt spid="291">
                                            <p:txEl>
                                              <p:pRg st="2" end="2"/>
                                            </p:txEl>
                                          </p:spTgt>
                                        </p:tgtEl>
                                        <p:attrNameLst>
                                          <p:attrName>style.visibility</p:attrName>
                                        </p:attrNameLst>
                                      </p:cBhvr>
                                      <p:to>
                                        <p:strVal val="visible"/>
                                      </p:to>
                                    </p:set>
                                    <p:anim calcmode="lin" valueType="num">
                                      <p:cBhvr>
                                        <p:cTn id="39" dur="1000" fill="hold"/>
                                        <p:tgtEl>
                                          <p:spTgt spid="291">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29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1" presetID="2" grpId="3" fill="hold">
                                  <p:stCondLst>
                                    <p:cond delay="0"/>
                                  </p:stCondLst>
                                  <p:iterate type="el" backwards="0">
                                    <p:tmAbs val="0"/>
                                  </p:iterate>
                                  <p:childTnLst>
                                    <p:set>
                                      <p:cBhvr>
                                        <p:cTn id="44" fill="hold"/>
                                        <p:tgtEl>
                                          <p:spTgt spid="291">
                                            <p:txEl>
                                              <p:pRg st="3" end="3"/>
                                            </p:txEl>
                                          </p:spTgt>
                                        </p:tgtEl>
                                        <p:attrNameLst>
                                          <p:attrName>style.visibility</p:attrName>
                                        </p:attrNameLst>
                                      </p:cBhvr>
                                      <p:to>
                                        <p:strVal val="visible"/>
                                      </p:to>
                                    </p:set>
                                    <p:anim calcmode="lin" valueType="num">
                                      <p:cBhvr>
                                        <p:cTn id="45" dur="1000" fill="hold"/>
                                        <p:tgtEl>
                                          <p:spTgt spid="291">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29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1" presetID="2" grpId="3" fill="hold">
                                  <p:stCondLst>
                                    <p:cond delay="0"/>
                                  </p:stCondLst>
                                  <p:iterate type="el" backwards="0">
                                    <p:tmAbs val="0"/>
                                  </p:iterate>
                                  <p:childTnLst>
                                    <p:set>
                                      <p:cBhvr>
                                        <p:cTn id="50" fill="hold"/>
                                        <p:tgtEl>
                                          <p:spTgt spid="291">
                                            <p:txEl>
                                              <p:pRg st="4" end="4"/>
                                            </p:txEl>
                                          </p:spTgt>
                                        </p:tgtEl>
                                        <p:attrNameLst>
                                          <p:attrName>style.visibility</p:attrName>
                                        </p:attrNameLst>
                                      </p:cBhvr>
                                      <p:to>
                                        <p:strVal val="visible"/>
                                      </p:to>
                                    </p:set>
                                    <p:anim calcmode="lin" valueType="num">
                                      <p:cBhvr>
                                        <p:cTn id="51" dur="1000" fill="hold"/>
                                        <p:tgtEl>
                                          <p:spTgt spid="291">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29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1" presetID="2" grpId="3" fill="hold">
                                  <p:stCondLst>
                                    <p:cond delay="0"/>
                                  </p:stCondLst>
                                  <p:iterate type="el" backwards="0">
                                    <p:tmAbs val="0"/>
                                  </p:iterate>
                                  <p:childTnLst>
                                    <p:set>
                                      <p:cBhvr>
                                        <p:cTn id="56" fill="hold"/>
                                        <p:tgtEl>
                                          <p:spTgt spid="291">
                                            <p:txEl>
                                              <p:pRg st="5" end="5"/>
                                            </p:txEl>
                                          </p:spTgt>
                                        </p:tgtEl>
                                        <p:attrNameLst>
                                          <p:attrName>style.visibility</p:attrName>
                                        </p:attrNameLst>
                                      </p:cBhvr>
                                      <p:to>
                                        <p:strVal val="visible"/>
                                      </p:to>
                                    </p:set>
                                    <p:anim calcmode="lin" valueType="num">
                                      <p:cBhvr>
                                        <p:cTn id="57" dur="1000" fill="hold"/>
                                        <p:tgtEl>
                                          <p:spTgt spid="291">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29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xit" nodeType="clickEffect" presetSubtype="2" presetID="2" grpId="5" fill="hold">
                                  <p:stCondLst>
                                    <p:cond delay="0"/>
                                  </p:stCondLst>
                                  <p:iterate type="el" backwards="0">
                                    <p:tmAbs val="0"/>
                                  </p:iterate>
                                  <p:childTnLst>
                                    <p:anim calcmode="lin" valueType="num">
                                      <p:cBhvr>
                                        <p:cTn id="62" dur="1000" fill="hold"/>
                                        <p:tgtEl>
                                          <p:spTgt spid="291">
                                            <p:txEl>
                                              <p:pRg st="0" end="0"/>
                                            </p:txEl>
                                          </p:spTgt>
                                        </p:tgtEl>
                                        <p:attrNameLst>
                                          <p:attrName>ppt_x</p:attrName>
                                        </p:attrNameLst>
                                      </p:cBhvr>
                                      <p:tavLst>
                                        <p:tav tm="0">
                                          <p:val>
                                            <p:strVal val="ppt_x"/>
                                          </p:val>
                                        </p:tav>
                                        <p:tav tm="100000">
                                          <p:val>
                                            <p:strVal val="1+ppt_w/2"/>
                                          </p:val>
                                        </p:tav>
                                      </p:tavLst>
                                    </p:anim>
                                    <p:anim calcmode="lin" valueType="num">
                                      <p:cBhvr>
                                        <p:cTn id="63" dur="1000" fill="hold"/>
                                        <p:tgtEl>
                                          <p:spTgt spid="291">
                                            <p:txEl>
                                              <p:pRg st="0" end="0"/>
                                            </p:txEl>
                                          </p:spTgt>
                                        </p:tgtEl>
                                        <p:attrNameLst>
                                          <p:attrName>ppt_y</p:attrName>
                                        </p:attrNameLst>
                                      </p:cBhvr>
                                      <p:tavLst>
                                        <p:tav tm="0">
                                          <p:val>
                                            <p:strVal val="ppt_y"/>
                                          </p:val>
                                        </p:tav>
                                        <p:tav tm="100000">
                                          <p:val>
                                            <p:strVal val="ppt_y"/>
                                          </p:val>
                                        </p:tav>
                                      </p:tavLst>
                                    </p:anim>
                                    <p:set>
                                      <p:cBhvr>
                                        <p:cTn id="64" fill="hold">
                                          <p:stCondLst>
                                            <p:cond delay="999"/>
                                          </p:stCondLst>
                                        </p:cTn>
                                        <p:tgtEl>
                                          <p:spTgt spid="291">
                                            <p:txEl>
                                              <p:pRg st="0" end="0"/>
                                            </p:txEl>
                                          </p:spTgt>
                                        </p:tgtEl>
                                        <p:attrNameLst>
                                          <p:attrName>style.visibility</p:attrName>
                                        </p:attrNameLst>
                                      </p:cBhvr>
                                      <p:to>
                                        <p:strVal val="hidden"/>
                                      </p:to>
                                    </p:set>
                                  </p:childTnLst>
                                </p:cTn>
                              </p:par>
                              <p:par>
                                <p:cTn id="65" presetClass="exit" nodeType="withEffect" presetSubtype="2" presetID="2" grpId="5" fill="hold">
                                  <p:stCondLst>
                                    <p:cond delay="0"/>
                                  </p:stCondLst>
                                  <p:iterate type="el" backwards="0">
                                    <p:tmAbs val="0"/>
                                  </p:iterate>
                                  <p:childTnLst>
                                    <p:anim calcmode="lin" valueType="num">
                                      <p:cBhvr>
                                        <p:cTn id="66" dur="1000" fill="hold"/>
                                        <p:tgtEl>
                                          <p:spTgt spid="291">
                                            <p:txEl>
                                              <p:pRg st="1" end="1"/>
                                            </p:txEl>
                                          </p:spTgt>
                                        </p:tgtEl>
                                        <p:attrNameLst>
                                          <p:attrName>ppt_x</p:attrName>
                                        </p:attrNameLst>
                                      </p:cBhvr>
                                      <p:tavLst>
                                        <p:tav tm="0">
                                          <p:val>
                                            <p:strVal val="ppt_x"/>
                                          </p:val>
                                        </p:tav>
                                        <p:tav tm="100000">
                                          <p:val>
                                            <p:strVal val="1+ppt_w/2"/>
                                          </p:val>
                                        </p:tav>
                                      </p:tavLst>
                                    </p:anim>
                                    <p:anim calcmode="lin" valueType="num">
                                      <p:cBhvr>
                                        <p:cTn id="67" dur="1000" fill="hold"/>
                                        <p:tgtEl>
                                          <p:spTgt spid="291">
                                            <p:txEl>
                                              <p:pRg st="1" end="1"/>
                                            </p:txEl>
                                          </p:spTgt>
                                        </p:tgtEl>
                                        <p:attrNameLst>
                                          <p:attrName>ppt_y</p:attrName>
                                        </p:attrNameLst>
                                      </p:cBhvr>
                                      <p:tavLst>
                                        <p:tav tm="0">
                                          <p:val>
                                            <p:strVal val="ppt_y"/>
                                          </p:val>
                                        </p:tav>
                                        <p:tav tm="100000">
                                          <p:val>
                                            <p:strVal val="ppt_y"/>
                                          </p:val>
                                        </p:tav>
                                      </p:tavLst>
                                    </p:anim>
                                    <p:set>
                                      <p:cBhvr>
                                        <p:cTn id="68" fill="hold">
                                          <p:stCondLst>
                                            <p:cond delay="999"/>
                                          </p:stCondLst>
                                        </p:cTn>
                                        <p:tgtEl>
                                          <p:spTgt spid="291">
                                            <p:txEl>
                                              <p:pRg st="1" end="1"/>
                                            </p:txEl>
                                          </p:spTgt>
                                        </p:tgtEl>
                                        <p:attrNameLst>
                                          <p:attrName>style.visibility</p:attrName>
                                        </p:attrNameLst>
                                      </p:cBhvr>
                                      <p:to>
                                        <p:strVal val="hidden"/>
                                      </p:to>
                                    </p:set>
                                  </p:childTnLst>
                                </p:cTn>
                              </p:par>
                              <p:par>
                                <p:cTn id="69" presetClass="exit" nodeType="withEffect" presetSubtype="2" presetID="2" grpId="5" fill="hold">
                                  <p:stCondLst>
                                    <p:cond delay="0"/>
                                  </p:stCondLst>
                                  <p:iterate type="el" backwards="0">
                                    <p:tmAbs val="0"/>
                                  </p:iterate>
                                  <p:childTnLst>
                                    <p:anim calcmode="lin" valueType="num">
                                      <p:cBhvr>
                                        <p:cTn id="70" dur="1000" fill="hold"/>
                                        <p:tgtEl>
                                          <p:spTgt spid="291">
                                            <p:txEl>
                                              <p:pRg st="2" end="2"/>
                                            </p:txEl>
                                          </p:spTgt>
                                        </p:tgtEl>
                                        <p:attrNameLst>
                                          <p:attrName>ppt_x</p:attrName>
                                        </p:attrNameLst>
                                      </p:cBhvr>
                                      <p:tavLst>
                                        <p:tav tm="0">
                                          <p:val>
                                            <p:strVal val="ppt_x"/>
                                          </p:val>
                                        </p:tav>
                                        <p:tav tm="100000">
                                          <p:val>
                                            <p:strVal val="1+ppt_w/2"/>
                                          </p:val>
                                        </p:tav>
                                      </p:tavLst>
                                    </p:anim>
                                    <p:anim calcmode="lin" valueType="num">
                                      <p:cBhvr>
                                        <p:cTn id="71" dur="1000" fill="hold"/>
                                        <p:tgtEl>
                                          <p:spTgt spid="291">
                                            <p:txEl>
                                              <p:pRg st="2" end="2"/>
                                            </p:txEl>
                                          </p:spTgt>
                                        </p:tgtEl>
                                        <p:attrNameLst>
                                          <p:attrName>ppt_y</p:attrName>
                                        </p:attrNameLst>
                                      </p:cBhvr>
                                      <p:tavLst>
                                        <p:tav tm="0">
                                          <p:val>
                                            <p:strVal val="ppt_y"/>
                                          </p:val>
                                        </p:tav>
                                        <p:tav tm="100000">
                                          <p:val>
                                            <p:strVal val="ppt_y"/>
                                          </p:val>
                                        </p:tav>
                                      </p:tavLst>
                                    </p:anim>
                                    <p:set>
                                      <p:cBhvr>
                                        <p:cTn id="72" fill="hold">
                                          <p:stCondLst>
                                            <p:cond delay="999"/>
                                          </p:stCondLst>
                                        </p:cTn>
                                        <p:tgtEl>
                                          <p:spTgt spid="291">
                                            <p:txEl>
                                              <p:pRg st="2" end="2"/>
                                            </p:txEl>
                                          </p:spTgt>
                                        </p:tgtEl>
                                        <p:attrNameLst>
                                          <p:attrName>style.visibility</p:attrName>
                                        </p:attrNameLst>
                                      </p:cBhvr>
                                      <p:to>
                                        <p:strVal val="hidden"/>
                                      </p:to>
                                    </p:set>
                                  </p:childTnLst>
                                </p:cTn>
                              </p:par>
                              <p:par>
                                <p:cTn id="73" presetClass="exit" nodeType="withEffect" presetSubtype="2" presetID="2" grpId="5" fill="hold">
                                  <p:stCondLst>
                                    <p:cond delay="0"/>
                                  </p:stCondLst>
                                  <p:iterate type="el" backwards="0">
                                    <p:tmAbs val="0"/>
                                  </p:iterate>
                                  <p:childTnLst>
                                    <p:anim calcmode="lin" valueType="num">
                                      <p:cBhvr>
                                        <p:cTn id="74" dur="1000" fill="hold"/>
                                        <p:tgtEl>
                                          <p:spTgt spid="291">
                                            <p:txEl>
                                              <p:pRg st="3" end="3"/>
                                            </p:txEl>
                                          </p:spTgt>
                                        </p:tgtEl>
                                        <p:attrNameLst>
                                          <p:attrName>ppt_x</p:attrName>
                                        </p:attrNameLst>
                                      </p:cBhvr>
                                      <p:tavLst>
                                        <p:tav tm="0">
                                          <p:val>
                                            <p:strVal val="ppt_x"/>
                                          </p:val>
                                        </p:tav>
                                        <p:tav tm="100000">
                                          <p:val>
                                            <p:strVal val="1+ppt_w/2"/>
                                          </p:val>
                                        </p:tav>
                                      </p:tavLst>
                                    </p:anim>
                                    <p:anim calcmode="lin" valueType="num">
                                      <p:cBhvr>
                                        <p:cTn id="75" dur="1000" fill="hold"/>
                                        <p:tgtEl>
                                          <p:spTgt spid="291">
                                            <p:txEl>
                                              <p:pRg st="3" end="3"/>
                                            </p:txEl>
                                          </p:spTgt>
                                        </p:tgtEl>
                                        <p:attrNameLst>
                                          <p:attrName>ppt_y</p:attrName>
                                        </p:attrNameLst>
                                      </p:cBhvr>
                                      <p:tavLst>
                                        <p:tav tm="0">
                                          <p:val>
                                            <p:strVal val="ppt_y"/>
                                          </p:val>
                                        </p:tav>
                                        <p:tav tm="100000">
                                          <p:val>
                                            <p:strVal val="ppt_y"/>
                                          </p:val>
                                        </p:tav>
                                      </p:tavLst>
                                    </p:anim>
                                    <p:set>
                                      <p:cBhvr>
                                        <p:cTn id="76" fill="hold">
                                          <p:stCondLst>
                                            <p:cond delay="999"/>
                                          </p:stCondLst>
                                        </p:cTn>
                                        <p:tgtEl>
                                          <p:spTgt spid="291">
                                            <p:txEl>
                                              <p:pRg st="3" end="3"/>
                                            </p:txEl>
                                          </p:spTgt>
                                        </p:tgtEl>
                                        <p:attrNameLst>
                                          <p:attrName>style.visibility</p:attrName>
                                        </p:attrNameLst>
                                      </p:cBhvr>
                                      <p:to>
                                        <p:strVal val="hidden"/>
                                      </p:to>
                                    </p:set>
                                  </p:childTnLst>
                                </p:cTn>
                              </p:par>
                              <p:par>
                                <p:cTn id="77" presetClass="exit" nodeType="withEffect" presetSubtype="2" presetID="2" grpId="5" fill="hold">
                                  <p:stCondLst>
                                    <p:cond delay="0"/>
                                  </p:stCondLst>
                                  <p:iterate type="el" backwards="0">
                                    <p:tmAbs val="0"/>
                                  </p:iterate>
                                  <p:childTnLst>
                                    <p:anim calcmode="lin" valueType="num">
                                      <p:cBhvr>
                                        <p:cTn id="78" dur="1000" fill="hold"/>
                                        <p:tgtEl>
                                          <p:spTgt spid="291">
                                            <p:txEl>
                                              <p:pRg st="4" end="4"/>
                                            </p:txEl>
                                          </p:spTgt>
                                        </p:tgtEl>
                                        <p:attrNameLst>
                                          <p:attrName>ppt_x</p:attrName>
                                        </p:attrNameLst>
                                      </p:cBhvr>
                                      <p:tavLst>
                                        <p:tav tm="0">
                                          <p:val>
                                            <p:strVal val="ppt_x"/>
                                          </p:val>
                                        </p:tav>
                                        <p:tav tm="100000">
                                          <p:val>
                                            <p:strVal val="1+ppt_w/2"/>
                                          </p:val>
                                        </p:tav>
                                      </p:tavLst>
                                    </p:anim>
                                    <p:anim calcmode="lin" valueType="num">
                                      <p:cBhvr>
                                        <p:cTn id="79" dur="1000" fill="hold"/>
                                        <p:tgtEl>
                                          <p:spTgt spid="291">
                                            <p:txEl>
                                              <p:pRg st="4" end="4"/>
                                            </p:txEl>
                                          </p:spTgt>
                                        </p:tgtEl>
                                        <p:attrNameLst>
                                          <p:attrName>ppt_y</p:attrName>
                                        </p:attrNameLst>
                                      </p:cBhvr>
                                      <p:tavLst>
                                        <p:tav tm="0">
                                          <p:val>
                                            <p:strVal val="ppt_y"/>
                                          </p:val>
                                        </p:tav>
                                        <p:tav tm="100000">
                                          <p:val>
                                            <p:strVal val="ppt_y"/>
                                          </p:val>
                                        </p:tav>
                                      </p:tavLst>
                                    </p:anim>
                                    <p:set>
                                      <p:cBhvr>
                                        <p:cTn id="80" fill="hold">
                                          <p:stCondLst>
                                            <p:cond delay="999"/>
                                          </p:stCondLst>
                                        </p:cTn>
                                        <p:tgtEl>
                                          <p:spTgt spid="291">
                                            <p:txEl>
                                              <p:pRg st="4" end="4"/>
                                            </p:txEl>
                                          </p:spTgt>
                                        </p:tgtEl>
                                        <p:attrNameLst>
                                          <p:attrName>style.visibility</p:attrName>
                                        </p:attrNameLst>
                                      </p:cBhvr>
                                      <p:to>
                                        <p:strVal val="hidden"/>
                                      </p:to>
                                    </p:set>
                                  </p:childTnLst>
                                </p:cTn>
                              </p:par>
                              <p:par>
                                <p:cTn id="81" presetClass="exit" nodeType="withEffect" presetSubtype="2" presetID="2" grpId="5" fill="hold">
                                  <p:stCondLst>
                                    <p:cond delay="0"/>
                                  </p:stCondLst>
                                  <p:iterate type="el" backwards="0">
                                    <p:tmAbs val="0"/>
                                  </p:iterate>
                                  <p:childTnLst>
                                    <p:anim calcmode="lin" valueType="num">
                                      <p:cBhvr>
                                        <p:cTn id="82" dur="1000" fill="hold"/>
                                        <p:tgtEl>
                                          <p:spTgt spid="291">
                                            <p:txEl>
                                              <p:pRg st="5" end="5"/>
                                            </p:txEl>
                                          </p:spTgt>
                                        </p:tgtEl>
                                        <p:attrNameLst>
                                          <p:attrName>ppt_x</p:attrName>
                                        </p:attrNameLst>
                                      </p:cBhvr>
                                      <p:tavLst>
                                        <p:tav tm="0">
                                          <p:val>
                                            <p:strVal val="ppt_x"/>
                                          </p:val>
                                        </p:tav>
                                        <p:tav tm="100000">
                                          <p:val>
                                            <p:strVal val="1+ppt_w/2"/>
                                          </p:val>
                                        </p:tav>
                                      </p:tavLst>
                                    </p:anim>
                                    <p:anim calcmode="lin" valueType="num">
                                      <p:cBhvr>
                                        <p:cTn id="83" dur="1000" fill="hold"/>
                                        <p:tgtEl>
                                          <p:spTgt spid="291">
                                            <p:txEl>
                                              <p:pRg st="5" end="5"/>
                                            </p:txEl>
                                          </p:spTgt>
                                        </p:tgtEl>
                                        <p:attrNameLst>
                                          <p:attrName>ppt_y</p:attrName>
                                        </p:attrNameLst>
                                      </p:cBhvr>
                                      <p:tavLst>
                                        <p:tav tm="0">
                                          <p:val>
                                            <p:strVal val="ppt_y"/>
                                          </p:val>
                                        </p:tav>
                                        <p:tav tm="100000">
                                          <p:val>
                                            <p:strVal val="ppt_y"/>
                                          </p:val>
                                        </p:tav>
                                      </p:tavLst>
                                    </p:anim>
                                    <p:set>
                                      <p:cBhvr>
                                        <p:cTn id="84" fill="hold">
                                          <p:stCondLst>
                                            <p:cond delay="999"/>
                                          </p:stCondLst>
                                        </p:cTn>
                                        <p:tgtEl>
                                          <p:spTgt spid="291">
                                            <p:txEl>
                                              <p:pRg st="5" end="5"/>
                                            </p:txEl>
                                          </p:spTgt>
                                        </p:tgtEl>
                                        <p:attrNameLst>
                                          <p:attrName>style.visibility</p:attrName>
                                        </p:attrNameLst>
                                      </p:cBhvr>
                                      <p:to>
                                        <p:strVal val="hidden"/>
                                      </p:to>
                                    </p:set>
                                  </p:childTnLst>
                                </p:cTn>
                              </p:par>
                              <p:par>
                                <p:cTn id="85" presetClass="exit" nodeType="withEffect" presetSubtype="2" presetID="2" grpId="5" fill="hold">
                                  <p:stCondLst>
                                    <p:cond delay="0"/>
                                  </p:stCondLst>
                                  <p:iterate type="el" backwards="0">
                                    <p:tmAbs val="0"/>
                                  </p:iterate>
                                  <p:childTnLst>
                                    <p:anim calcmode="lin" valueType="num">
                                      <p:cBhvr>
                                        <p:cTn id="86" dur="1000" fill="hold"/>
                                        <p:tgtEl>
                                          <p:spTgt spid="291">
                                            <p:bg/>
                                          </p:spTgt>
                                        </p:tgtEl>
                                        <p:attrNameLst>
                                          <p:attrName>ppt_x</p:attrName>
                                        </p:attrNameLst>
                                      </p:cBhvr>
                                      <p:tavLst>
                                        <p:tav tm="0">
                                          <p:val>
                                            <p:strVal val="ppt_x"/>
                                          </p:val>
                                        </p:tav>
                                        <p:tav tm="100000">
                                          <p:val>
                                            <p:strVal val="1+ppt_w/2"/>
                                          </p:val>
                                        </p:tav>
                                      </p:tavLst>
                                    </p:anim>
                                    <p:anim calcmode="lin" valueType="num">
                                      <p:cBhvr>
                                        <p:cTn id="87" dur="1000" fill="hold"/>
                                        <p:tgtEl>
                                          <p:spTgt spid="291">
                                            <p:bg/>
                                          </p:spTgt>
                                        </p:tgtEl>
                                        <p:attrNameLst>
                                          <p:attrName>ppt_y</p:attrName>
                                        </p:attrNameLst>
                                      </p:cBhvr>
                                      <p:tavLst>
                                        <p:tav tm="0">
                                          <p:val>
                                            <p:strVal val="ppt_y"/>
                                          </p:val>
                                        </p:tav>
                                        <p:tav tm="100000">
                                          <p:val>
                                            <p:strVal val="ppt_y"/>
                                          </p:val>
                                        </p:tav>
                                      </p:tavLst>
                                    </p:anim>
                                    <p:set>
                                      <p:cBhvr>
                                        <p:cTn id="88" fill="hold">
                                          <p:stCondLst>
                                            <p:cond delay="999"/>
                                          </p:stCondLst>
                                        </p:cTn>
                                        <p:tgtEl>
                                          <p:spTgt spid="291">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1" grpId="3"/>
      <p:bldP build="whole" bldLvl="1" animBg="1" rev="0" advAuto="0" spid="292" grpId="4"/>
      <p:bldP build="whole" bldLvl="1" animBg="1" rev="0" advAuto="0" spid="290" grpId="2"/>
      <p:bldP build="p" bldLvl="5" animBg="1" rev="0" advAuto="0" spid="291" grpId="5"/>
      <p:bldP build="whole" bldLvl="1" animBg="1" rev="0" advAuto="0" spid="289"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any Forms, Many Compan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75969">
              <a:defRPr sz="5170"/>
            </a:lvl1pPr>
          </a:lstStyle>
          <a:p>
            <a:pPr/>
            <a:r>
              <a:t>Many Forms, Many Companies</a:t>
            </a:r>
          </a:p>
        </p:txBody>
      </p:sp>
      <p:sp>
        <p:nvSpPr>
          <p:cNvPr id="158" name="Lockdown browsers…"/>
          <p:cNvSpPr txBox="1"/>
          <p:nvPr>
            <p:ph type="body" sz="half" idx="1"/>
          </p:nvPr>
        </p:nvSpPr>
        <p:spPr>
          <a:prstGeom prst="rect">
            <a:avLst/>
          </a:prstGeom>
        </p:spPr>
        <p:txBody>
          <a:bodyPr/>
          <a:lstStyle/>
          <a:p>
            <a:pPr/>
            <a:r>
              <a:t>Lockdown browsers</a:t>
            </a:r>
          </a:p>
          <a:p>
            <a:pPr/>
            <a:r>
              <a:t>Automated webcam monitoring</a:t>
            </a:r>
          </a:p>
          <a:p>
            <a:pPr/>
            <a:r>
              <a:t>Eye tracking</a:t>
            </a:r>
          </a:p>
          <a:p>
            <a:pPr/>
            <a:r>
              <a:t>Live proctor monitoring</a:t>
            </a:r>
          </a:p>
          <a:p>
            <a:pPr/>
            <a:r>
              <a:t>Screen sharing</a:t>
            </a:r>
          </a:p>
          <a:p>
            <a:pPr/>
            <a:r>
              <a:t>Network traffic analysis</a:t>
            </a:r>
          </a:p>
        </p:txBody>
      </p:sp>
      <p:sp>
        <p:nvSpPr>
          <p:cNvPr id="159" name="Online Protoring"/>
          <p:cNvSpPr txBox="1"/>
          <p:nvPr>
            <p:ph type="title"/>
          </p:nvPr>
        </p:nvSpPr>
        <p:spPr>
          <a:prstGeom prst="rect">
            <a:avLst/>
          </a:prstGeom>
        </p:spPr>
        <p:txBody>
          <a:bodyPr/>
          <a:lstStyle/>
          <a:p>
            <a:pPr/>
            <a:r>
              <a:t>Online Protoring</a:t>
            </a:r>
          </a:p>
        </p:txBody>
      </p:sp>
      <p:pic>
        <p:nvPicPr>
          <p:cNvPr id="160" name="examity.png" descr="examity.png"/>
          <p:cNvPicPr>
            <a:picLocks noChangeAspect="1"/>
          </p:cNvPicPr>
          <p:nvPr/>
        </p:nvPicPr>
        <p:blipFill>
          <a:blip r:embed="rId3">
            <a:extLst/>
          </a:blip>
          <a:stretch>
            <a:fillRect/>
          </a:stretch>
        </p:blipFill>
        <p:spPr>
          <a:xfrm>
            <a:off x="11262798" y="5893711"/>
            <a:ext cx="7776520" cy="1928578"/>
          </a:xfrm>
          <a:prstGeom prst="rect">
            <a:avLst/>
          </a:prstGeom>
          <a:ln w="12700">
            <a:miter lim="400000"/>
          </a:ln>
        </p:spPr>
      </p:pic>
      <p:pic>
        <p:nvPicPr>
          <p:cNvPr id="161" name="proctorio.png" descr="proctorio.png"/>
          <p:cNvPicPr>
            <a:picLocks noChangeAspect="1"/>
          </p:cNvPicPr>
          <p:nvPr/>
        </p:nvPicPr>
        <p:blipFill>
          <a:blip r:embed="rId4">
            <a:extLst/>
          </a:blip>
          <a:stretch>
            <a:fillRect/>
          </a:stretch>
        </p:blipFill>
        <p:spPr>
          <a:xfrm>
            <a:off x="12341497" y="2949984"/>
            <a:ext cx="10617201" cy="2844801"/>
          </a:xfrm>
          <a:prstGeom prst="rect">
            <a:avLst/>
          </a:prstGeom>
          <a:ln w="12700">
            <a:miter lim="400000"/>
          </a:ln>
        </p:spPr>
      </p:pic>
      <p:pic>
        <p:nvPicPr>
          <p:cNvPr id="162" name="proctoru.png" descr="proctoru.png"/>
          <p:cNvPicPr>
            <a:picLocks noChangeAspect="1"/>
          </p:cNvPicPr>
          <p:nvPr/>
        </p:nvPicPr>
        <p:blipFill>
          <a:blip r:embed="rId5">
            <a:extLst/>
          </a:blip>
          <a:stretch>
            <a:fillRect/>
          </a:stretch>
        </p:blipFill>
        <p:spPr>
          <a:xfrm>
            <a:off x="9019795" y="8789258"/>
            <a:ext cx="7602365" cy="2316346"/>
          </a:xfrm>
          <a:prstGeom prst="rect">
            <a:avLst/>
          </a:prstGeom>
          <a:ln w="12700">
            <a:miter lim="400000"/>
          </a:ln>
        </p:spPr>
      </p:pic>
      <p:pic>
        <p:nvPicPr>
          <p:cNvPr id="163" name="respondus.png" descr="respondus.png"/>
          <p:cNvPicPr>
            <a:picLocks noChangeAspect="1"/>
          </p:cNvPicPr>
          <p:nvPr/>
        </p:nvPicPr>
        <p:blipFill>
          <a:blip r:embed="rId6">
            <a:extLst/>
          </a:blip>
          <a:stretch>
            <a:fillRect/>
          </a:stretch>
        </p:blipFill>
        <p:spPr>
          <a:xfrm>
            <a:off x="12210301" y="467942"/>
            <a:ext cx="9424325" cy="1865695"/>
          </a:xfrm>
          <a:prstGeom prst="rect">
            <a:avLst/>
          </a:prstGeom>
          <a:ln w="12700">
            <a:miter lim="400000"/>
          </a:ln>
        </p:spPr>
      </p:pic>
      <p:pic>
        <p:nvPicPr>
          <p:cNvPr id="164" name="examsoft2.png" descr="examsoft2.png"/>
          <p:cNvPicPr>
            <a:picLocks noChangeAspect="1"/>
          </p:cNvPicPr>
          <p:nvPr/>
        </p:nvPicPr>
        <p:blipFill>
          <a:blip r:embed="rId7">
            <a:extLst/>
          </a:blip>
          <a:stretch>
            <a:fillRect/>
          </a:stretch>
        </p:blipFill>
        <p:spPr>
          <a:xfrm>
            <a:off x="18363547" y="7419357"/>
            <a:ext cx="5485600" cy="856369"/>
          </a:xfrm>
          <a:prstGeom prst="rect">
            <a:avLst/>
          </a:prstGeom>
          <a:ln w="12700">
            <a:miter lim="400000"/>
          </a:ln>
        </p:spPr>
      </p:pic>
      <p:sp>
        <p:nvSpPr>
          <p:cNvPr id="165" name="(Balash, 2021)"/>
          <p:cNvSpPr txBox="1"/>
          <p:nvPr/>
        </p:nvSpPr>
        <p:spPr>
          <a:xfrm>
            <a:off x="1285" y="13262673"/>
            <a:ext cx="204520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(Balash, 2021)</a:t>
            </a:r>
          </a:p>
        </p:txBody>
      </p:sp>
    </p:spTree>
  </p:cSld>
  <p:clrMapOvr>
    <a:masterClrMapping/>
  </p:clrMapOvr>
  <mc:AlternateContent xmlns:mc="http://schemas.openxmlformats.org/markup-compatibility/2006">
    <mc:Choice xmlns:p14="http://schemas.microsoft.com/office/powerpoint/2010/main" Requires="p14">
      <p:transition spd="slow" advClick="1" p14:dur="3000">
        <p14:prism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58">
                                            <p:bg/>
                                          </p:spTgt>
                                        </p:tgtEl>
                                        <p:attrNameLst>
                                          <p:attrName>style.visibility</p:attrName>
                                        </p:attrNameLst>
                                      </p:cBhvr>
                                      <p:to>
                                        <p:strVal val="visible"/>
                                      </p:to>
                                    </p:set>
                                    <p:anim calcmode="lin" valueType="num">
                                      <p:cBhvr>
                                        <p:cTn id="7" dur="1000" fill="hold"/>
                                        <p:tgtEl>
                                          <p:spTgt spid="158">
                                            <p:bg/>
                                          </p:spTgt>
                                        </p:tgtEl>
                                        <p:attrNameLst>
                                          <p:attrName>ppt_x</p:attrName>
                                        </p:attrNameLst>
                                      </p:cBhvr>
                                      <p:tavLst>
                                        <p:tav tm="0">
                                          <p:val>
                                            <p:strVal val="0-#ppt_w/2"/>
                                          </p:val>
                                        </p:tav>
                                        <p:tav tm="100000">
                                          <p:val>
                                            <p:strVal val="#ppt_x"/>
                                          </p:val>
                                        </p:tav>
                                      </p:tavLst>
                                    </p:anim>
                                    <p:anim calcmode="lin" valueType="num">
                                      <p:cBhvr>
                                        <p:cTn id="8" dur="1000" fill="hold"/>
                                        <p:tgtEl>
                                          <p:spTgt spid="15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58">
                                            <p:txEl>
                                              <p:pRg st="0" end="0"/>
                                            </p:txEl>
                                          </p:spTgt>
                                        </p:tgtEl>
                                        <p:attrNameLst>
                                          <p:attrName>style.visibility</p:attrName>
                                        </p:attrNameLst>
                                      </p:cBhvr>
                                      <p:to>
                                        <p:strVal val="visible"/>
                                      </p:to>
                                    </p:set>
                                    <p:anim calcmode="lin" valueType="num">
                                      <p:cBhvr>
                                        <p:cTn id="11" dur="1000" fill="hold"/>
                                        <p:tgtEl>
                                          <p:spTgt spid="15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58">
                                            <p:txEl>
                                              <p:pRg st="1" end="1"/>
                                            </p:txEl>
                                          </p:spTgt>
                                        </p:tgtEl>
                                        <p:attrNameLst>
                                          <p:attrName>style.visibility</p:attrName>
                                        </p:attrNameLst>
                                      </p:cBhvr>
                                      <p:to>
                                        <p:strVal val="visible"/>
                                      </p:to>
                                    </p:set>
                                    <p:anim calcmode="lin" valueType="num">
                                      <p:cBhvr>
                                        <p:cTn id="17" dur="1000" fill="hold"/>
                                        <p:tgtEl>
                                          <p:spTgt spid="15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58">
                                            <p:txEl>
                                              <p:pRg st="2" end="2"/>
                                            </p:txEl>
                                          </p:spTgt>
                                        </p:tgtEl>
                                        <p:attrNameLst>
                                          <p:attrName>style.visibility</p:attrName>
                                        </p:attrNameLst>
                                      </p:cBhvr>
                                      <p:to>
                                        <p:strVal val="visible"/>
                                      </p:to>
                                    </p:set>
                                    <p:anim calcmode="lin" valueType="num">
                                      <p:cBhvr>
                                        <p:cTn id="23" dur="1000" fill="hold"/>
                                        <p:tgtEl>
                                          <p:spTgt spid="158">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58">
                                            <p:txEl>
                                              <p:pRg st="3" end="3"/>
                                            </p:txEl>
                                          </p:spTgt>
                                        </p:tgtEl>
                                        <p:attrNameLst>
                                          <p:attrName>style.visibility</p:attrName>
                                        </p:attrNameLst>
                                      </p:cBhvr>
                                      <p:to>
                                        <p:strVal val="visible"/>
                                      </p:to>
                                    </p:set>
                                    <p:anim calcmode="lin" valueType="num">
                                      <p:cBhvr>
                                        <p:cTn id="29" dur="1000" fill="hold"/>
                                        <p:tgtEl>
                                          <p:spTgt spid="158">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158">
                                            <p:txEl>
                                              <p:pRg st="4" end="4"/>
                                            </p:txEl>
                                          </p:spTgt>
                                        </p:tgtEl>
                                        <p:attrNameLst>
                                          <p:attrName>style.visibility</p:attrName>
                                        </p:attrNameLst>
                                      </p:cBhvr>
                                      <p:to>
                                        <p:strVal val="visible"/>
                                      </p:to>
                                    </p:set>
                                    <p:anim calcmode="lin" valueType="num">
                                      <p:cBhvr>
                                        <p:cTn id="35" dur="1000" fill="hold"/>
                                        <p:tgtEl>
                                          <p:spTgt spid="158">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158">
                                            <p:txEl>
                                              <p:pRg st="5" end="5"/>
                                            </p:txEl>
                                          </p:spTgt>
                                        </p:tgtEl>
                                        <p:attrNameLst>
                                          <p:attrName>style.visibility</p:attrName>
                                        </p:attrNameLst>
                                      </p:cBhvr>
                                      <p:to>
                                        <p:strVal val="visible"/>
                                      </p:to>
                                    </p:set>
                                    <p:anim calcmode="lin" valueType="num">
                                      <p:cBhvr>
                                        <p:cTn id="41" dur="1000" fill="hold"/>
                                        <p:tgtEl>
                                          <p:spTgt spid="158">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58">
                                            <p:txEl>
                                              <p:pRg st="5" end="5"/>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Class="entr" nodeType="afterEffect" presetID="10" grpId="2" fill="hold">
                                  <p:stCondLst>
                                    <p:cond delay="0"/>
                                  </p:stCondLst>
                                  <p:iterate type="el" backwards="0">
                                    <p:tmAbs val="0"/>
                                  </p:iterate>
                                  <p:childTnLst>
                                    <p:set>
                                      <p:cBhvr>
                                        <p:cTn id="45" fill="hold"/>
                                        <p:tgtEl>
                                          <p:spTgt spid="165"/>
                                        </p:tgtEl>
                                        <p:attrNameLst>
                                          <p:attrName>style.visibility</p:attrName>
                                        </p:attrNameLst>
                                      </p:cBhvr>
                                      <p:to>
                                        <p:strVal val="visible"/>
                                      </p:to>
                                    </p:set>
                                    <p:animEffect filter="fade" transition="in">
                                      <p:cBhvr>
                                        <p:cTn id="46" dur="1000"/>
                                        <p:tgtEl>
                                          <p:spTgt spid="165"/>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ID="9" grpId="3" fill="hold">
                                  <p:stCondLst>
                                    <p:cond delay="0"/>
                                  </p:stCondLst>
                                  <p:iterate type="el" backwards="0">
                                    <p:tmAbs val="0"/>
                                  </p:iterate>
                                  <p:childTnLst>
                                    <p:set>
                                      <p:cBhvr>
                                        <p:cTn id="50" fill="hold"/>
                                        <p:tgtEl>
                                          <p:spTgt spid="161"/>
                                        </p:tgtEl>
                                        <p:attrNameLst>
                                          <p:attrName>style.visibility</p:attrName>
                                        </p:attrNameLst>
                                      </p:cBhvr>
                                      <p:to>
                                        <p:strVal val="visible"/>
                                      </p:to>
                                    </p:set>
                                    <p:animEffect filter="dissolve" transition="in">
                                      <p:cBhvr>
                                        <p:cTn id="51" dur="500"/>
                                        <p:tgtEl>
                                          <p:spTgt spid="161"/>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ID="9" grpId="4" fill="hold">
                                  <p:stCondLst>
                                    <p:cond delay="0"/>
                                  </p:stCondLst>
                                  <p:iterate type="el" backwards="0">
                                    <p:tmAbs val="0"/>
                                  </p:iterate>
                                  <p:childTnLst>
                                    <p:set>
                                      <p:cBhvr>
                                        <p:cTn id="55" fill="hold"/>
                                        <p:tgtEl>
                                          <p:spTgt spid="162"/>
                                        </p:tgtEl>
                                        <p:attrNameLst>
                                          <p:attrName>style.visibility</p:attrName>
                                        </p:attrNameLst>
                                      </p:cBhvr>
                                      <p:to>
                                        <p:strVal val="visible"/>
                                      </p:to>
                                    </p:set>
                                    <p:animEffect filter="dissolve" transition="in">
                                      <p:cBhvr>
                                        <p:cTn id="56" dur="500"/>
                                        <p:tgtEl>
                                          <p:spTgt spid="162"/>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ID="9" grpId="5" fill="hold">
                                  <p:stCondLst>
                                    <p:cond delay="0"/>
                                  </p:stCondLst>
                                  <p:iterate type="el" backwards="0">
                                    <p:tmAbs val="0"/>
                                  </p:iterate>
                                  <p:childTnLst>
                                    <p:set>
                                      <p:cBhvr>
                                        <p:cTn id="60" fill="hold"/>
                                        <p:tgtEl>
                                          <p:spTgt spid="163"/>
                                        </p:tgtEl>
                                        <p:attrNameLst>
                                          <p:attrName>style.visibility</p:attrName>
                                        </p:attrNameLst>
                                      </p:cBhvr>
                                      <p:to>
                                        <p:strVal val="visible"/>
                                      </p:to>
                                    </p:set>
                                    <p:animEffect filter="dissolve" transition="in">
                                      <p:cBhvr>
                                        <p:cTn id="61" dur="500"/>
                                        <p:tgtEl>
                                          <p:spTgt spid="163"/>
                                        </p:tgtEl>
                                      </p:cBhvr>
                                    </p:animEffect>
                                  </p:childTnLst>
                                </p:cTn>
                              </p:par>
                            </p:childTnLst>
                          </p:cTn>
                        </p:par>
                      </p:childTnLst>
                    </p:cTn>
                  </p:par>
                  <p:par>
                    <p:cTn id="62" fill="hold">
                      <p:stCondLst>
                        <p:cond delay="indefinite"/>
                      </p:stCondLst>
                      <p:childTnLst>
                        <p:par>
                          <p:cTn id="63" fill="hold">
                            <p:stCondLst>
                              <p:cond delay="0"/>
                            </p:stCondLst>
                            <p:childTnLst>
                              <p:par>
                                <p:cTn id="64" presetClass="entr" nodeType="clickEffect" presetID="9" grpId="6" fill="hold">
                                  <p:stCondLst>
                                    <p:cond delay="0"/>
                                  </p:stCondLst>
                                  <p:iterate type="el" backwards="0">
                                    <p:tmAbs val="0"/>
                                  </p:iterate>
                                  <p:childTnLst>
                                    <p:set>
                                      <p:cBhvr>
                                        <p:cTn id="65" fill="hold"/>
                                        <p:tgtEl>
                                          <p:spTgt spid="164"/>
                                        </p:tgtEl>
                                        <p:attrNameLst>
                                          <p:attrName>style.visibility</p:attrName>
                                        </p:attrNameLst>
                                      </p:cBhvr>
                                      <p:to>
                                        <p:strVal val="visible"/>
                                      </p:to>
                                    </p:set>
                                    <p:animEffect filter="dissolve" transition="in">
                                      <p:cBhvr>
                                        <p:cTn id="66" dur="500"/>
                                        <p:tgtEl>
                                          <p:spTgt spid="164"/>
                                        </p:tgtEl>
                                      </p:cBhvr>
                                    </p:animEffect>
                                  </p:childTnLst>
                                </p:cTn>
                              </p:par>
                            </p:childTnLst>
                          </p:cTn>
                        </p:par>
                      </p:childTnLst>
                    </p:cTn>
                  </p:par>
                  <p:par>
                    <p:cTn id="67" fill="hold">
                      <p:stCondLst>
                        <p:cond delay="indefinite"/>
                      </p:stCondLst>
                      <p:childTnLst>
                        <p:par>
                          <p:cTn id="68" fill="hold">
                            <p:stCondLst>
                              <p:cond delay="0"/>
                            </p:stCondLst>
                            <p:childTnLst>
                              <p:par>
                                <p:cTn id="69" presetClass="entr" nodeType="clickEffect" presetID="9" grpId="7" fill="hold">
                                  <p:stCondLst>
                                    <p:cond delay="0"/>
                                  </p:stCondLst>
                                  <p:iterate type="el" backwards="0">
                                    <p:tmAbs val="0"/>
                                  </p:iterate>
                                  <p:childTnLst>
                                    <p:set>
                                      <p:cBhvr>
                                        <p:cTn id="70" fill="hold"/>
                                        <p:tgtEl>
                                          <p:spTgt spid="160"/>
                                        </p:tgtEl>
                                        <p:attrNameLst>
                                          <p:attrName>style.visibility</p:attrName>
                                        </p:attrNameLst>
                                      </p:cBhvr>
                                      <p:to>
                                        <p:strVal val="visible"/>
                                      </p:to>
                                    </p:set>
                                    <p:animEffect filter="dissolve" transition="in">
                                      <p:cBhvr>
                                        <p:cTn id="71"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 grpId="6"/>
      <p:bldP build="whole" bldLvl="1" animBg="1" rev="0" advAuto="0" spid="161" grpId="3"/>
      <p:bldP build="whole" bldLvl="1" animBg="1" rev="0" advAuto="0" spid="160" grpId="7"/>
      <p:bldP build="whole" bldLvl="1" animBg="1" rev="0" advAuto="0" spid="162" grpId="4"/>
      <p:bldP build="whole" bldLvl="1" animBg="1" rev="0" advAuto="0" spid="163" grpId="5"/>
      <p:bldP build="whole" bldLvl="1" animBg="1" rev="0" advAuto="0" spid="165" grpId="2"/>
      <p:bldP build="p" bldLvl="5" animBg="1" rev="0" advAuto="0" spid="158"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Fairness &amp; Trust"/>
          <p:cNvSpPr txBox="1"/>
          <p:nvPr>
            <p:ph type="title"/>
          </p:nvPr>
        </p:nvSpPr>
        <p:spPr>
          <a:xfrm>
            <a:off x="254000" y="155295"/>
            <a:ext cx="23876000" cy="1777375"/>
          </a:xfrm>
          <a:prstGeom prst="rect">
            <a:avLst/>
          </a:prstGeom>
        </p:spPr>
        <p:txBody>
          <a:bodyPr/>
          <a:lstStyle/>
          <a:p>
            <a:pPr algn="ctr" defTabSz="1779987">
              <a:defRPr spc="-124" sz="6205"/>
            </a:pPr>
            <a:r>
              <a:rPr spc="-221" sz="11096"/>
              <a:t>Fairness</a:t>
            </a:r>
            <a:r>
              <a:t> &amp; Trust</a:t>
            </a:r>
          </a:p>
        </p:txBody>
      </p:sp>
      <p:sp>
        <p:nvSpPr>
          <p:cNvPr id="297" name="Online Proctoring Undermines the Very Values it Seeks to Uphold"/>
          <p:cNvSpPr txBox="1"/>
          <p:nvPr>
            <p:ph type="body" idx="21"/>
          </p:nvPr>
        </p:nvSpPr>
        <p:spPr>
          <a:xfrm>
            <a:off x="1206500" y="1925710"/>
            <a:ext cx="21971000" cy="1435101"/>
          </a:xfrm>
          <a:prstGeom prst="rect">
            <a:avLst/>
          </a:prstGeom>
          <a:extLst>
            <a:ext uri="{C572A759-6A51-4108-AA02-DFA0A04FC94B}">
              <ma14:wrappingTextBoxFlag xmlns:ma14="http://schemas.microsoft.com/office/mac/drawingml/2011/main" val="1"/>
            </a:ext>
          </a:extLst>
        </p:spPr>
        <p:txBody>
          <a:bodyPr/>
          <a:lstStyle>
            <a:lvl1pPr algn="ctr" defTabSz="709930">
              <a:defRPr sz="5504"/>
            </a:lvl1pPr>
          </a:lstStyle>
          <a:p>
            <a:pPr/>
            <a:r>
              <a:t>Online Proctoring Undermines the Very Values it Seeks to Uphold</a:t>
            </a:r>
          </a:p>
        </p:txBody>
      </p:sp>
      <p:sp>
        <p:nvSpPr>
          <p:cNvPr id="298" name="(Coghlan et al., 2021)"/>
          <p:cNvSpPr txBox="1"/>
          <p:nvPr/>
        </p:nvSpPr>
        <p:spPr>
          <a:xfrm>
            <a:off x="0" y="13258799"/>
            <a:ext cx="30050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(Coghlan et al., 2021)</a:t>
            </a:r>
          </a:p>
        </p:txBody>
      </p:sp>
      <p:sp>
        <p:nvSpPr>
          <p:cNvPr id="299" name="Online proctoring may help provide a level playing field by deterring cheating.…"/>
          <p:cNvSpPr txBox="1"/>
          <p:nvPr>
            <p:ph type="body" idx="1"/>
          </p:nvPr>
        </p:nvSpPr>
        <p:spPr>
          <a:xfrm>
            <a:off x="1206500" y="3937000"/>
            <a:ext cx="21971000" cy="9450459"/>
          </a:xfrm>
          <a:prstGeom prst="rect">
            <a:avLst/>
          </a:prstGeom>
        </p:spPr>
        <p:txBody>
          <a:bodyPr/>
          <a:lstStyle/>
          <a:p>
            <a:pPr marL="698500" indent="-698500" algn="ctr">
              <a:buSzPct val="123000"/>
              <a:buChar char="•"/>
            </a:pPr>
            <a:r>
              <a:t>Online proctoring may help provide a level playing field by deterring cheating.</a:t>
            </a:r>
          </a:p>
          <a:p>
            <a:pPr algn="ctr">
              <a:defRPr b="1" spc="-65" sz="6500">
                <a:solidFill>
                  <a:srgbClr val="1B325C"/>
                </a:solidFill>
              </a:defRPr>
            </a:pPr>
          </a:p>
          <a:p>
            <a:pPr marL="698500" indent="-698500" algn="ctr">
              <a:buSzPct val="123000"/>
              <a:buChar char="•"/>
            </a:pPr>
            <a:r>
              <a:t>It may also algorithmically discriminate against students of color, neurodiverse students, and non cisgender students.</a:t>
            </a:r>
          </a:p>
        </p:txBody>
      </p:sp>
      <p:sp>
        <p:nvSpPr>
          <p:cNvPr id="300" name="(Swauger, 2020a, 2020b)"/>
          <p:cNvSpPr txBox="1"/>
          <p:nvPr/>
        </p:nvSpPr>
        <p:spPr>
          <a:xfrm>
            <a:off x="2937575" y="13258799"/>
            <a:ext cx="348508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(Swauger, 2020a, 2020b)</a:t>
            </a:r>
          </a:p>
        </p:txBody>
      </p:sp>
      <p:sp>
        <p:nvSpPr>
          <p:cNvPr id="301" name="BUT"/>
          <p:cNvSpPr txBox="1"/>
          <p:nvPr/>
        </p:nvSpPr>
        <p:spPr>
          <a:xfrm>
            <a:off x="11298618" y="5819889"/>
            <a:ext cx="1786764" cy="10809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spcBef>
                <a:spcPts val="1800"/>
              </a:spcBef>
              <a:defRPr b="1" spc="-65" sz="6500">
                <a:solidFill>
                  <a:srgbClr val="1B325C"/>
                </a:solidFill>
              </a:defRPr>
            </a:lvl1pPr>
          </a:lstStyle>
          <a:p>
            <a:pPr/>
            <a:r>
              <a:t>BUT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99">
                                            <p:bg/>
                                          </p:spTgt>
                                        </p:tgtEl>
                                        <p:attrNameLst>
                                          <p:attrName>style.visibility</p:attrName>
                                        </p:attrNameLst>
                                      </p:cBhvr>
                                      <p:to>
                                        <p:strVal val="visible"/>
                                      </p:to>
                                    </p:set>
                                    <p:anim calcmode="lin" valueType="num">
                                      <p:cBhvr>
                                        <p:cTn id="7" dur="1000" fill="hold"/>
                                        <p:tgtEl>
                                          <p:spTgt spid="299">
                                            <p:bg/>
                                          </p:spTgt>
                                        </p:tgtEl>
                                        <p:attrNameLst>
                                          <p:attrName>ppt_x</p:attrName>
                                        </p:attrNameLst>
                                      </p:cBhvr>
                                      <p:tavLst>
                                        <p:tav tm="0">
                                          <p:val>
                                            <p:strVal val="0-#ppt_w/2"/>
                                          </p:val>
                                        </p:tav>
                                        <p:tav tm="100000">
                                          <p:val>
                                            <p:strVal val="#ppt_x"/>
                                          </p:val>
                                        </p:tav>
                                      </p:tavLst>
                                    </p:anim>
                                    <p:anim calcmode="lin" valueType="num">
                                      <p:cBhvr>
                                        <p:cTn id="8" dur="1000" fill="hold"/>
                                        <p:tgtEl>
                                          <p:spTgt spid="299">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99">
                                            <p:txEl>
                                              <p:pRg st="0" end="0"/>
                                            </p:txEl>
                                          </p:spTgt>
                                        </p:tgtEl>
                                        <p:attrNameLst>
                                          <p:attrName>style.visibility</p:attrName>
                                        </p:attrNameLst>
                                      </p:cBhvr>
                                      <p:to>
                                        <p:strVal val="visible"/>
                                      </p:to>
                                    </p:set>
                                    <p:anim calcmode="lin" valueType="num">
                                      <p:cBhvr>
                                        <p:cTn id="11" dur="1000" fill="hold"/>
                                        <p:tgtEl>
                                          <p:spTgt spid="299">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9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8" presetID="2" grpId="1" fill="hold">
                                  <p:stCondLst>
                                    <p:cond delay="0"/>
                                  </p:stCondLst>
                                  <p:iterate type="el" backwards="0">
                                    <p:tmAbs val="0"/>
                                  </p:iterate>
                                  <p:childTnLst>
                                    <p:set>
                                      <p:cBhvr>
                                        <p:cTn id="15" fill="hold"/>
                                        <p:tgtEl>
                                          <p:spTgt spid="299">
                                            <p:txEl>
                                              <p:pRg st="1" end="1"/>
                                            </p:txEl>
                                          </p:spTgt>
                                        </p:tgtEl>
                                        <p:attrNameLst>
                                          <p:attrName>style.visibility</p:attrName>
                                        </p:attrNameLst>
                                      </p:cBhvr>
                                      <p:to>
                                        <p:strVal val="visible"/>
                                      </p:to>
                                    </p:set>
                                    <p:anim calcmode="lin" valueType="num">
                                      <p:cBhvr>
                                        <p:cTn id="16" dur="1000" fill="hold"/>
                                        <p:tgtEl>
                                          <p:spTgt spid="299">
                                            <p:txEl>
                                              <p:pRg st="1" end="1"/>
                                            </p:txEl>
                                          </p:spTgt>
                                        </p:tgtEl>
                                        <p:attrNameLst>
                                          <p:attrName>ppt_x</p:attrName>
                                        </p:attrNameLst>
                                      </p:cBhvr>
                                      <p:tavLst>
                                        <p:tav tm="0">
                                          <p:val>
                                            <p:strVal val="0-#ppt_w/2"/>
                                          </p:val>
                                        </p:tav>
                                        <p:tav tm="100000">
                                          <p:val>
                                            <p:strVal val="#ppt_x"/>
                                          </p:val>
                                        </p:tav>
                                      </p:tavLst>
                                    </p:anim>
                                    <p:anim calcmode="lin" valueType="num">
                                      <p:cBhvr>
                                        <p:cTn id="17" dur="1000" fill="hold"/>
                                        <p:tgtEl>
                                          <p:spTgt spid="299">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Class="entr" nodeType="afterEffect" presetSubtype="1" presetID="2" grpId="2" fill="hold">
                                  <p:stCondLst>
                                    <p:cond delay="100"/>
                                  </p:stCondLst>
                                  <p:iterate type="el" backwards="0">
                                    <p:tmAbs val="0"/>
                                  </p:iterate>
                                  <p:childTnLst>
                                    <p:set>
                                      <p:cBhvr>
                                        <p:cTn id="20" fill="hold"/>
                                        <p:tgtEl>
                                          <p:spTgt spid="301"/>
                                        </p:tgtEl>
                                        <p:attrNameLst>
                                          <p:attrName>style.visibility</p:attrName>
                                        </p:attrNameLst>
                                      </p:cBhvr>
                                      <p:to>
                                        <p:strVal val="visible"/>
                                      </p:to>
                                    </p:set>
                                    <p:anim calcmode="lin" valueType="num">
                                      <p:cBhvr>
                                        <p:cTn id="21" dur="1250" fill="hold"/>
                                        <p:tgtEl>
                                          <p:spTgt spid="301"/>
                                        </p:tgtEl>
                                        <p:attrNameLst>
                                          <p:attrName>ppt_x</p:attrName>
                                        </p:attrNameLst>
                                      </p:cBhvr>
                                      <p:tavLst>
                                        <p:tav tm="0">
                                          <p:val>
                                            <p:strVal val="#ppt_x"/>
                                          </p:val>
                                        </p:tav>
                                        <p:tav tm="100000">
                                          <p:val>
                                            <p:strVal val="#ppt_x"/>
                                          </p:val>
                                        </p:tav>
                                      </p:tavLst>
                                    </p:anim>
                                    <p:anim calcmode="lin" valueType="num">
                                      <p:cBhvr>
                                        <p:cTn id="22" dur="1250" fill="hold"/>
                                        <p:tgtEl>
                                          <p:spTgt spid="301"/>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 grpId="1" fill="hold">
                                  <p:stCondLst>
                                    <p:cond delay="0"/>
                                  </p:stCondLst>
                                  <p:iterate type="el" backwards="0">
                                    <p:tmAbs val="0"/>
                                  </p:iterate>
                                  <p:childTnLst>
                                    <p:set>
                                      <p:cBhvr>
                                        <p:cTn id="26" fill="hold"/>
                                        <p:tgtEl>
                                          <p:spTgt spid="299">
                                            <p:txEl>
                                              <p:pRg st="2" end="2"/>
                                            </p:txEl>
                                          </p:spTgt>
                                        </p:tgtEl>
                                        <p:attrNameLst>
                                          <p:attrName>style.visibility</p:attrName>
                                        </p:attrNameLst>
                                      </p:cBhvr>
                                      <p:to>
                                        <p:strVal val="visible"/>
                                      </p:to>
                                    </p:set>
                                    <p:anim calcmode="lin" valueType="num">
                                      <p:cBhvr>
                                        <p:cTn id="27" dur="1000" fill="hold"/>
                                        <p:tgtEl>
                                          <p:spTgt spid="299">
                                            <p:txEl>
                                              <p:pRg st="2" end="2"/>
                                            </p:txEl>
                                          </p:spTgt>
                                        </p:tgtEl>
                                        <p:attrNameLst>
                                          <p:attrName>ppt_x</p:attrName>
                                        </p:attrNameLst>
                                      </p:cBhvr>
                                      <p:tavLst>
                                        <p:tav tm="0">
                                          <p:val>
                                            <p:strVal val="0-#ppt_w/2"/>
                                          </p:val>
                                        </p:tav>
                                        <p:tav tm="100000">
                                          <p:val>
                                            <p:strVal val="#ppt_x"/>
                                          </p:val>
                                        </p:tav>
                                      </p:tavLst>
                                    </p:anim>
                                    <p:anim calcmode="lin" valueType="num">
                                      <p:cBhvr>
                                        <p:cTn id="28" dur="1000" fill="hold"/>
                                        <p:tgtEl>
                                          <p:spTgt spid="299">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Class="entr" nodeType="afterEffect" presetSubtype="8" presetID="2" grpId="3" fill="hold">
                                  <p:stCondLst>
                                    <p:cond delay="0"/>
                                  </p:stCondLst>
                                  <p:iterate type="el" backwards="0">
                                    <p:tmAbs val="0"/>
                                  </p:iterate>
                                  <p:childTnLst>
                                    <p:set>
                                      <p:cBhvr>
                                        <p:cTn id="31" fill="hold"/>
                                        <p:tgtEl>
                                          <p:spTgt spid="300"/>
                                        </p:tgtEl>
                                        <p:attrNameLst>
                                          <p:attrName>style.visibility</p:attrName>
                                        </p:attrNameLst>
                                      </p:cBhvr>
                                      <p:to>
                                        <p:strVal val="visible"/>
                                      </p:to>
                                    </p:set>
                                    <p:anim calcmode="lin" valueType="num">
                                      <p:cBhvr>
                                        <p:cTn id="32" dur="1000" fill="hold"/>
                                        <p:tgtEl>
                                          <p:spTgt spid="300"/>
                                        </p:tgtEl>
                                        <p:attrNameLst>
                                          <p:attrName>ppt_x</p:attrName>
                                        </p:attrNameLst>
                                      </p:cBhvr>
                                      <p:tavLst>
                                        <p:tav tm="0">
                                          <p:val>
                                            <p:strVal val="0-#ppt_w/2"/>
                                          </p:val>
                                        </p:tav>
                                        <p:tav tm="100000">
                                          <p:val>
                                            <p:strVal val="#ppt_x"/>
                                          </p:val>
                                        </p:tav>
                                      </p:tavLst>
                                    </p:anim>
                                    <p:anim calcmode="lin" valueType="num">
                                      <p:cBhvr>
                                        <p:cTn id="33" dur="1000" fill="hold"/>
                                        <p:tgtEl>
                                          <p:spTgt spid="30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xit" nodeType="clickEffect" presetSubtype="2" presetID="2" grpId="4" fill="hold">
                                  <p:stCondLst>
                                    <p:cond delay="0"/>
                                  </p:stCondLst>
                                  <p:iterate type="el" backwards="0">
                                    <p:tmAbs val="0"/>
                                  </p:iterate>
                                  <p:childTnLst>
                                    <p:anim calcmode="lin" valueType="num">
                                      <p:cBhvr>
                                        <p:cTn id="37" dur="1000" fill="hold"/>
                                        <p:tgtEl>
                                          <p:spTgt spid="299">
                                            <p:txEl>
                                              <p:pRg st="0" end="0"/>
                                            </p:txEl>
                                          </p:spTgt>
                                        </p:tgtEl>
                                        <p:attrNameLst>
                                          <p:attrName>ppt_x</p:attrName>
                                        </p:attrNameLst>
                                      </p:cBhvr>
                                      <p:tavLst>
                                        <p:tav tm="0">
                                          <p:val>
                                            <p:strVal val="ppt_x"/>
                                          </p:val>
                                        </p:tav>
                                        <p:tav tm="100000">
                                          <p:val>
                                            <p:strVal val="1+ppt_w/2"/>
                                          </p:val>
                                        </p:tav>
                                      </p:tavLst>
                                    </p:anim>
                                    <p:anim calcmode="lin" valueType="num">
                                      <p:cBhvr>
                                        <p:cTn id="38" dur="1000" fill="hold"/>
                                        <p:tgtEl>
                                          <p:spTgt spid="299">
                                            <p:txEl>
                                              <p:pRg st="0" end="0"/>
                                            </p:txEl>
                                          </p:spTgt>
                                        </p:tgtEl>
                                        <p:attrNameLst>
                                          <p:attrName>ppt_y</p:attrName>
                                        </p:attrNameLst>
                                      </p:cBhvr>
                                      <p:tavLst>
                                        <p:tav tm="0">
                                          <p:val>
                                            <p:strVal val="ppt_y"/>
                                          </p:val>
                                        </p:tav>
                                        <p:tav tm="100000">
                                          <p:val>
                                            <p:strVal val="ppt_y"/>
                                          </p:val>
                                        </p:tav>
                                      </p:tavLst>
                                    </p:anim>
                                    <p:set>
                                      <p:cBhvr>
                                        <p:cTn id="39" fill="hold">
                                          <p:stCondLst>
                                            <p:cond delay="999"/>
                                          </p:stCondLst>
                                        </p:cTn>
                                        <p:tgtEl>
                                          <p:spTgt spid="299">
                                            <p:txEl>
                                              <p:pRg st="0" end="0"/>
                                            </p:txEl>
                                          </p:spTgt>
                                        </p:tgtEl>
                                        <p:attrNameLst>
                                          <p:attrName>style.visibility</p:attrName>
                                        </p:attrNameLst>
                                      </p:cBhvr>
                                      <p:to>
                                        <p:strVal val="hidden"/>
                                      </p:to>
                                    </p:set>
                                  </p:childTnLst>
                                </p:cTn>
                              </p:par>
                              <p:par>
                                <p:cTn id="40" presetClass="exit" nodeType="withEffect" presetSubtype="2" presetID="2" grpId="4" fill="hold">
                                  <p:stCondLst>
                                    <p:cond delay="0"/>
                                  </p:stCondLst>
                                  <p:iterate type="el" backwards="0">
                                    <p:tmAbs val="0"/>
                                  </p:iterate>
                                  <p:childTnLst>
                                    <p:anim calcmode="lin" valueType="num">
                                      <p:cBhvr>
                                        <p:cTn id="41" dur="1000" fill="hold"/>
                                        <p:tgtEl>
                                          <p:spTgt spid="299">
                                            <p:txEl>
                                              <p:pRg st="1" end="1"/>
                                            </p:txEl>
                                          </p:spTgt>
                                        </p:tgtEl>
                                        <p:attrNameLst>
                                          <p:attrName>ppt_x</p:attrName>
                                        </p:attrNameLst>
                                      </p:cBhvr>
                                      <p:tavLst>
                                        <p:tav tm="0">
                                          <p:val>
                                            <p:strVal val="ppt_x"/>
                                          </p:val>
                                        </p:tav>
                                        <p:tav tm="100000">
                                          <p:val>
                                            <p:strVal val="1+ppt_w/2"/>
                                          </p:val>
                                        </p:tav>
                                      </p:tavLst>
                                    </p:anim>
                                    <p:anim calcmode="lin" valueType="num">
                                      <p:cBhvr>
                                        <p:cTn id="42" dur="1000" fill="hold"/>
                                        <p:tgtEl>
                                          <p:spTgt spid="299">
                                            <p:txEl>
                                              <p:pRg st="1" end="1"/>
                                            </p:txEl>
                                          </p:spTgt>
                                        </p:tgtEl>
                                        <p:attrNameLst>
                                          <p:attrName>ppt_y</p:attrName>
                                        </p:attrNameLst>
                                      </p:cBhvr>
                                      <p:tavLst>
                                        <p:tav tm="0">
                                          <p:val>
                                            <p:strVal val="ppt_y"/>
                                          </p:val>
                                        </p:tav>
                                        <p:tav tm="100000">
                                          <p:val>
                                            <p:strVal val="ppt_y"/>
                                          </p:val>
                                        </p:tav>
                                      </p:tavLst>
                                    </p:anim>
                                    <p:set>
                                      <p:cBhvr>
                                        <p:cTn id="43" fill="hold">
                                          <p:stCondLst>
                                            <p:cond delay="999"/>
                                          </p:stCondLst>
                                        </p:cTn>
                                        <p:tgtEl>
                                          <p:spTgt spid="299">
                                            <p:txEl>
                                              <p:pRg st="1" end="1"/>
                                            </p:txEl>
                                          </p:spTgt>
                                        </p:tgtEl>
                                        <p:attrNameLst>
                                          <p:attrName>style.visibility</p:attrName>
                                        </p:attrNameLst>
                                      </p:cBhvr>
                                      <p:to>
                                        <p:strVal val="hidden"/>
                                      </p:to>
                                    </p:set>
                                  </p:childTnLst>
                                </p:cTn>
                              </p:par>
                              <p:par>
                                <p:cTn id="44" presetClass="exit" nodeType="withEffect" presetSubtype="2" presetID="2" grpId="4" fill="hold">
                                  <p:stCondLst>
                                    <p:cond delay="0"/>
                                  </p:stCondLst>
                                  <p:iterate type="el" backwards="0">
                                    <p:tmAbs val="0"/>
                                  </p:iterate>
                                  <p:childTnLst>
                                    <p:anim calcmode="lin" valueType="num">
                                      <p:cBhvr>
                                        <p:cTn id="45" dur="1000" fill="hold"/>
                                        <p:tgtEl>
                                          <p:spTgt spid="299">
                                            <p:txEl>
                                              <p:pRg st="2" end="2"/>
                                            </p:txEl>
                                          </p:spTgt>
                                        </p:tgtEl>
                                        <p:attrNameLst>
                                          <p:attrName>ppt_x</p:attrName>
                                        </p:attrNameLst>
                                      </p:cBhvr>
                                      <p:tavLst>
                                        <p:tav tm="0">
                                          <p:val>
                                            <p:strVal val="ppt_x"/>
                                          </p:val>
                                        </p:tav>
                                        <p:tav tm="100000">
                                          <p:val>
                                            <p:strVal val="1+ppt_w/2"/>
                                          </p:val>
                                        </p:tav>
                                      </p:tavLst>
                                    </p:anim>
                                    <p:anim calcmode="lin" valueType="num">
                                      <p:cBhvr>
                                        <p:cTn id="46" dur="1000" fill="hold"/>
                                        <p:tgtEl>
                                          <p:spTgt spid="299">
                                            <p:txEl>
                                              <p:pRg st="2" end="2"/>
                                            </p:txEl>
                                          </p:spTgt>
                                        </p:tgtEl>
                                        <p:attrNameLst>
                                          <p:attrName>ppt_y</p:attrName>
                                        </p:attrNameLst>
                                      </p:cBhvr>
                                      <p:tavLst>
                                        <p:tav tm="0">
                                          <p:val>
                                            <p:strVal val="ppt_y"/>
                                          </p:val>
                                        </p:tav>
                                        <p:tav tm="100000">
                                          <p:val>
                                            <p:strVal val="ppt_y"/>
                                          </p:val>
                                        </p:tav>
                                      </p:tavLst>
                                    </p:anim>
                                    <p:set>
                                      <p:cBhvr>
                                        <p:cTn id="47" fill="hold">
                                          <p:stCondLst>
                                            <p:cond delay="999"/>
                                          </p:stCondLst>
                                        </p:cTn>
                                        <p:tgtEl>
                                          <p:spTgt spid="299">
                                            <p:txEl>
                                              <p:pRg st="2" end="2"/>
                                            </p:txEl>
                                          </p:spTgt>
                                        </p:tgtEl>
                                        <p:attrNameLst>
                                          <p:attrName>style.visibility</p:attrName>
                                        </p:attrNameLst>
                                      </p:cBhvr>
                                      <p:to>
                                        <p:strVal val="hidden"/>
                                      </p:to>
                                    </p:set>
                                  </p:childTnLst>
                                </p:cTn>
                              </p:par>
                              <p:par>
                                <p:cTn id="48" presetClass="exit" nodeType="withEffect" presetSubtype="2" presetID="2" grpId="4" fill="hold">
                                  <p:stCondLst>
                                    <p:cond delay="0"/>
                                  </p:stCondLst>
                                  <p:iterate type="el" backwards="0">
                                    <p:tmAbs val="0"/>
                                  </p:iterate>
                                  <p:childTnLst>
                                    <p:anim calcmode="lin" valueType="num">
                                      <p:cBhvr>
                                        <p:cTn id="49" dur="1000" fill="hold"/>
                                        <p:tgtEl>
                                          <p:spTgt spid="299">
                                            <p:bg/>
                                          </p:spTgt>
                                        </p:tgtEl>
                                        <p:attrNameLst>
                                          <p:attrName>ppt_x</p:attrName>
                                        </p:attrNameLst>
                                      </p:cBhvr>
                                      <p:tavLst>
                                        <p:tav tm="0">
                                          <p:val>
                                            <p:strVal val="ppt_x"/>
                                          </p:val>
                                        </p:tav>
                                        <p:tav tm="100000">
                                          <p:val>
                                            <p:strVal val="1+ppt_w/2"/>
                                          </p:val>
                                        </p:tav>
                                      </p:tavLst>
                                    </p:anim>
                                    <p:anim calcmode="lin" valueType="num">
                                      <p:cBhvr>
                                        <p:cTn id="50" dur="1000" fill="hold"/>
                                        <p:tgtEl>
                                          <p:spTgt spid="299">
                                            <p:bg/>
                                          </p:spTgt>
                                        </p:tgtEl>
                                        <p:attrNameLst>
                                          <p:attrName>ppt_y</p:attrName>
                                        </p:attrNameLst>
                                      </p:cBhvr>
                                      <p:tavLst>
                                        <p:tav tm="0">
                                          <p:val>
                                            <p:strVal val="ppt_y"/>
                                          </p:val>
                                        </p:tav>
                                        <p:tav tm="100000">
                                          <p:val>
                                            <p:strVal val="ppt_y"/>
                                          </p:val>
                                        </p:tav>
                                      </p:tavLst>
                                    </p:anim>
                                    <p:set>
                                      <p:cBhvr>
                                        <p:cTn id="51" fill="hold">
                                          <p:stCondLst>
                                            <p:cond delay="999"/>
                                          </p:stCondLst>
                                        </p:cTn>
                                        <p:tgtEl>
                                          <p:spTgt spid="299">
                                            <p:bg/>
                                          </p:spTgt>
                                        </p:tgtEl>
                                        <p:attrNameLst>
                                          <p:attrName>style.visibility</p:attrName>
                                        </p:attrNameLst>
                                      </p:cBhvr>
                                      <p:to>
                                        <p:strVal val="hidden"/>
                                      </p:to>
                                    </p:set>
                                  </p:childTnLst>
                                </p:cTn>
                              </p:par>
                            </p:childTnLst>
                          </p:cTn>
                        </p:par>
                        <p:par>
                          <p:cTn id="52" fill="hold">
                            <p:stCondLst>
                              <p:cond delay="1000"/>
                            </p:stCondLst>
                            <p:childTnLst>
                              <p:par>
                                <p:cTn id="53" presetClass="exit" nodeType="afterEffect" presetSubtype="2" presetID="2" grpId="5" fill="hold">
                                  <p:stCondLst>
                                    <p:cond delay="0"/>
                                  </p:stCondLst>
                                  <p:iterate type="el" backwards="0">
                                    <p:tmAbs val="0"/>
                                  </p:iterate>
                                  <p:childTnLst>
                                    <p:anim calcmode="lin" valueType="num">
                                      <p:cBhvr>
                                        <p:cTn id="54" dur="1000" fill="hold"/>
                                        <p:tgtEl>
                                          <p:spTgt spid="301"/>
                                        </p:tgtEl>
                                        <p:attrNameLst>
                                          <p:attrName>ppt_x</p:attrName>
                                        </p:attrNameLst>
                                      </p:cBhvr>
                                      <p:tavLst>
                                        <p:tav tm="0">
                                          <p:val>
                                            <p:strVal val="ppt_x"/>
                                          </p:val>
                                        </p:tav>
                                        <p:tav tm="100000">
                                          <p:val>
                                            <p:strVal val="1+ppt_w/2"/>
                                          </p:val>
                                        </p:tav>
                                      </p:tavLst>
                                    </p:anim>
                                    <p:anim calcmode="lin" valueType="num">
                                      <p:cBhvr>
                                        <p:cTn id="55" dur="1000" fill="hold"/>
                                        <p:tgtEl>
                                          <p:spTgt spid="301"/>
                                        </p:tgtEl>
                                        <p:attrNameLst>
                                          <p:attrName>ppt_y</p:attrName>
                                        </p:attrNameLst>
                                      </p:cBhvr>
                                      <p:tavLst>
                                        <p:tav tm="0">
                                          <p:val>
                                            <p:strVal val="ppt_y"/>
                                          </p:val>
                                        </p:tav>
                                        <p:tav tm="100000">
                                          <p:val>
                                            <p:strVal val="ppt_y"/>
                                          </p:val>
                                        </p:tav>
                                      </p:tavLst>
                                    </p:anim>
                                    <p:set>
                                      <p:cBhvr>
                                        <p:cTn id="56" fill="hold">
                                          <p:stCondLst>
                                            <p:cond delay="999"/>
                                          </p:stCondLst>
                                        </p:cTn>
                                        <p:tgtEl>
                                          <p:spTgt spid="301"/>
                                        </p:tgtEl>
                                        <p:attrNameLst>
                                          <p:attrName>style.visibility</p:attrName>
                                        </p:attrNameLst>
                                      </p:cBhvr>
                                      <p:to>
                                        <p:strVal val="hidden"/>
                                      </p:to>
                                    </p:set>
                                  </p:childTnLst>
                                </p:cTn>
                              </p:par>
                            </p:childTnLst>
                          </p:cTn>
                        </p:par>
                        <p:par>
                          <p:cTn id="57" fill="hold">
                            <p:stCondLst>
                              <p:cond delay="2000"/>
                            </p:stCondLst>
                            <p:childTnLst>
                              <p:par>
                                <p:cTn id="58" presetClass="exit" nodeType="afterEffect" presetSubtype="2" presetID="2" grpId="6" fill="hold">
                                  <p:stCondLst>
                                    <p:cond delay="0"/>
                                  </p:stCondLst>
                                  <p:iterate type="el" backwards="0">
                                    <p:tmAbs val="0"/>
                                  </p:iterate>
                                  <p:childTnLst>
                                    <p:anim calcmode="lin" valueType="num">
                                      <p:cBhvr>
                                        <p:cTn id="59" dur="1000" fill="hold"/>
                                        <p:tgtEl>
                                          <p:spTgt spid="300"/>
                                        </p:tgtEl>
                                        <p:attrNameLst>
                                          <p:attrName>ppt_x</p:attrName>
                                        </p:attrNameLst>
                                      </p:cBhvr>
                                      <p:tavLst>
                                        <p:tav tm="0">
                                          <p:val>
                                            <p:strVal val="ppt_x"/>
                                          </p:val>
                                        </p:tav>
                                        <p:tav tm="100000">
                                          <p:val>
                                            <p:strVal val="1+ppt_w/2"/>
                                          </p:val>
                                        </p:tav>
                                      </p:tavLst>
                                    </p:anim>
                                    <p:anim calcmode="lin" valueType="num">
                                      <p:cBhvr>
                                        <p:cTn id="60" dur="1000" fill="hold"/>
                                        <p:tgtEl>
                                          <p:spTgt spid="300"/>
                                        </p:tgtEl>
                                        <p:attrNameLst>
                                          <p:attrName>ppt_y</p:attrName>
                                        </p:attrNameLst>
                                      </p:cBhvr>
                                      <p:tavLst>
                                        <p:tav tm="0">
                                          <p:val>
                                            <p:strVal val="ppt_y"/>
                                          </p:val>
                                        </p:tav>
                                        <p:tav tm="100000">
                                          <p:val>
                                            <p:strVal val="ppt_y"/>
                                          </p:val>
                                        </p:tav>
                                      </p:tavLst>
                                    </p:anim>
                                    <p:set>
                                      <p:cBhvr>
                                        <p:cTn id="61" fill="hold">
                                          <p:stCondLst>
                                            <p:cond delay="999"/>
                                          </p:stCondLst>
                                        </p:cTn>
                                        <p:tgtEl>
                                          <p:spTgt spid="3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2"/>
      <p:bldP build="whole" bldLvl="1" animBg="1" rev="0" advAuto="0" spid="300" grpId="6"/>
      <p:bldP build="p" bldLvl="5" animBg="1" rev="0" advAuto="0" spid="299" grpId="4"/>
      <p:bldP build="whole" bldLvl="1" animBg="1" rev="0" advAuto="0" spid="301" grpId="5"/>
      <p:bldP build="whole" bldLvl="1" animBg="1" rev="0" advAuto="0" spid="300" grpId="3"/>
      <p:bldP build="p" bldLvl="5" animBg="1" rev="0" advAuto="0" spid="299"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Maintaining the integrity and validity of exams helps to ensure people’s trust in the institution.…"/>
          <p:cNvSpPr txBox="1"/>
          <p:nvPr>
            <p:ph type="body" idx="1"/>
          </p:nvPr>
        </p:nvSpPr>
        <p:spPr>
          <a:xfrm>
            <a:off x="1206500" y="3937000"/>
            <a:ext cx="21971000" cy="9450459"/>
          </a:xfrm>
          <a:prstGeom prst="rect">
            <a:avLst/>
          </a:prstGeom>
        </p:spPr>
        <p:txBody>
          <a:bodyPr/>
          <a:lstStyle/>
          <a:p>
            <a:pPr marL="698500" indent="-698500" algn="ctr">
              <a:buSzPct val="123000"/>
              <a:buChar char="•"/>
            </a:pPr>
            <a:r>
              <a:t>Maintaining the integrity and validity of exams helps to ensure people’s trust in the institution.</a:t>
            </a:r>
          </a:p>
          <a:p>
            <a:pPr algn="ctr">
              <a:defRPr b="1" spc="-65" sz="6500">
                <a:solidFill>
                  <a:srgbClr val="1B325C"/>
                </a:solidFill>
              </a:defRPr>
            </a:pPr>
          </a:p>
          <a:p>
            <a:pPr marL="698500" indent="-698500" algn="ctr">
              <a:buSzPct val="123000"/>
              <a:buChar char="•"/>
            </a:pPr>
            <a:r>
              <a:t>Utilizing software and systems that surveil students and compromise their autonomy breaks trust and discredits the idea of the institution as a moral and ethical leader.</a:t>
            </a:r>
          </a:p>
        </p:txBody>
      </p:sp>
      <p:sp>
        <p:nvSpPr>
          <p:cNvPr id="306" name="Fairness &amp; Trust"/>
          <p:cNvSpPr txBox="1"/>
          <p:nvPr>
            <p:ph type="title"/>
          </p:nvPr>
        </p:nvSpPr>
        <p:spPr>
          <a:xfrm>
            <a:off x="254000" y="155295"/>
            <a:ext cx="23876000" cy="1777375"/>
          </a:xfrm>
          <a:prstGeom prst="rect">
            <a:avLst/>
          </a:prstGeom>
        </p:spPr>
        <p:txBody>
          <a:bodyPr/>
          <a:lstStyle/>
          <a:p>
            <a:pPr algn="ctr" defTabSz="1779987">
              <a:defRPr spc="-124" sz="6205"/>
            </a:pPr>
            <a:r>
              <a:t>Fairness &amp; </a:t>
            </a:r>
            <a:r>
              <a:rPr spc="-221" sz="11096"/>
              <a:t>Trust</a:t>
            </a:r>
          </a:p>
        </p:txBody>
      </p:sp>
      <p:sp>
        <p:nvSpPr>
          <p:cNvPr id="307" name="Online Proctoring Undermines the Very Values it Seeks to Uphold"/>
          <p:cNvSpPr txBox="1"/>
          <p:nvPr>
            <p:ph type="body" idx="21"/>
          </p:nvPr>
        </p:nvSpPr>
        <p:spPr>
          <a:xfrm>
            <a:off x="1206500" y="1925710"/>
            <a:ext cx="21971000" cy="1435101"/>
          </a:xfrm>
          <a:prstGeom prst="rect">
            <a:avLst/>
          </a:prstGeom>
          <a:extLst>
            <a:ext uri="{C572A759-6A51-4108-AA02-DFA0A04FC94B}">
              <ma14:wrappingTextBoxFlag xmlns:ma14="http://schemas.microsoft.com/office/mac/drawingml/2011/main" val="1"/>
            </a:ext>
          </a:extLst>
        </p:spPr>
        <p:txBody>
          <a:bodyPr/>
          <a:lstStyle>
            <a:lvl1pPr algn="ctr" defTabSz="709930">
              <a:defRPr sz="5504"/>
            </a:lvl1pPr>
          </a:lstStyle>
          <a:p>
            <a:pPr/>
            <a:r>
              <a:t>Online Proctoring Undermines the Very Values it Seeks to Uphold</a:t>
            </a:r>
          </a:p>
        </p:txBody>
      </p:sp>
      <p:sp>
        <p:nvSpPr>
          <p:cNvPr id="308" name="(Coghlan et al., 2021)"/>
          <p:cNvSpPr txBox="1"/>
          <p:nvPr/>
        </p:nvSpPr>
        <p:spPr>
          <a:xfrm>
            <a:off x="0" y="13258799"/>
            <a:ext cx="30050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(Coghlan et al., 2021)</a:t>
            </a:r>
          </a:p>
        </p:txBody>
      </p:sp>
      <p:sp>
        <p:nvSpPr>
          <p:cNvPr id="309" name="BUT"/>
          <p:cNvSpPr txBox="1"/>
          <p:nvPr/>
        </p:nvSpPr>
        <p:spPr>
          <a:xfrm>
            <a:off x="11298618" y="5819889"/>
            <a:ext cx="1786764" cy="10809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spcBef>
                <a:spcPts val="1800"/>
              </a:spcBef>
              <a:defRPr b="1" spc="-65" sz="6500">
                <a:solidFill>
                  <a:srgbClr val="1B325C"/>
                </a:solidFill>
              </a:defRPr>
            </a:lvl1pPr>
          </a:lstStyle>
          <a:p>
            <a:pPr/>
            <a:r>
              <a:t>BUT</a:t>
            </a:r>
          </a:p>
        </p:txBody>
      </p:sp>
    </p:spTree>
  </p:cSld>
  <p:clrMapOvr>
    <a:masterClrMapping/>
  </p:clrMapOvr>
  <mc:AlternateContent xmlns:mc="http://schemas.openxmlformats.org/markup-compatibility/2006">
    <mc:Choice xmlns:p14="http://schemas.microsoft.com/office/powerpoint/2010/main" Requires="p14">
      <p:transition spd="slow" advClick="0" advTm="0"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05">
                                            <p:bg/>
                                          </p:spTgt>
                                        </p:tgtEl>
                                        <p:attrNameLst>
                                          <p:attrName>style.visibility</p:attrName>
                                        </p:attrNameLst>
                                      </p:cBhvr>
                                      <p:to>
                                        <p:strVal val="visible"/>
                                      </p:to>
                                    </p:set>
                                    <p:anim calcmode="lin" valueType="num">
                                      <p:cBhvr>
                                        <p:cTn id="7" dur="1000" fill="hold"/>
                                        <p:tgtEl>
                                          <p:spTgt spid="305">
                                            <p:bg/>
                                          </p:spTgt>
                                        </p:tgtEl>
                                        <p:attrNameLst>
                                          <p:attrName>ppt_x</p:attrName>
                                        </p:attrNameLst>
                                      </p:cBhvr>
                                      <p:tavLst>
                                        <p:tav tm="0">
                                          <p:val>
                                            <p:strVal val="0-#ppt_w/2"/>
                                          </p:val>
                                        </p:tav>
                                        <p:tav tm="100000">
                                          <p:val>
                                            <p:strVal val="#ppt_x"/>
                                          </p:val>
                                        </p:tav>
                                      </p:tavLst>
                                    </p:anim>
                                    <p:anim calcmode="lin" valueType="num">
                                      <p:cBhvr>
                                        <p:cTn id="8" dur="1000" fill="hold"/>
                                        <p:tgtEl>
                                          <p:spTgt spid="305">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05">
                                            <p:txEl>
                                              <p:pRg st="0" end="0"/>
                                            </p:txEl>
                                          </p:spTgt>
                                        </p:tgtEl>
                                        <p:attrNameLst>
                                          <p:attrName>style.visibility</p:attrName>
                                        </p:attrNameLst>
                                      </p:cBhvr>
                                      <p:to>
                                        <p:strVal val="visible"/>
                                      </p:to>
                                    </p:set>
                                    <p:anim calcmode="lin" valueType="num">
                                      <p:cBhvr>
                                        <p:cTn id="11" dur="1000" fill="hold"/>
                                        <p:tgtEl>
                                          <p:spTgt spid="305">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30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8" presetID="2" grpId="1" fill="hold">
                                  <p:stCondLst>
                                    <p:cond delay="0"/>
                                  </p:stCondLst>
                                  <p:iterate type="el" backwards="0">
                                    <p:tmAbs val="0"/>
                                  </p:iterate>
                                  <p:childTnLst>
                                    <p:set>
                                      <p:cBhvr>
                                        <p:cTn id="15" fill="hold"/>
                                        <p:tgtEl>
                                          <p:spTgt spid="305">
                                            <p:txEl>
                                              <p:pRg st="1" end="1"/>
                                            </p:txEl>
                                          </p:spTgt>
                                        </p:tgtEl>
                                        <p:attrNameLst>
                                          <p:attrName>style.visibility</p:attrName>
                                        </p:attrNameLst>
                                      </p:cBhvr>
                                      <p:to>
                                        <p:strVal val="visible"/>
                                      </p:to>
                                    </p:set>
                                    <p:anim calcmode="lin" valueType="num">
                                      <p:cBhvr>
                                        <p:cTn id="16" dur="1000" fill="hold"/>
                                        <p:tgtEl>
                                          <p:spTgt spid="305">
                                            <p:txEl>
                                              <p:pRg st="1" end="1"/>
                                            </p:txEl>
                                          </p:spTgt>
                                        </p:tgtEl>
                                        <p:attrNameLst>
                                          <p:attrName>ppt_x</p:attrName>
                                        </p:attrNameLst>
                                      </p:cBhvr>
                                      <p:tavLst>
                                        <p:tav tm="0">
                                          <p:val>
                                            <p:strVal val="0-#ppt_w/2"/>
                                          </p:val>
                                        </p:tav>
                                        <p:tav tm="100000">
                                          <p:val>
                                            <p:strVal val="#ppt_x"/>
                                          </p:val>
                                        </p:tav>
                                      </p:tavLst>
                                    </p:anim>
                                    <p:anim calcmode="lin" valueType="num">
                                      <p:cBhvr>
                                        <p:cTn id="17" dur="1000" fill="hold"/>
                                        <p:tgtEl>
                                          <p:spTgt spid="30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 grpId="2" fill="hold">
                                  <p:stCondLst>
                                    <p:cond delay="0"/>
                                  </p:stCondLst>
                                  <p:iterate type="el" backwards="0">
                                    <p:tmAbs val="0"/>
                                  </p:iterate>
                                  <p:childTnLst>
                                    <p:set>
                                      <p:cBhvr>
                                        <p:cTn id="21" fill="hold"/>
                                        <p:tgtEl>
                                          <p:spTgt spid="309"/>
                                        </p:tgtEl>
                                        <p:attrNameLst>
                                          <p:attrName>style.visibility</p:attrName>
                                        </p:attrNameLst>
                                      </p:cBhvr>
                                      <p:to>
                                        <p:strVal val="visible"/>
                                      </p:to>
                                    </p:set>
                                    <p:anim calcmode="lin" valueType="num">
                                      <p:cBhvr>
                                        <p:cTn id="22" dur="1250" fill="hold"/>
                                        <p:tgtEl>
                                          <p:spTgt spid="309"/>
                                        </p:tgtEl>
                                        <p:attrNameLst>
                                          <p:attrName>ppt_x</p:attrName>
                                        </p:attrNameLst>
                                      </p:cBhvr>
                                      <p:tavLst>
                                        <p:tav tm="0">
                                          <p:val>
                                            <p:strVal val="#ppt_x"/>
                                          </p:val>
                                        </p:tav>
                                        <p:tav tm="100000">
                                          <p:val>
                                            <p:strVal val="#ppt_x"/>
                                          </p:val>
                                        </p:tav>
                                      </p:tavLst>
                                    </p:anim>
                                    <p:anim calcmode="lin" valueType="num">
                                      <p:cBhvr>
                                        <p:cTn id="23" dur="1250" fill="hold"/>
                                        <p:tgtEl>
                                          <p:spTgt spid="309"/>
                                        </p:tgtEl>
                                        <p:attrNameLst>
                                          <p:attrName>ppt_y</p:attrName>
                                        </p:attrNameLst>
                                      </p:cBhvr>
                                      <p:tavLst>
                                        <p:tav tm="0">
                                          <p:val>
                                            <p:strVal val="0-#ppt_h/2"/>
                                          </p:val>
                                        </p:tav>
                                        <p:tav tm="100000">
                                          <p:val>
                                            <p:strVal val="#ppt_y"/>
                                          </p:val>
                                        </p:tav>
                                      </p:tavLst>
                                    </p:anim>
                                  </p:childTnLst>
                                </p:cTn>
                              </p:par>
                            </p:childTnLst>
                          </p:cTn>
                        </p:par>
                        <p:par>
                          <p:cTn id="24" fill="hold">
                            <p:stCondLst>
                              <p:cond delay="1250"/>
                            </p:stCondLst>
                            <p:childTnLst>
                              <p:par>
                                <p:cTn id="25" presetClass="entr" nodeType="afterEffect" presetSubtype="8" presetID="2" grpId="1" fill="hold">
                                  <p:stCondLst>
                                    <p:cond delay="100"/>
                                  </p:stCondLst>
                                  <p:iterate type="el" backwards="0">
                                    <p:tmAbs val="0"/>
                                  </p:iterate>
                                  <p:childTnLst>
                                    <p:set>
                                      <p:cBhvr>
                                        <p:cTn id="26" fill="hold"/>
                                        <p:tgtEl>
                                          <p:spTgt spid="305">
                                            <p:txEl>
                                              <p:pRg st="2" end="2"/>
                                            </p:txEl>
                                          </p:spTgt>
                                        </p:tgtEl>
                                        <p:attrNameLst>
                                          <p:attrName>style.visibility</p:attrName>
                                        </p:attrNameLst>
                                      </p:cBhvr>
                                      <p:to>
                                        <p:strVal val="visible"/>
                                      </p:to>
                                    </p:set>
                                    <p:anim calcmode="lin" valueType="num">
                                      <p:cBhvr>
                                        <p:cTn id="27" dur="1000" fill="hold"/>
                                        <p:tgtEl>
                                          <p:spTgt spid="305">
                                            <p:txEl>
                                              <p:pRg st="2" end="2"/>
                                            </p:txEl>
                                          </p:spTgt>
                                        </p:tgtEl>
                                        <p:attrNameLst>
                                          <p:attrName>ppt_x</p:attrName>
                                        </p:attrNameLst>
                                      </p:cBhvr>
                                      <p:tavLst>
                                        <p:tav tm="0">
                                          <p:val>
                                            <p:strVal val="0-#ppt_w/2"/>
                                          </p:val>
                                        </p:tav>
                                        <p:tav tm="100000">
                                          <p:val>
                                            <p:strVal val="#ppt_x"/>
                                          </p:val>
                                        </p:tav>
                                      </p:tavLst>
                                    </p:anim>
                                    <p:anim calcmode="lin" valueType="num">
                                      <p:cBhvr>
                                        <p:cTn id="28" dur="1000" fill="hold"/>
                                        <p:tgtEl>
                                          <p:spTgt spid="3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2" presetID="2" grpId="3" fill="hold">
                                  <p:stCondLst>
                                    <p:cond delay="0"/>
                                  </p:stCondLst>
                                  <p:iterate type="el" backwards="0">
                                    <p:tmAbs val="0"/>
                                  </p:iterate>
                                  <p:childTnLst>
                                    <p:anim calcmode="lin" valueType="num">
                                      <p:cBhvr>
                                        <p:cTn id="32" dur="1000" fill="hold"/>
                                        <p:tgtEl>
                                          <p:spTgt spid="305">
                                            <p:txEl>
                                              <p:pRg st="0" end="0"/>
                                            </p:txEl>
                                          </p:spTgt>
                                        </p:tgtEl>
                                        <p:attrNameLst>
                                          <p:attrName>ppt_x</p:attrName>
                                        </p:attrNameLst>
                                      </p:cBhvr>
                                      <p:tavLst>
                                        <p:tav tm="0">
                                          <p:val>
                                            <p:strVal val="ppt_x"/>
                                          </p:val>
                                        </p:tav>
                                        <p:tav tm="100000">
                                          <p:val>
                                            <p:strVal val="1+ppt_w/2"/>
                                          </p:val>
                                        </p:tav>
                                      </p:tavLst>
                                    </p:anim>
                                    <p:anim calcmode="lin" valueType="num">
                                      <p:cBhvr>
                                        <p:cTn id="33" dur="1000" fill="hold"/>
                                        <p:tgtEl>
                                          <p:spTgt spid="305">
                                            <p:txEl>
                                              <p:pRg st="0" end="0"/>
                                            </p:txEl>
                                          </p:spTgt>
                                        </p:tgtEl>
                                        <p:attrNameLst>
                                          <p:attrName>ppt_y</p:attrName>
                                        </p:attrNameLst>
                                      </p:cBhvr>
                                      <p:tavLst>
                                        <p:tav tm="0">
                                          <p:val>
                                            <p:strVal val="ppt_y"/>
                                          </p:val>
                                        </p:tav>
                                        <p:tav tm="100000">
                                          <p:val>
                                            <p:strVal val="ppt_y"/>
                                          </p:val>
                                        </p:tav>
                                      </p:tavLst>
                                    </p:anim>
                                    <p:set>
                                      <p:cBhvr>
                                        <p:cTn id="34" fill="hold">
                                          <p:stCondLst>
                                            <p:cond delay="999"/>
                                          </p:stCondLst>
                                        </p:cTn>
                                        <p:tgtEl>
                                          <p:spTgt spid="305">
                                            <p:txEl>
                                              <p:pRg st="0" end="0"/>
                                            </p:txEl>
                                          </p:spTgt>
                                        </p:tgtEl>
                                        <p:attrNameLst>
                                          <p:attrName>style.visibility</p:attrName>
                                        </p:attrNameLst>
                                      </p:cBhvr>
                                      <p:to>
                                        <p:strVal val="hidden"/>
                                      </p:to>
                                    </p:set>
                                  </p:childTnLst>
                                </p:cTn>
                              </p:par>
                              <p:par>
                                <p:cTn id="35" presetClass="exit" nodeType="withEffect" presetSubtype="2" presetID="2" grpId="3" fill="hold">
                                  <p:stCondLst>
                                    <p:cond delay="0"/>
                                  </p:stCondLst>
                                  <p:iterate type="el" backwards="0">
                                    <p:tmAbs val="0"/>
                                  </p:iterate>
                                  <p:childTnLst>
                                    <p:anim calcmode="lin" valueType="num">
                                      <p:cBhvr>
                                        <p:cTn id="36" dur="1000" fill="hold"/>
                                        <p:tgtEl>
                                          <p:spTgt spid="305">
                                            <p:txEl>
                                              <p:pRg st="1" end="1"/>
                                            </p:txEl>
                                          </p:spTgt>
                                        </p:tgtEl>
                                        <p:attrNameLst>
                                          <p:attrName>ppt_x</p:attrName>
                                        </p:attrNameLst>
                                      </p:cBhvr>
                                      <p:tavLst>
                                        <p:tav tm="0">
                                          <p:val>
                                            <p:strVal val="ppt_x"/>
                                          </p:val>
                                        </p:tav>
                                        <p:tav tm="100000">
                                          <p:val>
                                            <p:strVal val="1+ppt_w/2"/>
                                          </p:val>
                                        </p:tav>
                                      </p:tavLst>
                                    </p:anim>
                                    <p:anim calcmode="lin" valueType="num">
                                      <p:cBhvr>
                                        <p:cTn id="37" dur="1000" fill="hold"/>
                                        <p:tgtEl>
                                          <p:spTgt spid="305">
                                            <p:txEl>
                                              <p:pRg st="1" end="1"/>
                                            </p:txEl>
                                          </p:spTgt>
                                        </p:tgtEl>
                                        <p:attrNameLst>
                                          <p:attrName>ppt_y</p:attrName>
                                        </p:attrNameLst>
                                      </p:cBhvr>
                                      <p:tavLst>
                                        <p:tav tm="0">
                                          <p:val>
                                            <p:strVal val="ppt_y"/>
                                          </p:val>
                                        </p:tav>
                                        <p:tav tm="100000">
                                          <p:val>
                                            <p:strVal val="ppt_y"/>
                                          </p:val>
                                        </p:tav>
                                      </p:tavLst>
                                    </p:anim>
                                    <p:set>
                                      <p:cBhvr>
                                        <p:cTn id="38" fill="hold">
                                          <p:stCondLst>
                                            <p:cond delay="999"/>
                                          </p:stCondLst>
                                        </p:cTn>
                                        <p:tgtEl>
                                          <p:spTgt spid="305">
                                            <p:txEl>
                                              <p:pRg st="1" end="1"/>
                                            </p:txEl>
                                          </p:spTgt>
                                        </p:tgtEl>
                                        <p:attrNameLst>
                                          <p:attrName>style.visibility</p:attrName>
                                        </p:attrNameLst>
                                      </p:cBhvr>
                                      <p:to>
                                        <p:strVal val="hidden"/>
                                      </p:to>
                                    </p:set>
                                  </p:childTnLst>
                                </p:cTn>
                              </p:par>
                              <p:par>
                                <p:cTn id="39" presetClass="exit" nodeType="withEffect" presetSubtype="2" presetID="2" grpId="3" fill="hold">
                                  <p:stCondLst>
                                    <p:cond delay="0"/>
                                  </p:stCondLst>
                                  <p:iterate type="el" backwards="0">
                                    <p:tmAbs val="0"/>
                                  </p:iterate>
                                  <p:childTnLst>
                                    <p:anim calcmode="lin" valueType="num">
                                      <p:cBhvr>
                                        <p:cTn id="40" dur="1000" fill="hold"/>
                                        <p:tgtEl>
                                          <p:spTgt spid="305">
                                            <p:txEl>
                                              <p:pRg st="2" end="2"/>
                                            </p:txEl>
                                          </p:spTgt>
                                        </p:tgtEl>
                                        <p:attrNameLst>
                                          <p:attrName>ppt_x</p:attrName>
                                        </p:attrNameLst>
                                      </p:cBhvr>
                                      <p:tavLst>
                                        <p:tav tm="0">
                                          <p:val>
                                            <p:strVal val="ppt_x"/>
                                          </p:val>
                                        </p:tav>
                                        <p:tav tm="100000">
                                          <p:val>
                                            <p:strVal val="1+ppt_w/2"/>
                                          </p:val>
                                        </p:tav>
                                      </p:tavLst>
                                    </p:anim>
                                    <p:anim calcmode="lin" valueType="num">
                                      <p:cBhvr>
                                        <p:cTn id="41" dur="1000" fill="hold"/>
                                        <p:tgtEl>
                                          <p:spTgt spid="305">
                                            <p:txEl>
                                              <p:pRg st="2" end="2"/>
                                            </p:txEl>
                                          </p:spTgt>
                                        </p:tgtEl>
                                        <p:attrNameLst>
                                          <p:attrName>ppt_y</p:attrName>
                                        </p:attrNameLst>
                                      </p:cBhvr>
                                      <p:tavLst>
                                        <p:tav tm="0">
                                          <p:val>
                                            <p:strVal val="ppt_y"/>
                                          </p:val>
                                        </p:tav>
                                        <p:tav tm="100000">
                                          <p:val>
                                            <p:strVal val="ppt_y"/>
                                          </p:val>
                                        </p:tav>
                                      </p:tavLst>
                                    </p:anim>
                                    <p:set>
                                      <p:cBhvr>
                                        <p:cTn id="42" fill="hold">
                                          <p:stCondLst>
                                            <p:cond delay="999"/>
                                          </p:stCondLst>
                                        </p:cTn>
                                        <p:tgtEl>
                                          <p:spTgt spid="305">
                                            <p:txEl>
                                              <p:pRg st="2" end="2"/>
                                            </p:txEl>
                                          </p:spTgt>
                                        </p:tgtEl>
                                        <p:attrNameLst>
                                          <p:attrName>style.visibility</p:attrName>
                                        </p:attrNameLst>
                                      </p:cBhvr>
                                      <p:to>
                                        <p:strVal val="hidden"/>
                                      </p:to>
                                    </p:set>
                                  </p:childTnLst>
                                </p:cTn>
                              </p:par>
                              <p:par>
                                <p:cTn id="43" presetClass="exit" nodeType="withEffect" presetSubtype="2" presetID="2" grpId="3" fill="hold">
                                  <p:stCondLst>
                                    <p:cond delay="0"/>
                                  </p:stCondLst>
                                  <p:iterate type="el" backwards="0">
                                    <p:tmAbs val="0"/>
                                  </p:iterate>
                                  <p:childTnLst>
                                    <p:anim calcmode="lin" valueType="num">
                                      <p:cBhvr>
                                        <p:cTn id="44" dur="1000" fill="hold"/>
                                        <p:tgtEl>
                                          <p:spTgt spid="305">
                                            <p:bg/>
                                          </p:spTgt>
                                        </p:tgtEl>
                                        <p:attrNameLst>
                                          <p:attrName>ppt_x</p:attrName>
                                        </p:attrNameLst>
                                      </p:cBhvr>
                                      <p:tavLst>
                                        <p:tav tm="0">
                                          <p:val>
                                            <p:strVal val="ppt_x"/>
                                          </p:val>
                                        </p:tav>
                                        <p:tav tm="100000">
                                          <p:val>
                                            <p:strVal val="1+ppt_w/2"/>
                                          </p:val>
                                        </p:tav>
                                      </p:tavLst>
                                    </p:anim>
                                    <p:anim calcmode="lin" valueType="num">
                                      <p:cBhvr>
                                        <p:cTn id="45" dur="1000" fill="hold"/>
                                        <p:tgtEl>
                                          <p:spTgt spid="305">
                                            <p:bg/>
                                          </p:spTgt>
                                        </p:tgtEl>
                                        <p:attrNameLst>
                                          <p:attrName>ppt_y</p:attrName>
                                        </p:attrNameLst>
                                      </p:cBhvr>
                                      <p:tavLst>
                                        <p:tav tm="0">
                                          <p:val>
                                            <p:strVal val="ppt_y"/>
                                          </p:val>
                                        </p:tav>
                                        <p:tav tm="100000">
                                          <p:val>
                                            <p:strVal val="ppt_y"/>
                                          </p:val>
                                        </p:tav>
                                      </p:tavLst>
                                    </p:anim>
                                    <p:set>
                                      <p:cBhvr>
                                        <p:cTn id="46" fill="hold">
                                          <p:stCondLst>
                                            <p:cond delay="999"/>
                                          </p:stCondLst>
                                        </p:cTn>
                                        <p:tgtEl>
                                          <p:spTgt spid="305">
                                            <p:bg/>
                                          </p:spTgt>
                                        </p:tgtEl>
                                        <p:attrNameLst>
                                          <p:attrName>style.visibility</p:attrName>
                                        </p:attrNameLst>
                                      </p:cBhvr>
                                      <p:to>
                                        <p:strVal val="hidden"/>
                                      </p:to>
                                    </p:set>
                                  </p:childTnLst>
                                </p:cTn>
                              </p:par>
                            </p:childTnLst>
                          </p:cTn>
                        </p:par>
                        <p:par>
                          <p:cTn id="47" fill="hold">
                            <p:stCondLst>
                              <p:cond delay="1000"/>
                            </p:stCondLst>
                            <p:childTnLst>
                              <p:par>
                                <p:cTn id="48" presetClass="exit" nodeType="afterEffect" presetSubtype="2" presetID="2" grpId="4" fill="hold">
                                  <p:stCondLst>
                                    <p:cond delay="0"/>
                                  </p:stCondLst>
                                  <p:iterate type="el" backwards="0">
                                    <p:tmAbs val="0"/>
                                  </p:iterate>
                                  <p:childTnLst>
                                    <p:anim calcmode="lin" valueType="num">
                                      <p:cBhvr>
                                        <p:cTn id="49" dur="1000" fill="hold"/>
                                        <p:tgtEl>
                                          <p:spTgt spid="309"/>
                                        </p:tgtEl>
                                        <p:attrNameLst>
                                          <p:attrName>ppt_x</p:attrName>
                                        </p:attrNameLst>
                                      </p:cBhvr>
                                      <p:tavLst>
                                        <p:tav tm="0">
                                          <p:val>
                                            <p:strVal val="ppt_x"/>
                                          </p:val>
                                        </p:tav>
                                        <p:tav tm="100000">
                                          <p:val>
                                            <p:strVal val="1+ppt_w/2"/>
                                          </p:val>
                                        </p:tav>
                                      </p:tavLst>
                                    </p:anim>
                                    <p:anim calcmode="lin" valueType="num">
                                      <p:cBhvr>
                                        <p:cTn id="50" dur="1000" fill="hold"/>
                                        <p:tgtEl>
                                          <p:spTgt spid="309"/>
                                        </p:tgtEl>
                                        <p:attrNameLst>
                                          <p:attrName>ppt_y</p:attrName>
                                        </p:attrNameLst>
                                      </p:cBhvr>
                                      <p:tavLst>
                                        <p:tav tm="0">
                                          <p:val>
                                            <p:strVal val="ppt_y"/>
                                          </p:val>
                                        </p:tav>
                                        <p:tav tm="100000">
                                          <p:val>
                                            <p:strVal val="ppt_y"/>
                                          </p:val>
                                        </p:tav>
                                      </p:tavLst>
                                    </p:anim>
                                    <p:set>
                                      <p:cBhvr>
                                        <p:cTn id="51" fill="hold">
                                          <p:stCondLst>
                                            <p:cond delay="999"/>
                                          </p:stCondLst>
                                        </p:cTn>
                                        <p:tgtEl>
                                          <p:spTgt spid="309"/>
                                        </p:tgtEl>
                                        <p:attrNameLst>
                                          <p:attrName>style.visibility</p:attrName>
                                        </p:attrNameLst>
                                      </p:cBhvr>
                                      <p:to>
                                        <p:strVal val="hidden"/>
                                      </p:to>
                                    </p:set>
                                  </p:childTnLst>
                                </p:cTn>
                              </p:par>
                            </p:childTnLst>
                          </p:cTn>
                        </p:par>
                        <p:par>
                          <p:cTn id="52" fill="hold">
                            <p:stCondLst>
                              <p:cond delay="2000"/>
                            </p:stCondLst>
                            <p:childTnLst>
                              <p:par>
                                <p:cTn id="53" presetClass="exit" nodeType="afterEffect" presetSubtype="2" presetID="2" grpId="5" fill="hold">
                                  <p:stCondLst>
                                    <p:cond delay="0"/>
                                  </p:stCondLst>
                                  <p:iterate type="el" backwards="0">
                                    <p:tmAbs val="0"/>
                                  </p:iterate>
                                  <p:childTnLst>
                                    <p:anim calcmode="lin" valueType="num">
                                      <p:cBhvr>
                                        <p:cTn id="54" dur="1000" fill="hold"/>
                                        <p:tgtEl>
                                          <p:spTgt spid="308"/>
                                        </p:tgtEl>
                                        <p:attrNameLst>
                                          <p:attrName>ppt_x</p:attrName>
                                        </p:attrNameLst>
                                      </p:cBhvr>
                                      <p:tavLst>
                                        <p:tav tm="0">
                                          <p:val>
                                            <p:strVal val="ppt_x"/>
                                          </p:val>
                                        </p:tav>
                                        <p:tav tm="100000">
                                          <p:val>
                                            <p:strVal val="1+ppt_w/2"/>
                                          </p:val>
                                        </p:tav>
                                      </p:tavLst>
                                    </p:anim>
                                    <p:anim calcmode="lin" valueType="num">
                                      <p:cBhvr>
                                        <p:cTn id="55" dur="1000" fill="hold"/>
                                        <p:tgtEl>
                                          <p:spTgt spid="308"/>
                                        </p:tgtEl>
                                        <p:attrNameLst>
                                          <p:attrName>ppt_y</p:attrName>
                                        </p:attrNameLst>
                                      </p:cBhvr>
                                      <p:tavLst>
                                        <p:tav tm="0">
                                          <p:val>
                                            <p:strVal val="ppt_y"/>
                                          </p:val>
                                        </p:tav>
                                        <p:tav tm="100000">
                                          <p:val>
                                            <p:strVal val="ppt_y"/>
                                          </p:val>
                                        </p:tav>
                                      </p:tavLst>
                                    </p:anim>
                                    <p:set>
                                      <p:cBhvr>
                                        <p:cTn id="56" fill="hold">
                                          <p:stCondLst>
                                            <p:cond delay="999"/>
                                          </p:stCondLst>
                                        </p:cTn>
                                        <p:tgtEl>
                                          <p:spTgt spid="3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8" grpId="5"/>
      <p:bldP build="whole" bldLvl="1" animBg="1" rev="0" advAuto="0" spid="309" grpId="4"/>
      <p:bldP build="p" bldLvl="5" animBg="1" rev="0" advAuto="0" spid="305" grpId="1"/>
      <p:bldP build="p" bldLvl="5" animBg="1" rev="0" advAuto="0" spid="305" grpId="3"/>
      <p:bldP build="whole" bldLvl="1" animBg="1" rev="0" advAuto="0" spid="309" grpId="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airness &amp; Trust"/>
          <p:cNvSpPr txBox="1"/>
          <p:nvPr>
            <p:ph type="title"/>
          </p:nvPr>
        </p:nvSpPr>
        <p:spPr>
          <a:xfrm>
            <a:off x="254000" y="4305300"/>
            <a:ext cx="23876000" cy="3940223"/>
          </a:xfrm>
          <a:prstGeom prst="rect">
            <a:avLst/>
          </a:prstGeom>
        </p:spPr>
        <p:txBody>
          <a:bodyPr/>
          <a:lstStyle>
            <a:lvl1pPr algn="ctr" defTabSz="1365469">
              <a:defRPr spc="-504" sz="25200"/>
            </a:lvl1pPr>
          </a:lstStyle>
          <a:p>
            <a:pPr/>
            <a:r>
              <a:t>Fairness &amp; Trust</a:t>
            </a:r>
          </a:p>
        </p:txBody>
      </p:sp>
      <p:sp>
        <p:nvSpPr>
          <p:cNvPr id="314" name="Online Proctoring Undermines the Very Values it Seeks to Uphold"/>
          <p:cNvSpPr txBox="1"/>
          <p:nvPr>
            <p:ph type="body" idx="21"/>
          </p:nvPr>
        </p:nvSpPr>
        <p:spPr>
          <a:xfrm>
            <a:off x="254000" y="8369300"/>
            <a:ext cx="23876000" cy="1039208"/>
          </a:xfrm>
          <a:prstGeom prst="rect">
            <a:avLst/>
          </a:prstGeom>
          <a:extLst>
            <a:ext uri="{C572A759-6A51-4108-AA02-DFA0A04FC94B}">
              <ma14:wrappingTextBoxFlag xmlns:ma14="http://schemas.microsoft.com/office/mac/drawingml/2011/main" val="1"/>
            </a:ext>
          </a:extLst>
        </p:spPr>
        <p:txBody>
          <a:bodyPr/>
          <a:lstStyle>
            <a:lvl1pPr algn="ctr" defTabSz="767715">
              <a:defRPr sz="6045"/>
            </a:lvl1pPr>
          </a:lstStyle>
          <a:p>
            <a:pPr/>
            <a:r>
              <a:t>Online Proctoring Undermines the Very Values it Seeks to Uphold</a:t>
            </a:r>
          </a:p>
        </p:txBody>
      </p:sp>
    </p:spTree>
  </p:cSld>
  <p:clrMapOvr>
    <a:masterClrMapping/>
  </p:clrMapOvr>
  <mc:AlternateContent xmlns:mc="http://schemas.openxmlformats.org/markup-compatibility/2006">
    <mc:Choice xmlns:p14="http://schemas.microsoft.com/office/powerpoint/2010/main" Requires="p14">
      <p:transition spd="slow" advClick="0" advTm="0"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xit" nodeType="afterEffect" presetSubtype="4" presetID="2" grpId="1" fill="hold">
                                  <p:stCondLst>
                                    <p:cond delay="0"/>
                                  </p:stCondLst>
                                  <p:iterate type="el" backwards="0">
                                    <p:tmAbs val="0"/>
                                  </p:iterate>
                                  <p:childTnLst>
                                    <p:anim calcmode="lin" valueType="num">
                                      <p:cBhvr>
                                        <p:cTn id="6" dur="2000" fill="hold"/>
                                        <p:tgtEl>
                                          <p:spTgt spid="313"/>
                                        </p:tgtEl>
                                        <p:attrNameLst>
                                          <p:attrName>ppt_x</p:attrName>
                                        </p:attrNameLst>
                                      </p:cBhvr>
                                      <p:tavLst>
                                        <p:tav tm="0">
                                          <p:val>
                                            <p:strVal val="ppt_x"/>
                                          </p:val>
                                        </p:tav>
                                        <p:tav tm="100000">
                                          <p:val>
                                            <p:strVal val="ppt_x"/>
                                          </p:val>
                                        </p:tav>
                                      </p:tavLst>
                                    </p:anim>
                                    <p:anim calcmode="lin" valueType="num">
                                      <p:cBhvr>
                                        <p:cTn id="7" dur="2000" fill="hold"/>
                                        <p:tgtEl>
                                          <p:spTgt spid="313"/>
                                        </p:tgtEl>
                                        <p:attrNameLst>
                                          <p:attrName>ppt_y</p:attrName>
                                        </p:attrNameLst>
                                      </p:cBhvr>
                                      <p:tavLst>
                                        <p:tav tm="0">
                                          <p:val>
                                            <p:strVal val="ppt_y"/>
                                          </p:val>
                                        </p:tav>
                                        <p:tav tm="100000">
                                          <p:val>
                                            <p:strVal val="1+ppt_h/2"/>
                                          </p:val>
                                        </p:tav>
                                      </p:tavLst>
                                    </p:anim>
                                    <p:set>
                                      <p:cBhvr>
                                        <p:cTn id="8" fill="hold">
                                          <p:stCondLst>
                                            <p:cond delay="1999"/>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3"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16" name="Circle"/>
          <p:cNvSpPr/>
          <p:nvPr/>
        </p:nvSpPr>
        <p:spPr>
          <a:xfrm>
            <a:off x="18151372" y="6420720"/>
            <a:ext cx="6350001" cy="6350001"/>
          </a:xfrm>
          <a:prstGeom prst="ellipse">
            <a:avLst/>
          </a:prstGeom>
          <a:gradFill>
            <a:gsLst>
              <a:gs pos="0">
                <a:srgbClr val="FFFFFF"/>
              </a:gs>
              <a:gs pos="49599">
                <a:srgbClr val="80807F"/>
              </a:gs>
              <a:gs pos="72918">
                <a:srgbClr val="000000"/>
              </a:gs>
            </a:gsLst>
            <a:path path="circle">
              <a:fillToRect l="37721" t="-19636" r="62278" b="119636"/>
            </a:path>
          </a:gra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17" name="Circle"/>
          <p:cNvSpPr/>
          <p:nvPr/>
        </p:nvSpPr>
        <p:spPr>
          <a:xfrm>
            <a:off x="-117374" y="6965746"/>
            <a:ext cx="6350001" cy="6350001"/>
          </a:xfrm>
          <a:prstGeom prst="ellipse">
            <a:avLst/>
          </a:prstGeom>
          <a:gradFill>
            <a:gsLst>
              <a:gs pos="0">
                <a:srgbClr val="FFFFFF"/>
              </a:gs>
              <a:gs pos="49599">
                <a:srgbClr val="80807F"/>
              </a:gs>
              <a:gs pos="72918">
                <a:srgbClr val="000000"/>
              </a:gs>
            </a:gsLst>
            <a:path path="circle">
              <a:fillToRect l="37721" t="-19636" r="62278" b="119636"/>
            </a:path>
          </a:gra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18" name="Circle"/>
          <p:cNvSpPr/>
          <p:nvPr/>
        </p:nvSpPr>
        <p:spPr>
          <a:xfrm>
            <a:off x="5842000" y="508000"/>
            <a:ext cx="12700000" cy="12700000"/>
          </a:xfrm>
          <a:prstGeom prst="ellipse">
            <a:avLst/>
          </a:prstGeom>
          <a:gradFill>
            <a:gsLst>
              <a:gs pos="0">
                <a:srgbClr val="FFFFFF"/>
              </a:gs>
              <a:gs pos="49599">
                <a:srgbClr val="80807F"/>
              </a:gs>
              <a:gs pos="72918">
                <a:srgbClr val="000000"/>
              </a:gs>
            </a:gsLst>
            <a:path path="circle">
              <a:fillToRect l="37721" t="-19636" r="62278" b="119636"/>
            </a:path>
          </a:gra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19" name="In addition to concerns over bias and discrimination, online proctoring raises serious questions about privacy and security."/>
          <p:cNvSpPr txBox="1"/>
          <p:nvPr>
            <p:ph type="body" sz="half" idx="1"/>
          </p:nvPr>
        </p:nvSpPr>
        <p:spPr>
          <a:xfrm>
            <a:off x="7112000" y="1778000"/>
            <a:ext cx="10160000" cy="10160000"/>
          </a:xfrm>
          <a:prstGeom prst="rect">
            <a:avLst/>
          </a:prstGeom>
        </p:spPr>
        <p:txBody>
          <a:bodyPr/>
          <a:lstStyle>
            <a:lvl1pPr defTabSz="1950671">
              <a:defRPr spc="-185" sz="9280">
                <a:solidFill>
                  <a:srgbClr val="000000"/>
                </a:solidFill>
              </a:defRPr>
            </a:lvl1pPr>
          </a:lstStyle>
          <a:p>
            <a:pPr/>
            <a:r>
              <a:t>In addition to concerns over bias and discrimination, online proctoring raises serious questions about privacy and security.</a:t>
            </a:r>
          </a:p>
        </p:txBody>
      </p:sp>
      <p:sp>
        <p:nvSpPr>
          <p:cNvPr id="320" name="Circle"/>
          <p:cNvSpPr/>
          <p:nvPr/>
        </p:nvSpPr>
        <p:spPr>
          <a:xfrm>
            <a:off x="-117374" y="57760"/>
            <a:ext cx="6350001" cy="6350001"/>
          </a:xfrm>
          <a:prstGeom prst="ellipse">
            <a:avLst/>
          </a:prstGeom>
          <a:gradFill>
            <a:gsLst>
              <a:gs pos="0">
                <a:srgbClr val="FFFFFF"/>
              </a:gs>
              <a:gs pos="49599">
                <a:srgbClr val="80807F"/>
              </a:gs>
              <a:gs pos="72918">
                <a:srgbClr val="000000"/>
              </a:gs>
            </a:gsLst>
            <a:path path="circle">
              <a:fillToRect l="37721" t="-19636" r="62278" b="119636"/>
            </a:path>
          </a:gra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1" name="Allowing proctors or professors to see a student’s entire bedroom or other workspace."/>
          <p:cNvSpPr txBox="1"/>
          <p:nvPr/>
        </p:nvSpPr>
        <p:spPr>
          <a:xfrm>
            <a:off x="517626" y="692760"/>
            <a:ext cx="5080001" cy="508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1146019">
              <a:lnSpc>
                <a:spcPct val="80000"/>
              </a:lnSpc>
              <a:defRPr spc="-109" sz="5452">
                <a:solidFill>
                  <a:srgbClr val="000000"/>
                </a:solidFill>
                <a:latin typeface="Helvetica Neue Medium"/>
                <a:ea typeface="Helvetica Neue Medium"/>
                <a:cs typeface="Helvetica Neue Medium"/>
                <a:sym typeface="Helvetica Neue Medium"/>
              </a:defRPr>
            </a:lvl1pPr>
          </a:lstStyle>
          <a:p>
            <a:pPr/>
            <a:r>
              <a:t>Allowing proctors or professors to see a student’s entire bedroom or other workspace.</a:t>
            </a:r>
          </a:p>
        </p:txBody>
      </p:sp>
      <p:sp>
        <p:nvSpPr>
          <p:cNvPr id="322" name="Requiring the recording of biometric data."/>
          <p:cNvSpPr txBox="1"/>
          <p:nvPr/>
        </p:nvSpPr>
        <p:spPr>
          <a:xfrm>
            <a:off x="517626" y="7600746"/>
            <a:ext cx="5080001" cy="508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1536153">
              <a:lnSpc>
                <a:spcPct val="80000"/>
              </a:lnSpc>
              <a:defRPr spc="-146" sz="7308">
                <a:solidFill>
                  <a:srgbClr val="000000"/>
                </a:solidFill>
                <a:latin typeface="Helvetica Neue Medium"/>
                <a:ea typeface="Helvetica Neue Medium"/>
                <a:cs typeface="Helvetica Neue Medium"/>
                <a:sym typeface="Helvetica Neue Medium"/>
              </a:defRPr>
            </a:lvl1pPr>
          </a:lstStyle>
          <a:p>
            <a:pPr/>
            <a:r>
              <a:t>Requiring the recording of biometric data.</a:t>
            </a:r>
          </a:p>
        </p:txBody>
      </p:sp>
      <p:sp>
        <p:nvSpPr>
          <p:cNvPr id="323" name="Webcam monitoring of spaces that are shared with people who did not consent to be recorded."/>
          <p:cNvSpPr txBox="1"/>
          <p:nvPr/>
        </p:nvSpPr>
        <p:spPr>
          <a:xfrm>
            <a:off x="18786372" y="7055720"/>
            <a:ext cx="5080001" cy="508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1146019">
              <a:lnSpc>
                <a:spcPct val="80000"/>
              </a:lnSpc>
              <a:defRPr spc="-109" sz="5452">
                <a:solidFill>
                  <a:srgbClr val="000000"/>
                </a:solidFill>
                <a:latin typeface="Helvetica Neue Medium"/>
                <a:ea typeface="Helvetica Neue Medium"/>
                <a:cs typeface="Helvetica Neue Medium"/>
                <a:sym typeface="Helvetica Neue Medium"/>
              </a:defRPr>
            </a:lvl1pPr>
          </a:lstStyle>
          <a:p>
            <a:pPr/>
            <a:r>
              <a:t>Webcam monitoring of spaces that are shared with people who did not consent to be recorded.</a:t>
            </a:r>
          </a:p>
        </p:txBody>
      </p:sp>
      <p:sp>
        <p:nvSpPr>
          <p:cNvPr id="324" name="Circle"/>
          <p:cNvSpPr/>
          <p:nvPr/>
        </p:nvSpPr>
        <p:spPr>
          <a:xfrm>
            <a:off x="17844796" y="57760"/>
            <a:ext cx="6350001" cy="6350001"/>
          </a:xfrm>
          <a:prstGeom prst="ellipse">
            <a:avLst/>
          </a:prstGeom>
          <a:gradFill>
            <a:gsLst>
              <a:gs pos="0">
                <a:srgbClr val="FFFFFF"/>
              </a:gs>
              <a:gs pos="52967">
                <a:srgbClr val="80807F"/>
              </a:gs>
              <a:gs pos="73169">
                <a:srgbClr val="000000"/>
              </a:gs>
            </a:gsLst>
            <a:path path="circle">
              <a:fillToRect l="37721" t="-19636" r="62278" b="119636"/>
            </a:path>
          </a:gra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5" name="Requiring…"/>
          <p:cNvSpPr txBox="1"/>
          <p:nvPr/>
        </p:nvSpPr>
        <p:spPr>
          <a:xfrm>
            <a:off x="18479796" y="479489"/>
            <a:ext cx="5080001" cy="508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1072869">
              <a:lnSpc>
                <a:spcPct val="80000"/>
              </a:lnSpc>
              <a:defRPr spc="-88" sz="4400">
                <a:solidFill>
                  <a:srgbClr val="000000"/>
                </a:solidFill>
                <a:latin typeface="Helvetica Neue Medium"/>
                <a:ea typeface="Helvetica Neue Medium"/>
                <a:cs typeface="Helvetica Neue Medium"/>
                <a:sym typeface="Helvetica Neue Medium"/>
              </a:defRPr>
            </a:pPr>
            <a:r>
              <a:t>Requiring</a:t>
            </a:r>
          </a:p>
          <a:p>
            <a:pPr defTabSz="1072869">
              <a:lnSpc>
                <a:spcPct val="80000"/>
              </a:lnSpc>
              <a:defRPr spc="-88" sz="4400">
                <a:solidFill>
                  <a:srgbClr val="000000"/>
                </a:solidFill>
                <a:latin typeface="Helvetica Neue Medium"/>
                <a:ea typeface="Helvetica Neue Medium"/>
                <a:cs typeface="Helvetica Neue Medium"/>
                <a:sym typeface="Helvetica Neue Medium"/>
              </a:defRPr>
            </a:pPr>
            <a:r>
              <a:t>students to override system-level security controls meant to prevent third party software from compromising their computer.</a:t>
            </a:r>
          </a:p>
        </p:txBody>
      </p:sp>
      <p:sp>
        <p:nvSpPr>
          <p:cNvPr id="326" name="(Harwell, 2020)"/>
          <p:cNvSpPr txBox="1"/>
          <p:nvPr/>
        </p:nvSpPr>
        <p:spPr>
          <a:xfrm>
            <a:off x="0" y="13258799"/>
            <a:ext cx="213482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(Harwell, 2020)</a:t>
            </a:r>
          </a:p>
        </p:txBody>
      </p:sp>
      <p:sp>
        <p:nvSpPr>
          <p:cNvPr id="327" name="(Chin, 2020)"/>
          <p:cNvSpPr txBox="1"/>
          <p:nvPr/>
        </p:nvSpPr>
        <p:spPr>
          <a:xfrm>
            <a:off x="0" y="13258799"/>
            <a:ext cx="174620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(Chin, 2020)</a:t>
            </a:r>
          </a:p>
        </p:txBody>
      </p:sp>
      <p:sp>
        <p:nvSpPr>
          <p:cNvPr id="328" name="(Cahn et al., 2020)"/>
          <p:cNvSpPr txBox="1"/>
          <p:nvPr/>
        </p:nvSpPr>
        <p:spPr>
          <a:xfrm>
            <a:off x="-1" y="13258799"/>
            <a:ext cx="258744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(Cahn et al., 2020)</a:t>
            </a:r>
          </a:p>
        </p:txBody>
      </p:sp>
    </p:spTree>
  </p:cSld>
  <p:clrMapOvr>
    <a:masterClrMapping/>
  </p:clrMapOvr>
  <mc:AlternateContent xmlns:mc="http://schemas.openxmlformats.org/markup-compatibility/2006">
    <mc:Choice xmlns:p14="http://schemas.microsoft.com/office/powerpoint/2010/main" Requires="p14">
      <p:transition spd="slow" advClick="0" advTm="0"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500"/>
                                  </p:stCondLst>
                                  <p:iterate type="el" backwards="0">
                                    <p:tmAbs val="0"/>
                                  </p:iterate>
                                  <p:childTnLst>
                                    <p:set>
                                      <p:cBhvr>
                                        <p:cTn id="6" fill="hold"/>
                                        <p:tgtEl>
                                          <p:spTgt spid="318"/>
                                        </p:tgtEl>
                                        <p:attrNameLst>
                                          <p:attrName>style.visibility</p:attrName>
                                        </p:attrNameLst>
                                      </p:cBhvr>
                                      <p:to>
                                        <p:strVal val="visible"/>
                                      </p:to>
                                    </p:set>
                                    <p:animEffect filter="box(out)" transition="in">
                                      <p:cBhvr>
                                        <p:cTn id="7" dur="10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16" presetID="4" grpId="2" fill="hold">
                                  <p:stCondLst>
                                    <p:cond delay="0"/>
                                  </p:stCondLst>
                                  <p:iterate type="el" backwards="0">
                                    <p:tmAbs val="0"/>
                                  </p:iterate>
                                  <p:childTnLst>
                                    <p:animEffect filter="box(in)" transition="out">
                                      <p:cBhvr>
                                        <p:cTn id="11" dur="1000" fill="hold"/>
                                        <p:tgtEl>
                                          <p:spTgt spid="318"/>
                                        </p:tgtEl>
                                      </p:cBhvr>
                                    </p:animEffect>
                                    <p:set>
                                      <p:cBhvr>
                                        <p:cTn id="12" fill="hold">
                                          <p:stCondLst>
                                            <p:cond delay="999"/>
                                          </p:stCondLst>
                                        </p:cTn>
                                        <p:tgtEl>
                                          <p:spTgt spid="3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320"/>
                                        </p:tgtEl>
                                        <p:attrNameLst>
                                          <p:attrName>style.visibility</p:attrName>
                                        </p:attrNameLst>
                                      </p:cBhvr>
                                      <p:to>
                                        <p:strVal val="visible"/>
                                      </p:to>
                                    </p:set>
                                    <p:animEffect filter="box(out)" transition="in">
                                      <p:cBhvr>
                                        <p:cTn id="17" dur="1000"/>
                                        <p:tgtEl>
                                          <p:spTgt spid="320"/>
                                        </p:tgtEl>
                                      </p:cBhvr>
                                    </p:animEffect>
                                  </p:childTnLst>
                                </p:cTn>
                              </p:par>
                            </p:childTnLst>
                          </p:cTn>
                        </p:par>
                        <p:par>
                          <p:cTn id="18" fill="hold">
                            <p:stCondLst>
                              <p:cond delay="1000"/>
                            </p:stCondLst>
                            <p:childTnLst>
                              <p:par>
                                <p:cTn id="19" presetClass="entr" nodeType="afterEffect" presetSubtype="32" presetID="4" grpId="4" fill="hold">
                                  <p:stCondLst>
                                    <p:cond delay="0"/>
                                  </p:stCondLst>
                                  <p:iterate type="el" backwards="0">
                                    <p:tmAbs val="0"/>
                                  </p:iterate>
                                  <p:childTnLst>
                                    <p:set>
                                      <p:cBhvr>
                                        <p:cTn id="20" fill="hold"/>
                                        <p:tgtEl>
                                          <p:spTgt spid="326"/>
                                        </p:tgtEl>
                                        <p:attrNameLst>
                                          <p:attrName>style.visibility</p:attrName>
                                        </p:attrNameLst>
                                      </p:cBhvr>
                                      <p:to>
                                        <p:strVal val="visible"/>
                                      </p:to>
                                    </p:set>
                                    <p:animEffect filter="box(out)" transition="in">
                                      <p:cBhvr>
                                        <p:cTn id="21" dur="1000"/>
                                        <p:tgtEl>
                                          <p:spTgt spid="326"/>
                                        </p:tgtEl>
                                      </p:cBhvr>
                                    </p:animEffect>
                                  </p:childTnLst>
                                </p:cTn>
                              </p:par>
                            </p:childTnLst>
                          </p:cTn>
                        </p:par>
                      </p:childTnLst>
                    </p:cTn>
                  </p:par>
                  <p:par>
                    <p:cTn id="22" fill="hold">
                      <p:stCondLst>
                        <p:cond delay="indefinite"/>
                      </p:stCondLst>
                      <p:childTnLst>
                        <p:par>
                          <p:cTn id="23" fill="hold">
                            <p:stCondLst>
                              <p:cond delay="0"/>
                            </p:stCondLst>
                            <p:childTnLst>
                              <p:par>
                                <p:cTn id="24" presetClass="exit" nodeType="clickEffect" presetSubtype="16" presetID="4" grpId="5" fill="hold">
                                  <p:stCondLst>
                                    <p:cond delay="0"/>
                                  </p:stCondLst>
                                  <p:iterate type="el" backwards="0">
                                    <p:tmAbs val="0"/>
                                  </p:iterate>
                                  <p:childTnLst>
                                    <p:animEffect filter="box(in)" transition="out">
                                      <p:cBhvr>
                                        <p:cTn id="25" dur="1000" fill="hold"/>
                                        <p:tgtEl>
                                          <p:spTgt spid="320"/>
                                        </p:tgtEl>
                                      </p:cBhvr>
                                    </p:animEffect>
                                    <p:set>
                                      <p:cBhvr>
                                        <p:cTn id="26" fill="hold">
                                          <p:stCondLst>
                                            <p:cond delay="999"/>
                                          </p:stCondLst>
                                        </p:cTn>
                                        <p:tgtEl>
                                          <p:spTgt spid="320"/>
                                        </p:tgtEl>
                                        <p:attrNameLst>
                                          <p:attrName>style.visibility</p:attrName>
                                        </p:attrNameLst>
                                      </p:cBhvr>
                                      <p:to>
                                        <p:strVal val="hidden"/>
                                      </p:to>
                                    </p:set>
                                  </p:childTnLst>
                                </p:cTn>
                              </p:par>
                            </p:childTnLst>
                          </p:cTn>
                        </p:par>
                        <p:par>
                          <p:cTn id="27" fill="hold">
                            <p:stCondLst>
                              <p:cond delay="1000"/>
                            </p:stCondLst>
                            <p:childTnLst>
                              <p:par>
                                <p:cTn id="28" presetClass="exit" nodeType="afterEffect" presetSubtype="16" presetID="4" grpId="6" fill="hold">
                                  <p:stCondLst>
                                    <p:cond delay="0"/>
                                  </p:stCondLst>
                                  <p:iterate type="el" backwards="0">
                                    <p:tmAbs val="0"/>
                                  </p:iterate>
                                  <p:childTnLst>
                                    <p:animEffect filter="box(in)" transition="out">
                                      <p:cBhvr>
                                        <p:cTn id="29" dur="1000" fill="hold"/>
                                        <p:tgtEl>
                                          <p:spTgt spid="326"/>
                                        </p:tgtEl>
                                      </p:cBhvr>
                                    </p:animEffect>
                                    <p:set>
                                      <p:cBhvr>
                                        <p:cTn id="30" fill="hold">
                                          <p:stCondLst>
                                            <p:cond delay="999"/>
                                          </p:stCondLst>
                                        </p:cTn>
                                        <p:tgtEl>
                                          <p:spTgt spid="3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2" presetID="4" grpId="7" fill="hold">
                                  <p:stCondLst>
                                    <p:cond delay="0"/>
                                  </p:stCondLst>
                                  <p:iterate type="el" backwards="0">
                                    <p:tmAbs val="0"/>
                                  </p:iterate>
                                  <p:childTnLst>
                                    <p:set>
                                      <p:cBhvr>
                                        <p:cTn id="34" fill="hold"/>
                                        <p:tgtEl>
                                          <p:spTgt spid="316"/>
                                        </p:tgtEl>
                                        <p:attrNameLst>
                                          <p:attrName>style.visibility</p:attrName>
                                        </p:attrNameLst>
                                      </p:cBhvr>
                                      <p:to>
                                        <p:strVal val="visible"/>
                                      </p:to>
                                    </p:set>
                                    <p:animEffect filter="box(out)" transition="in">
                                      <p:cBhvr>
                                        <p:cTn id="35" dur="1000"/>
                                        <p:tgtEl>
                                          <p:spTgt spid="316"/>
                                        </p:tgtEl>
                                      </p:cBhvr>
                                    </p:animEffect>
                                  </p:childTnLst>
                                </p:cTn>
                              </p:par>
                            </p:childTnLst>
                          </p:cTn>
                        </p:par>
                        <p:par>
                          <p:cTn id="36" fill="hold">
                            <p:stCondLst>
                              <p:cond delay="1000"/>
                            </p:stCondLst>
                            <p:childTnLst>
                              <p:par>
                                <p:cTn id="37" presetClass="entr" nodeType="afterEffect" presetSubtype="32" presetID="4" grpId="8" fill="hold">
                                  <p:stCondLst>
                                    <p:cond delay="0"/>
                                  </p:stCondLst>
                                  <p:iterate type="el" backwards="0">
                                    <p:tmAbs val="0"/>
                                  </p:iterate>
                                  <p:childTnLst>
                                    <p:set>
                                      <p:cBhvr>
                                        <p:cTn id="38" fill="hold"/>
                                        <p:tgtEl>
                                          <p:spTgt spid="328"/>
                                        </p:tgtEl>
                                        <p:attrNameLst>
                                          <p:attrName>style.visibility</p:attrName>
                                        </p:attrNameLst>
                                      </p:cBhvr>
                                      <p:to>
                                        <p:strVal val="visible"/>
                                      </p:to>
                                    </p:set>
                                    <p:animEffect filter="box(out)" transition="in">
                                      <p:cBhvr>
                                        <p:cTn id="39" dur="1000"/>
                                        <p:tgtEl>
                                          <p:spTgt spid="328"/>
                                        </p:tgtEl>
                                      </p:cBhvr>
                                    </p:animEffect>
                                  </p:childTnLst>
                                </p:cTn>
                              </p:par>
                            </p:childTnLst>
                          </p:cTn>
                        </p:par>
                      </p:childTnLst>
                    </p:cTn>
                  </p:par>
                  <p:par>
                    <p:cTn id="40" fill="hold">
                      <p:stCondLst>
                        <p:cond delay="indefinite"/>
                      </p:stCondLst>
                      <p:childTnLst>
                        <p:par>
                          <p:cTn id="41" fill="hold">
                            <p:stCondLst>
                              <p:cond delay="0"/>
                            </p:stCondLst>
                            <p:childTnLst>
                              <p:par>
                                <p:cTn id="42" presetClass="exit" nodeType="clickEffect" presetSubtype="16" presetID="4" grpId="9" fill="hold">
                                  <p:stCondLst>
                                    <p:cond delay="0"/>
                                  </p:stCondLst>
                                  <p:iterate type="el" backwards="0">
                                    <p:tmAbs val="0"/>
                                  </p:iterate>
                                  <p:childTnLst>
                                    <p:animEffect filter="box(in)" transition="out">
                                      <p:cBhvr>
                                        <p:cTn id="43" dur="1000" fill="hold"/>
                                        <p:tgtEl>
                                          <p:spTgt spid="316"/>
                                        </p:tgtEl>
                                      </p:cBhvr>
                                    </p:animEffect>
                                    <p:set>
                                      <p:cBhvr>
                                        <p:cTn id="44" fill="hold">
                                          <p:stCondLst>
                                            <p:cond delay="999"/>
                                          </p:stCondLst>
                                        </p:cTn>
                                        <p:tgtEl>
                                          <p:spTgt spid="316"/>
                                        </p:tgtEl>
                                        <p:attrNameLst>
                                          <p:attrName>style.visibility</p:attrName>
                                        </p:attrNameLst>
                                      </p:cBhvr>
                                      <p:to>
                                        <p:strVal val="hidden"/>
                                      </p:to>
                                    </p:set>
                                  </p:childTnLst>
                                </p:cTn>
                              </p:par>
                            </p:childTnLst>
                          </p:cTn>
                        </p:par>
                        <p:par>
                          <p:cTn id="45" fill="hold">
                            <p:stCondLst>
                              <p:cond delay="1000"/>
                            </p:stCondLst>
                            <p:childTnLst>
                              <p:par>
                                <p:cTn id="46" presetClass="exit" nodeType="afterEffect" presetSubtype="16" presetID="4" grpId="10" fill="hold">
                                  <p:stCondLst>
                                    <p:cond delay="0"/>
                                  </p:stCondLst>
                                  <p:iterate type="el" backwards="0">
                                    <p:tmAbs val="0"/>
                                  </p:iterate>
                                  <p:childTnLst>
                                    <p:animEffect filter="box(in)" transition="out">
                                      <p:cBhvr>
                                        <p:cTn id="47" dur="1000" fill="hold"/>
                                        <p:tgtEl>
                                          <p:spTgt spid="328"/>
                                        </p:tgtEl>
                                      </p:cBhvr>
                                    </p:animEffect>
                                    <p:set>
                                      <p:cBhvr>
                                        <p:cTn id="48" fill="hold">
                                          <p:stCondLst>
                                            <p:cond delay="999"/>
                                          </p:stCondLst>
                                        </p:cTn>
                                        <p:tgtEl>
                                          <p:spTgt spid="3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32" presetID="4" grpId="11" fill="hold">
                                  <p:stCondLst>
                                    <p:cond delay="0"/>
                                  </p:stCondLst>
                                  <p:iterate type="el" backwards="0">
                                    <p:tmAbs val="0"/>
                                  </p:iterate>
                                  <p:childTnLst>
                                    <p:set>
                                      <p:cBhvr>
                                        <p:cTn id="52" fill="hold"/>
                                        <p:tgtEl>
                                          <p:spTgt spid="317"/>
                                        </p:tgtEl>
                                        <p:attrNameLst>
                                          <p:attrName>style.visibility</p:attrName>
                                        </p:attrNameLst>
                                      </p:cBhvr>
                                      <p:to>
                                        <p:strVal val="visible"/>
                                      </p:to>
                                    </p:set>
                                    <p:animEffect filter="box(out)" transition="in">
                                      <p:cBhvr>
                                        <p:cTn id="53" dur="1000"/>
                                        <p:tgtEl>
                                          <p:spTgt spid="317"/>
                                        </p:tgtEl>
                                      </p:cBhvr>
                                    </p:animEffect>
                                  </p:childTnLst>
                                </p:cTn>
                              </p:par>
                            </p:childTnLst>
                          </p:cTn>
                        </p:par>
                        <p:par>
                          <p:cTn id="54" fill="hold">
                            <p:stCondLst>
                              <p:cond delay="1000"/>
                            </p:stCondLst>
                            <p:childTnLst>
                              <p:par>
                                <p:cTn id="55" presetClass="entr" nodeType="afterEffect" presetSubtype="32" presetID="4" grpId="12" fill="hold">
                                  <p:stCondLst>
                                    <p:cond delay="0"/>
                                  </p:stCondLst>
                                  <p:iterate type="el" backwards="0">
                                    <p:tmAbs val="0"/>
                                  </p:iterate>
                                  <p:childTnLst>
                                    <p:set>
                                      <p:cBhvr>
                                        <p:cTn id="56" fill="hold"/>
                                        <p:tgtEl>
                                          <p:spTgt spid="327"/>
                                        </p:tgtEl>
                                        <p:attrNameLst>
                                          <p:attrName>style.visibility</p:attrName>
                                        </p:attrNameLst>
                                      </p:cBhvr>
                                      <p:to>
                                        <p:strVal val="visible"/>
                                      </p:to>
                                    </p:set>
                                    <p:animEffect filter="box(out)" transition="in">
                                      <p:cBhvr>
                                        <p:cTn id="57" dur="1000"/>
                                        <p:tgtEl>
                                          <p:spTgt spid="327"/>
                                        </p:tgtEl>
                                      </p:cBhvr>
                                    </p:animEffect>
                                  </p:childTnLst>
                                </p:cTn>
                              </p:par>
                            </p:childTnLst>
                          </p:cTn>
                        </p:par>
                      </p:childTnLst>
                    </p:cTn>
                  </p:par>
                  <p:par>
                    <p:cTn id="58" fill="hold">
                      <p:stCondLst>
                        <p:cond delay="indefinite"/>
                      </p:stCondLst>
                      <p:childTnLst>
                        <p:par>
                          <p:cTn id="59" fill="hold">
                            <p:stCondLst>
                              <p:cond delay="0"/>
                            </p:stCondLst>
                            <p:childTnLst>
                              <p:par>
                                <p:cTn id="60" presetClass="exit" nodeType="clickEffect" presetSubtype="16" presetID="4" grpId="13" fill="hold">
                                  <p:stCondLst>
                                    <p:cond delay="0"/>
                                  </p:stCondLst>
                                  <p:iterate type="el" backwards="0">
                                    <p:tmAbs val="0"/>
                                  </p:iterate>
                                  <p:childTnLst>
                                    <p:animEffect filter="box(in)" transition="out">
                                      <p:cBhvr>
                                        <p:cTn id="61" dur="1000" fill="hold"/>
                                        <p:tgtEl>
                                          <p:spTgt spid="317"/>
                                        </p:tgtEl>
                                      </p:cBhvr>
                                    </p:animEffect>
                                    <p:set>
                                      <p:cBhvr>
                                        <p:cTn id="62" fill="hold">
                                          <p:stCondLst>
                                            <p:cond delay="999"/>
                                          </p:stCondLst>
                                        </p:cTn>
                                        <p:tgtEl>
                                          <p:spTgt spid="317"/>
                                        </p:tgtEl>
                                        <p:attrNameLst>
                                          <p:attrName>style.visibility</p:attrName>
                                        </p:attrNameLst>
                                      </p:cBhvr>
                                      <p:to>
                                        <p:strVal val="hidden"/>
                                      </p:to>
                                    </p:set>
                                  </p:childTnLst>
                                </p:cTn>
                              </p:par>
                            </p:childTnLst>
                          </p:cTn>
                        </p:par>
                        <p:par>
                          <p:cTn id="63" fill="hold">
                            <p:stCondLst>
                              <p:cond delay="1000"/>
                            </p:stCondLst>
                            <p:childTnLst>
                              <p:par>
                                <p:cTn id="64" presetClass="exit" nodeType="afterEffect" presetSubtype="16" presetID="4" grpId="14" fill="hold">
                                  <p:stCondLst>
                                    <p:cond delay="0"/>
                                  </p:stCondLst>
                                  <p:iterate type="el" backwards="0">
                                    <p:tmAbs val="0"/>
                                  </p:iterate>
                                  <p:childTnLst>
                                    <p:animEffect filter="box(in)" transition="out">
                                      <p:cBhvr>
                                        <p:cTn id="65" dur="1000" fill="hold"/>
                                        <p:tgtEl>
                                          <p:spTgt spid="327"/>
                                        </p:tgtEl>
                                      </p:cBhvr>
                                    </p:animEffect>
                                    <p:set>
                                      <p:cBhvr>
                                        <p:cTn id="66" fill="hold">
                                          <p:stCondLst>
                                            <p:cond delay="999"/>
                                          </p:stCondLst>
                                        </p:cTn>
                                        <p:tgtEl>
                                          <p:spTgt spid="3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32" presetID="4" grpId="15" fill="hold">
                                  <p:stCondLst>
                                    <p:cond delay="0"/>
                                  </p:stCondLst>
                                  <p:iterate type="el" backwards="0">
                                    <p:tmAbs val="0"/>
                                  </p:iterate>
                                  <p:childTnLst>
                                    <p:set>
                                      <p:cBhvr>
                                        <p:cTn id="70" fill="hold"/>
                                        <p:tgtEl>
                                          <p:spTgt spid="324"/>
                                        </p:tgtEl>
                                        <p:attrNameLst>
                                          <p:attrName>style.visibility</p:attrName>
                                        </p:attrNameLst>
                                      </p:cBhvr>
                                      <p:to>
                                        <p:strVal val="visible"/>
                                      </p:to>
                                    </p:set>
                                    <p:animEffect filter="box(out)" transition="in">
                                      <p:cBhvr>
                                        <p:cTn id="71" dur="1000"/>
                                        <p:tgtEl>
                                          <p:spTgt spid="324"/>
                                        </p:tgtEl>
                                      </p:cBhvr>
                                    </p:animEffect>
                                  </p:childTnLst>
                                </p:cTn>
                              </p:par>
                            </p:childTnLst>
                          </p:cTn>
                        </p:par>
                      </p:childTnLst>
                    </p:cTn>
                  </p:par>
                  <p:par>
                    <p:cTn id="72" fill="hold">
                      <p:stCondLst>
                        <p:cond delay="indefinite"/>
                      </p:stCondLst>
                      <p:childTnLst>
                        <p:par>
                          <p:cTn id="73" fill="hold">
                            <p:stCondLst>
                              <p:cond delay="0"/>
                            </p:stCondLst>
                            <p:childTnLst>
                              <p:par>
                                <p:cTn id="74" presetClass="exit" nodeType="clickEffect" presetSubtype="16" presetID="4" grpId="16" fill="hold">
                                  <p:stCondLst>
                                    <p:cond delay="0"/>
                                  </p:stCondLst>
                                  <p:iterate type="el" backwards="0">
                                    <p:tmAbs val="0"/>
                                  </p:iterate>
                                  <p:childTnLst>
                                    <p:animEffect filter="box(in)" transition="out">
                                      <p:cBhvr>
                                        <p:cTn id="75" dur="1000" fill="hold"/>
                                        <p:tgtEl>
                                          <p:spTgt spid="324"/>
                                        </p:tgtEl>
                                      </p:cBhvr>
                                    </p:animEffect>
                                    <p:set>
                                      <p:cBhvr>
                                        <p:cTn id="76" fill="hold">
                                          <p:stCondLst>
                                            <p:cond delay="999"/>
                                          </p:stCondLst>
                                        </p:cTn>
                                        <p:tgtEl>
                                          <p:spTgt spid="3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0" grpId="3"/>
      <p:bldP build="whole" bldLvl="1" animBg="1" rev="0" advAuto="0" spid="320" grpId="5"/>
      <p:bldP build="whole" bldLvl="1" animBg="1" rev="0" advAuto="0" spid="328" grpId="8"/>
      <p:bldP build="whole" bldLvl="1" animBg="1" rev="0" advAuto="0" spid="316" grpId="7"/>
      <p:bldP build="whole" bldLvl="1" animBg="1" rev="0" advAuto="0" spid="328" grpId="10"/>
      <p:bldP build="whole" bldLvl="1" animBg="1" rev="0" advAuto="0" spid="316" grpId="9"/>
      <p:bldP build="whole" bldLvl="1" animBg="1" rev="0" advAuto="0" spid="317" grpId="11"/>
      <p:bldP build="whole" bldLvl="1" animBg="1" rev="0" advAuto="0" spid="327" grpId="12"/>
      <p:bldP build="whole" bldLvl="1" animBg="1" rev="0" advAuto="0" spid="318" grpId="1"/>
      <p:bldP build="whole" bldLvl="1" animBg="1" rev="0" advAuto="0" spid="318" grpId="2"/>
      <p:bldP build="whole" bldLvl="1" animBg="1" rev="0" advAuto="0" spid="326" grpId="4"/>
      <p:bldP build="whole" bldLvl="1" animBg="1" rev="0" advAuto="0" spid="317" grpId="13"/>
      <p:bldP build="whole" bldLvl="1" animBg="1" rev="0" advAuto="0" spid="326" grpId="6"/>
      <p:bldP build="whole" bldLvl="1" animBg="1" rev="0" advAuto="0" spid="327" grpId="14"/>
      <p:bldP build="whole" bldLvl="1" animBg="1" rev="0" advAuto="0" spid="324" grpId="15"/>
      <p:bldP build="whole" bldLvl="1" animBg="1" rev="0" advAuto="0" spid="324" grpId="16"/>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Increased Anxiety Leads to Poorer Exam Performance"/>
          <p:cNvSpPr txBox="1"/>
          <p:nvPr>
            <p:ph type="title"/>
          </p:nvPr>
        </p:nvSpPr>
        <p:spPr>
          <a:prstGeom prst="rect">
            <a:avLst/>
          </a:prstGeom>
        </p:spPr>
        <p:txBody>
          <a:bodyPr/>
          <a:lstStyle>
            <a:lvl1pPr defTabSz="1975054">
              <a:defRPr spc="-137" sz="6885"/>
            </a:lvl1pPr>
          </a:lstStyle>
          <a:p>
            <a:pPr/>
            <a:r>
              <a:t>Increased Anxiety Leads to Poorer Exam Performance</a:t>
            </a:r>
          </a:p>
        </p:txBody>
      </p:sp>
      <p:sp>
        <p:nvSpPr>
          <p:cNvPr id="333" name="Student fears about online proctoring raise anxiety and lower test sco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42950">
              <a:defRPr sz="4950"/>
            </a:lvl1pPr>
          </a:lstStyle>
          <a:p>
            <a:pPr/>
            <a:r>
              <a:t>Student fears about online proctoring raise anxiety and lower test scores</a:t>
            </a:r>
          </a:p>
        </p:txBody>
      </p:sp>
      <p:sp>
        <p:nvSpPr>
          <p:cNvPr id="334" name="Studies show that online proctoring of exams can lead to increased test anxiety, particularly in those students already prone to anxiety.…"/>
          <p:cNvSpPr txBox="1"/>
          <p:nvPr>
            <p:ph type="body" idx="4294967295"/>
          </p:nvPr>
        </p:nvSpPr>
        <p:spPr>
          <a:prstGeom prst="rect">
            <a:avLst/>
          </a:prstGeom>
        </p:spPr>
        <p:txBody>
          <a:bodyPr/>
          <a:lstStyle/>
          <a:p>
            <a:pPr/>
            <a:r>
              <a:t>Studies show that online proctoring of exams can lead to increased test anxiety, particularly in those students already prone to anxiety.</a:t>
            </a:r>
          </a:p>
          <a:p>
            <a:pPr/>
            <a:r>
              <a:t>Increased test anxiety leads to lower test scores.</a:t>
            </a:r>
          </a:p>
        </p:txBody>
      </p:sp>
      <p:sp>
        <p:nvSpPr>
          <p:cNvPr id="335" name="(Woldeab &amp; Brothen, 2019) (Cahn et al., 2020) (Conijn et al., 2022)"/>
          <p:cNvSpPr txBox="1"/>
          <p:nvPr/>
        </p:nvSpPr>
        <p:spPr>
          <a:xfrm>
            <a:off x="-1" y="13258799"/>
            <a:ext cx="901811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(Woldeab &amp; Brothen, 2019) (Cahn et al., 2020) (Conijn et al., 2022)</a:t>
            </a:r>
          </a:p>
        </p:txBody>
      </p:sp>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9" presetID="15" grpId="1" fill="hold">
                                  <p:stCondLst>
                                    <p:cond delay="200"/>
                                  </p:stCondLst>
                                  <p:iterate type="el" backwards="0">
                                    <p:tmAbs val="0"/>
                                  </p:iterate>
                                  <p:childTnLst>
                                    <p:set>
                                      <p:cBhvr>
                                        <p:cTn id="6" fill="hold"/>
                                        <p:tgtEl>
                                          <p:spTgt spid="332"/>
                                        </p:tgtEl>
                                        <p:attrNameLst>
                                          <p:attrName>style.visibility</p:attrName>
                                        </p:attrNameLst>
                                      </p:cBhvr>
                                      <p:to>
                                        <p:strVal val="visible"/>
                                      </p:to>
                                    </p:set>
                                    <p:anim calcmode="lin" valueType="num">
                                      <p:cBhvr>
                                        <p:cTn id="7" dur="1000" fill="hold"/>
                                        <p:tgtEl>
                                          <p:spTgt spid="332"/>
                                        </p:tgtEl>
                                        <p:attrNameLst>
                                          <p:attrName>ppt_w</p:attrName>
                                        </p:attrNameLst>
                                      </p:cBhvr>
                                      <p:tavLst>
                                        <p:tav tm="0">
                                          <p:val>
                                            <p:fltVal val="0"/>
                                          </p:val>
                                        </p:tav>
                                        <p:tav tm="100000">
                                          <p:val>
                                            <p:strVal val="#ppt_w"/>
                                          </p:val>
                                        </p:tav>
                                      </p:tavLst>
                                    </p:anim>
                                    <p:anim calcmode="lin" valueType="num">
                                      <p:cBhvr>
                                        <p:cTn id="8" dur="1000" fill="hold"/>
                                        <p:tgtEl>
                                          <p:spTgt spid="332"/>
                                        </p:tgtEl>
                                        <p:attrNameLst>
                                          <p:attrName>ppt_h</p:attrName>
                                        </p:attrNameLst>
                                      </p:cBhvr>
                                      <p:tavLst>
                                        <p:tav tm="0">
                                          <p:val>
                                            <p:fltVal val="0"/>
                                          </p:val>
                                        </p:tav>
                                        <p:tav tm="100000">
                                          <p:val>
                                            <p:strVal val="#ppt_h"/>
                                          </p:val>
                                        </p:tav>
                                      </p:tavLst>
                                    </p:anim>
                                    <p:anim calcmode="lin" valueType="num">
                                      <p:cBhvr>
                                        <p:cTn id="9" dur="1000" fill="hold"/>
                                        <p:tgtEl>
                                          <p:spTgt spid="33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3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200"/>
                            </p:stCondLst>
                            <p:childTnLst>
                              <p:par>
                                <p:cTn id="12" presetClass="entr" nodeType="afterEffect" presetSubtype="9" presetID="15" grpId="2" fill="hold">
                                  <p:stCondLst>
                                    <p:cond delay="0"/>
                                  </p:stCondLst>
                                  <p:iterate type="el" backwards="0">
                                    <p:tmAbs val="0"/>
                                  </p:iterate>
                                  <p:childTnLst>
                                    <p:set>
                                      <p:cBhvr>
                                        <p:cTn id="13" fill="hold"/>
                                        <p:tgtEl>
                                          <p:spTgt spid="333"/>
                                        </p:tgtEl>
                                        <p:attrNameLst>
                                          <p:attrName>style.visibility</p:attrName>
                                        </p:attrNameLst>
                                      </p:cBhvr>
                                      <p:to>
                                        <p:strVal val="visible"/>
                                      </p:to>
                                    </p:set>
                                    <p:anim calcmode="lin" valueType="num">
                                      <p:cBhvr>
                                        <p:cTn id="14" dur="1000" fill="hold"/>
                                        <p:tgtEl>
                                          <p:spTgt spid="333"/>
                                        </p:tgtEl>
                                        <p:attrNameLst>
                                          <p:attrName>ppt_w</p:attrName>
                                        </p:attrNameLst>
                                      </p:cBhvr>
                                      <p:tavLst>
                                        <p:tav tm="0">
                                          <p:val>
                                            <p:fltVal val="0"/>
                                          </p:val>
                                        </p:tav>
                                        <p:tav tm="100000">
                                          <p:val>
                                            <p:strVal val="#ppt_w"/>
                                          </p:val>
                                        </p:tav>
                                      </p:tavLst>
                                    </p:anim>
                                    <p:anim calcmode="lin" valueType="num">
                                      <p:cBhvr>
                                        <p:cTn id="15" dur="1000" fill="hold"/>
                                        <p:tgtEl>
                                          <p:spTgt spid="333"/>
                                        </p:tgtEl>
                                        <p:attrNameLst>
                                          <p:attrName>ppt_h</p:attrName>
                                        </p:attrNameLst>
                                      </p:cBhvr>
                                      <p:tavLst>
                                        <p:tav tm="0">
                                          <p:val>
                                            <p:fltVal val="0"/>
                                          </p:val>
                                        </p:tav>
                                        <p:tav tm="100000">
                                          <p:val>
                                            <p:strVal val="#ppt_h"/>
                                          </p:val>
                                        </p:tav>
                                      </p:tavLst>
                                    </p:anim>
                                    <p:anim calcmode="lin" valueType="num">
                                      <p:cBhvr>
                                        <p:cTn id="16" dur="1000" fill="hold"/>
                                        <p:tgtEl>
                                          <p:spTgt spid="333"/>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2" presetID="15" grpId="3" fill="hold">
                                  <p:stCondLst>
                                    <p:cond delay="0"/>
                                  </p:stCondLst>
                                  <p:iterate type="el" backwards="0">
                                    <p:tmAbs val="0"/>
                                  </p:iterate>
                                  <p:childTnLst>
                                    <p:set>
                                      <p:cBhvr>
                                        <p:cTn id="21" fill="hold"/>
                                        <p:tgtEl>
                                          <p:spTgt spid="334">
                                            <p:bg/>
                                          </p:spTgt>
                                        </p:tgtEl>
                                        <p:attrNameLst>
                                          <p:attrName>style.visibility</p:attrName>
                                        </p:attrNameLst>
                                      </p:cBhvr>
                                      <p:to>
                                        <p:strVal val="visible"/>
                                      </p:to>
                                    </p:set>
                                    <p:anim calcmode="lin" valueType="num">
                                      <p:cBhvr>
                                        <p:cTn id="22" dur="1250" fill="hold"/>
                                        <p:tgtEl>
                                          <p:spTgt spid="334">
                                            <p:bg/>
                                          </p:spTgt>
                                        </p:tgtEl>
                                        <p:attrNameLst>
                                          <p:attrName>ppt_w</p:attrName>
                                        </p:attrNameLst>
                                      </p:cBhvr>
                                      <p:tavLst>
                                        <p:tav tm="0">
                                          <p:val>
                                            <p:fltVal val="0"/>
                                          </p:val>
                                        </p:tav>
                                        <p:tav tm="100000">
                                          <p:val>
                                            <p:strVal val="#ppt_w"/>
                                          </p:val>
                                        </p:tav>
                                      </p:tavLst>
                                    </p:anim>
                                    <p:anim calcmode="lin" valueType="num">
                                      <p:cBhvr>
                                        <p:cTn id="23" dur="1250" fill="hold"/>
                                        <p:tgtEl>
                                          <p:spTgt spid="334">
                                            <p:bg/>
                                          </p:spTgt>
                                        </p:tgtEl>
                                        <p:attrNameLst>
                                          <p:attrName>ppt_h</p:attrName>
                                        </p:attrNameLst>
                                      </p:cBhvr>
                                      <p:tavLst>
                                        <p:tav tm="0">
                                          <p:val>
                                            <p:fltVal val="0"/>
                                          </p:val>
                                        </p:tav>
                                        <p:tav tm="100000">
                                          <p:val>
                                            <p:strVal val="#ppt_h"/>
                                          </p:val>
                                        </p:tav>
                                      </p:tavLst>
                                    </p:anim>
                                    <p:anim calcmode="lin" valueType="num">
                                      <p:cBhvr>
                                        <p:cTn id="24" dur="1250" fill="hold"/>
                                        <p:tgtEl>
                                          <p:spTgt spid="334">
                                            <p:bg/>
                                          </p:spTgt>
                                        </p:tgtEl>
                                        <p:attrNameLst>
                                          <p:attrName>ppt_x</p:attrName>
                                        </p:attrNameLst>
                                      </p:cBhvr>
                                      <p:tavLst>
                                        <p:tav tm="0" fmla="#ppt_x+(cos(-2*pi*(1-$))*-#ppt_x-sin(-2*pi*(1-$))*(1-#ppt_y))*(1-$)">
                                          <p:val>
                                            <p:fltVal val="0"/>
                                          </p:val>
                                        </p:tav>
                                        <p:tav tm="100000">
                                          <p:val>
                                            <p:fltVal val="1"/>
                                          </p:val>
                                        </p:tav>
                                      </p:tavLst>
                                    </p:anim>
                                    <p:anim calcmode="lin" valueType="num">
                                      <p:cBhvr>
                                        <p:cTn id="25" dur="1250" fill="hold"/>
                                        <p:tgtEl>
                                          <p:spTgt spid="334">
                                            <p:bg/>
                                          </p:spTgt>
                                        </p:tgtEl>
                                        <p:attrNameLst>
                                          <p:attrName>ppt_y</p:attrName>
                                        </p:attrNameLst>
                                      </p:cBhvr>
                                      <p:tavLst>
                                        <p:tav tm="0" fmla="#ppt_y+(sin(-2*pi*(1-$))*-#ppt_x+cos(-2*pi*(1-$))*(1-#ppt_y))*(1-$)">
                                          <p:val>
                                            <p:fltVal val="0"/>
                                          </p:val>
                                        </p:tav>
                                        <p:tav tm="100000">
                                          <p:val>
                                            <p:fltVal val="1"/>
                                          </p:val>
                                        </p:tav>
                                      </p:tavLst>
                                    </p:anim>
                                  </p:childTnLst>
                                </p:cTn>
                              </p:par>
                              <p:par>
                                <p:cTn id="26" presetClass="entr" nodeType="withEffect" presetSubtype="12" presetID="15" grpId="3" fill="hold">
                                  <p:stCondLst>
                                    <p:cond delay="0"/>
                                  </p:stCondLst>
                                  <p:iterate type="el" backwards="0">
                                    <p:tmAbs val="0"/>
                                  </p:iterate>
                                  <p:childTnLst>
                                    <p:set>
                                      <p:cBhvr>
                                        <p:cTn id="27" fill="hold"/>
                                        <p:tgtEl>
                                          <p:spTgt spid="334">
                                            <p:txEl>
                                              <p:pRg st="0" end="0"/>
                                            </p:txEl>
                                          </p:spTgt>
                                        </p:tgtEl>
                                        <p:attrNameLst>
                                          <p:attrName>style.visibility</p:attrName>
                                        </p:attrNameLst>
                                      </p:cBhvr>
                                      <p:to>
                                        <p:strVal val="visible"/>
                                      </p:to>
                                    </p:set>
                                    <p:anim calcmode="lin" valueType="num">
                                      <p:cBhvr>
                                        <p:cTn id="28" dur="1250" fill="hold"/>
                                        <p:tgtEl>
                                          <p:spTgt spid="334">
                                            <p:txEl>
                                              <p:pRg st="0" end="0"/>
                                            </p:txEl>
                                          </p:spTgt>
                                        </p:tgtEl>
                                        <p:attrNameLst>
                                          <p:attrName>ppt_w</p:attrName>
                                        </p:attrNameLst>
                                      </p:cBhvr>
                                      <p:tavLst>
                                        <p:tav tm="0">
                                          <p:val>
                                            <p:fltVal val="0"/>
                                          </p:val>
                                        </p:tav>
                                        <p:tav tm="100000">
                                          <p:val>
                                            <p:strVal val="#ppt_w"/>
                                          </p:val>
                                        </p:tav>
                                      </p:tavLst>
                                    </p:anim>
                                    <p:anim calcmode="lin" valueType="num">
                                      <p:cBhvr>
                                        <p:cTn id="29" dur="1250" fill="hold"/>
                                        <p:tgtEl>
                                          <p:spTgt spid="334">
                                            <p:txEl>
                                              <p:pRg st="0" end="0"/>
                                            </p:txEl>
                                          </p:spTgt>
                                        </p:tgtEl>
                                        <p:attrNameLst>
                                          <p:attrName>ppt_h</p:attrName>
                                        </p:attrNameLst>
                                      </p:cBhvr>
                                      <p:tavLst>
                                        <p:tav tm="0">
                                          <p:val>
                                            <p:fltVal val="0"/>
                                          </p:val>
                                        </p:tav>
                                        <p:tav tm="100000">
                                          <p:val>
                                            <p:strVal val="#ppt_h"/>
                                          </p:val>
                                        </p:tav>
                                      </p:tavLst>
                                    </p:anim>
                                    <p:anim calcmode="lin" valueType="num">
                                      <p:cBhvr>
                                        <p:cTn id="30" dur="1250" fill="hold"/>
                                        <p:tgtEl>
                                          <p:spTgt spid="33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1" dur="1250" fill="hold"/>
                                        <p:tgtEl>
                                          <p:spTgt spid="33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1250"/>
                            </p:stCondLst>
                            <p:childTnLst>
                              <p:par>
                                <p:cTn id="33" presetClass="entr" nodeType="afterEffect" presetSubtype="12" presetID="15" grpId="3" fill="hold">
                                  <p:stCondLst>
                                    <p:cond delay="500"/>
                                  </p:stCondLst>
                                  <p:iterate type="el" backwards="0">
                                    <p:tmAbs val="0"/>
                                  </p:iterate>
                                  <p:childTnLst>
                                    <p:set>
                                      <p:cBhvr>
                                        <p:cTn id="34" fill="hold"/>
                                        <p:tgtEl>
                                          <p:spTgt spid="334">
                                            <p:txEl>
                                              <p:pRg st="1" end="1"/>
                                            </p:txEl>
                                          </p:spTgt>
                                        </p:tgtEl>
                                        <p:attrNameLst>
                                          <p:attrName>style.visibility</p:attrName>
                                        </p:attrNameLst>
                                      </p:cBhvr>
                                      <p:to>
                                        <p:strVal val="visible"/>
                                      </p:to>
                                    </p:set>
                                    <p:anim calcmode="lin" valueType="num">
                                      <p:cBhvr>
                                        <p:cTn id="35" dur="1250" fill="hold"/>
                                        <p:tgtEl>
                                          <p:spTgt spid="334">
                                            <p:txEl>
                                              <p:pRg st="1" end="1"/>
                                            </p:txEl>
                                          </p:spTgt>
                                        </p:tgtEl>
                                        <p:attrNameLst>
                                          <p:attrName>ppt_w</p:attrName>
                                        </p:attrNameLst>
                                      </p:cBhvr>
                                      <p:tavLst>
                                        <p:tav tm="0">
                                          <p:val>
                                            <p:fltVal val="0"/>
                                          </p:val>
                                        </p:tav>
                                        <p:tav tm="100000">
                                          <p:val>
                                            <p:strVal val="#ppt_w"/>
                                          </p:val>
                                        </p:tav>
                                      </p:tavLst>
                                    </p:anim>
                                    <p:anim calcmode="lin" valueType="num">
                                      <p:cBhvr>
                                        <p:cTn id="36" dur="1250" fill="hold"/>
                                        <p:tgtEl>
                                          <p:spTgt spid="334">
                                            <p:txEl>
                                              <p:pRg st="1" end="1"/>
                                            </p:txEl>
                                          </p:spTgt>
                                        </p:tgtEl>
                                        <p:attrNameLst>
                                          <p:attrName>ppt_h</p:attrName>
                                        </p:attrNameLst>
                                      </p:cBhvr>
                                      <p:tavLst>
                                        <p:tav tm="0">
                                          <p:val>
                                            <p:fltVal val="0"/>
                                          </p:val>
                                        </p:tav>
                                        <p:tav tm="100000">
                                          <p:val>
                                            <p:strVal val="#ppt_h"/>
                                          </p:val>
                                        </p:tav>
                                      </p:tavLst>
                                    </p:anim>
                                    <p:anim calcmode="lin" valueType="num">
                                      <p:cBhvr>
                                        <p:cTn id="37" dur="1250" fill="hold"/>
                                        <p:tgtEl>
                                          <p:spTgt spid="33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8" dur="1250" fill="hold"/>
                                        <p:tgtEl>
                                          <p:spTgt spid="334">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3000"/>
                            </p:stCondLst>
                            <p:childTnLst>
                              <p:par>
                                <p:cTn id="40" presetClass="entr" nodeType="afterEffect" presetSubtype="12" presetID="15" grpId="4" fill="hold">
                                  <p:stCondLst>
                                    <p:cond delay="700"/>
                                  </p:stCondLst>
                                  <p:iterate type="el" backwards="0">
                                    <p:tmAbs val="0"/>
                                  </p:iterate>
                                  <p:childTnLst>
                                    <p:set>
                                      <p:cBhvr>
                                        <p:cTn id="41" fill="hold"/>
                                        <p:tgtEl>
                                          <p:spTgt spid="335"/>
                                        </p:tgtEl>
                                        <p:attrNameLst>
                                          <p:attrName>style.visibility</p:attrName>
                                        </p:attrNameLst>
                                      </p:cBhvr>
                                      <p:to>
                                        <p:strVal val="visible"/>
                                      </p:to>
                                    </p:set>
                                    <p:anim calcmode="lin" valueType="num">
                                      <p:cBhvr>
                                        <p:cTn id="42" dur="500" fill="hold"/>
                                        <p:tgtEl>
                                          <p:spTgt spid="335"/>
                                        </p:tgtEl>
                                        <p:attrNameLst>
                                          <p:attrName>ppt_w</p:attrName>
                                        </p:attrNameLst>
                                      </p:cBhvr>
                                      <p:tavLst>
                                        <p:tav tm="0">
                                          <p:val>
                                            <p:fltVal val="0"/>
                                          </p:val>
                                        </p:tav>
                                        <p:tav tm="100000">
                                          <p:val>
                                            <p:strVal val="#ppt_w"/>
                                          </p:val>
                                        </p:tav>
                                      </p:tavLst>
                                    </p:anim>
                                    <p:anim calcmode="lin" valueType="num">
                                      <p:cBhvr>
                                        <p:cTn id="43" dur="500" fill="hold"/>
                                        <p:tgtEl>
                                          <p:spTgt spid="335"/>
                                        </p:tgtEl>
                                        <p:attrNameLst>
                                          <p:attrName>ppt_h</p:attrName>
                                        </p:attrNameLst>
                                      </p:cBhvr>
                                      <p:tavLst>
                                        <p:tav tm="0">
                                          <p:val>
                                            <p:fltVal val="0"/>
                                          </p:val>
                                        </p:tav>
                                        <p:tav tm="100000">
                                          <p:val>
                                            <p:strVal val="#ppt_h"/>
                                          </p:val>
                                        </p:tav>
                                      </p:tavLst>
                                    </p:anim>
                                    <p:anim calcmode="lin" valueType="num">
                                      <p:cBhvr>
                                        <p:cTn id="44" dur="500" fill="hold"/>
                                        <p:tgtEl>
                                          <p:spTgt spid="335"/>
                                        </p:tgtEl>
                                        <p:attrNameLst>
                                          <p:attrName>ppt_x</p:attrName>
                                        </p:attrNameLst>
                                      </p:cBhvr>
                                      <p:tavLst>
                                        <p:tav tm="0" fmla="#ppt_x+(cos(-2*pi*(1-$))*-#ppt_x-sin(-2*pi*(1-$))*(1-#ppt_y))*(1-$)">
                                          <p:val>
                                            <p:fltVal val="0"/>
                                          </p:val>
                                        </p:tav>
                                        <p:tav tm="100000">
                                          <p:val>
                                            <p:fltVal val="1"/>
                                          </p:val>
                                        </p:tav>
                                      </p:tavLst>
                                    </p:anim>
                                    <p:anim calcmode="lin" valueType="num">
                                      <p:cBhvr>
                                        <p:cTn id="45" dur="500" fill="hold"/>
                                        <p:tgtEl>
                                          <p:spTgt spid="3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4"/>
      <p:bldP build="p" bldLvl="5" animBg="1" rev="0" advAuto="0" spid="334" grpId="3"/>
      <p:bldP build="whole" bldLvl="1" animBg="1" rev="0" advAuto="0" spid="332" grpId="1"/>
      <p:bldP build="whole" bldLvl="1" animBg="1" rev="0" advAuto="0" spid="333" grpId="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Can a Balance be Found?"/>
          <p:cNvSpPr txBox="1"/>
          <p:nvPr>
            <p:ph type="title"/>
          </p:nvPr>
        </p:nvSpPr>
        <p:spPr>
          <a:xfrm>
            <a:off x="254000" y="4533900"/>
            <a:ext cx="21971004" cy="4648200"/>
          </a:xfrm>
          <a:prstGeom prst="rect">
            <a:avLst/>
          </a:prstGeom>
        </p:spPr>
        <p:txBody>
          <a:bodyPr/>
          <a:lstStyle>
            <a:lvl1pPr>
              <a:defRPr spc="-298" sz="14900"/>
            </a:lvl1pPr>
          </a:lstStyle>
          <a:p>
            <a:pPr/>
            <a:r>
              <a:t>Can a Balance be Found?</a:t>
            </a:r>
          </a:p>
        </p:txBody>
      </p:sp>
    </p:spTree>
  </p:cSld>
  <p:clrMapOvr>
    <a:masterClrMapping/>
  </p:clrMapOvr>
  <mc:AlternateContent xmlns:mc="http://schemas.openxmlformats.org/markup-compatibility/2006">
    <mc:Choice xmlns:p14="http://schemas.microsoft.com/office/powerpoint/2010/main" Requires="p14">
      <p:transition spd="med" advClick="0" advTm="0"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339"/>
                                        </p:tgtEl>
                                        <p:attrNameLst>
                                          <p:attrName>style.visibility</p:attrName>
                                        </p:attrNameLst>
                                      </p:cBhvr>
                                      <p:to>
                                        <p:strVal val="visible"/>
                                      </p:to>
                                    </p:set>
                                    <p:anim calcmode="lin" valueType="num">
                                      <p:cBhvr>
                                        <p:cTn id="7" dur="1000" fill="hold"/>
                                        <p:tgtEl>
                                          <p:spTgt spid="339"/>
                                        </p:tgtEl>
                                        <p:attrNameLst>
                                          <p:attrName>ppt_x</p:attrName>
                                        </p:attrNameLst>
                                      </p:cBhvr>
                                      <p:tavLst>
                                        <p:tav tm="0">
                                          <p:val>
                                            <p:strVal val="#ppt_x"/>
                                          </p:val>
                                        </p:tav>
                                        <p:tav tm="100000">
                                          <p:val>
                                            <p:strVal val="#ppt_x"/>
                                          </p:val>
                                        </p:tav>
                                      </p:tavLst>
                                    </p:anim>
                                    <p:anim calcmode="lin" valueType="num">
                                      <p:cBhvr>
                                        <p:cTn id="8" dur="1000" fill="hold"/>
                                        <p:tgtEl>
                                          <p:spTgt spid="339"/>
                                        </p:tgtEl>
                                        <p:attrNameLst>
                                          <p:attrName>ppt_y</p:attrName>
                                        </p:attrNameLst>
                                      </p:cBhvr>
                                      <p:tavLst>
                                        <p:tav tm="0">
                                          <p:val>
                                            <p:strVal val="0-#ppt_h/2"/>
                                          </p:val>
                                        </p:tav>
                                        <p:tav tm="100000">
                                          <p:val>
                                            <p:strVal val="#ppt_y"/>
                                          </p:val>
                                        </p:tav>
                                      </p:tavLst>
                                    </p:anim>
                                  </p:childTnLst>
                                </p:cTn>
                              </p:par>
                            </p:childTnLst>
                          </p:cTn>
                        </p:par>
                        <p:par>
                          <p:cTn id="9" fill="hold">
                            <p:stCondLst>
                              <p:cond delay="0"/>
                            </p:stCondLst>
                            <p:childTnLst>
                              <p:par>
                                <p:cTn id="10" presetClass="emph" nodeType="afterEffect" presetSubtype="0" presetID="32" grpId="2" fill="hold">
                                  <p:stCondLst>
                                    <p:cond delay="0"/>
                                  </p:stCondLst>
                                  <p:childTnLst>
                                    <p:animRot by="300000">
                                      <p:cBhvr>
                                        <p:cTn id="11" dur="80" fill="hold">
                                          <p:stCondLst>
                                            <p:cond delay="0"/>
                                          </p:stCondLst>
                                        </p:cTn>
                                        <p:tgtEl>
                                          <p:spTgt spid="339"/>
                                        </p:tgtEl>
                                        <p:attrNameLst>
                                          <p:attrName>r</p:attrName>
                                        </p:attrNameLst>
                                      </p:cBhvr>
                                    </p:animRot>
                                    <p:animRot by="-600000">
                                      <p:cBhvr>
                                        <p:cTn id="12" dur="160" fill="hold">
                                          <p:stCondLst>
                                            <p:cond delay="160"/>
                                          </p:stCondLst>
                                        </p:cTn>
                                        <p:tgtEl>
                                          <p:spTgt spid="339"/>
                                        </p:tgtEl>
                                        <p:attrNameLst>
                                          <p:attrName>r</p:attrName>
                                        </p:attrNameLst>
                                      </p:cBhvr>
                                    </p:animRot>
                                    <p:animRot by="600000">
                                      <p:cBhvr>
                                        <p:cTn id="13" dur="160" fill="hold">
                                          <p:stCondLst>
                                            <p:cond delay="320"/>
                                          </p:stCondLst>
                                        </p:cTn>
                                        <p:tgtEl>
                                          <p:spTgt spid="339"/>
                                        </p:tgtEl>
                                        <p:attrNameLst>
                                          <p:attrName>r</p:attrName>
                                        </p:attrNameLst>
                                      </p:cBhvr>
                                    </p:animRot>
                                    <p:animRot by="-600000">
                                      <p:cBhvr>
                                        <p:cTn id="14" dur="160" fill="hold">
                                          <p:stCondLst>
                                            <p:cond delay="480"/>
                                          </p:stCondLst>
                                        </p:cTn>
                                        <p:tgtEl>
                                          <p:spTgt spid="339"/>
                                        </p:tgtEl>
                                        <p:attrNameLst>
                                          <p:attrName>r</p:attrName>
                                        </p:attrNameLst>
                                      </p:cBhvr>
                                    </p:animRot>
                                    <p:animRot by="300000">
                                      <p:cBhvr>
                                        <p:cTn id="15" dur="160" fill="hold">
                                          <p:stCondLst>
                                            <p:cond delay="640"/>
                                          </p:stCondLst>
                                        </p:cTn>
                                        <p:tgtEl>
                                          <p:spTgt spid="339"/>
                                        </p:tgtEl>
                                        <p:attrNameLst>
                                          <p:attrName>r</p:attrName>
                                        </p:attrNameLst>
                                      </p:cBhvr>
                                    </p:animRot>
                                  </p:childTnLst>
                                </p:cTn>
                              </p:par>
                            </p:childTnLst>
                          </p:cTn>
                        </p:par>
                        <p:par>
                          <p:cTn id="16" fill="hold">
                            <p:stCondLst>
                              <p:cond delay="0"/>
                            </p:stCondLst>
                            <p:childTnLst>
                              <p:par>
                                <p:cTn id="17" presetClass="emph" nodeType="afterEffect" presetSubtype="0" presetID="8" grpId="3" accel="50000" decel="50000" fill="hold">
                                  <p:stCondLst>
                                    <p:cond delay="0"/>
                                  </p:stCondLst>
                                  <p:childTnLst>
                                    <p:animRot by="5400000">
                                      <p:cBhvr>
                                        <p:cTn id="18" dur="1000" fill="hold"/>
                                        <p:tgtEl>
                                          <p:spTgt spid="339"/>
                                        </p:tgtEl>
                                        <p:attrNameLst>
                                          <p:attrName>r</p:attrName>
                                        </p:attrNameLst>
                                      </p:cBhvr>
                                    </p:animRot>
                                  </p:childTnLst>
                                </p:cTn>
                              </p:par>
                            </p:childTnLst>
                          </p:cTn>
                        </p:par>
                        <p:par>
                          <p:cTn id="19" fill="hold">
                            <p:stCondLst>
                              <p:cond delay="0"/>
                            </p:stCondLst>
                            <p:childTnLst>
                              <p:par>
                                <p:cTn id="20" presetClass="path" nodeType="afterEffect" presetSubtype="0" presetID="-1" grpId="4" accel="50000" decel="50000" fill="hold">
                                  <p:stCondLst>
                                    <p:cond delay="0"/>
                                  </p:stCondLst>
                                  <p:childTnLst>
                                    <p:animMotion path="M 0.000000 0.000000 L -0.000000 1.292301" origin="layout" pathEditMode="relative">
                                      <p:cBhvr>
                                        <p:cTn id="21" dur="1000" fill="hold"/>
                                        <p:tgtEl>
                                          <p:spTgt spid="339"/>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 grpId="3"/>
      <p:bldP build="whole" bldLvl="1" animBg="1" rev="0" advAuto="0" spid="339" grpId="1"/>
      <p:bldP build="whole" bldLvl="1" animBg="1" rev="0" advAuto="0" spid="339" grpId="2"/>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ome of The Problems can be Mitigated"/>
          <p:cNvSpPr txBox="1"/>
          <p:nvPr>
            <p:ph type="title"/>
          </p:nvPr>
        </p:nvSpPr>
        <p:spPr>
          <a:prstGeom prst="rect">
            <a:avLst/>
          </a:prstGeom>
        </p:spPr>
        <p:txBody>
          <a:bodyPr/>
          <a:lstStyle/>
          <a:p>
            <a:pPr/>
            <a:r>
              <a:t>Some of The Problems can be Mitigated</a:t>
            </a:r>
          </a:p>
        </p:txBody>
      </p:sp>
      <p:sp>
        <p:nvSpPr>
          <p:cNvPr id="342" name="Some are Intrinsic to the Technolog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Some are Intrinsic to the Technology</a:t>
            </a:r>
          </a:p>
        </p:txBody>
      </p:sp>
      <p:sp>
        <p:nvSpPr>
          <p:cNvPr id="343" name="Artificial Intelligence and Computer Vision can be improved through more training on better and more inclusive datasets.…"/>
          <p:cNvSpPr txBox="1"/>
          <p:nvPr>
            <p:ph type="body" idx="1"/>
          </p:nvPr>
        </p:nvSpPr>
        <p:spPr>
          <a:prstGeom prst="rect">
            <a:avLst/>
          </a:prstGeom>
        </p:spPr>
        <p:txBody>
          <a:bodyPr/>
          <a:lstStyle/>
          <a:p>
            <a:pPr/>
            <a:r>
              <a:t>Artificial Intelligence and Computer Vision can be improved through more training on better and more inclusive datasets.</a:t>
            </a:r>
          </a:p>
          <a:p>
            <a:pPr/>
            <a:r>
              <a:t>Software can be written to be less sensitive to problems like spotty internet connections.</a:t>
            </a:r>
          </a:p>
          <a:p>
            <a:pPr/>
            <a:r>
              <a:t>More affordances can be made for students who struggle with the technical or algorithmic components of online proctoring.</a:t>
            </a:r>
          </a:p>
        </p:txBody>
      </p:sp>
    </p:spTree>
  </p:cSld>
  <p:clrMapOvr>
    <a:masterClrMapping/>
  </p:clrMapOvr>
  <mc:AlternateContent xmlns:mc="http://schemas.openxmlformats.org/markup-compatibility/2006">
    <mc:Choice xmlns:p14="http://schemas.microsoft.com/office/powerpoint/2010/main" Requires="p14">
      <p:transition spd="med" advClick="1" p14:dur="1000">
        <p:cover dir="d"/>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43">
                                            <p:bg/>
                                          </p:spTgt>
                                        </p:tgtEl>
                                        <p:attrNameLst>
                                          <p:attrName>style.visibility</p:attrName>
                                        </p:attrNameLst>
                                      </p:cBhvr>
                                      <p:to>
                                        <p:strVal val="visible"/>
                                      </p:to>
                                    </p:set>
                                    <p:anim calcmode="lin" valueType="num">
                                      <p:cBhvr>
                                        <p:cTn id="7" dur="900" fill="hold"/>
                                        <p:tgtEl>
                                          <p:spTgt spid="343">
                                            <p:bg/>
                                          </p:spTgt>
                                        </p:tgtEl>
                                        <p:attrNameLst>
                                          <p:attrName>ppt_x</p:attrName>
                                        </p:attrNameLst>
                                      </p:cBhvr>
                                      <p:tavLst>
                                        <p:tav tm="0">
                                          <p:val>
                                            <p:strVal val="#ppt_x"/>
                                          </p:val>
                                        </p:tav>
                                        <p:tav tm="100000">
                                          <p:val>
                                            <p:strVal val="#ppt_x"/>
                                          </p:val>
                                        </p:tav>
                                      </p:tavLst>
                                    </p:anim>
                                    <p:anim calcmode="lin" valueType="num">
                                      <p:cBhvr>
                                        <p:cTn id="8" dur="900" fill="hold"/>
                                        <p:tgtEl>
                                          <p:spTgt spid="343">
                                            <p:bg/>
                                          </p:spTgt>
                                        </p:tgtEl>
                                        <p:attrNameLst>
                                          <p:attrName>ppt_y</p:attrName>
                                        </p:attrNameLst>
                                      </p:cBhvr>
                                      <p:tavLst>
                                        <p:tav tm="0">
                                          <p:val>
                                            <p:strVal val="0-#ppt_h/2"/>
                                          </p:val>
                                        </p:tav>
                                        <p:tav tm="100000">
                                          <p:val>
                                            <p:strVal val="#ppt_y"/>
                                          </p:val>
                                        </p:tav>
                                      </p:tavLst>
                                    </p:anim>
                                  </p:childTnLst>
                                </p:cTn>
                              </p:par>
                              <p:par>
                                <p:cTn id="9" presetClass="entr" nodeType="withEffect" presetSubtype="1" presetID="2" grpId="1" fill="hold">
                                  <p:stCondLst>
                                    <p:cond delay="0"/>
                                  </p:stCondLst>
                                  <p:iterate type="el" backwards="0">
                                    <p:tmAbs val="0"/>
                                  </p:iterate>
                                  <p:childTnLst>
                                    <p:set>
                                      <p:cBhvr>
                                        <p:cTn id="10" fill="hold"/>
                                        <p:tgtEl>
                                          <p:spTgt spid="343">
                                            <p:txEl>
                                              <p:pRg st="0" end="0"/>
                                            </p:txEl>
                                          </p:spTgt>
                                        </p:tgtEl>
                                        <p:attrNameLst>
                                          <p:attrName>style.visibility</p:attrName>
                                        </p:attrNameLst>
                                      </p:cBhvr>
                                      <p:to>
                                        <p:strVal val="visible"/>
                                      </p:to>
                                    </p:set>
                                    <p:anim calcmode="lin" valueType="num">
                                      <p:cBhvr>
                                        <p:cTn id="11" dur="900" fill="hold"/>
                                        <p:tgtEl>
                                          <p:spTgt spid="343">
                                            <p:txEl>
                                              <p:pRg st="0" end="0"/>
                                            </p:txEl>
                                          </p:spTgt>
                                        </p:tgtEl>
                                        <p:attrNameLst>
                                          <p:attrName>ppt_x</p:attrName>
                                        </p:attrNameLst>
                                      </p:cBhvr>
                                      <p:tavLst>
                                        <p:tav tm="0">
                                          <p:val>
                                            <p:strVal val="#ppt_x"/>
                                          </p:val>
                                        </p:tav>
                                        <p:tav tm="100000">
                                          <p:val>
                                            <p:strVal val="#ppt_x"/>
                                          </p:val>
                                        </p:tav>
                                      </p:tavLst>
                                    </p:anim>
                                    <p:anim calcmode="lin" valueType="num">
                                      <p:cBhvr>
                                        <p:cTn id="12" dur="900" fill="hold"/>
                                        <p:tgtEl>
                                          <p:spTgt spid="34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 grpId="1" fill="hold">
                                  <p:stCondLst>
                                    <p:cond delay="0"/>
                                  </p:stCondLst>
                                  <p:iterate type="el" backwards="0">
                                    <p:tmAbs val="0"/>
                                  </p:iterate>
                                  <p:childTnLst>
                                    <p:set>
                                      <p:cBhvr>
                                        <p:cTn id="16" fill="hold"/>
                                        <p:tgtEl>
                                          <p:spTgt spid="343">
                                            <p:txEl>
                                              <p:pRg st="1" end="1"/>
                                            </p:txEl>
                                          </p:spTgt>
                                        </p:tgtEl>
                                        <p:attrNameLst>
                                          <p:attrName>style.visibility</p:attrName>
                                        </p:attrNameLst>
                                      </p:cBhvr>
                                      <p:to>
                                        <p:strVal val="visible"/>
                                      </p:to>
                                    </p:set>
                                    <p:anim calcmode="lin" valueType="num">
                                      <p:cBhvr>
                                        <p:cTn id="17" dur="900" fill="hold"/>
                                        <p:tgtEl>
                                          <p:spTgt spid="343">
                                            <p:txEl>
                                              <p:pRg st="1" end="1"/>
                                            </p:txEl>
                                          </p:spTgt>
                                        </p:tgtEl>
                                        <p:attrNameLst>
                                          <p:attrName>ppt_x</p:attrName>
                                        </p:attrNameLst>
                                      </p:cBhvr>
                                      <p:tavLst>
                                        <p:tav tm="0">
                                          <p:val>
                                            <p:strVal val="#ppt_x"/>
                                          </p:val>
                                        </p:tav>
                                        <p:tav tm="100000">
                                          <p:val>
                                            <p:strVal val="#ppt_x"/>
                                          </p:val>
                                        </p:tav>
                                      </p:tavLst>
                                    </p:anim>
                                    <p:anim calcmode="lin" valueType="num">
                                      <p:cBhvr>
                                        <p:cTn id="18" dur="900" fill="hold"/>
                                        <p:tgtEl>
                                          <p:spTgt spid="3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1" fill="hold">
                                  <p:stCondLst>
                                    <p:cond delay="0"/>
                                  </p:stCondLst>
                                  <p:iterate type="el" backwards="0">
                                    <p:tmAbs val="0"/>
                                  </p:iterate>
                                  <p:childTnLst>
                                    <p:set>
                                      <p:cBhvr>
                                        <p:cTn id="22" fill="hold"/>
                                        <p:tgtEl>
                                          <p:spTgt spid="343">
                                            <p:txEl>
                                              <p:pRg st="2" end="2"/>
                                            </p:txEl>
                                          </p:spTgt>
                                        </p:tgtEl>
                                        <p:attrNameLst>
                                          <p:attrName>style.visibility</p:attrName>
                                        </p:attrNameLst>
                                      </p:cBhvr>
                                      <p:to>
                                        <p:strVal val="visible"/>
                                      </p:to>
                                    </p:set>
                                    <p:anim calcmode="lin" valueType="num">
                                      <p:cBhvr>
                                        <p:cTn id="23" dur="900" fill="hold"/>
                                        <p:tgtEl>
                                          <p:spTgt spid="343">
                                            <p:txEl>
                                              <p:pRg st="2" end="2"/>
                                            </p:txEl>
                                          </p:spTgt>
                                        </p:tgtEl>
                                        <p:attrNameLst>
                                          <p:attrName>ppt_x</p:attrName>
                                        </p:attrNameLst>
                                      </p:cBhvr>
                                      <p:tavLst>
                                        <p:tav tm="0">
                                          <p:val>
                                            <p:strVal val="#ppt_x"/>
                                          </p:val>
                                        </p:tav>
                                        <p:tav tm="100000">
                                          <p:val>
                                            <p:strVal val="#ppt_x"/>
                                          </p:val>
                                        </p:tav>
                                      </p:tavLst>
                                    </p:anim>
                                    <p:anim calcmode="lin" valueType="num">
                                      <p:cBhvr>
                                        <p:cTn id="24" dur="900" fill="hold"/>
                                        <p:tgtEl>
                                          <p:spTgt spid="34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3"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ome of The Problems can be Mitigated"/>
          <p:cNvSpPr txBox="1"/>
          <p:nvPr>
            <p:ph type="title"/>
          </p:nvPr>
        </p:nvSpPr>
        <p:spPr>
          <a:xfrm>
            <a:off x="1206500" y="2247900"/>
            <a:ext cx="21971000" cy="939800"/>
          </a:xfrm>
          <a:prstGeom prst="rect">
            <a:avLst/>
          </a:prstGeom>
        </p:spPr>
        <p:txBody>
          <a:bodyPr/>
          <a:lstStyle>
            <a:lvl1pPr defTabSz="817244">
              <a:lnSpc>
                <a:spcPct val="100000"/>
              </a:lnSpc>
              <a:defRPr spc="0" sz="5445">
                <a:solidFill>
                  <a:srgbClr val="000000"/>
                </a:solidFill>
              </a:defRPr>
            </a:lvl1pPr>
          </a:lstStyle>
          <a:p>
            <a:pPr/>
            <a:r>
              <a:t>Some of The Problems can be Mitigated</a:t>
            </a:r>
          </a:p>
        </p:txBody>
      </p:sp>
      <p:sp>
        <p:nvSpPr>
          <p:cNvPr id="348" name="Some are Intrinsic to the Technology"/>
          <p:cNvSpPr txBox="1"/>
          <p:nvPr>
            <p:ph type="body" idx="21"/>
          </p:nvPr>
        </p:nvSpPr>
        <p:spPr>
          <a:xfrm>
            <a:off x="1206500" y="952500"/>
            <a:ext cx="21971000" cy="1435100"/>
          </a:xfrm>
          <a:prstGeom prst="rect">
            <a:avLst/>
          </a:prstGeom>
          <a:extLst>
            <a:ext uri="{C572A759-6A51-4108-AA02-DFA0A04FC94B}">
              <ma14:wrappingTextBoxFlag xmlns:ma14="http://schemas.microsoft.com/office/mac/drawingml/2011/main" val="1"/>
            </a:ext>
          </a:extLst>
        </p:spPr>
        <p:txBody>
          <a:bodyPr/>
          <a:lstStyle>
            <a:lvl1pPr defTabSz="2438338">
              <a:lnSpc>
                <a:spcPct val="80000"/>
              </a:lnSpc>
              <a:defRPr spc="-170" sz="8500">
                <a:solidFill>
                  <a:schemeClr val="accent1">
                    <a:hueOff val="114395"/>
                    <a:lumOff val="-24975"/>
                  </a:schemeClr>
                </a:solidFill>
              </a:defRPr>
            </a:lvl1pPr>
          </a:lstStyle>
          <a:p>
            <a:pPr/>
            <a:r>
              <a:t>Some are Intrinsic to the Technology</a:t>
            </a:r>
          </a:p>
        </p:txBody>
      </p:sp>
      <p:sp>
        <p:nvSpPr>
          <p:cNvPr id="349" name="Artificial Intelligence and Computer Vision can be improved through more training on better and more inclusive datasets.…"/>
          <p:cNvSpPr txBox="1"/>
          <p:nvPr>
            <p:ph type="body" idx="1"/>
          </p:nvPr>
        </p:nvSpPr>
        <p:spPr>
          <a:prstGeom prst="rect">
            <a:avLst/>
          </a:prstGeom>
        </p:spPr>
        <p:txBody>
          <a:bodyPr/>
          <a:lstStyle/>
          <a:p>
            <a:pPr/>
            <a:r>
              <a:t>Artificial Intelligence and Computer Vision can be improved through more training on better and more inclusive datasets.</a:t>
            </a:r>
          </a:p>
          <a:p>
            <a:pPr/>
            <a:r>
              <a:t>Software can be written to be less sensitive to problems like spotty internet connections.</a:t>
            </a:r>
          </a:p>
          <a:p>
            <a:pPr/>
            <a:r>
              <a:t>More affordances can be made for students who struggle with the technical or algorithmic components of online proctoring.</a:t>
            </a:r>
          </a:p>
        </p:txBody>
      </p:sp>
      <p:sp>
        <p:nvSpPr>
          <p:cNvPr id="350" name="Online proctoring is employed to surveil students. It impinges upon privacy and autonomy by design.…"/>
          <p:cNvSpPr txBox="1"/>
          <p:nvPr/>
        </p:nvSpPr>
        <p:spPr>
          <a:xfrm>
            <a:off x="1206500" y="4254500"/>
            <a:ext cx="21971000" cy="82560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4500"/>
              </a:spcBef>
              <a:buSzPct val="123000"/>
              <a:buChar char="•"/>
              <a:defRPr sz="4800">
                <a:solidFill>
                  <a:srgbClr val="000000"/>
                </a:solidFill>
              </a:defRPr>
            </a:pPr>
            <a:r>
              <a:t>Online proctoring is employed to surveil students. It impinges upon privacy and autonomy by design.</a:t>
            </a:r>
          </a:p>
          <a:p>
            <a:pPr marL="609600" indent="-609600" algn="l">
              <a:lnSpc>
                <a:spcPct val="90000"/>
              </a:lnSpc>
              <a:spcBef>
                <a:spcPts val="4500"/>
              </a:spcBef>
              <a:buSzPct val="123000"/>
              <a:buChar char="•"/>
              <a:defRPr sz="4800">
                <a:solidFill>
                  <a:srgbClr val="000000"/>
                </a:solidFill>
              </a:defRPr>
            </a:pPr>
            <a:r>
              <a:t>Modern operating systems routinely incorporate new and better security features that are intended to secure computers against control by a third party. Online proctoring software override such protections in order to fulfill its function.</a:t>
            </a:r>
          </a:p>
          <a:p>
            <a:pPr marL="609600" indent="-609600" algn="l">
              <a:lnSpc>
                <a:spcPct val="90000"/>
              </a:lnSpc>
              <a:spcBef>
                <a:spcPts val="4500"/>
              </a:spcBef>
              <a:buSzPct val="123000"/>
              <a:buChar char="•"/>
              <a:defRPr sz="4800">
                <a:solidFill>
                  <a:srgbClr val="000000"/>
                </a:solidFill>
              </a:defRPr>
            </a:pPr>
            <a:r>
              <a:t>When an institution that students trust requires them to install security-compromising software, it undermines infosec best practices and could instill bad habits that have negative repercussions in the future.</a:t>
            </a:r>
          </a:p>
        </p:txBody>
      </p:sp>
      <p:sp>
        <p:nvSpPr>
          <p:cNvPr id="351" name="(Cahn et al., 2020)"/>
          <p:cNvSpPr txBox="1"/>
          <p:nvPr/>
        </p:nvSpPr>
        <p:spPr>
          <a:xfrm>
            <a:off x="-1" y="13258799"/>
            <a:ext cx="258744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(Cahn et al., 2020)</a:t>
            </a:r>
          </a:p>
        </p:txBody>
      </p:sp>
    </p:spTree>
  </p:cSld>
  <p:clrMapOvr>
    <a:masterClrMapping/>
  </p:clrMapOvr>
  <mc:AlternateContent xmlns:mc="http://schemas.openxmlformats.org/markup-compatibility/2006">
    <mc:Choice xmlns:p14="http://schemas.microsoft.com/office/powerpoint/2010/main" Requires="p14">
      <p:transition spd="slow" advClick="0" advTm="0"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350">
                                            <p:bg/>
                                          </p:spTgt>
                                        </p:tgtEl>
                                        <p:attrNameLst>
                                          <p:attrName>style.visibility</p:attrName>
                                        </p:attrNameLst>
                                      </p:cBhvr>
                                      <p:to>
                                        <p:strVal val="visible"/>
                                      </p:to>
                                    </p:set>
                                    <p:anim calcmode="lin" valueType="num">
                                      <p:cBhvr>
                                        <p:cTn id="7" dur="900" fill="hold"/>
                                        <p:tgtEl>
                                          <p:spTgt spid="350">
                                            <p:bg/>
                                          </p:spTgt>
                                        </p:tgtEl>
                                        <p:attrNameLst>
                                          <p:attrName>ppt_x</p:attrName>
                                        </p:attrNameLst>
                                      </p:cBhvr>
                                      <p:tavLst>
                                        <p:tav tm="0">
                                          <p:val>
                                            <p:strVal val="#ppt_x"/>
                                          </p:val>
                                        </p:tav>
                                        <p:tav tm="100000">
                                          <p:val>
                                            <p:strVal val="#ppt_x"/>
                                          </p:val>
                                        </p:tav>
                                      </p:tavLst>
                                    </p:anim>
                                    <p:anim calcmode="lin" valueType="num">
                                      <p:cBhvr>
                                        <p:cTn id="8" dur="900" fill="hold"/>
                                        <p:tgtEl>
                                          <p:spTgt spid="350">
                                            <p:bg/>
                                          </p:spTgt>
                                        </p:tgtEl>
                                        <p:attrNameLst>
                                          <p:attrName>ppt_y</p:attrName>
                                        </p:attrNameLst>
                                      </p:cBhvr>
                                      <p:tavLst>
                                        <p:tav tm="0">
                                          <p:val>
                                            <p:strVal val="0-#ppt_h/2"/>
                                          </p:val>
                                        </p:tav>
                                        <p:tav tm="100000">
                                          <p:val>
                                            <p:strVal val="#ppt_y"/>
                                          </p:val>
                                        </p:tav>
                                      </p:tavLst>
                                    </p:anim>
                                  </p:childTnLst>
                                </p:cTn>
                              </p:par>
                              <p:par>
                                <p:cTn id="9" presetClass="entr" nodeType="withEffect" presetSubtype="1" presetID="2" grpId="1" fill="hold">
                                  <p:stCondLst>
                                    <p:cond delay="0"/>
                                  </p:stCondLst>
                                  <p:iterate type="el" backwards="0">
                                    <p:tmAbs val="0"/>
                                  </p:iterate>
                                  <p:childTnLst>
                                    <p:set>
                                      <p:cBhvr>
                                        <p:cTn id="10" fill="hold"/>
                                        <p:tgtEl>
                                          <p:spTgt spid="350">
                                            <p:txEl>
                                              <p:pRg st="0" end="0"/>
                                            </p:txEl>
                                          </p:spTgt>
                                        </p:tgtEl>
                                        <p:attrNameLst>
                                          <p:attrName>style.visibility</p:attrName>
                                        </p:attrNameLst>
                                      </p:cBhvr>
                                      <p:to>
                                        <p:strVal val="visible"/>
                                      </p:to>
                                    </p:set>
                                    <p:anim calcmode="lin" valueType="num">
                                      <p:cBhvr>
                                        <p:cTn id="11" dur="900" fill="hold"/>
                                        <p:tgtEl>
                                          <p:spTgt spid="350">
                                            <p:txEl>
                                              <p:pRg st="0" end="0"/>
                                            </p:txEl>
                                          </p:spTgt>
                                        </p:tgtEl>
                                        <p:attrNameLst>
                                          <p:attrName>ppt_x</p:attrName>
                                        </p:attrNameLst>
                                      </p:cBhvr>
                                      <p:tavLst>
                                        <p:tav tm="0">
                                          <p:val>
                                            <p:strVal val="#ppt_x"/>
                                          </p:val>
                                        </p:tav>
                                        <p:tav tm="100000">
                                          <p:val>
                                            <p:strVal val="#ppt_x"/>
                                          </p:val>
                                        </p:tav>
                                      </p:tavLst>
                                    </p:anim>
                                    <p:anim calcmode="lin" valueType="num">
                                      <p:cBhvr>
                                        <p:cTn id="12" dur="900" fill="hold"/>
                                        <p:tgtEl>
                                          <p:spTgt spid="350">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Class="exit" nodeType="afterEffect" presetSubtype="4" presetID="2" grpId="2" fill="hold">
                                  <p:stCondLst>
                                    <p:cond delay="100"/>
                                  </p:stCondLst>
                                  <p:iterate type="el" backwards="0">
                                    <p:tmAbs val="0"/>
                                  </p:iterate>
                                  <p:childTnLst>
                                    <p:anim calcmode="lin" valueType="num">
                                      <p:cBhvr>
                                        <p:cTn id="15" dur="1000" fill="hold"/>
                                        <p:tgtEl>
                                          <p:spTgt spid="349"/>
                                        </p:tgtEl>
                                        <p:attrNameLst>
                                          <p:attrName>ppt_x</p:attrName>
                                        </p:attrNameLst>
                                      </p:cBhvr>
                                      <p:tavLst>
                                        <p:tav tm="0">
                                          <p:val>
                                            <p:strVal val="ppt_x"/>
                                          </p:val>
                                        </p:tav>
                                        <p:tav tm="100000">
                                          <p:val>
                                            <p:strVal val="ppt_x"/>
                                          </p:val>
                                        </p:tav>
                                      </p:tavLst>
                                    </p:anim>
                                    <p:anim calcmode="lin" valueType="num">
                                      <p:cBhvr>
                                        <p:cTn id="16" dur="1000" fill="hold"/>
                                        <p:tgtEl>
                                          <p:spTgt spid="349"/>
                                        </p:tgtEl>
                                        <p:attrNameLst>
                                          <p:attrName>ppt_y</p:attrName>
                                        </p:attrNameLst>
                                      </p:cBhvr>
                                      <p:tavLst>
                                        <p:tav tm="0">
                                          <p:val>
                                            <p:strVal val="ppt_y"/>
                                          </p:val>
                                        </p:tav>
                                        <p:tav tm="100000">
                                          <p:val>
                                            <p:strVal val="1+ppt_h/2"/>
                                          </p:val>
                                        </p:tav>
                                      </p:tavLst>
                                    </p:anim>
                                    <p:set>
                                      <p:cBhvr>
                                        <p:cTn id="17" fill="hold">
                                          <p:stCondLst>
                                            <p:cond delay="999"/>
                                          </p:stCondLst>
                                        </p:cTn>
                                        <p:tgtEl>
                                          <p:spTgt spid="34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 grpId="1" fill="hold">
                                  <p:stCondLst>
                                    <p:cond delay="0"/>
                                  </p:stCondLst>
                                  <p:iterate type="el" backwards="0">
                                    <p:tmAbs val="0"/>
                                  </p:iterate>
                                  <p:childTnLst>
                                    <p:set>
                                      <p:cBhvr>
                                        <p:cTn id="21" fill="hold"/>
                                        <p:tgtEl>
                                          <p:spTgt spid="350">
                                            <p:txEl>
                                              <p:pRg st="1" end="1"/>
                                            </p:txEl>
                                          </p:spTgt>
                                        </p:tgtEl>
                                        <p:attrNameLst>
                                          <p:attrName>style.visibility</p:attrName>
                                        </p:attrNameLst>
                                      </p:cBhvr>
                                      <p:to>
                                        <p:strVal val="visible"/>
                                      </p:to>
                                    </p:set>
                                    <p:anim calcmode="lin" valueType="num">
                                      <p:cBhvr>
                                        <p:cTn id="22" dur="900" fill="hold"/>
                                        <p:tgtEl>
                                          <p:spTgt spid="350">
                                            <p:txEl>
                                              <p:pRg st="1" end="1"/>
                                            </p:txEl>
                                          </p:spTgt>
                                        </p:tgtEl>
                                        <p:attrNameLst>
                                          <p:attrName>ppt_x</p:attrName>
                                        </p:attrNameLst>
                                      </p:cBhvr>
                                      <p:tavLst>
                                        <p:tav tm="0">
                                          <p:val>
                                            <p:strVal val="#ppt_x"/>
                                          </p:val>
                                        </p:tav>
                                        <p:tav tm="100000">
                                          <p:val>
                                            <p:strVal val="#ppt_x"/>
                                          </p:val>
                                        </p:tav>
                                      </p:tavLst>
                                    </p:anim>
                                    <p:anim calcmode="lin" valueType="num">
                                      <p:cBhvr>
                                        <p:cTn id="23" dur="900" fill="hold"/>
                                        <p:tgtEl>
                                          <p:spTgt spid="35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 presetID="2" grpId="1" fill="hold">
                                  <p:stCondLst>
                                    <p:cond delay="0"/>
                                  </p:stCondLst>
                                  <p:iterate type="el" backwards="0">
                                    <p:tmAbs val="0"/>
                                  </p:iterate>
                                  <p:childTnLst>
                                    <p:set>
                                      <p:cBhvr>
                                        <p:cTn id="27" fill="hold"/>
                                        <p:tgtEl>
                                          <p:spTgt spid="350">
                                            <p:txEl>
                                              <p:pRg st="2" end="2"/>
                                            </p:txEl>
                                          </p:spTgt>
                                        </p:tgtEl>
                                        <p:attrNameLst>
                                          <p:attrName>style.visibility</p:attrName>
                                        </p:attrNameLst>
                                      </p:cBhvr>
                                      <p:to>
                                        <p:strVal val="visible"/>
                                      </p:to>
                                    </p:set>
                                    <p:anim calcmode="lin" valueType="num">
                                      <p:cBhvr>
                                        <p:cTn id="28" dur="900" fill="hold"/>
                                        <p:tgtEl>
                                          <p:spTgt spid="350">
                                            <p:txEl>
                                              <p:pRg st="2" end="2"/>
                                            </p:txEl>
                                          </p:spTgt>
                                        </p:tgtEl>
                                        <p:attrNameLst>
                                          <p:attrName>ppt_x</p:attrName>
                                        </p:attrNameLst>
                                      </p:cBhvr>
                                      <p:tavLst>
                                        <p:tav tm="0">
                                          <p:val>
                                            <p:strVal val="#ppt_x"/>
                                          </p:val>
                                        </p:tav>
                                        <p:tav tm="100000">
                                          <p:val>
                                            <p:strVal val="#ppt_x"/>
                                          </p:val>
                                        </p:tav>
                                      </p:tavLst>
                                    </p:anim>
                                    <p:anim calcmode="lin" valueType="num">
                                      <p:cBhvr>
                                        <p:cTn id="29" dur="900" fill="hold"/>
                                        <p:tgtEl>
                                          <p:spTgt spid="35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xit" nodeType="clickEffect" presetSubtype="4" presetID="2" grpId="3" fill="hold">
                                  <p:stCondLst>
                                    <p:cond delay="0"/>
                                  </p:stCondLst>
                                  <p:iterate type="el" backwards="0">
                                    <p:tmAbs val="0"/>
                                  </p:iterate>
                                  <p:childTnLst>
                                    <p:anim calcmode="lin" valueType="num">
                                      <p:cBhvr>
                                        <p:cTn id="33" dur="1000" fill="hold"/>
                                        <p:tgtEl>
                                          <p:spTgt spid="348"/>
                                        </p:tgtEl>
                                        <p:attrNameLst>
                                          <p:attrName>ppt_x</p:attrName>
                                        </p:attrNameLst>
                                      </p:cBhvr>
                                      <p:tavLst>
                                        <p:tav tm="0">
                                          <p:val>
                                            <p:strVal val="ppt_x"/>
                                          </p:val>
                                        </p:tav>
                                        <p:tav tm="100000">
                                          <p:val>
                                            <p:strVal val="ppt_x"/>
                                          </p:val>
                                        </p:tav>
                                      </p:tavLst>
                                    </p:anim>
                                    <p:anim calcmode="lin" valueType="num">
                                      <p:cBhvr>
                                        <p:cTn id="34" dur="1000" fill="hold"/>
                                        <p:tgtEl>
                                          <p:spTgt spid="348"/>
                                        </p:tgtEl>
                                        <p:attrNameLst>
                                          <p:attrName>ppt_y</p:attrName>
                                        </p:attrNameLst>
                                      </p:cBhvr>
                                      <p:tavLst>
                                        <p:tav tm="0">
                                          <p:val>
                                            <p:strVal val="ppt_y"/>
                                          </p:val>
                                        </p:tav>
                                        <p:tav tm="100000">
                                          <p:val>
                                            <p:strVal val="1+ppt_h/2"/>
                                          </p:val>
                                        </p:tav>
                                      </p:tavLst>
                                    </p:anim>
                                    <p:set>
                                      <p:cBhvr>
                                        <p:cTn id="35" fill="hold">
                                          <p:stCondLst>
                                            <p:cond delay="999"/>
                                          </p:stCondLst>
                                        </p:cTn>
                                        <p:tgtEl>
                                          <p:spTgt spid="348"/>
                                        </p:tgtEl>
                                        <p:attrNameLst>
                                          <p:attrName>style.visibility</p:attrName>
                                        </p:attrNameLst>
                                      </p:cBhvr>
                                      <p:to>
                                        <p:strVal val="hidden"/>
                                      </p:to>
                                    </p:set>
                                  </p:childTnLst>
                                </p:cTn>
                              </p:par>
                            </p:childTnLst>
                          </p:cTn>
                        </p:par>
                        <p:par>
                          <p:cTn id="36" fill="hold">
                            <p:stCondLst>
                              <p:cond delay="1000"/>
                            </p:stCondLst>
                            <p:childTnLst>
                              <p:par>
                                <p:cTn id="37" presetClass="exit" nodeType="afterEffect" presetSubtype="4" presetID="2" grpId="4" fill="hold">
                                  <p:stCondLst>
                                    <p:cond delay="0"/>
                                  </p:stCondLst>
                                  <p:iterate type="el" backwards="0">
                                    <p:tmAbs val="0"/>
                                  </p:iterate>
                                  <p:childTnLst>
                                    <p:anim calcmode="lin" valueType="num">
                                      <p:cBhvr>
                                        <p:cTn id="38" dur="1000" fill="hold"/>
                                        <p:tgtEl>
                                          <p:spTgt spid="347"/>
                                        </p:tgtEl>
                                        <p:attrNameLst>
                                          <p:attrName>ppt_x</p:attrName>
                                        </p:attrNameLst>
                                      </p:cBhvr>
                                      <p:tavLst>
                                        <p:tav tm="0">
                                          <p:val>
                                            <p:strVal val="ppt_x"/>
                                          </p:val>
                                        </p:tav>
                                        <p:tav tm="100000">
                                          <p:val>
                                            <p:strVal val="ppt_x"/>
                                          </p:val>
                                        </p:tav>
                                      </p:tavLst>
                                    </p:anim>
                                    <p:anim calcmode="lin" valueType="num">
                                      <p:cBhvr>
                                        <p:cTn id="39" dur="1000" fill="hold"/>
                                        <p:tgtEl>
                                          <p:spTgt spid="347"/>
                                        </p:tgtEl>
                                        <p:attrNameLst>
                                          <p:attrName>ppt_y</p:attrName>
                                        </p:attrNameLst>
                                      </p:cBhvr>
                                      <p:tavLst>
                                        <p:tav tm="0">
                                          <p:val>
                                            <p:strVal val="ppt_y"/>
                                          </p:val>
                                        </p:tav>
                                        <p:tav tm="100000">
                                          <p:val>
                                            <p:strVal val="1+ppt_h/2"/>
                                          </p:val>
                                        </p:tav>
                                      </p:tavLst>
                                    </p:anim>
                                    <p:set>
                                      <p:cBhvr>
                                        <p:cTn id="40" fill="hold">
                                          <p:stCondLst>
                                            <p:cond delay="999"/>
                                          </p:stCondLst>
                                        </p:cTn>
                                        <p:tgtEl>
                                          <p:spTgt spid="347"/>
                                        </p:tgtEl>
                                        <p:attrNameLst>
                                          <p:attrName>style.visibility</p:attrName>
                                        </p:attrNameLst>
                                      </p:cBhvr>
                                      <p:to>
                                        <p:strVal val="hidden"/>
                                      </p:to>
                                    </p:set>
                                  </p:childTnLst>
                                </p:cTn>
                              </p:par>
                            </p:childTnLst>
                          </p:cTn>
                        </p:par>
                        <p:par>
                          <p:cTn id="41" fill="hold">
                            <p:stCondLst>
                              <p:cond delay="2000"/>
                            </p:stCondLst>
                            <p:childTnLst>
                              <p:par>
                                <p:cTn id="42" presetClass="exit" nodeType="afterEffect" presetSubtype="4" presetID="2" grpId="5" fill="hold">
                                  <p:stCondLst>
                                    <p:cond delay="0"/>
                                  </p:stCondLst>
                                  <p:iterate type="el" backwards="0">
                                    <p:tmAbs val="0"/>
                                  </p:iterate>
                                  <p:childTnLst>
                                    <p:anim calcmode="lin" valueType="num">
                                      <p:cBhvr>
                                        <p:cTn id="43" dur="1000" fill="hold"/>
                                        <p:tgtEl>
                                          <p:spTgt spid="35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350">
                                            <p:txEl>
                                              <p:pRg st="0" end="0"/>
                                            </p:txEl>
                                          </p:spTgt>
                                        </p:tgtEl>
                                        <p:attrNameLst>
                                          <p:attrName>ppt_y</p:attrName>
                                        </p:attrNameLst>
                                      </p:cBhvr>
                                      <p:tavLst>
                                        <p:tav tm="0">
                                          <p:val>
                                            <p:strVal val="ppt_y"/>
                                          </p:val>
                                        </p:tav>
                                        <p:tav tm="100000">
                                          <p:val>
                                            <p:strVal val="1+ppt_h/2"/>
                                          </p:val>
                                        </p:tav>
                                      </p:tavLst>
                                    </p:anim>
                                    <p:set>
                                      <p:cBhvr>
                                        <p:cTn id="45" fill="hold">
                                          <p:stCondLst>
                                            <p:cond delay="999"/>
                                          </p:stCondLst>
                                        </p:cTn>
                                        <p:tgtEl>
                                          <p:spTgt spid="350">
                                            <p:txEl>
                                              <p:pRg st="0" end="0"/>
                                            </p:txEl>
                                          </p:spTgt>
                                        </p:tgtEl>
                                        <p:attrNameLst>
                                          <p:attrName>style.visibility</p:attrName>
                                        </p:attrNameLst>
                                      </p:cBhvr>
                                      <p:to>
                                        <p:strVal val="hidden"/>
                                      </p:to>
                                    </p:set>
                                  </p:childTnLst>
                                </p:cTn>
                              </p:par>
                              <p:par>
                                <p:cTn id="46" presetClass="exit" nodeType="withEffect" presetSubtype="4" presetID="2" grpId="5" fill="hold">
                                  <p:stCondLst>
                                    <p:cond delay="0"/>
                                  </p:stCondLst>
                                  <p:iterate type="el" backwards="0">
                                    <p:tmAbs val="0"/>
                                  </p:iterate>
                                  <p:childTnLst>
                                    <p:anim calcmode="lin" valueType="num">
                                      <p:cBhvr>
                                        <p:cTn id="47" dur="1000" fill="hold"/>
                                        <p:tgtEl>
                                          <p:spTgt spid="350">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350">
                                            <p:txEl>
                                              <p:pRg st="1" end="1"/>
                                            </p:txEl>
                                          </p:spTgt>
                                        </p:tgtEl>
                                        <p:attrNameLst>
                                          <p:attrName>ppt_y</p:attrName>
                                        </p:attrNameLst>
                                      </p:cBhvr>
                                      <p:tavLst>
                                        <p:tav tm="0">
                                          <p:val>
                                            <p:strVal val="ppt_y"/>
                                          </p:val>
                                        </p:tav>
                                        <p:tav tm="100000">
                                          <p:val>
                                            <p:strVal val="1+ppt_h/2"/>
                                          </p:val>
                                        </p:tav>
                                      </p:tavLst>
                                    </p:anim>
                                    <p:set>
                                      <p:cBhvr>
                                        <p:cTn id="49" fill="hold">
                                          <p:stCondLst>
                                            <p:cond delay="999"/>
                                          </p:stCondLst>
                                        </p:cTn>
                                        <p:tgtEl>
                                          <p:spTgt spid="350">
                                            <p:txEl>
                                              <p:pRg st="1" end="1"/>
                                            </p:txEl>
                                          </p:spTgt>
                                        </p:tgtEl>
                                        <p:attrNameLst>
                                          <p:attrName>style.visibility</p:attrName>
                                        </p:attrNameLst>
                                      </p:cBhvr>
                                      <p:to>
                                        <p:strVal val="hidden"/>
                                      </p:to>
                                    </p:set>
                                  </p:childTnLst>
                                </p:cTn>
                              </p:par>
                              <p:par>
                                <p:cTn id="50" presetClass="exit" nodeType="withEffect" presetSubtype="4" presetID="2" grpId="5" fill="hold">
                                  <p:stCondLst>
                                    <p:cond delay="0"/>
                                  </p:stCondLst>
                                  <p:iterate type="el" backwards="0">
                                    <p:tmAbs val="0"/>
                                  </p:iterate>
                                  <p:childTnLst>
                                    <p:anim calcmode="lin" valueType="num">
                                      <p:cBhvr>
                                        <p:cTn id="51" dur="1000" fill="hold"/>
                                        <p:tgtEl>
                                          <p:spTgt spid="350">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350">
                                            <p:txEl>
                                              <p:pRg st="2" end="2"/>
                                            </p:txEl>
                                          </p:spTgt>
                                        </p:tgtEl>
                                        <p:attrNameLst>
                                          <p:attrName>ppt_y</p:attrName>
                                        </p:attrNameLst>
                                      </p:cBhvr>
                                      <p:tavLst>
                                        <p:tav tm="0">
                                          <p:val>
                                            <p:strVal val="ppt_y"/>
                                          </p:val>
                                        </p:tav>
                                        <p:tav tm="100000">
                                          <p:val>
                                            <p:strVal val="1+ppt_h/2"/>
                                          </p:val>
                                        </p:tav>
                                      </p:tavLst>
                                    </p:anim>
                                    <p:set>
                                      <p:cBhvr>
                                        <p:cTn id="53" fill="hold">
                                          <p:stCondLst>
                                            <p:cond delay="999"/>
                                          </p:stCondLst>
                                        </p:cTn>
                                        <p:tgtEl>
                                          <p:spTgt spid="350">
                                            <p:txEl>
                                              <p:pRg st="2" end="2"/>
                                            </p:txEl>
                                          </p:spTgt>
                                        </p:tgtEl>
                                        <p:attrNameLst>
                                          <p:attrName>style.visibility</p:attrName>
                                        </p:attrNameLst>
                                      </p:cBhvr>
                                      <p:to>
                                        <p:strVal val="hidden"/>
                                      </p:to>
                                    </p:set>
                                  </p:childTnLst>
                                </p:cTn>
                              </p:par>
                              <p:par>
                                <p:cTn id="54" presetClass="exit" nodeType="withEffect" presetSubtype="4" presetID="2" grpId="5" fill="hold">
                                  <p:stCondLst>
                                    <p:cond delay="0"/>
                                  </p:stCondLst>
                                  <p:iterate type="el" backwards="0">
                                    <p:tmAbs val="0"/>
                                  </p:iterate>
                                  <p:childTnLst>
                                    <p:anim calcmode="lin" valueType="num">
                                      <p:cBhvr>
                                        <p:cTn id="55" dur="1000" fill="hold"/>
                                        <p:tgtEl>
                                          <p:spTgt spid="350">
                                            <p:bg/>
                                          </p:spTgt>
                                        </p:tgtEl>
                                        <p:attrNameLst>
                                          <p:attrName>ppt_x</p:attrName>
                                        </p:attrNameLst>
                                      </p:cBhvr>
                                      <p:tavLst>
                                        <p:tav tm="0">
                                          <p:val>
                                            <p:strVal val="ppt_x"/>
                                          </p:val>
                                        </p:tav>
                                        <p:tav tm="100000">
                                          <p:val>
                                            <p:strVal val="ppt_x"/>
                                          </p:val>
                                        </p:tav>
                                      </p:tavLst>
                                    </p:anim>
                                    <p:anim calcmode="lin" valueType="num">
                                      <p:cBhvr>
                                        <p:cTn id="56" dur="1000" fill="hold"/>
                                        <p:tgtEl>
                                          <p:spTgt spid="350">
                                            <p:bg/>
                                          </p:spTgt>
                                        </p:tgtEl>
                                        <p:attrNameLst>
                                          <p:attrName>ppt_y</p:attrName>
                                        </p:attrNameLst>
                                      </p:cBhvr>
                                      <p:tavLst>
                                        <p:tav tm="0">
                                          <p:val>
                                            <p:strVal val="ppt_y"/>
                                          </p:val>
                                        </p:tav>
                                        <p:tav tm="100000">
                                          <p:val>
                                            <p:strVal val="1+ppt_h/2"/>
                                          </p:val>
                                        </p:tav>
                                      </p:tavLst>
                                    </p:anim>
                                    <p:set>
                                      <p:cBhvr>
                                        <p:cTn id="57" fill="hold">
                                          <p:stCondLst>
                                            <p:cond delay="999"/>
                                          </p:stCondLst>
                                        </p:cTn>
                                        <p:tgtEl>
                                          <p:spTgt spid="350">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9" grpId="2"/>
      <p:bldP build="p" bldLvl="5" animBg="1" rev="0" advAuto="0" spid="350" grpId="5"/>
      <p:bldP build="whole" bldLvl="1" animBg="1" rev="0" advAuto="0" spid="348" grpId="3"/>
      <p:bldP build="p" bldLvl="5" animBg="1" rev="0" advAuto="0" spid="350" grpId="1"/>
      <p:bldP build="whole" bldLvl="1" animBg="1" rev="0" advAuto="0" spid="347" grpId="4"/>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Further Research &amp; Careful Consideration"/>
          <p:cNvSpPr txBox="1"/>
          <p:nvPr>
            <p:ph type="title"/>
          </p:nvPr>
        </p:nvSpPr>
        <p:spPr>
          <a:prstGeom prst="rect">
            <a:avLst/>
          </a:prstGeom>
        </p:spPr>
        <p:txBody>
          <a:bodyPr/>
          <a:lstStyle/>
          <a:p>
            <a:pPr/>
            <a:r>
              <a:t>Further Research &amp; Careful Consideration</a:t>
            </a:r>
          </a:p>
        </p:txBody>
      </p:sp>
      <p:sp>
        <p:nvSpPr>
          <p:cNvPr id="356" name="Although online learning had been growing steadily for years, the massive jump in online learners precipitated by the COVID-19 pandemic lead to a commensurate increase in the use of online proctoring. Many papers on the subject have been written in the i"/>
          <p:cNvSpPr txBox="1"/>
          <p:nvPr>
            <p:ph type="body" idx="1"/>
          </p:nvPr>
        </p:nvSpPr>
        <p:spPr>
          <a:prstGeom prst="rect">
            <a:avLst/>
          </a:prstGeom>
        </p:spPr>
        <p:txBody>
          <a:bodyPr/>
          <a:lstStyle/>
          <a:p>
            <a:pPr/>
            <a:r>
              <a:t>Although online learning had been growing steadily for years, the massive jump in online learners precipitated by the COVID-19 pandemic lead to a commensurate increase</a:t>
            </a:r>
            <a:br/>
            <a:r>
              <a:t>in the use of online proctoring. Many papers</a:t>
            </a:r>
            <a:br/>
            <a:r>
              <a:t>on the subject have been written in the</a:t>
            </a:r>
            <a:br/>
            <a:r>
              <a:t>intervening two years, but many of</a:t>
            </a:r>
            <a:br/>
            <a:r>
              <a:t>them recognize the need for more</a:t>
            </a:r>
            <a:br/>
            <a:r>
              <a:t>research in the area.</a:t>
            </a:r>
          </a:p>
        </p:txBody>
      </p:sp>
      <p:sp>
        <p:nvSpPr>
          <p:cNvPr id="357" name="(Woldeab &amp; Brothen, 2019, 2021)"/>
          <p:cNvSpPr txBox="1"/>
          <p:nvPr/>
        </p:nvSpPr>
        <p:spPr>
          <a:xfrm>
            <a:off x="10562481" y="13258799"/>
            <a:ext cx="460309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(Woldeab &amp; Brothen, 2019, 2021)</a:t>
            </a:r>
          </a:p>
        </p:txBody>
      </p:sp>
      <p:sp>
        <p:nvSpPr>
          <p:cNvPr id="358" name="(Parsons, 2020)"/>
          <p:cNvSpPr txBox="1"/>
          <p:nvPr/>
        </p:nvSpPr>
        <p:spPr>
          <a:xfrm>
            <a:off x="8383361" y="13258799"/>
            <a:ext cx="223144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(Parsons, 2020)</a:t>
            </a:r>
          </a:p>
        </p:txBody>
      </p:sp>
      <p:sp>
        <p:nvSpPr>
          <p:cNvPr id="359" name="(Conijn et al., 2022)"/>
          <p:cNvSpPr txBox="1"/>
          <p:nvPr/>
        </p:nvSpPr>
        <p:spPr>
          <a:xfrm>
            <a:off x="2933940" y="13258799"/>
            <a:ext cx="273405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(Conijn et al., 2022)</a:t>
            </a:r>
          </a:p>
        </p:txBody>
      </p:sp>
      <p:sp>
        <p:nvSpPr>
          <p:cNvPr id="360" name="(Holden et al., 2021)"/>
          <p:cNvSpPr txBox="1"/>
          <p:nvPr/>
        </p:nvSpPr>
        <p:spPr>
          <a:xfrm>
            <a:off x="5590245" y="13258799"/>
            <a:ext cx="284134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(Holden et al., 2021)</a:t>
            </a:r>
          </a:p>
        </p:txBody>
      </p:sp>
      <p:sp>
        <p:nvSpPr>
          <p:cNvPr id="361" name="(Coghlan et al., 2021)"/>
          <p:cNvSpPr txBox="1"/>
          <p:nvPr/>
        </p:nvSpPr>
        <p:spPr>
          <a:xfrm>
            <a:off x="0" y="13258799"/>
            <a:ext cx="30050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(Coghlan et al., 2021)</a:t>
            </a:r>
          </a:p>
        </p:txBody>
      </p:sp>
    </p:spTree>
  </p:cSld>
  <p:clrMapOvr>
    <a:masterClrMapping/>
  </p:clrMapOvr>
  <mc:AlternateContent xmlns:mc="http://schemas.openxmlformats.org/markup-compatibility/2006">
    <mc:Choice xmlns:p14="http://schemas.microsoft.com/office/powerpoint/2010/main" Requires="p14">
      <p:transition spd="slow" advClick="1" p14:dur="20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56"/>
                                        </p:tgtEl>
                                        <p:attrNameLst>
                                          <p:attrName>style.visibility</p:attrName>
                                        </p:attrNameLst>
                                      </p:cBhvr>
                                      <p:to>
                                        <p:strVal val="visible"/>
                                      </p:to>
                                    </p:set>
                                    <p:animEffect filter="dissolve" transition="in">
                                      <p:cBhvr>
                                        <p:cTn id="7" dur="1500"/>
                                        <p:tgtEl>
                                          <p:spTgt spid="356"/>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1500" fill="hold"/>
                                        <p:tgtEl>
                                          <p:spTgt spid="356"/>
                                        </p:tgtEl>
                                      </p:cBhvr>
                                    </p:animEffect>
                                    <p:set>
                                      <p:cBhvr>
                                        <p:cTn id="12" fill="hold">
                                          <p:stCondLst>
                                            <p:cond delay="1499"/>
                                          </p:stCondLst>
                                        </p:cTn>
                                        <p:tgtEl>
                                          <p:spTgt spid="3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6" grpId="1"/>
      <p:bldP build="whole" bldLvl="1" animBg="1" rev="0" advAuto="0" spid="356" grpId="2"/>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Further Research &amp; Careful Consideration"/>
          <p:cNvSpPr txBox="1"/>
          <p:nvPr>
            <p:ph type="title"/>
          </p:nvPr>
        </p:nvSpPr>
        <p:spPr>
          <a:prstGeom prst="rect">
            <a:avLst/>
          </a:prstGeom>
        </p:spPr>
        <p:txBody>
          <a:bodyPr/>
          <a:lstStyle/>
          <a:p>
            <a:pPr/>
            <a:r>
              <a:t>Further Research &amp; Careful Consideration</a:t>
            </a:r>
          </a:p>
        </p:txBody>
      </p:sp>
      <p:sp>
        <p:nvSpPr>
          <p:cNvPr id="366" name="After an ethical assessment of online proctoring tools and related technologies, Coghlan et al. (2021) conclude that, while it is imperative that institutions ensure academic integrity, online proctoring comes with a host of ethically suspect side effect"/>
          <p:cNvSpPr txBox="1"/>
          <p:nvPr>
            <p:ph type="body" idx="1"/>
          </p:nvPr>
        </p:nvSpPr>
        <p:spPr>
          <a:prstGeom prst="rect">
            <a:avLst/>
          </a:prstGeom>
        </p:spPr>
        <p:txBody>
          <a:bodyPr/>
          <a:lstStyle/>
          <a:p>
            <a:pPr/>
            <a:r>
              <a:t>After an ethical assessment of online proctoring tools and related technologies, Coghlan et al. (2021) conclude that,</a:t>
            </a:r>
            <a:br/>
            <a:r>
              <a:t>while it is imperative that institutions ensure</a:t>
            </a:r>
            <a:br/>
            <a:r>
              <a:t>academic integrity, online proctoring comes</a:t>
            </a:r>
            <a:br/>
            <a:r>
              <a:t>with a host of ethically suspect side</a:t>
            </a:r>
            <a:br/>
            <a:r>
              <a:t>effects that must be carefully</a:t>
            </a:r>
            <a:br/>
            <a:r>
              <a:t>weighed against their benefit.</a:t>
            </a:r>
          </a:p>
        </p:txBody>
      </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100"/>
                                  </p:stCondLst>
                                  <p:iterate type="el" backwards="0">
                                    <p:tmAbs val="0"/>
                                  </p:iterate>
                                  <p:childTnLst>
                                    <p:set>
                                      <p:cBhvr>
                                        <p:cTn id="6" fill="hold"/>
                                        <p:tgtEl>
                                          <p:spTgt spid="366"/>
                                        </p:tgtEl>
                                        <p:attrNameLst>
                                          <p:attrName>style.visibility</p:attrName>
                                        </p:attrNameLst>
                                      </p:cBhvr>
                                      <p:to>
                                        <p:strVal val="visible"/>
                                      </p:to>
                                    </p:set>
                                    <p:animEffect filter="dissolve" transition="in">
                                      <p:cBhvr>
                                        <p:cTn id="7" dur="1500"/>
                                        <p:tgtEl>
                                          <p:spTgt spid="366"/>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1500" fill="hold"/>
                                        <p:tgtEl>
                                          <p:spTgt spid="366"/>
                                        </p:tgtEl>
                                      </p:cBhvr>
                                    </p:animEffect>
                                    <p:set>
                                      <p:cBhvr>
                                        <p:cTn id="12" fill="hold">
                                          <p:stCondLst>
                                            <p:cond delay="1499"/>
                                          </p:stCondLst>
                                        </p:cTn>
                                        <p:tgtEl>
                                          <p:spTgt spid="3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6" grpId="2"/>
      <p:bldP build="whole" bldLvl="1" animBg="1" rev="0" advAuto="0" spid="36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istance Learning is not New"/>
          <p:cNvSpPr txBox="1"/>
          <p:nvPr>
            <p:ph type="title"/>
          </p:nvPr>
        </p:nvSpPr>
        <p:spPr>
          <a:prstGeom prst="rect">
            <a:avLst/>
          </a:prstGeom>
        </p:spPr>
        <p:txBody>
          <a:bodyPr/>
          <a:lstStyle>
            <a:lvl1pPr algn="ctr"/>
          </a:lstStyle>
          <a:p>
            <a:pPr/>
            <a:r>
              <a:t>Distance Learning is not New</a:t>
            </a:r>
          </a:p>
        </p:txBody>
      </p:sp>
      <p:sp>
        <p:nvSpPr>
          <p:cNvPr id="170" name="Correspondence courses are as old as a reliable postal system, dating back to at least the early 18th century.…"/>
          <p:cNvSpPr txBox="1"/>
          <p:nvPr>
            <p:ph type="body" idx="1"/>
          </p:nvPr>
        </p:nvSpPr>
        <p:spPr>
          <a:xfrm>
            <a:off x="400809" y="3227627"/>
            <a:ext cx="21971001" cy="8256012"/>
          </a:xfrm>
          <a:prstGeom prst="rect">
            <a:avLst/>
          </a:prstGeom>
        </p:spPr>
        <p:txBody>
          <a:bodyPr/>
          <a:lstStyle/>
          <a:p>
            <a:pPr/>
            <a:r>
              <a:t>Correspondence courses are as old as a reliable postal system, dating back to at least the early 18th century.</a:t>
            </a:r>
          </a:p>
          <a:p>
            <a:pPr/>
          </a:p>
          <a:p>
            <a:pPr/>
            <a:r>
              <a:t>The world's first all-remote university, Open University in the UK enrolled its first sutdents in 1971 and taught via various</a:t>
            </a:r>
            <a:br/>
            <a:r>
              <a:t>media including books, audio and video tape, television</a:t>
            </a:r>
            <a:br/>
            <a:r>
              <a:t>and radio programs, and computer software.</a:t>
            </a:r>
          </a:p>
        </p:txBody>
      </p:sp>
      <p:sp>
        <p:nvSpPr>
          <p:cNvPr id="171" name="(Harting &amp; Erthal, 2005)"/>
          <p:cNvSpPr txBox="1"/>
          <p:nvPr/>
        </p:nvSpPr>
        <p:spPr>
          <a:xfrm>
            <a:off x="-6231" y="13262419"/>
            <a:ext cx="325892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(Harting &amp; Erthal, 2005)</a:t>
            </a:r>
          </a:p>
        </p:txBody>
      </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69"/>
                                        </p:tgtEl>
                                        <p:attrNameLst>
                                          <p:attrName>style.visibility</p:attrName>
                                        </p:attrNameLst>
                                      </p:cBhvr>
                                      <p:to>
                                        <p:strVal val="visible"/>
                                      </p:to>
                                    </p:set>
                                    <p:animEffect filter="fade" transition="in">
                                      <p:cBhvr>
                                        <p:cTn id="7" dur="1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23" grpId="2" fill="hold">
                                  <p:stCondLst>
                                    <p:cond delay="0"/>
                                  </p:stCondLst>
                                  <p:iterate type="el" backwards="0">
                                    <p:tmAbs val="0"/>
                                  </p:iterate>
                                  <p:childTnLst>
                                    <p:set>
                                      <p:cBhvr>
                                        <p:cTn id="11" fill="hold"/>
                                        <p:tgtEl>
                                          <p:spTgt spid="170">
                                            <p:bg/>
                                          </p:spTgt>
                                        </p:tgtEl>
                                        <p:attrNameLst>
                                          <p:attrName>style.visibility</p:attrName>
                                        </p:attrNameLst>
                                      </p:cBhvr>
                                      <p:to>
                                        <p:strVal val="visible"/>
                                      </p:to>
                                    </p:set>
                                    <p:anim calcmode="lin" valueType="num">
                                      <p:cBhvr>
                                        <p:cTn id="12" dur="1000" fill="hold"/>
                                        <p:tgtEl>
                                          <p:spTgt spid="170">
                                            <p:bg/>
                                          </p:spTgt>
                                        </p:tgtEl>
                                        <p:attrNameLst>
                                          <p:attrName>ppt_w</p:attrName>
                                        </p:attrNameLst>
                                      </p:cBhvr>
                                      <p:tavLst>
                                        <p:tav tm="0">
                                          <p:val>
                                            <p:fltVal val="0"/>
                                          </p:val>
                                        </p:tav>
                                        <p:tav tm="100000">
                                          <p:val>
                                            <p:strVal val="#ppt_w"/>
                                          </p:val>
                                        </p:tav>
                                      </p:tavLst>
                                    </p:anim>
                                    <p:anim calcmode="lin" valueType="num">
                                      <p:cBhvr>
                                        <p:cTn id="13" dur="1000" fill="hold"/>
                                        <p:tgtEl>
                                          <p:spTgt spid="170">
                                            <p:bg/>
                                          </p:spTgt>
                                        </p:tgtEl>
                                        <p:attrNameLst>
                                          <p:attrName>ppt_h</p:attrName>
                                        </p:attrNameLst>
                                      </p:cBhvr>
                                      <p:tavLst>
                                        <p:tav tm="0">
                                          <p:val>
                                            <p:fltVal val="0"/>
                                          </p:val>
                                        </p:tav>
                                        <p:tav tm="100000">
                                          <p:val>
                                            <p:strVal val="#ppt_h"/>
                                          </p:val>
                                        </p:tav>
                                      </p:tavLst>
                                    </p:anim>
                                  </p:childTnLst>
                                </p:cTn>
                              </p:par>
                              <p:par>
                                <p:cTn id="14" presetClass="entr" nodeType="withEffect" presetSubtype="16" presetID="23" grpId="2" fill="hold">
                                  <p:stCondLst>
                                    <p:cond delay="0"/>
                                  </p:stCondLst>
                                  <p:iterate type="el" backwards="0">
                                    <p:tmAbs val="0"/>
                                  </p:iterate>
                                  <p:childTnLst>
                                    <p:set>
                                      <p:cBhvr>
                                        <p:cTn id="15" fill="hold"/>
                                        <p:tgtEl>
                                          <p:spTgt spid="170">
                                            <p:txEl>
                                              <p:pRg st="0" end="0"/>
                                            </p:txEl>
                                          </p:spTgt>
                                        </p:tgtEl>
                                        <p:attrNameLst>
                                          <p:attrName>style.visibility</p:attrName>
                                        </p:attrNameLst>
                                      </p:cBhvr>
                                      <p:to>
                                        <p:strVal val="visible"/>
                                      </p:to>
                                    </p:set>
                                    <p:anim calcmode="lin" valueType="num">
                                      <p:cBhvr>
                                        <p:cTn id="16" dur="1000" fill="hold"/>
                                        <p:tgtEl>
                                          <p:spTgt spid="170">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17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2" fill="hold">
                                  <p:stCondLst>
                                    <p:cond delay="0"/>
                                  </p:stCondLst>
                                  <p:iterate type="el" backwards="0">
                                    <p:tmAbs val="0"/>
                                  </p:iterate>
                                  <p:childTnLst>
                                    <p:set>
                                      <p:cBhvr>
                                        <p:cTn id="21" fill="hold"/>
                                        <p:tgtEl>
                                          <p:spTgt spid="170">
                                            <p:txEl>
                                              <p:pRg st="1" end="1"/>
                                            </p:txEl>
                                          </p:spTgt>
                                        </p:tgtEl>
                                        <p:attrNameLst>
                                          <p:attrName>style.visibility</p:attrName>
                                        </p:attrNameLst>
                                      </p:cBhvr>
                                      <p:to>
                                        <p:strVal val="visible"/>
                                      </p:to>
                                    </p:set>
                                    <p:anim calcmode="lin" valueType="num">
                                      <p:cBhvr>
                                        <p:cTn id="22" dur="1000" fill="hold"/>
                                        <p:tgtEl>
                                          <p:spTgt spid="170">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17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6" presetID="23" grpId="2" fill="hold">
                                  <p:stCondLst>
                                    <p:cond delay="0"/>
                                  </p:stCondLst>
                                  <p:iterate type="el" backwards="0">
                                    <p:tmAbs val="0"/>
                                  </p:iterate>
                                  <p:childTnLst>
                                    <p:set>
                                      <p:cBhvr>
                                        <p:cTn id="27" fill="hold"/>
                                        <p:tgtEl>
                                          <p:spTgt spid="170">
                                            <p:txEl>
                                              <p:pRg st="2" end="2"/>
                                            </p:txEl>
                                          </p:spTgt>
                                        </p:tgtEl>
                                        <p:attrNameLst>
                                          <p:attrName>style.visibility</p:attrName>
                                        </p:attrNameLst>
                                      </p:cBhvr>
                                      <p:to>
                                        <p:strVal val="visible"/>
                                      </p:to>
                                    </p:set>
                                    <p:anim calcmode="lin" valueType="num">
                                      <p:cBhvr>
                                        <p:cTn id="28" dur="1000" fill="hold"/>
                                        <p:tgtEl>
                                          <p:spTgt spid="170">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170">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Class="entr" nodeType="afterEffect" presetID="10" grpId="3" fill="hold">
                                  <p:stCondLst>
                                    <p:cond delay="0"/>
                                  </p:stCondLst>
                                  <p:iterate type="el" backwards="0">
                                    <p:tmAbs val="0"/>
                                  </p:iterate>
                                  <p:childTnLst>
                                    <p:set>
                                      <p:cBhvr>
                                        <p:cTn id="32" fill="hold"/>
                                        <p:tgtEl>
                                          <p:spTgt spid="171"/>
                                        </p:tgtEl>
                                        <p:attrNameLst>
                                          <p:attrName>style.visibility</p:attrName>
                                        </p:attrNameLst>
                                      </p:cBhvr>
                                      <p:to>
                                        <p:strVal val="visible"/>
                                      </p:to>
                                    </p:set>
                                    <p:animEffect filter="fade" transition="in">
                                      <p:cBhvr>
                                        <p:cTn id="33"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0" grpId="2"/>
      <p:bldP build="whole" bldLvl="1" animBg="1" rev="0" advAuto="0" spid="171" grpId="3"/>
      <p:bldP build="whole" bldLvl="1" animBg="1" rev="0" advAuto="0" spid="169"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Hard to Trust"/>
          <p:cNvSpPr txBox="1"/>
          <p:nvPr>
            <p:ph type="title"/>
          </p:nvPr>
        </p:nvSpPr>
        <p:spPr>
          <a:prstGeom prst="rect">
            <a:avLst/>
          </a:prstGeom>
        </p:spPr>
        <p:txBody>
          <a:bodyPr/>
          <a:lstStyle/>
          <a:p>
            <a:pPr/>
            <a:r>
              <a:t>Hard to Trust</a:t>
            </a:r>
          </a:p>
        </p:txBody>
      </p:sp>
      <p:sp>
        <p:nvSpPr>
          <p:cNvPr id="371" name="Online proctoring companies do little to reassure the skeptic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Online proctoring companies do little to reassure the skeptical</a:t>
            </a:r>
          </a:p>
        </p:txBody>
      </p:sp>
      <p:sp>
        <p:nvSpPr>
          <p:cNvPr id="372" name="A 2020 ProctorU data breach exposed personal data of half a million students…"/>
          <p:cNvSpPr txBox="1"/>
          <p:nvPr>
            <p:ph type="body" sz="half" idx="1"/>
          </p:nvPr>
        </p:nvSpPr>
        <p:spPr>
          <a:xfrm>
            <a:off x="1206500" y="4248504"/>
            <a:ext cx="14655800" cy="8256012"/>
          </a:xfrm>
          <a:prstGeom prst="rect">
            <a:avLst/>
          </a:prstGeom>
        </p:spPr>
        <p:txBody>
          <a:bodyPr/>
          <a:lstStyle/>
          <a:p>
            <a:pPr marL="698500" indent="-698500">
              <a:buSzPct val="123000"/>
              <a:buChar char="•"/>
            </a:pPr>
            <a:r>
              <a:t>A 2020 ProctorU data breach exposed personal data of half a million students</a:t>
            </a:r>
          </a:p>
          <a:p>
            <a:pPr marL="698500" indent="-698500">
              <a:buSzPct val="123000"/>
              <a:buChar char="•"/>
            </a:pPr>
            <a:r>
              <a:t>Proctorio has made legal threats and filed lawsuits against multiple critics</a:t>
            </a:r>
          </a:p>
          <a:p>
            <a:pPr marL="698500" indent="-698500">
              <a:buSzPct val="123000"/>
              <a:buChar char="•"/>
            </a:pPr>
            <a:r>
              <a:t>Three leading companies were called upon by the United States Senate to account for concerns over discrimination and data security.</a:t>
            </a:r>
          </a:p>
        </p:txBody>
      </p:sp>
      <p:sp>
        <p:nvSpPr>
          <p:cNvPr id="373" name="(Errick, 2021)"/>
          <p:cNvSpPr txBox="1"/>
          <p:nvPr/>
        </p:nvSpPr>
        <p:spPr>
          <a:xfrm>
            <a:off x="0" y="13258799"/>
            <a:ext cx="189829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(Errick, 2021)</a:t>
            </a:r>
          </a:p>
        </p:txBody>
      </p:sp>
      <p:sp>
        <p:nvSpPr>
          <p:cNvPr id="374" name="(Feathers, 2021)"/>
          <p:cNvSpPr txBox="1"/>
          <p:nvPr/>
        </p:nvSpPr>
        <p:spPr>
          <a:xfrm>
            <a:off x="3654667" y="13258799"/>
            <a:ext cx="230489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(Feathers, 2021)</a:t>
            </a:r>
          </a:p>
        </p:txBody>
      </p:sp>
      <p:sp>
        <p:nvSpPr>
          <p:cNvPr id="375" name="(Kelley, 2021)"/>
          <p:cNvSpPr txBox="1"/>
          <p:nvPr/>
        </p:nvSpPr>
        <p:spPr>
          <a:xfrm>
            <a:off x="1826913" y="13258799"/>
            <a:ext cx="191536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(Kelley, 2021)</a:t>
            </a:r>
          </a:p>
        </p:txBody>
      </p:sp>
      <p:sp>
        <p:nvSpPr>
          <p:cNvPr id="376" name="(Richard Blumenthal U.S. Senator for Connecticut, 2020)"/>
          <p:cNvSpPr txBox="1"/>
          <p:nvPr/>
        </p:nvSpPr>
        <p:spPr>
          <a:xfrm>
            <a:off x="5873030" y="13258799"/>
            <a:ext cx="780379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(Richard Blumenthal U.S. Senator for Connecticut, 2020)</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372">
                                            <p:bg/>
                                          </p:spTgt>
                                        </p:tgtEl>
                                        <p:attrNameLst>
                                          <p:attrName>style.visibility</p:attrName>
                                        </p:attrNameLst>
                                      </p:cBhvr>
                                      <p:to>
                                        <p:strVal val="visible"/>
                                      </p:to>
                                    </p:set>
                                    <p:anim calcmode="lin" valueType="num">
                                      <p:cBhvr>
                                        <p:cTn id="7" dur="1250" fill="hold"/>
                                        <p:tgtEl>
                                          <p:spTgt spid="372">
                                            <p:bg/>
                                          </p:spTgt>
                                        </p:tgtEl>
                                        <p:attrNameLst>
                                          <p:attrName>ppt_w</p:attrName>
                                        </p:attrNameLst>
                                      </p:cBhvr>
                                      <p:tavLst>
                                        <p:tav tm="0" fmla="#ppt_w*sin(2.5*pi*$)">
                                          <p:val>
                                            <p:fltVal val="0"/>
                                          </p:val>
                                        </p:tav>
                                        <p:tav tm="100000">
                                          <p:val>
                                            <p:fltVal val="1"/>
                                          </p:val>
                                        </p:tav>
                                      </p:tavLst>
                                    </p:anim>
                                    <p:anim calcmode="lin" valueType="num">
                                      <p:cBhvr>
                                        <p:cTn id="8" dur="1250" fill="hold"/>
                                        <p:tgtEl>
                                          <p:spTgt spid="372">
                                            <p:bg/>
                                          </p:spTgt>
                                        </p:tgtEl>
                                        <p:attrNameLst>
                                          <p:attrName>ppt_h</p:attrName>
                                        </p:attrNameLst>
                                      </p:cBhvr>
                                      <p:tavLst>
                                        <p:tav tm="0">
                                          <p:val>
                                            <p:strVal val="#ppt_h"/>
                                          </p:val>
                                        </p:tav>
                                        <p:tav tm="100000">
                                          <p:val>
                                            <p:strVal val="#ppt_h"/>
                                          </p:val>
                                        </p:tav>
                                      </p:tavLst>
                                    </p:anim>
                                  </p:childTnLst>
                                </p:cTn>
                              </p:par>
                              <p:par>
                                <p:cTn id="9" presetClass="entr" nodeType="withEffect" presetSubtype="10" presetID="19" grpId="1" fill="hold">
                                  <p:stCondLst>
                                    <p:cond delay="0"/>
                                  </p:stCondLst>
                                  <p:iterate type="el" backwards="0">
                                    <p:tmAbs val="0"/>
                                  </p:iterate>
                                  <p:childTnLst>
                                    <p:set>
                                      <p:cBhvr>
                                        <p:cTn id="10" fill="hold"/>
                                        <p:tgtEl>
                                          <p:spTgt spid="372">
                                            <p:txEl>
                                              <p:pRg st="0" end="0"/>
                                            </p:txEl>
                                          </p:spTgt>
                                        </p:tgtEl>
                                        <p:attrNameLst>
                                          <p:attrName>style.visibility</p:attrName>
                                        </p:attrNameLst>
                                      </p:cBhvr>
                                      <p:to>
                                        <p:strVal val="visible"/>
                                      </p:to>
                                    </p:set>
                                    <p:animEffect filter="fade" transition="in">
                                      <p:cBhvr>
                                        <p:cTn id="11" dur="1250" fill="hold"/>
                                        <p:tgtEl>
                                          <p:spTgt spid="372">
                                            <p:txEl>
                                              <p:pRg st="0" end="0"/>
                                            </p:txEl>
                                          </p:spTgt>
                                        </p:tgtEl>
                                      </p:cBhvr>
                                    </p:animEffect>
                                    <p:anim calcmode="lin" valueType="num">
                                      <p:cBhvr>
                                        <p:cTn id="12" dur="1250" fill="hold"/>
                                        <p:tgtEl>
                                          <p:spTgt spid="372">
                                            <p:txEl>
                                              <p:pRg st="0" end="0"/>
                                            </p:txEl>
                                          </p:spTgt>
                                        </p:tgtEl>
                                        <p:attrNameLst>
                                          <p:attrName>ppt_w</p:attrName>
                                        </p:attrNameLst>
                                      </p:cBhvr>
                                      <p:tavLst>
                                        <p:tav tm="0" fmla="#ppt_w*sin(2.5*pi*$)">
                                          <p:val>
                                            <p:fltVal val="0"/>
                                          </p:val>
                                        </p:tav>
                                        <p:tav tm="100000">
                                          <p:val>
                                            <p:fltVal val="1"/>
                                          </p:val>
                                        </p:tav>
                                      </p:tavLst>
                                    </p:anim>
                                    <p:anim calcmode="lin" valueType="num">
                                      <p:cBhvr>
                                        <p:cTn id="13" dur="1250" fill="hold"/>
                                        <p:tgtEl>
                                          <p:spTgt spid="372">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1250"/>
                            </p:stCondLst>
                            <p:childTnLst>
                              <p:par>
                                <p:cTn id="15" presetClass="entr" nodeType="afterEffect" presetSubtype="10" presetID="19" grpId="2" fill="hold">
                                  <p:stCondLst>
                                    <p:cond delay="0"/>
                                  </p:stCondLst>
                                  <p:iterate type="el" backwards="0">
                                    <p:tmAbs val="0"/>
                                  </p:iterate>
                                  <p:childTnLst>
                                    <p:set>
                                      <p:cBhvr>
                                        <p:cTn id="16" fill="hold"/>
                                        <p:tgtEl>
                                          <p:spTgt spid="373"/>
                                        </p:tgtEl>
                                        <p:attrNameLst>
                                          <p:attrName>style.visibility</p:attrName>
                                        </p:attrNameLst>
                                      </p:cBhvr>
                                      <p:to>
                                        <p:strVal val="visible"/>
                                      </p:to>
                                    </p:set>
                                    <p:anim calcmode="lin" valueType="num">
                                      <p:cBhvr>
                                        <p:cTn id="17" dur="1500" fill="hold"/>
                                        <p:tgtEl>
                                          <p:spTgt spid="373"/>
                                        </p:tgtEl>
                                        <p:attrNameLst>
                                          <p:attrName>ppt_w</p:attrName>
                                        </p:attrNameLst>
                                      </p:cBhvr>
                                      <p:tavLst>
                                        <p:tav tm="0" fmla="#ppt_w*sin(2.5*pi*$)">
                                          <p:val>
                                            <p:fltVal val="0"/>
                                          </p:val>
                                        </p:tav>
                                        <p:tav tm="100000">
                                          <p:val>
                                            <p:fltVal val="1"/>
                                          </p:val>
                                        </p:tav>
                                      </p:tavLst>
                                    </p:anim>
                                    <p:anim calcmode="lin" valueType="num">
                                      <p:cBhvr>
                                        <p:cTn id="18" dur="1500" fill="hold"/>
                                        <p:tgtEl>
                                          <p:spTgt spid="373"/>
                                        </p:tgtEl>
                                        <p:attrNameLst>
                                          <p:attrName>ppt_h</p:attrName>
                                        </p:attrNameLst>
                                      </p:cBhvr>
                                      <p:tavLst>
                                        <p:tav tm="0">
                                          <p:val>
                                            <p:strVal val="#ppt_h"/>
                                          </p:val>
                                        </p:tav>
                                        <p:tav tm="100000">
                                          <p:val>
                                            <p:strVal val="#ppt_h"/>
                                          </p:val>
                                        </p:tav>
                                      </p:tavLst>
                                    </p:anim>
                                  </p:childTnLst>
                                </p:cTn>
                              </p:par>
                            </p:childTnLst>
                          </p:cTn>
                        </p:par>
                        <p:par>
                          <p:cTn id="19" fill="hold">
                            <p:stCondLst>
                              <p:cond delay="2750"/>
                            </p:stCondLst>
                            <p:childTnLst>
                              <p:par>
                                <p:cTn id="20" presetClass="entr" nodeType="afterEffect" presetSubtype="10" presetID="19" grpId="3" fill="hold">
                                  <p:stCondLst>
                                    <p:cond delay="0"/>
                                  </p:stCondLst>
                                  <p:iterate type="el" backwards="0">
                                    <p:tmAbs val="0"/>
                                  </p:iterate>
                                  <p:childTnLst>
                                    <p:set>
                                      <p:cBhvr>
                                        <p:cTn id="21" fill="hold"/>
                                        <p:tgtEl>
                                          <p:spTgt spid="375"/>
                                        </p:tgtEl>
                                        <p:attrNameLst>
                                          <p:attrName>style.visibility</p:attrName>
                                        </p:attrNameLst>
                                      </p:cBhvr>
                                      <p:to>
                                        <p:strVal val="visible"/>
                                      </p:to>
                                    </p:set>
                                    <p:anim calcmode="lin" valueType="num">
                                      <p:cBhvr>
                                        <p:cTn id="22" dur="1500" fill="hold"/>
                                        <p:tgtEl>
                                          <p:spTgt spid="375"/>
                                        </p:tgtEl>
                                        <p:attrNameLst>
                                          <p:attrName>ppt_w</p:attrName>
                                        </p:attrNameLst>
                                      </p:cBhvr>
                                      <p:tavLst>
                                        <p:tav tm="0" fmla="#ppt_w*sin(2.5*pi*$)">
                                          <p:val>
                                            <p:fltVal val="0"/>
                                          </p:val>
                                        </p:tav>
                                        <p:tav tm="100000">
                                          <p:val>
                                            <p:fltVal val="1"/>
                                          </p:val>
                                        </p:tav>
                                      </p:tavLst>
                                    </p:anim>
                                    <p:anim calcmode="lin" valueType="num">
                                      <p:cBhvr>
                                        <p:cTn id="23" dur="1500" fill="hold"/>
                                        <p:tgtEl>
                                          <p:spTgt spid="37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0" presetID="19" grpId="1" fill="hold">
                                  <p:stCondLst>
                                    <p:cond delay="0"/>
                                  </p:stCondLst>
                                  <p:iterate type="el" backwards="0">
                                    <p:tmAbs val="0"/>
                                  </p:iterate>
                                  <p:childTnLst>
                                    <p:set>
                                      <p:cBhvr>
                                        <p:cTn id="27" fill="hold"/>
                                        <p:tgtEl>
                                          <p:spTgt spid="372">
                                            <p:txEl>
                                              <p:pRg st="1" end="1"/>
                                            </p:txEl>
                                          </p:spTgt>
                                        </p:tgtEl>
                                        <p:attrNameLst>
                                          <p:attrName>style.visibility</p:attrName>
                                        </p:attrNameLst>
                                      </p:cBhvr>
                                      <p:to>
                                        <p:strVal val="visible"/>
                                      </p:to>
                                    </p:set>
                                    <p:animEffect filter="fade" transition="in">
                                      <p:cBhvr>
                                        <p:cTn id="28" dur="1250" fill="hold"/>
                                        <p:tgtEl>
                                          <p:spTgt spid="372">
                                            <p:txEl>
                                              <p:pRg st="1" end="1"/>
                                            </p:txEl>
                                          </p:spTgt>
                                        </p:tgtEl>
                                      </p:cBhvr>
                                    </p:animEffect>
                                    <p:anim calcmode="lin" valueType="num">
                                      <p:cBhvr>
                                        <p:cTn id="29" dur="1250" fill="hold"/>
                                        <p:tgtEl>
                                          <p:spTgt spid="372">
                                            <p:txEl>
                                              <p:pRg st="1" end="1"/>
                                            </p:txEl>
                                          </p:spTgt>
                                        </p:tgtEl>
                                        <p:attrNameLst>
                                          <p:attrName>ppt_w</p:attrName>
                                        </p:attrNameLst>
                                      </p:cBhvr>
                                      <p:tavLst>
                                        <p:tav tm="0" fmla="#ppt_w*sin(2.5*pi*$)">
                                          <p:val>
                                            <p:fltVal val="0"/>
                                          </p:val>
                                        </p:tav>
                                        <p:tav tm="100000">
                                          <p:val>
                                            <p:fltVal val="1"/>
                                          </p:val>
                                        </p:tav>
                                      </p:tavLst>
                                    </p:anim>
                                    <p:anim calcmode="lin" valueType="num">
                                      <p:cBhvr>
                                        <p:cTn id="30" dur="1250" fill="hold"/>
                                        <p:tgtEl>
                                          <p:spTgt spid="372">
                                            <p:txEl>
                                              <p:pRg st="1" end="1"/>
                                            </p:txEl>
                                          </p:spTgt>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Class="entr" nodeType="afterEffect" presetSubtype="10" presetID="19" grpId="4" fill="hold">
                                  <p:stCondLst>
                                    <p:cond delay="0"/>
                                  </p:stCondLst>
                                  <p:iterate type="el" backwards="0">
                                    <p:tmAbs val="0"/>
                                  </p:iterate>
                                  <p:childTnLst>
                                    <p:set>
                                      <p:cBhvr>
                                        <p:cTn id="33" fill="hold"/>
                                        <p:tgtEl>
                                          <p:spTgt spid="374"/>
                                        </p:tgtEl>
                                        <p:attrNameLst>
                                          <p:attrName>style.visibility</p:attrName>
                                        </p:attrNameLst>
                                      </p:cBhvr>
                                      <p:to>
                                        <p:strVal val="visible"/>
                                      </p:to>
                                    </p:set>
                                    <p:anim calcmode="lin" valueType="num">
                                      <p:cBhvr>
                                        <p:cTn id="34" dur="1500" fill="hold"/>
                                        <p:tgtEl>
                                          <p:spTgt spid="374"/>
                                        </p:tgtEl>
                                        <p:attrNameLst>
                                          <p:attrName>ppt_w</p:attrName>
                                        </p:attrNameLst>
                                      </p:cBhvr>
                                      <p:tavLst>
                                        <p:tav tm="0" fmla="#ppt_w*sin(2.5*pi*$)">
                                          <p:val>
                                            <p:fltVal val="0"/>
                                          </p:val>
                                        </p:tav>
                                        <p:tav tm="100000">
                                          <p:val>
                                            <p:fltVal val="1"/>
                                          </p:val>
                                        </p:tav>
                                      </p:tavLst>
                                    </p:anim>
                                    <p:anim calcmode="lin" valueType="num">
                                      <p:cBhvr>
                                        <p:cTn id="35" dur="1500" fill="hold"/>
                                        <p:tgtEl>
                                          <p:spTgt spid="374"/>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10" presetID="19" grpId="1" fill="hold">
                                  <p:stCondLst>
                                    <p:cond delay="0"/>
                                  </p:stCondLst>
                                  <p:iterate type="el" backwards="0">
                                    <p:tmAbs val="0"/>
                                  </p:iterate>
                                  <p:childTnLst>
                                    <p:set>
                                      <p:cBhvr>
                                        <p:cTn id="39" fill="hold"/>
                                        <p:tgtEl>
                                          <p:spTgt spid="372">
                                            <p:txEl>
                                              <p:pRg st="2" end="2"/>
                                            </p:txEl>
                                          </p:spTgt>
                                        </p:tgtEl>
                                        <p:attrNameLst>
                                          <p:attrName>style.visibility</p:attrName>
                                        </p:attrNameLst>
                                      </p:cBhvr>
                                      <p:to>
                                        <p:strVal val="visible"/>
                                      </p:to>
                                    </p:set>
                                    <p:animEffect filter="fade" transition="in">
                                      <p:cBhvr>
                                        <p:cTn id="40" dur="1250" fill="hold"/>
                                        <p:tgtEl>
                                          <p:spTgt spid="372">
                                            <p:txEl>
                                              <p:pRg st="2" end="2"/>
                                            </p:txEl>
                                          </p:spTgt>
                                        </p:tgtEl>
                                      </p:cBhvr>
                                    </p:animEffect>
                                    <p:anim calcmode="lin" valueType="num">
                                      <p:cBhvr>
                                        <p:cTn id="41" dur="1250" fill="hold"/>
                                        <p:tgtEl>
                                          <p:spTgt spid="372">
                                            <p:txEl>
                                              <p:pRg st="2" end="2"/>
                                            </p:txEl>
                                          </p:spTgt>
                                        </p:tgtEl>
                                        <p:attrNameLst>
                                          <p:attrName>ppt_w</p:attrName>
                                        </p:attrNameLst>
                                      </p:cBhvr>
                                      <p:tavLst>
                                        <p:tav tm="0" fmla="#ppt_w*sin(2.5*pi*$)">
                                          <p:val>
                                            <p:fltVal val="0"/>
                                          </p:val>
                                        </p:tav>
                                        <p:tav tm="100000">
                                          <p:val>
                                            <p:fltVal val="1"/>
                                          </p:val>
                                        </p:tav>
                                      </p:tavLst>
                                    </p:anim>
                                    <p:anim calcmode="lin" valueType="num">
                                      <p:cBhvr>
                                        <p:cTn id="42" dur="1250" fill="hold"/>
                                        <p:tgtEl>
                                          <p:spTgt spid="372">
                                            <p:txEl>
                                              <p:pRg st="2" end="2"/>
                                            </p:txEl>
                                          </p:spTgt>
                                        </p:tgtEl>
                                        <p:attrNameLst>
                                          <p:attrName>ppt_h</p:attrName>
                                        </p:attrNameLst>
                                      </p:cBhvr>
                                      <p:tavLst>
                                        <p:tav tm="0">
                                          <p:val>
                                            <p:strVal val="#ppt_h"/>
                                          </p:val>
                                        </p:tav>
                                        <p:tav tm="100000">
                                          <p:val>
                                            <p:strVal val="#ppt_h"/>
                                          </p:val>
                                        </p:tav>
                                      </p:tavLst>
                                    </p:anim>
                                  </p:childTnLst>
                                </p:cTn>
                              </p:par>
                            </p:childTnLst>
                          </p:cTn>
                        </p:par>
                        <p:par>
                          <p:cTn id="43" fill="hold">
                            <p:stCondLst>
                              <p:cond delay="1250"/>
                            </p:stCondLst>
                            <p:childTnLst>
                              <p:par>
                                <p:cTn id="44" presetClass="entr" nodeType="afterEffect" presetSubtype="10" presetID="19" grpId="5" fill="hold">
                                  <p:stCondLst>
                                    <p:cond delay="0"/>
                                  </p:stCondLst>
                                  <p:iterate type="el" backwards="0">
                                    <p:tmAbs val="0"/>
                                  </p:iterate>
                                  <p:childTnLst>
                                    <p:set>
                                      <p:cBhvr>
                                        <p:cTn id="45" fill="hold"/>
                                        <p:tgtEl>
                                          <p:spTgt spid="376"/>
                                        </p:tgtEl>
                                        <p:attrNameLst>
                                          <p:attrName>style.visibility</p:attrName>
                                        </p:attrNameLst>
                                      </p:cBhvr>
                                      <p:to>
                                        <p:strVal val="visible"/>
                                      </p:to>
                                    </p:set>
                                    <p:anim calcmode="lin" valueType="num">
                                      <p:cBhvr>
                                        <p:cTn id="46" dur="1500" fill="hold"/>
                                        <p:tgtEl>
                                          <p:spTgt spid="376"/>
                                        </p:tgtEl>
                                        <p:attrNameLst>
                                          <p:attrName>ppt_w</p:attrName>
                                        </p:attrNameLst>
                                      </p:cBhvr>
                                      <p:tavLst>
                                        <p:tav tm="0" fmla="#ppt_w*sin(2.5*pi*$)">
                                          <p:val>
                                            <p:fltVal val="0"/>
                                          </p:val>
                                        </p:tav>
                                        <p:tav tm="100000">
                                          <p:val>
                                            <p:fltVal val="1"/>
                                          </p:val>
                                        </p:tav>
                                      </p:tavLst>
                                    </p:anim>
                                    <p:anim calcmode="lin" valueType="num">
                                      <p:cBhvr>
                                        <p:cTn id="47" dur="1500" fill="hold"/>
                                        <p:tgtEl>
                                          <p:spTgt spid="3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4" grpId="4"/>
      <p:bldP build="p" bldLvl="5" animBg="1" rev="0" advAuto="0" spid="372" grpId="1"/>
      <p:bldP build="whole" bldLvl="1" animBg="1" rev="0" advAuto="0" spid="376" grpId="5"/>
      <p:bldP build="whole" bldLvl="1" animBg="1" rev="0" advAuto="0" spid="375" grpId="3"/>
      <p:bldP build="whole" bldLvl="1" animBg="1" rev="0" advAuto="0" spid="373" grpId="2"/>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A Solution with Too Many Tradeoffs"/>
          <p:cNvSpPr txBox="1"/>
          <p:nvPr>
            <p:ph type="title"/>
          </p:nvPr>
        </p:nvSpPr>
        <p:spPr>
          <a:xfrm>
            <a:off x="1206500" y="952500"/>
            <a:ext cx="21971004" cy="3305453"/>
          </a:xfrm>
          <a:prstGeom prst="rect">
            <a:avLst/>
          </a:prstGeom>
        </p:spPr>
        <p:txBody>
          <a:bodyPr/>
          <a:lstStyle>
            <a:lvl1pPr>
              <a:defRPr>
                <a:solidFill>
                  <a:srgbClr val="609EF1"/>
                </a:solidFill>
              </a:defRPr>
            </a:lvl1pPr>
          </a:lstStyle>
          <a:p>
            <a:pPr/>
            <a:r>
              <a:t>A Solution with Too Many Tradeoffs</a:t>
            </a:r>
          </a:p>
        </p:txBody>
      </p:sp>
      <p:sp>
        <p:nvSpPr>
          <p:cNvPr id="381" name="For institutions of higher learning, maintaining academic integrity is essential, but the rights of their students must take precedence."/>
          <p:cNvSpPr txBox="1"/>
          <p:nvPr>
            <p:ph type="body" sz="quarter" idx="4294967295"/>
          </p:nvPr>
        </p:nvSpPr>
        <p:spPr>
          <a:xfrm>
            <a:off x="1206500" y="4254500"/>
            <a:ext cx="21971000" cy="1905000"/>
          </a:xfrm>
          <a:prstGeom prst="rect">
            <a:avLst/>
          </a:prstGeom>
        </p:spPr>
        <p:txBody>
          <a:bodyPr/>
          <a:lstStyle>
            <a:lvl1pPr marL="0" indent="0" defTabSz="817244">
              <a:lnSpc>
                <a:spcPct val="100000"/>
              </a:lnSpc>
              <a:spcBef>
                <a:spcPts val="0"/>
              </a:spcBef>
              <a:buSzTx/>
              <a:buNone/>
              <a:defRPr b="1" sz="5445">
                <a:solidFill>
                  <a:srgbClr val="FFFFFF"/>
                </a:solidFill>
              </a:defRPr>
            </a:lvl1pPr>
          </a:lstStyle>
          <a:p>
            <a:pPr/>
            <a:r>
              <a:t>For institutions of higher learning, maintaining academic integrity is essential, but the rights of their students must take precedence.</a:t>
            </a:r>
          </a:p>
        </p:txBody>
      </p:sp>
      <p:sp>
        <p:nvSpPr>
          <p:cNvPr id="382" name="Online proctoring may solve one problem, but it creates many others."/>
          <p:cNvSpPr txBox="1"/>
          <p:nvPr/>
        </p:nvSpPr>
        <p:spPr>
          <a:xfrm>
            <a:off x="1206500" y="6159500"/>
            <a:ext cx="146431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b="1" sz="5500">
                <a:solidFill>
                  <a:srgbClr val="FFFFFF"/>
                </a:solidFill>
              </a:defRPr>
            </a:lvl1pPr>
          </a:lstStyle>
          <a:p>
            <a:pPr/>
            <a:r>
              <a:t>Online proctoring may solve one problem, but it creates many others.</a:t>
            </a:r>
          </a:p>
        </p:txBody>
      </p:sp>
      <p:sp>
        <p:nvSpPr>
          <p:cNvPr id="383" name="It is a “solution” that should be used only when necessary and with care taken to mitigate its many potential harms."/>
          <p:cNvSpPr txBox="1"/>
          <p:nvPr/>
        </p:nvSpPr>
        <p:spPr>
          <a:xfrm>
            <a:off x="1206500" y="8064500"/>
            <a:ext cx="9766300" cy="3305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75969">
              <a:defRPr b="1" sz="5170">
                <a:solidFill>
                  <a:srgbClr val="FFFFFF"/>
                </a:solidFill>
              </a:defRPr>
            </a:lvl1pPr>
          </a:lstStyle>
          <a:p>
            <a:pPr/>
            <a:r>
              <a:t>It is a “solution” that should be used only when necessary and with care taken to mitigate its many potential harms.</a:t>
            </a:r>
          </a:p>
        </p:txBody>
      </p:sp>
      <p:sp>
        <p:nvSpPr>
          <p:cNvPr id="384" name="(Coghlan et al., 2021)"/>
          <p:cNvSpPr txBox="1"/>
          <p:nvPr/>
        </p:nvSpPr>
        <p:spPr>
          <a:xfrm>
            <a:off x="0" y="13258799"/>
            <a:ext cx="30050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(Coghlan et al., 2021)</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advClick="0" advTm="0" p14:dur="3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References"/>
          <p:cNvSpPr txBox="1"/>
          <p:nvPr>
            <p:ph type="title"/>
          </p:nvPr>
        </p:nvSpPr>
        <p:spPr>
          <a:prstGeom prst="rect">
            <a:avLst/>
          </a:prstGeom>
        </p:spPr>
        <p:txBody>
          <a:bodyPr/>
          <a:lstStyle>
            <a:lvl1pPr algn="ctr">
              <a:defRPr spc="-464" sz="23200"/>
            </a:lvl1pPr>
          </a:lstStyle>
          <a:p>
            <a:pPr/>
            <a:r>
              <a:t>References</a:t>
            </a:r>
          </a:p>
        </p:txBody>
      </p:sp>
    </p:spTree>
  </p:cSld>
  <p:clrMapOvr>
    <a:masterClrMapping/>
  </p:clrMapOvr>
  <mc:AlternateContent xmlns:mc="http://schemas.openxmlformats.org/markup-compatibility/2006">
    <mc:Choice xmlns:p14="http://schemas.microsoft.com/office/powerpoint/2010/main" Requires="p14">
      <p:transition spd="med" advClick="0" advTm="0" p14:dur="10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About. Examity. (2022, March 10). Retrieved April 9, 2022, from https://www.examity.com/about/…"/>
          <p:cNvSpPr txBox="1"/>
          <p:nvPr>
            <p:ph type="body" idx="4294967295"/>
          </p:nvPr>
        </p:nvSpPr>
        <p:spPr>
          <a:xfrm>
            <a:off x="254000" y="254000"/>
            <a:ext cx="11684000" cy="13208000"/>
          </a:xfrm>
          <a:prstGeom prst="rect">
            <a:avLst/>
          </a:prstGeom>
        </p:spPr>
        <p:txBody>
          <a:bodyPr/>
          <a:lstStyle/>
          <a:p>
            <a:pPr marL="591312" indent="-591312" defTabSz="2365188">
              <a:spcBef>
                <a:spcPts val="4300"/>
              </a:spcBef>
              <a:defRPr sz="4656"/>
            </a:pPr>
            <a:r>
              <a:t>About. Examity. (2022, March 10). Retrieved April 9, 2022, from </a:t>
            </a:r>
            <a:r>
              <a:rPr u="sng">
                <a:hlinkClick r:id="rId2" invalidUrl="" action="" tgtFrame="" tooltip="" history="1" highlightClick="0" endSnd="0"/>
              </a:rPr>
              <a:t>https://www.examity.com/about/</a:t>
            </a:r>
          </a:p>
          <a:p>
            <a:pPr marL="591312" indent="-591312" defTabSz="2365188">
              <a:spcBef>
                <a:spcPts val="4300"/>
              </a:spcBef>
              <a:defRPr sz="4656"/>
            </a:pPr>
            <a:r>
              <a:t>About. Respondus. (2020). Retrieved April 8, 2022, from </a:t>
            </a:r>
            <a:r>
              <a:rPr u="sng">
                <a:hlinkClick r:id="rId3" invalidUrl="" action="" tgtFrame="" tooltip="" history="1" highlightClick="0" endSnd="0"/>
              </a:rPr>
              <a:t>https://web.respondus.com/about/</a:t>
            </a:r>
          </a:p>
          <a:p>
            <a:pPr marL="591312" indent="-591312" defTabSz="2365188">
              <a:spcBef>
                <a:spcPts val="4300"/>
              </a:spcBef>
              <a:defRPr sz="4656"/>
            </a:pPr>
            <a:r>
              <a:t>Alessio, H., Malay, N., Maurer, K., Bailer, A., &amp; Rubin, B. (2017). Examining the effect of proctoring on online test scores. Online Learning, 21(1). </a:t>
            </a:r>
            <a:r>
              <a:rPr u="sng">
                <a:hlinkClick r:id="rId4" invalidUrl="" action="" tgtFrame="" tooltip="" history="1" highlightClick="0" endSnd="0"/>
              </a:rPr>
              <a:t>http://dx.doi.org/10.24059/olj.v21i1.885</a:t>
            </a:r>
          </a:p>
          <a:p>
            <a:pPr marL="591312" indent="-591312" defTabSz="2365188">
              <a:spcBef>
                <a:spcPts val="4300"/>
              </a:spcBef>
              <a:defRPr sz="4656"/>
            </a:pPr>
            <a:r>
              <a:t>Anderson, J. (2014, August 22). ProctorU Online Test Proctoring Company, founded in Hoover, makes inc. 500 list of fastest-growing private businesses. al. Retrieved April 8, 2022, from </a:t>
            </a:r>
            <a:r>
              <a:rPr u="sng">
                <a:hlinkClick r:id="rId5" invalidUrl="" action="" tgtFrame="" tooltip="" history="1" highlightClick="0" endSnd="0"/>
              </a:rPr>
              <a:t>https://www.al.com/business/2014/08/proctoru_online_test_proctorin.html</a:t>
            </a:r>
          </a:p>
        </p:txBody>
      </p:sp>
      <p:sp>
        <p:nvSpPr>
          <p:cNvPr id="392" name="Balash, D. G., Kim, D., Shaibekova, D., Fainchtein, R. A., Sherr, M., &amp; Aviv, A. J. (2021). Examining the Examiners: Students’ Privacy and Security Perceptions of Online Proctoring Services. https://doi.org/10.48550/ARXIV.2106.05917…"/>
          <p:cNvSpPr txBox="1"/>
          <p:nvPr/>
        </p:nvSpPr>
        <p:spPr>
          <a:xfrm>
            <a:off x="12192000" y="254000"/>
            <a:ext cx="11684000" cy="132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60831" indent="-560831" algn="l" defTabSz="2243271">
              <a:lnSpc>
                <a:spcPct val="90000"/>
              </a:lnSpc>
              <a:spcBef>
                <a:spcPts val="4100"/>
              </a:spcBef>
              <a:buSzPct val="123000"/>
              <a:buChar char="•"/>
              <a:defRPr sz="4416">
                <a:solidFill>
                  <a:srgbClr val="000000"/>
                </a:solidFill>
              </a:defRPr>
            </a:pPr>
            <a:r>
              <a:t>Balash, D. G., Kim, D., Shaibekova, D., Fainchtein, R. A., Sherr, M., &amp; Aviv, A. J. (2021). </a:t>
            </a:r>
            <a:r>
              <a:rPr i="1"/>
              <a:t>Examining the Examiners: Students’ Privacy and Security Perceptions of Online Proctoring Services</a:t>
            </a:r>
            <a:r>
              <a:t>. </a:t>
            </a:r>
            <a:r>
              <a:rPr u="sng">
                <a:hlinkClick r:id="rId6" invalidUrl="" action="" tgtFrame="" tooltip="" history="1" highlightClick="0" endSnd="0"/>
              </a:rPr>
              <a:t>https://doi.org/10.48550/ARXIV.2106.05917</a:t>
            </a:r>
          </a:p>
          <a:p>
            <a:pPr marL="560831" indent="-560831" algn="l" defTabSz="2243271">
              <a:lnSpc>
                <a:spcPct val="90000"/>
              </a:lnSpc>
              <a:spcBef>
                <a:spcPts val="4100"/>
              </a:spcBef>
              <a:buSzPct val="123000"/>
              <a:buChar char="•"/>
              <a:defRPr sz="4416">
                <a:solidFill>
                  <a:srgbClr val="000000"/>
                </a:solidFill>
              </a:defRPr>
            </a:pPr>
            <a:r>
              <a:t>Cahn, A.F., Magee, C., Manis, E., Akyol, N., (2020, November 11). Snooping where we sleep: the invasiveness and bias of remote proctoring services. Surveillance Technology Oversight Project. retrieved April 9, 2022 from </a:t>
            </a:r>
            <a:r>
              <a:rPr u="sng">
                <a:hlinkClick r:id="rId7" invalidUrl="" action="" tgtFrame="" tooltip="" history="1" highlightClick="0" endSnd="0"/>
              </a:rPr>
              <a:t>https://www.stopspying.org/s/Snooping-Where-We-Sleep-Final.pdf</a:t>
            </a:r>
          </a:p>
          <a:p>
            <a:pPr marL="560831" indent="-560831" algn="l" defTabSz="2243271">
              <a:lnSpc>
                <a:spcPct val="90000"/>
              </a:lnSpc>
              <a:spcBef>
                <a:spcPts val="4100"/>
              </a:spcBef>
              <a:buSzPct val="123000"/>
              <a:buChar char="•"/>
              <a:defRPr sz="4416">
                <a:solidFill>
                  <a:srgbClr val="000000"/>
                </a:solidFill>
              </a:defRPr>
            </a:pPr>
            <a:r>
              <a:t>Caplan-Bricker, N. (2021, May 27). </a:t>
            </a:r>
            <a:r>
              <a:rPr i="1"/>
              <a:t>Is online test-monitoring here to stay?</a:t>
            </a:r>
            <a:r>
              <a:t> The New Yorker. Retrieved April 10, 2022, from https://www.newyorker.com/tech/annals-of-technology/is-online-test-monitoring-here-to-stay</a:t>
            </a:r>
          </a:p>
        </p:txBody>
      </p:sp>
      <p:sp>
        <p:nvSpPr>
          <p:cNvPr id="393" name="Line"/>
          <p:cNvSpPr/>
          <p:nvPr/>
        </p:nvSpPr>
        <p:spPr>
          <a:xfrm flipH="1">
            <a:off x="12064999" y="127000"/>
            <a:ext cx="2" cy="13462000"/>
          </a:xfrm>
          <a:prstGeom prst="line">
            <a:avLst/>
          </a:prstGeom>
          <a:ln w="25400">
            <a:solidFill>
              <a:srgbClr val="1B325C"/>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14:switch dir="r"/>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Chin, M. (2020, April 29). Exam anxiety: how remote test-proctoring is creeping students out. The Verge. Retrieved April 9, 2022, from https://www.theverge.com/2020/4/29/21232777/examity-remote-test-proctoring-online-class-education…"/>
          <p:cNvSpPr txBox="1"/>
          <p:nvPr>
            <p:ph type="body" idx="4294967295"/>
          </p:nvPr>
        </p:nvSpPr>
        <p:spPr>
          <a:xfrm>
            <a:off x="254000" y="254000"/>
            <a:ext cx="11684000" cy="13208000"/>
          </a:xfrm>
          <a:prstGeom prst="rect">
            <a:avLst/>
          </a:prstGeom>
        </p:spPr>
        <p:txBody>
          <a:bodyPr/>
          <a:lstStyle/>
          <a:p>
            <a:pPr marL="597408" indent="-597408" defTabSz="2389572">
              <a:spcBef>
                <a:spcPts val="4400"/>
              </a:spcBef>
              <a:defRPr sz="4704"/>
            </a:pPr>
            <a:r>
              <a:t>Chin, M. (2020, April 29). Exam anxiety: how remote test-proctoring is creeping students out. The Verge. Retrieved April 9, 2022, from </a:t>
            </a:r>
            <a:r>
              <a:rPr u="sng">
                <a:hlinkClick r:id="rId2" invalidUrl="" action="" tgtFrame="" tooltip="" history="1" highlightClick="0" endSnd="0"/>
              </a:rPr>
              <a:t>https://www.theverge.com/2020/4/29/21232777/examity-remote-test-proctoring-online-class-education</a:t>
            </a:r>
            <a:r>
              <a:t> </a:t>
            </a:r>
          </a:p>
          <a:p>
            <a:pPr marL="597408" indent="-597408" defTabSz="2389572">
              <a:spcBef>
                <a:spcPts val="4400"/>
              </a:spcBef>
              <a:defRPr sz="4704"/>
            </a:pPr>
            <a:r>
              <a:t>Coghlan, S., Miller, T., &amp; Paterson, J. (2021). Good proctor or “big brother”? Ethics of online exam supervision technologies. Philosophy &amp; Technology, 34(4), 1581–1606. </a:t>
            </a:r>
            <a:r>
              <a:rPr u="sng">
                <a:hlinkClick r:id="rId3" invalidUrl="" action="" tgtFrame="" tooltip="" history="1" highlightClick="0" endSnd="0"/>
              </a:rPr>
              <a:t>https://doi.org/10.1007/s13347-021-00476-1</a:t>
            </a:r>
          </a:p>
          <a:p>
            <a:pPr marL="597408" indent="-597408" defTabSz="2389572">
              <a:spcBef>
                <a:spcPts val="4400"/>
              </a:spcBef>
              <a:defRPr sz="4704"/>
            </a:pPr>
            <a:r>
              <a:t>Conijn, R., Kleingeld, A., Matzat, U., &amp; Snijders, C. (2022). The fear of big brother: The potential negative side‐effects of proctored exams. Journal of Computer Assisted Learning, 1–14. </a:t>
            </a:r>
            <a:r>
              <a:rPr u="sng">
                <a:hlinkClick r:id="rId4" invalidUrl="" action="" tgtFrame="" tooltip="" history="1" highlightClick="0" endSnd="0"/>
              </a:rPr>
              <a:t>https://doi.org/10.1111/jcal.12651</a:t>
            </a:r>
          </a:p>
        </p:txBody>
      </p:sp>
      <p:sp>
        <p:nvSpPr>
          <p:cNvPr id="396" name="Errick, K. (2021, March 15). Students sue online exam proctoring service ProctorU for biometrics violations following data breach - tech. Law Street Media. Retrieved April 10, 2022, from https://lawstreetmedia.com/news/tech/students-sue-online-exam-proct"/>
          <p:cNvSpPr txBox="1"/>
          <p:nvPr/>
        </p:nvSpPr>
        <p:spPr>
          <a:xfrm>
            <a:off x="12192000" y="254000"/>
            <a:ext cx="11684000" cy="132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60831" indent="-560831" algn="l" defTabSz="2243271">
              <a:lnSpc>
                <a:spcPct val="90000"/>
              </a:lnSpc>
              <a:spcBef>
                <a:spcPts val="4100"/>
              </a:spcBef>
              <a:buSzPct val="123000"/>
              <a:buChar char="•"/>
              <a:defRPr sz="4416">
                <a:solidFill>
                  <a:srgbClr val="000000"/>
                </a:solidFill>
              </a:defRPr>
            </a:pPr>
            <a:r>
              <a:t>Errick, K. (2021, March 15). Students sue online exam proctoring service ProctorU for biometrics violations following data breach - tech. Law Street Media. Retrieved April 10, 2022, from </a:t>
            </a:r>
            <a:r>
              <a:rPr u="sng">
                <a:hlinkClick r:id="rId5" invalidUrl="" action="" tgtFrame="" tooltip="" history="1" highlightClick="0" endSnd="0"/>
              </a:rPr>
              <a:t>https://lawstreetmedia.com/news/tech/students-sue-online-exam-proctoring-service-proctoru-for-biometrics-violations-following-data-breach/</a:t>
            </a:r>
            <a:r>
              <a:t> </a:t>
            </a:r>
          </a:p>
          <a:p>
            <a:pPr marL="560831" indent="-560831" algn="l" defTabSz="2243271">
              <a:lnSpc>
                <a:spcPct val="90000"/>
              </a:lnSpc>
              <a:spcBef>
                <a:spcPts val="4100"/>
              </a:spcBef>
              <a:buSzPct val="123000"/>
              <a:buChar char="•"/>
              <a:defRPr sz="4416">
                <a:solidFill>
                  <a:srgbClr val="000000"/>
                </a:solidFill>
              </a:defRPr>
            </a:pPr>
            <a:r>
              <a:t>Feathers, T. (2021, April 29). </a:t>
            </a:r>
            <a:r>
              <a:rPr i="1"/>
              <a:t>Proctorio is doubling down on lawsuits against its critics</a:t>
            </a:r>
            <a:r>
              <a:t>. VICE. Retrieved April 10, 2022, from </a:t>
            </a:r>
            <a:r>
              <a:rPr u="sng">
                <a:hlinkClick r:id="rId6" invalidUrl="" action="" tgtFrame="" tooltip="" history="1" highlightClick="0" endSnd="0"/>
              </a:rPr>
              <a:t>https://www.vice.com/en/article/88nae5/proctorio-is-doubling-down-on-lawsuits-against-its-critics</a:t>
            </a:r>
          </a:p>
          <a:p>
            <a:pPr marL="560831" indent="-560831" algn="l" defTabSz="2243271">
              <a:lnSpc>
                <a:spcPct val="90000"/>
              </a:lnSpc>
              <a:spcBef>
                <a:spcPts val="4100"/>
              </a:spcBef>
              <a:buSzPct val="123000"/>
              <a:buChar char="•"/>
              <a:defRPr sz="4416">
                <a:solidFill>
                  <a:srgbClr val="000000"/>
                </a:solidFill>
              </a:defRPr>
            </a:pPr>
            <a:r>
              <a:t>Grijalva, T.C., Nowell, C. &amp; Kerkvliet, J. (2006). Academic honesty and online courses. Coll. Stud. J.. 40. </a:t>
            </a:r>
            <a:r>
              <a:rPr u="sng">
                <a:hlinkClick r:id="rId7" invalidUrl="" action="" tgtFrame="" tooltip="" history="1" highlightClick="0" endSnd="0"/>
              </a:rPr>
              <a:t>https://www.researchgate.net/publication/228771121_Academic_honesty_and_online_courses</a:t>
            </a:r>
          </a:p>
        </p:txBody>
      </p:sp>
      <p:sp>
        <p:nvSpPr>
          <p:cNvPr id="397" name="Line"/>
          <p:cNvSpPr/>
          <p:nvPr/>
        </p:nvSpPr>
        <p:spPr>
          <a:xfrm flipH="1">
            <a:off x="12064999" y="127000"/>
            <a:ext cx="2" cy="13462000"/>
          </a:xfrm>
          <a:prstGeom prst="line">
            <a:avLst/>
          </a:prstGeom>
          <a:ln w="25400">
            <a:solidFill>
              <a:srgbClr val="1B325C"/>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14:flip dir="l"/>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Harting, K., &amp; Erthal, M. J. (2005). History of distance learning. Information Technology, Learning, and Performance Journal, 23(1), 35-44. https://www.proquest.com/scholarly-journals/history-distance-learning/docview/219815808/se-2?accountid=45483…"/>
          <p:cNvSpPr txBox="1"/>
          <p:nvPr>
            <p:ph type="body" idx="4294967295"/>
          </p:nvPr>
        </p:nvSpPr>
        <p:spPr>
          <a:xfrm>
            <a:off x="254000" y="254000"/>
            <a:ext cx="11684000" cy="13208000"/>
          </a:xfrm>
          <a:prstGeom prst="rect">
            <a:avLst/>
          </a:prstGeom>
        </p:spPr>
        <p:txBody>
          <a:bodyPr/>
          <a:lstStyle/>
          <a:p>
            <a:pPr marL="566927" indent="-566927" defTabSz="2267655">
              <a:spcBef>
                <a:spcPts val="4100"/>
              </a:spcBef>
              <a:defRPr sz="4464"/>
            </a:pPr>
            <a:r>
              <a:t>Harting, K., &amp; Erthal, M. J. (2005). History of distance learning. Information Technology, Learning, and Performance Journal, 23(1), 35-44. </a:t>
            </a:r>
            <a:r>
              <a:rPr u="sng">
                <a:hlinkClick r:id="rId2" invalidUrl="" action="" tgtFrame="" tooltip="" history="1" highlightClick="0" endSnd="0"/>
              </a:rPr>
              <a:t>https://www.proquest.com/scholarly-journals/history-distance-learning/docview/219815808/se-2?accountid=45483</a:t>
            </a:r>
            <a:r>
              <a:t> </a:t>
            </a:r>
          </a:p>
          <a:p>
            <a:pPr marL="566927" indent="-566927" defTabSz="2267655">
              <a:spcBef>
                <a:spcPts val="4100"/>
              </a:spcBef>
              <a:defRPr sz="4464"/>
            </a:pPr>
            <a:r>
              <a:t>Harwell, D. (2020, November 13). </a:t>
            </a:r>
            <a:r>
              <a:rPr i="1"/>
              <a:t>Cheating-detection companies made millions during the pandemic. now students are fighting back</a:t>
            </a:r>
            <a:r>
              <a:t>. The Washington Post. Retrieved April 4, 2022, from </a:t>
            </a:r>
            <a:r>
              <a:rPr u="sng">
                <a:hlinkClick r:id="rId3" invalidUrl="" action="" tgtFrame="" tooltip="" history="1" highlightClick="0" endSnd="0"/>
              </a:rPr>
              <a:t>https://www.washingtonpost.com/technology/2020/11/12/test-monitoring-student-revolt/</a:t>
            </a:r>
          </a:p>
          <a:p>
            <a:pPr marL="566927" indent="-566927" defTabSz="2267655">
              <a:spcBef>
                <a:spcPts val="4100"/>
              </a:spcBef>
              <a:defRPr sz="4464"/>
            </a:pPr>
            <a:r>
              <a:t>Hemlepp, M. (2018, September). Michael Hemlepp - CEO at Honorlock - LinkedIn. Michael Hemlepp | LinkedIn. Retrieved April 9, 2022, from </a:t>
            </a:r>
            <a:r>
              <a:rPr u="sng">
                <a:hlinkClick r:id="rId4" invalidUrl="" action="" tgtFrame="" tooltip="" history="1" highlightClick="0" endSnd="0"/>
              </a:rPr>
              <a:t>https://www.linkedin.com/in/michaelhemlepp</a:t>
            </a:r>
          </a:p>
        </p:txBody>
      </p:sp>
      <p:sp>
        <p:nvSpPr>
          <p:cNvPr id="400" name="History. Proctorio. (2022). Retrieved April 8, 2022, from https://proctorio.com/about/history…"/>
          <p:cNvSpPr txBox="1"/>
          <p:nvPr/>
        </p:nvSpPr>
        <p:spPr>
          <a:xfrm>
            <a:off x="12192000" y="254000"/>
            <a:ext cx="11684000" cy="132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4500"/>
              </a:spcBef>
              <a:buSzPct val="123000"/>
              <a:buChar char="•"/>
              <a:defRPr sz="4800">
                <a:solidFill>
                  <a:srgbClr val="000000"/>
                </a:solidFill>
              </a:defRPr>
            </a:pPr>
            <a:r>
              <a:t>History. Proctorio. (2022). Retrieved April 8, 2022, from </a:t>
            </a:r>
            <a:r>
              <a:rPr u="sng">
                <a:hlinkClick r:id="rId5" invalidUrl="" action="" tgtFrame="" tooltip="" history="1" highlightClick="0" endSnd="0"/>
              </a:rPr>
              <a:t>https://proctorio.com/about/history</a:t>
            </a:r>
            <a:r>
              <a:t> </a:t>
            </a:r>
          </a:p>
          <a:p>
            <a:pPr marL="609600" indent="-609600" algn="l">
              <a:lnSpc>
                <a:spcPct val="90000"/>
              </a:lnSpc>
              <a:spcBef>
                <a:spcPts val="4500"/>
              </a:spcBef>
              <a:buSzPct val="123000"/>
              <a:buChar char="•"/>
              <a:defRPr sz="4800">
                <a:solidFill>
                  <a:srgbClr val="000000"/>
                </a:solidFill>
              </a:defRPr>
            </a:pPr>
            <a:r>
              <a:t>Holden, O. L., Norris, M. E., &amp; Kuhlmeier, V. A. (2021). </a:t>
            </a:r>
            <a:r>
              <a:rPr i="1"/>
              <a:t>Academic integrity in online assessment: A research review</a:t>
            </a:r>
            <a:r>
              <a:t>. Frontiers in Education, 6. </a:t>
            </a:r>
            <a:r>
              <a:rPr u="sng">
                <a:hlinkClick r:id="rId6" invalidUrl="" action="" tgtFrame="" tooltip="" history="1" highlightClick="0" endSnd="0"/>
              </a:rPr>
              <a:t>https://doi.org/10.3389/feduc.2021.639814</a:t>
            </a:r>
          </a:p>
          <a:p>
            <a:pPr marL="609600" indent="-609600" algn="l">
              <a:lnSpc>
                <a:spcPct val="90000"/>
              </a:lnSpc>
              <a:spcBef>
                <a:spcPts val="4500"/>
              </a:spcBef>
              <a:buSzPct val="123000"/>
              <a:buChar char="•"/>
              <a:defRPr sz="4800">
                <a:solidFill>
                  <a:srgbClr val="000000"/>
                </a:solidFill>
              </a:defRPr>
            </a:pPr>
            <a:r>
              <a:t>International Center for Academic Integrity [ICAI]. (2021). The Fundamental Values of Academic Integrity. (3rd ed.). </a:t>
            </a:r>
            <a:r>
              <a:rPr u="sng">
                <a:hlinkClick r:id="rId7" invalidUrl="" action="" tgtFrame="" tooltip="" history="1" highlightClick="0" endSnd="0"/>
              </a:rPr>
              <a:t>www.academicintegrity.org/the-fundamental-values-of-academic-integrity</a:t>
            </a:r>
          </a:p>
        </p:txBody>
      </p:sp>
      <p:sp>
        <p:nvSpPr>
          <p:cNvPr id="401" name="Line"/>
          <p:cNvSpPr/>
          <p:nvPr/>
        </p:nvSpPr>
        <p:spPr>
          <a:xfrm flipH="1">
            <a:off x="12064999" y="127000"/>
            <a:ext cx="2" cy="13462000"/>
          </a:xfrm>
          <a:prstGeom prst="line">
            <a:avLst/>
          </a:prstGeom>
          <a:ln w="25400">
            <a:solidFill>
              <a:srgbClr val="1B325C"/>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14:flip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Kelley, J. (2021, June 25). A long overdue reckoning for online proctoring companies may finally be here. Electronic Frontier Foundation. Retrieved April 10, 2022, from https://www.eff.org/deeplinks/2021/06/long-overdue-reckoning-online-proctoring-compan"/>
          <p:cNvSpPr txBox="1"/>
          <p:nvPr>
            <p:ph type="body" idx="4294967295"/>
          </p:nvPr>
        </p:nvSpPr>
        <p:spPr>
          <a:xfrm>
            <a:off x="254000" y="254000"/>
            <a:ext cx="11684000" cy="13208000"/>
          </a:xfrm>
          <a:prstGeom prst="rect">
            <a:avLst/>
          </a:prstGeom>
        </p:spPr>
        <p:txBody>
          <a:bodyPr/>
          <a:lstStyle/>
          <a:p>
            <a:pPr marL="560831" indent="-560831" defTabSz="2243271">
              <a:spcBef>
                <a:spcPts val="4100"/>
              </a:spcBef>
              <a:defRPr sz="4416"/>
            </a:pPr>
            <a:r>
              <a:t>Kelley, J. (2021, June 25). A long overdue reckoning for online proctoring companies may finally be here. Electronic Frontier Foundation. Retrieved April 10, 2022, from </a:t>
            </a:r>
            <a:r>
              <a:rPr u="sng">
                <a:hlinkClick r:id="rId2" invalidUrl="" action="" tgtFrame="" tooltip="" history="1" highlightClick="0" endSnd="0"/>
              </a:rPr>
              <a:t>https://www.eff.org/deeplinks/2021/06/long-overdue-reckoning-online-proctoring-companies-may-finally-be-here</a:t>
            </a:r>
            <a:r>
              <a:t> </a:t>
            </a:r>
          </a:p>
          <a:p>
            <a:pPr marL="560831" indent="-560831" defTabSz="2243271">
              <a:spcBef>
                <a:spcPts val="4100"/>
              </a:spcBef>
              <a:defRPr sz="4416"/>
            </a:pPr>
            <a:r>
              <a:t>Kelley, J., &amp; Oliver, L. (2020, September 19). </a:t>
            </a:r>
            <a:r>
              <a:rPr i="1"/>
              <a:t>Proctoring apps subject students to unnecessary surveillance. Electronic Frontier Foundation</a:t>
            </a:r>
            <a:r>
              <a:t>. Retrieved April 7, 2022, from </a:t>
            </a:r>
            <a:r>
              <a:rPr u="sng">
                <a:hlinkClick r:id="rId3" invalidUrl="" action="" tgtFrame="" tooltip="" history="1" highlightClick="0" endSnd="0"/>
              </a:rPr>
              <a:t>https://www.eff.org/deeplinks/2020/08/proctoring-apps-subject-students-unnecessary-surveillance</a:t>
            </a:r>
            <a:r>
              <a:t> </a:t>
            </a:r>
          </a:p>
          <a:p>
            <a:pPr marL="560831" indent="-560831" defTabSz="2243271">
              <a:spcBef>
                <a:spcPts val="4100"/>
              </a:spcBef>
              <a:defRPr sz="4416"/>
            </a:pPr>
            <a:r>
              <a:t>Kenton, H. (2015). Distance Education and the Evolution of Online Learning in the United States. Curriculum and Teaching Dialogue, 17(1 &amp; 2), 21–34. Retrieved April 7, 2022, from </a:t>
            </a:r>
            <a:r>
              <a:rPr u="sng">
                <a:hlinkClick r:id="rId4" invalidUrl="" action="" tgtFrame="" tooltip="" history="1" highlightClick="0" endSnd="0"/>
              </a:rPr>
              <a:t>https://digitalcommons.du.edu/law_facpub/24/</a:t>
            </a:r>
          </a:p>
        </p:txBody>
      </p:sp>
      <p:sp>
        <p:nvSpPr>
          <p:cNvPr id="404" name="Khan, Z. R., &amp; Balasubramanian, S. (2012). Students Go Click, Flick and Cheat e-Cheating, Technologies, and More. Journal of Academic and Business Ethics, 1–26. Retrieved April 9, 2022, from http://www.aabri.com/manuscripts/121192.pdf…"/>
          <p:cNvSpPr txBox="1"/>
          <p:nvPr/>
        </p:nvSpPr>
        <p:spPr>
          <a:xfrm>
            <a:off x="12192000" y="254000"/>
            <a:ext cx="11684000" cy="132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4500"/>
              </a:spcBef>
              <a:buSzPct val="123000"/>
              <a:buChar char="•"/>
              <a:defRPr sz="4800">
                <a:solidFill>
                  <a:srgbClr val="000000"/>
                </a:solidFill>
              </a:defRPr>
            </a:pPr>
            <a:r>
              <a:t>Khan, Z. R., &amp; Balasubramanian, S. (2012). Students Go Click, Flick and Cheat e-Cheating, Technologies, and More. Journal of Academic and Business Ethics, 1–26. Retrieved April 9, 2022, from </a:t>
            </a:r>
            <a:r>
              <a:rPr u="sng">
                <a:hlinkClick r:id="rId5" invalidUrl="" action="" tgtFrame="" tooltip="" history="1" highlightClick="0" endSnd="0"/>
              </a:rPr>
              <a:t>http://www.aabri.com/manuscripts/121192.pdf</a:t>
            </a:r>
            <a:r>
              <a:t> </a:t>
            </a:r>
          </a:p>
          <a:p>
            <a:pPr marL="609600" indent="-609600" algn="l">
              <a:lnSpc>
                <a:spcPct val="90000"/>
              </a:lnSpc>
              <a:spcBef>
                <a:spcPts val="4500"/>
              </a:spcBef>
              <a:buSzPct val="123000"/>
              <a:buChar char="•"/>
              <a:defRPr sz="4800">
                <a:solidFill>
                  <a:srgbClr val="000000"/>
                </a:solidFill>
              </a:defRPr>
            </a:pPr>
            <a:r>
              <a:t>King, D. L., &amp; Case, C. J. (2014). </a:t>
            </a:r>
            <a:r>
              <a:rPr i="1"/>
              <a:t>E-cheating: Incidence and trends among college students</a:t>
            </a:r>
            <a:r>
              <a:t>. Issues In Information Systems, 15(I), 20–27. </a:t>
            </a:r>
            <a:r>
              <a:rPr u="sng">
                <a:hlinkClick r:id="rId6" invalidUrl="" action="" tgtFrame="" tooltip="" history="1" highlightClick="0" endSnd="0"/>
              </a:rPr>
              <a:t>https://doi.org/10.48009/1_iis_2014_20-27</a:t>
            </a:r>
          </a:p>
          <a:p>
            <a:pPr marL="609600" indent="-609600" algn="l">
              <a:lnSpc>
                <a:spcPct val="90000"/>
              </a:lnSpc>
              <a:spcBef>
                <a:spcPts val="4500"/>
              </a:spcBef>
              <a:buSzPct val="123000"/>
              <a:buChar char="•"/>
              <a:defRPr sz="4800">
                <a:solidFill>
                  <a:srgbClr val="000000"/>
                </a:solidFill>
              </a:defRPr>
            </a:pPr>
            <a:r>
              <a:t>Parsons, T. D. (2020). Ethics and educational technologies. Educational Technology Research and Development, 69(1), 335–338. </a:t>
            </a:r>
            <a:r>
              <a:rPr u="sng">
                <a:hlinkClick r:id="rId7" invalidUrl="" action="" tgtFrame="" tooltip="" history="1" highlightClick="0" endSnd="0"/>
              </a:rPr>
              <a:t>https://doi.org/10.1007/s11423-020-09846-6</a:t>
            </a:r>
          </a:p>
        </p:txBody>
      </p:sp>
      <p:sp>
        <p:nvSpPr>
          <p:cNvPr id="405" name="Line"/>
          <p:cNvSpPr/>
          <p:nvPr/>
        </p:nvSpPr>
        <p:spPr>
          <a:xfrm flipH="1">
            <a:off x="12064999" y="127000"/>
            <a:ext cx="2" cy="13462000"/>
          </a:xfrm>
          <a:prstGeom prst="line">
            <a:avLst/>
          </a:prstGeom>
          <a:ln w="25400">
            <a:solidFill>
              <a:srgbClr val="1B325C"/>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14:flip dir="l"/>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Richard Blumenthal U.S. Senator for Connecticut. (2020, December 3). Blumenthal Leads Call for Virtual Exam Software Companies to Improve Equity, Accessibility &amp; Privacy for Students Amid Troubling Reports [Press Release] https://www.blumenthal.senate.go"/>
          <p:cNvSpPr txBox="1"/>
          <p:nvPr>
            <p:ph type="body" idx="4294967295"/>
          </p:nvPr>
        </p:nvSpPr>
        <p:spPr>
          <a:xfrm>
            <a:off x="254000" y="254000"/>
            <a:ext cx="11684000" cy="13208000"/>
          </a:xfrm>
          <a:prstGeom prst="rect">
            <a:avLst/>
          </a:prstGeom>
        </p:spPr>
        <p:txBody>
          <a:bodyPr/>
          <a:lstStyle/>
          <a:p>
            <a:pPr marL="505968" indent="-505968" defTabSz="2023821">
              <a:spcBef>
                <a:spcPts val="3700"/>
              </a:spcBef>
              <a:defRPr sz="3984"/>
            </a:pPr>
            <a:r>
              <a:t>Richard Blumenthal U.S. Senator for Connecticut. (2020, December 3). Blumenthal Leads Call for Virtual Exam Software Companies to Improve Equity, Accessibility &amp; Privacy for Students Amid Troubling Reports [Press Release] </a:t>
            </a:r>
            <a:r>
              <a:rPr u="sng">
                <a:hlinkClick r:id="rId2" invalidUrl="" action="" tgtFrame="" tooltip="" history="1" highlightClick="0" endSnd="0"/>
              </a:rPr>
              <a:t>https://www.blumenthal.senate.gov/newsroom/press/release/blumenthal-leads-call-for-virtual-exam-software-companies-to-improve-equity-accessibility-and-privacy-for-students-amid-troubling-reports</a:t>
            </a:r>
            <a:r>
              <a:t> </a:t>
            </a:r>
          </a:p>
          <a:p>
            <a:pPr marL="505968" indent="-505968" defTabSz="2023821">
              <a:spcBef>
                <a:spcPts val="3700"/>
              </a:spcBef>
              <a:defRPr sz="3984"/>
            </a:pPr>
            <a:r>
              <a:t>Savenye, W. C. (2004). </a:t>
            </a:r>
            <a:r>
              <a:rPr i="1"/>
              <a:t>Alternatives for Assessing Learning in Web-Based Courses</a:t>
            </a:r>
            <a:r>
              <a:t>. Distance Learning. Retrieved April 6, 2022, from </a:t>
            </a:r>
            <a:r>
              <a:rPr u="sng">
                <a:hlinkClick r:id="rId3" invalidUrl="" action="" tgtFrame="" tooltip="" history="1" highlightClick="0" endSnd="0"/>
              </a:rPr>
              <a:t>https://www.usdla.org/wp-content/uploads/2015/09/Vol.-1-No.-1.pdf</a:t>
            </a:r>
          </a:p>
          <a:p>
            <a:pPr marL="505968" indent="-505968" defTabSz="2023821">
              <a:spcBef>
                <a:spcPts val="3700"/>
              </a:spcBef>
              <a:defRPr sz="3984"/>
            </a:pPr>
            <a:r>
              <a:t>Swauger, S. (2020a, April 2). Our bodies encoded: Algorithmic test proctoring in Higher Education. Hybrid Pedagogy. Retrieved April 9, 2022, from </a:t>
            </a:r>
            <a:r>
              <a:rPr u="sng">
                <a:hlinkClick r:id="rId4" invalidUrl="" action="" tgtFrame="" tooltip="" history="1" highlightClick="0" endSnd="0"/>
              </a:rPr>
              <a:t>https://hybridpedagogy.org/our-bodies-encoded-algorithmic-test-proctoring-in-higher-education/</a:t>
            </a:r>
          </a:p>
        </p:txBody>
      </p:sp>
      <p:sp>
        <p:nvSpPr>
          <p:cNvPr id="408" name="Swauger, S. (2020b, September 9). Software that monitors students during tests perpetuates inequality and violates their privacy. MIT Technology Review. Retrieved April 9, 2022, from https://www.technologyreview.com/2020/08/07/1006132/software-algorithms"/>
          <p:cNvSpPr txBox="1"/>
          <p:nvPr/>
        </p:nvSpPr>
        <p:spPr>
          <a:xfrm>
            <a:off x="12192000" y="254000"/>
            <a:ext cx="11684000" cy="132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24255" indent="-524255" algn="l" defTabSz="2096971">
              <a:lnSpc>
                <a:spcPct val="90000"/>
              </a:lnSpc>
              <a:spcBef>
                <a:spcPts val="3800"/>
              </a:spcBef>
              <a:buSzPct val="123000"/>
              <a:buChar char="•"/>
              <a:defRPr sz="4128">
                <a:solidFill>
                  <a:srgbClr val="000000"/>
                </a:solidFill>
              </a:defRPr>
            </a:pPr>
            <a:r>
              <a:t>Swauger, S. (2020b, September 9). Software that monitors students during tests perpetuates inequality and violates their privacy. MIT Technology Review. Retrieved April 9, 2022, from </a:t>
            </a:r>
            <a:r>
              <a:rPr u="sng">
                <a:hlinkClick r:id="rId5" invalidUrl="" action="" tgtFrame="" tooltip="" history="1" highlightClick="0" endSnd="0"/>
              </a:rPr>
              <a:t>https://www.technologyreview.com/2020/08/07/1006132/software-algorithms-proctoring-online-tests-ai-ethics/</a:t>
            </a:r>
            <a:r>
              <a:t> </a:t>
            </a:r>
          </a:p>
          <a:p>
            <a:pPr marL="524255" indent="-524255" algn="l" defTabSz="2096971">
              <a:lnSpc>
                <a:spcPct val="90000"/>
              </a:lnSpc>
              <a:spcBef>
                <a:spcPts val="3800"/>
              </a:spcBef>
              <a:buSzPct val="123000"/>
              <a:buChar char="•"/>
              <a:defRPr sz="4128">
                <a:solidFill>
                  <a:srgbClr val="000000"/>
                </a:solidFill>
              </a:defRPr>
            </a:pPr>
            <a:r>
              <a:t>U.S. Department of Education, National Center for Education Statistics, Integrated Postsecondary Education Data System (IPEDS), (2012–2020), Fall Enrollment/Distance education status and level of student, Institutional Characteristics/Institutional Characteristics. Retrieved from </a:t>
            </a:r>
            <a:r>
              <a:rPr u="sng">
                <a:hlinkClick r:id="rId6" invalidUrl="" action="" tgtFrame="" tooltip="" history="1" highlightClick="0" endSnd="0"/>
              </a:rPr>
              <a:t>https://nces.ed.gov/ipeds/use-the-data</a:t>
            </a:r>
            <a:r>
              <a:t> on April 3, 2022.</a:t>
            </a:r>
          </a:p>
          <a:p>
            <a:pPr marL="524255" indent="-524255" algn="l" defTabSz="2096971">
              <a:lnSpc>
                <a:spcPct val="90000"/>
              </a:lnSpc>
              <a:spcBef>
                <a:spcPts val="3800"/>
              </a:spcBef>
              <a:buSzPct val="123000"/>
              <a:buChar char="•"/>
              <a:defRPr sz="4128">
                <a:solidFill>
                  <a:srgbClr val="000000"/>
                </a:solidFill>
              </a:defRPr>
            </a:pPr>
            <a:r>
              <a:t>Varble, D., (2014) Reducing cheating opportunities in online test. Atlantic Marketing Journal: 3(3), 131–149. </a:t>
            </a:r>
            <a:r>
              <a:rPr u="sng">
                <a:hlinkClick r:id="rId7" invalidUrl="" action="" tgtFrame="" tooltip="" history="1" highlightClick="0" endSnd="0"/>
              </a:rPr>
              <a:t>https://digitalcommons.kennesaw.edu/amj/vol3/iss3/9</a:t>
            </a:r>
          </a:p>
        </p:txBody>
      </p:sp>
      <p:sp>
        <p:nvSpPr>
          <p:cNvPr id="409" name="Line"/>
          <p:cNvSpPr/>
          <p:nvPr/>
        </p:nvSpPr>
        <p:spPr>
          <a:xfrm flipH="1">
            <a:off x="12064999" y="127000"/>
            <a:ext cx="2" cy="13462000"/>
          </a:xfrm>
          <a:prstGeom prst="line">
            <a:avLst/>
          </a:prstGeom>
          <a:ln w="25400">
            <a:solidFill>
              <a:srgbClr val="1B325C"/>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14:flip dir="r"/>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Watson, G., &amp; Sottile, J. (2010). Cheating in the digital age: do students cheat more in online courses?. Online Journal of Distance Learning Administration 13(1). https://www.westga.edu/~distance/ojdla/spring131/watson131.html…"/>
          <p:cNvSpPr txBox="1"/>
          <p:nvPr>
            <p:ph type="body" idx="4294967295"/>
          </p:nvPr>
        </p:nvSpPr>
        <p:spPr>
          <a:xfrm>
            <a:off x="254000" y="254000"/>
            <a:ext cx="23876000" cy="13208000"/>
          </a:xfrm>
          <a:prstGeom prst="rect">
            <a:avLst/>
          </a:prstGeom>
        </p:spPr>
        <p:txBody>
          <a:bodyPr anchor="ctr"/>
          <a:lstStyle/>
          <a:p>
            <a:pPr/>
            <a:r>
              <a:t>Watson, G., &amp; Sottile, J. (2010). Cheating in the digital age: do students cheat more in online courses?. Online Journal of Distance Learning Administration 13(1). </a:t>
            </a:r>
            <a:r>
              <a:rPr u="sng">
                <a:hlinkClick r:id="rId2" invalidUrl="" action="" tgtFrame="" tooltip="" history="1" highlightClick="0" endSnd="0"/>
              </a:rPr>
              <a:t>https://www.westga.edu/~distance/ojdla/spring131/watson131.html</a:t>
            </a:r>
          </a:p>
          <a:p>
            <a:pPr/>
            <a:r>
              <a:t>Woldeab, D., &amp; Brothen, T. (2019). </a:t>
            </a:r>
            <a:r>
              <a:rPr i="1"/>
              <a:t>21st Century assessment: Online proctoring, test anxiety, and student performance</a:t>
            </a:r>
            <a:r>
              <a:t>. International Journal of E-Learning &amp; Distance Education / Revue Internationale Du E-Learning Et La Formation à Distance, 34(1). Retrieved from </a:t>
            </a:r>
            <a:r>
              <a:rPr u="sng">
                <a:hlinkClick r:id="rId3" invalidUrl="" action="" tgtFrame="" tooltip="" history="1" highlightClick="0" endSnd="0"/>
              </a:rPr>
              <a:t>http://www.ijede.ca/index.php/jde/article/view/1106</a:t>
            </a:r>
          </a:p>
          <a:p>
            <a:pPr/>
            <a:r>
              <a:t>Woldeab, D., &amp; Brothen, T. (2021). </a:t>
            </a:r>
            <a:r>
              <a:rPr i="1"/>
              <a:t>Video Surveillance of Online Exam Proctoring: Exam Anxiety and Student Performance</a:t>
            </a:r>
            <a:r>
              <a:t> . International Journal of E-Learning &amp; Distance Education / Revue Internationale Du E-Learning Et La Formation à Distance, 36(1). Retrieved from </a:t>
            </a:r>
            <a:r>
              <a:rPr u="sng">
                <a:hlinkClick r:id="rId4" invalidUrl="" action="" tgtFrame="" tooltip="" history="1" highlightClick="0" endSnd="0"/>
              </a:rPr>
              <a:t>http://www.ijede.ca/index.php/jde/article/view/1204</a:t>
            </a:r>
          </a:p>
        </p:txBody>
      </p:sp>
    </p:spTree>
  </p:cSld>
  <p:clrMapOvr>
    <a:masterClrMapping/>
  </p:clrMapOvr>
  <mc:AlternateContent xmlns:mc="http://schemas.openxmlformats.org/markup-compatibility/2006">
    <mc:Choice xmlns:p14="http://schemas.microsoft.com/office/powerpoint/2010/main" Requires="p14">
      <p:transition spd="med" advClick="0" advTm="1000" p14:dur="1000">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thical"/>
          <p:cNvSpPr txBox="1"/>
          <p:nvPr/>
        </p:nvSpPr>
        <p:spPr>
          <a:xfrm>
            <a:off x="4485398" y="5213930"/>
            <a:ext cx="8427340" cy="3288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spc="-419" sz="21000">
                <a:solidFill>
                  <a:srgbClr val="FFFFFF"/>
                </a:solidFill>
              </a:defRPr>
            </a:lvl1pPr>
          </a:lstStyle>
          <a:p>
            <a:pPr/>
            <a:r>
              <a:t>Ethical</a:t>
            </a:r>
          </a:p>
        </p:txBody>
      </p:sp>
      <p:sp>
        <p:nvSpPr>
          <p:cNvPr id="176" name="Collision"/>
          <p:cNvSpPr txBox="1"/>
          <p:nvPr/>
        </p:nvSpPr>
        <p:spPr>
          <a:xfrm>
            <a:off x="13500099" y="5207000"/>
            <a:ext cx="10635616" cy="3288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spc="-419" sz="21000">
                <a:solidFill>
                  <a:srgbClr val="FFFFFF"/>
                </a:solidFill>
              </a:defRPr>
            </a:lvl1pPr>
          </a:lstStyle>
          <a:p>
            <a:pPr/>
            <a:r>
              <a:t>Collision</a:t>
            </a:r>
          </a:p>
        </p:txBody>
      </p:sp>
      <p:sp>
        <p:nvSpPr>
          <p:cNvPr id="177" name="An"/>
          <p:cNvSpPr txBox="1"/>
          <p:nvPr>
            <p:ph type="body" sz="quarter" idx="4294967295"/>
          </p:nvPr>
        </p:nvSpPr>
        <p:spPr>
          <a:xfrm>
            <a:off x="254000" y="5207000"/>
            <a:ext cx="3644037" cy="3289300"/>
          </a:xfrm>
          <a:prstGeom prst="rect">
            <a:avLst/>
          </a:prstGeom>
        </p:spPr>
        <p:txBody>
          <a:bodyPr anchor="ctr"/>
          <a:lstStyle>
            <a:lvl1pPr marL="0" indent="0" defTabSz="825500">
              <a:lnSpc>
                <a:spcPct val="100000"/>
              </a:lnSpc>
              <a:spcBef>
                <a:spcPts val="0"/>
              </a:spcBef>
              <a:buSzTx/>
              <a:buNone/>
              <a:defRPr b="1" sz="21000">
                <a:solidFill>
                  <a:srgbClr val="FFFFFF"/>
                </a:solidFill>
              </a:defRPr>
            </a:lvl1pPr>
          </a:lstStyle>
          <a:p>
            <a:pPr/>
            <a:r>
              <a:t>An</a:t>
            </a:r>
          </a:p>
        </p:txBody>
      </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lt" backwards="0">
                                    <p:tmAbs val="0"/>
                                  </p:iterate>
                                  <p:childTnLst>
                                    <p:set>
                                      <p:cBhvr>
                                        <p:cTn id="6" fill="hold"/>
                                        <p:tgtEl>
                                          <p:spTgt spid="176">
                                            <p:bg/>
                                          </p:spTgt>
                                        </p:tgtEl>
                                        <p:attrNameLst>
                                          <p:attrName>style.visibility</p:attrName>
                                        </p:attrNameLst>
                                      </p:cBhvr>
                                      <p:to>
                                        <p:strVal val="visible"/>
                                      </p:to>
                                    </p:set>
                                    <p:anim calcmode="lin" valueType="num">
                                      <p:cBhvr>
                                        <p:cTn id="7" dur="1500" fill="hold"/>
                                        <p:tgtEl>
                                          <p:spTgt spid="176">
                                            <p:bg/>
                                          </p:spTgt>
                                        </p:tgtEl>
                                        <p:attrNameLst>
                                          <p:attrName>ppt_x</p:attrName>
                                        </p:attrNameLst>
                                      </p:cBhvr>
                                      <p:tavLst>
                                        <p:tav tm="0">
                                          <p:val>
                                            <p:strVal val="0-#ppt_w/2"/>
                                          </p:val>
                                        </p:tav>
                                        <p:tav tm="100000">
                                          <p:val>
                                            <p:strVal val="#ppt_x"/>
                                          </p:val>
                                        </p:tav>
                                      </p:tavLst>
                                    </p:anim>
                                    <p:anim calcmode="lin" valueType="num">
                                      <p:cBhvr>
                                        <p:cTn id="8" dur="1500" fill="hold"/>
                                        <p:tgtEl>
                                          <p:spTgt spid="176">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lt" backwards="0">
                                    <p:tmAbs val="0"/>
                                  </p:iterate>
                                  <p:childTnLst>
                                    <p:set>
                                      <p:cBhvr>
                                        <p:cTn id="10" fill="hold"/>
                                        <p:tgtEl>
                                          <p:spTgt spid="176">
                                            <p:txEl>
                                              <p:pRg st="0" end="0"/>
                                            </p:txEl>
                                          </p:spTgt>
                                        </p:tgtEl>
                                        <p:attrNameLst>
                                          <p:attrName>style.visibility</p:attrName>
                                        </p:attrNameLst>
                                      </p:cBhvr>
                                      <p:to>
                                        <p:strVal val="visible"/>
                                      </p:to>
                                    </p:set>
                                    <p:anim calcmode="lin" valueType="num">
                                      <p:cBhvr>
                                        <p:cTn id="11" dur="1500" fill="hold"/>
                                        <p:tgtEl>
                                          <p:spTgt spid="176">
                                            <p:txEl>
                                              <p:pRg st="0" end="0"/>
                                            </p:txEl>
                                          </p:spTgt>
                                        </p:tgtEl>
                                        <p:attrNameLst>
                                          <p:attrName>ppt_x</p:attrName>
                                        </p:attrNameLst>
                                      </p:cBhvr>
                                      <p:tavLst>
                                        <p:tav tm="0">
                                          <p:val>
                                            <p:strVal val="0-#ppt_w/2"/>
                                          </p:val>
                                        </p:tav>
                                        <p:tav tm="100000">
                                          <p:val>
                                            <p:strVal val="#ppt_x"/>
                                          </p:val>
                                        </p:tav>
                                      </p:tavLst>
                                    </p:anim>
                                    <p:anim calcmode="lin" valueType="num">
                                      <p:cBhvr>
                                        <p:cTn id="12" dur="1500" fill="hold"/>
                                        <p:tgtEl>
                                          <p:spTgt spid="176">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Class="entr" nodeType="afterEffect" presetSubtype="8" presetID="2" grpId="2" fill="hold">
                                  <p:stCondLst>
                                    <p:cond delay="0"/>
                                  </p:stCondLst>
                                  <p:iterate type="lt" backwards="0">
                                    <p:tmAbs val="0"/>
                                  </p:iterate>
                                  <p:childTnLst>
                                    <p:set>
                                      <p:cBhvr>
                                        <p:cTn id="15" fill="hold"/>
                                        <p:tgtEl>
                                          <p:spTgt spid="175">
                                            <p:bg/>
                                          </p:spTgt>
                                        </p:tgtEl>
                                        <p:attrNameLst>
                                          <p:attrName>style.visibility</p:attrName>
                                        </p:attrNameLst>
                                      </p:cBhvr>
                                      <p:to>
                                        <p:strVal val="visible"/>
                                      </p:to>
                                    </p:set>
                                    <p:anim calcmode="lin" valueType="num">
                                      <p:cBhvr>
                                        <p:cTn id="16" dur="1000" fill="hold"/>
                                        <p:tgtEl>
                                          <p:spTgt spid="175">
                                            <p:bg/>
                                          </p:spTgt>
                                        </p:tgtEl>
                                        <p:attrNameLst>
                                          <p:attrName>ppt_x</p:attrName>
                                        </p:attrNameLst>
                                      </p:cBhvr>
                                      <p:tavLst>
                                        <p:tav tm="0">
                                          <p:val>
                                            <p:strVal val="0-#ppt_w/2"/>
                                          </p:val>
                                        </p:tav>
                                        <p:tav tm="100000">
                                          <p:val>
                                            <p:strVal val="#ppt_x"/>
                                          </p:val>
                                        </p:tav>
                                      </p:tavLst>
                                    </p:anim>
                                    <p:anim calcmode="lin" valueType="num">
                                      <p:cBhvr>
                                        <p:cTn id="17" dur="1000" fill="hold"/>
                                        <p:tgtEl>
                                          <p:spTgt spid="175">
                                            <p:bg/>
                                          </p:spTgt>
                                        </p:tgtEl>
                                        <p:attrNameLst>
                                          <p:attrName>ppt_y</p:attrName>
                                        </p:attrNameLst>
                                      </p:cBhvr>
                                      <p:tavLst>
                                        <p:tav tm="0">
                                          <p:val>
                                            <p:strVal val="#ppt_y"/>
                                          </p:val>
                                        </p:tav>
                                        <p:tav tm="100000">
                                          <p:val>
                                            <p:strVal val="#ppt_y"/>
                                          </p:val>
                                        </p:tav>
                                      </p:tavLst>
                                    </p:anim>
                                  </p:childTnLst>
                                </p:cTn>
                              </p:par>
                              <p:par>
                                <p:cTn id="18" presetClass="entr" nodeType="withEffect" presetSubtype="8" presetID="2" grpId="2" fill="hold">
                                  <p:stCondLst>
                                    <p:cond delay="0"/>
                                  </p:stCondLst>
                                  <p:iterate type="lt" backwards="0">
                                    <p:tmAbs val="0"/>
                                  </p:iterate>
                                  <p:childTnLst>
                                    <p:set>
                                      <p:cBhvr>
                                        <p:cTn id="19" fill="hold"/>
                                        <p:tgtEl>
                                          <p:spTgt spid="175">
                                            <p:txEl>
                                              <p:pRg st="0" end="0"/>
                                            </p:txEl>
                                          </p:spTgt>
                                        </p:tgtEl>
                                        <p:attrNameLst>
                                          <p:attrName>style.visibility</p:attrName>
                                        </p:attrNameLst>
                                      </p:cBhvr>
                                      <p:to>
                                        <p:strVal val="visible"/>
                                      </p:to>
                                    </p:set>
                                    <p:anim calcmode="lin" valueType="num">
                                      <p:cBhvr>
                                        <p:cTn id="20" dur="1000" fill="hold"/>
                                        <p:tgtEl>
                                          <p:spTgt spid="175">
                                            <p:txEl>
                                              <p:pRg st="0" end="0"/>
                                            </p:txEl>
                                          </p:spTgt>
                                        </p:tgtEl>
                                        <p:attrNameLst>
                                          <p:attrName>ppt_x</p:attrName>
                                        </p:attrNameLst>
                                      </p:cBhvr>
                                      <p:tavLst>
                                        <p:tav tm="0">
                                          <p:val>
                                            <p:strVal val="0-#ppt_w/2"/>
                                          </p:val>
                                        </p:tav>
                                        <p:tav tm="100000">
                                          <p:val>
                                            <p:strVal val="#ppt_x"/>
                                          </p:val>
                                        </p:tav>
                                      </p:tavLst>
                                    </p:anim>
                                    <p:anim calcmode="lin" valueType="num">
                                      <p:cBhvr>
                                        <p:cTn id="21" dur="1000" fill="hold"/>
                                        <p:tgtEl>
                                          <p:spTgt spid="175">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Class="entr" nodeType="afterEffect" presetSubtype="8" presetID="2" grpId="3" fill="hold">
                                  <p:stCondLst>
                                    <p:cond delay="0"/>
                                  </p:stCondLst>
                                  <p:iterate type="lt" backwards="0">
                                    <p:tmAbs val="0"/>
                                  </p:iterate>
                                  <p:childTnLst>
                                    <p:set>
                                      <p:cBhvr>
                                        <p:cTn id="24" fill="hold"/>
                                        <p:tgtEl>
                                          <p:spTgt spid="177">
                                            <p:bg/>
                                          </p:spTgt>
                                        </p:tgtEl>
                                        <p:attrNameLst>
                                          <p:attrName>style.visibility</p:attrName>
                                        </p:attrNameLst>
                                      </p:cBhvr>
                                      <p:to>
                                        <p:strVal val="visible"/>
                                      </p:to>
                                    </p:set>
                                    <p:anim calcmode="lin" valueType="num">
                                      <p:cBhvr>
                                        <p:cTn id="25" dur="500" fill="hold"/>
                                        <p:tgtEl>
                                          <p:spTgt spid="177">
                                            <p:bg/>
                                          </p:spTgt>
                                        </p:tgtEl>
                                        <p:attrNameLst>
                                          <p:attrName>ppt_x</p:attrName>
                                        </p:attrNameLst>
                                      </p:cBhvr>
                                      <p:tavLst>
                                        <p:tav tm="0">
                                          <p:val>
                                            <p:strVal val="0-#ppt_w/2"/>
                                          </p:val>
                                        </p:tav>
                                        <p:tav tm="100000">
                                          <p:val>
                                            <p:strVal val="#ppt_x"/>
                                          </p:val>
                                        </p:tav>
                                      </p:tavLst>
                                    </p:anim>
                                    <p:anim calcmode="lin" valueType="num">
                                      <p:cBhvr>
                                        <p:cTn id="26" dur="500" fill="hold"/>
                                        <p:tgtEl>
                                          <p:spTgt spid="177">
                                            <p:bg/>
                                          </p:spTgt>
                                        </p:tgtEl>
                                        <p:attrNameLst>
                                          <p:attrName>ppt_y</p:attrName>
                                        </p:attrNameLst>
                                      </p:cBhvr>
                                      <p:tavLst>
                                        <p:tav tm="0">
                                          <p:val>
                                            <p:strVal val="#ppt_y"/>
                                          </p:val>
                                        </p:tav>
                                        <p:tav tm="100000">
                                          <p:val>
                                            <p:strVal val="#ppt_y"/>
                                          </p:val>
                                        </p:tav>
                                      </p:tavLst>
                                    </p:anim>
                                  </p:childTnLst>
                                </p:cTn>
                              </p:par>
                              <p:par>
                                <p:cTn id="27" presetClass="entr" nodeType="withEffect" presetSubtype="8" presetID="2" grpId="3" fill="hold">
                                  <p:stCondLst>
                                    <p:cond delay="0"/>
                                  </p:stCondLst>
                                  <p:iterate type="lt" backwards="0">
                                    <p:tmAbs val="0"/>
                                  </p:iterate>
                                  <p:childTnLst>
                                    <p:set>
                                      <p:cBhvr>
                                        <p:cTn id="28" fill="hold"/>
                                        <p:tgtEl>
                                          <p:spTgt spid="177">
                                            <p:txEl>
                                              <p:pRg st="0" end="0"/>
                                            </p:txEl>
                                          </p:spTgt>
                                        </p:tgtEl>
                                        <p:attrNameLst>
                                          <p:attrName>style.visibility</p:attrName>
                                        </p:attrNameLst>
                                      </p:cBhvr>
                                      <p:to>
                                        <p:strVal val="visible"/>
                                      </p:to>
                                    </p:set>
                                    <p:anim calcmode="lin" valueType="num">
                                      <p:cBhvr>
                                        <p:cTn id="29" dur="500" fill="hold"/>
                                        <p:tgtEl>
                                          <p:spTgt spid="177">
                                            <p:txEl>
                                              <p:pRg st="0" end="0"/>
                                            </p:txEl>
                                          </p:spTgt>
                                        </p:tgtEl>
                                        <p:attrNameLst>
                                          <p:attrName>ppt_x</p:attrName>
                                        </p:attrNameLst>
                                      </p:cBhvr>
                                      <p:tavLst>
                                        <p:tav tm="0">
                                          <p:val>
                                            <p:strVal val="0-#ppt_w/2"/>
                                          </p:val>
                                        </p:tav>
                                        <p:tav tm="100000">
                                          <p:val>
                                            <p:strVal val="#ppt_x"/>
                                          </p:val>
                                        </p:tav>
                                      </p:tavLst>
                                    </p:anim>
                                    <p:anim calcmode="lin" valueType="num">
                                      <p:cBhvr>
                                        <p:cTn id="30" dur="500" fill="hold"/>
                                        <p:tgtEl>
                                          <p:spTgt spid="1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7" grpId="3"/>
      <p:bldP build="p" bldLvl="5" animBg="1" rev="0" advAuto="0" spid="176" grpId="1"/>
      <p:bldP build="p" bldLvl="5" animBg="1" rev="0" advAuto="0" spid="175" grpId="2"/>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3" name="EasternLogoOnlyWhite.png" descr="EasternLogoOnlyWhite.png"/>
          <p:cNvPicPr>
            <a:picLocks noChangeAspect="1"/>
          </p:cNvPicPr>
          <p:nvPr/>
        </p:nvPicPr>
        <p:blipFill>
          <a:blip r:embed="rId2">
            <a:extLst/>
          </a:blip>
          <a:stretch>
            <a:fillRect/>
          </a:stretch>
        </p:blipFill>
        <p:spPr>
          <a:xfrm>
            <a:off x="9017000" y="734600"/>
            <a:ext cx="6350000" cy="6350001"/>
          </a:xfrm>
          <a:prstGeom prst="rect">
            <a:avLst/>
          </a:prstGeom>
          <a:ln w="25400">
            <a:miter lim="400000"/>
          </a:ln>
          <a:effectLst>
            <a:outerShdw sx="100000" sy="100000" kx="0" ky="0" algn="b" rotWithShape="0" blurRad="254000" dist="194213" dir="1500000">
              <a:srgbClr val="000000">
                <a:alpha val="70000"/>
              </a:srgbClr>
            </a:outerShdw>
          </a:effectLst>
        </p:spPr>
      </p:pic>
      <p:sp>
        <p:nvSpPr>
          <p:cNvPr id="414" name="Timothy Rezendes…"/>
          <p:cNvSpPr txBox="1"/>
          <p:nvPr/>
        </p:nvSpPr>
        <p:spPr>
          <a:xfrm>
            <a:off x="9050274" y="8028532"/>
            <a:ext cx="6283453" cy="35357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b="1" sz="5500">
                <a:solidFill>
                  <a:schemeClr val="accent1"/>
                </a:solidFill>
                <a:effectLst>
                  <a:outerShdw sx="100000" sy="100000" kx="0" ky="0" algn="b" rotWithShape="0" blurRad="254000" dist="190500" dir="1500000">
                    <a:srgbClr val="000000">
                      <a:alpha val="70000"/>
                    </a:srgbClr>
                  </a:outerShdw>
                </a:effectLst>
              </a:defRPr>
            </a:pPr>
            <a:r>
              <a:t>Timothy Rezendes</a:t>
            </a:r>
          </a:p>
          <a:p>
            <a:pPr defTabSz="825500">
              <a:defRPr b="1" sz="5500">
                <a:solidFill>
                  <a:schemeClr val="accent1"/>
                </a:solidFill>
                <a:effectLst>
                  <a:outerShdw sx="100000" sy="100000" kx="0" ky="0" algn="b" rotWithShape="0" blurRad="254000" dist="190500" dir="1500000">
                    <a:srgbClr val="000000">
                      <a:alpha val="70000"/>
                    </a:srgbClr>
                  </a:outerShdw>
                </a:effectLst>
              </a:defRPr>
            </a:pPr>
            <a:r>
              <a:t>DTSC 690</a:t>
            </a:r>
          </a:p>
          <a:p>
            <a:pPr defTabSz="825500">
              <a:defRPr b="1" sz="5500">
                <a:solidFill>
                  <a:schemeClr val="accent1"/>
                </a:solidFill>
                <a:effectLst>
                  <a:outerShdw sx="100000" sy="100000" kx="0" ky="0" algn="b" rotWithShape="0" blurRad="254000" dist="190500" dir="1500000">
                    <a:srgbClr val="000000">
                      <a:alpha val="70000"/>
                    </a:srgbClr>
                  </a:outerShdw>
                </a:effectLst>
              </a:defRPr>
            </a:pPr>
            <a:r>
              <a:t>Dr. Gregory Longo</a:t>
            </a:r>
          </a:p>
          <a:p>
            <a:pPr defTabSz="825500">
              <a:defRPr b="1" sz="5500">
                <a:solidFill>
                  <a:schemeClr val="accent1"/>
                </a:solidFill>
                <a:effectLst>
                  <a:outerShdw sx="100000" sy="100000" kx="0" ky="0" algn="b" rotWithShape="0" blurRad="254000" dist="190500" dir="1500000">
                    <a:srgbClr val="000000">
                      <a:alpha val="70000"/>
                    </a:srgbClr>
                  </a:outerShdw>
                </a:effectLst>
              </a:defRPr>
            </a:pPr>
            <a:r>
              <a:t>Spring II 2022</a:t>
            </a:r>
          </a:p>
        </p:txBody>
      </p:sp>
      <p:sp>
        <p:nvSpPr>
          <p:cNvPr id="415" name="Online Proctoring: In Search of an Ethical Balance Between Integrity and Privacy © 2022 by Timothy Rezendes is licensed under CC BY-NC-SA 4.0. To view a copy of this license, visit http://creativecommons.org/licenses/by-nc-sa/4.0/"/>
          <p:cNvSpPr txBox="1"/>
          <p:nvPr/>
        </p:nvSpPr>
        <p:spPr>
          <a:xfrm>
            <a:off x="254000" y="12508203"/>
            <a:ext cx="23876000"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Online Proctoring: In Search of an Ethical Balance Between Integrity and Privacy © 2022 by Timothy Rezendes is licensed under CC BY-NC-SA 4.0. To view a copy of this license, visit http://creativecommons.org/licenses/by-nc-sa/4.0/</a:t>
            </a:r>
          </a:p>
        </p:txBody>
      </p:sp>
    </p:spTree>
  </p:cSld>
  <p:clrMapOvr>
    <a:masterClrMapping/>
  </p:clrMapOvr>
  <mc:AlternateContent xmlns:mc="http://schemas.openxmlformats.org/markup-compatibility/2006">
    <mc:Choice xmlns:p14="http://schemas.microsoft.com/office/powerpoint/2010/main" Requires="p14">
      <p:transition spd="slow" advClick="0" advTm="5000" p14:dur="15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An Ethical Collision"/>
          <p:cNvSpPr txBox="1"/>
          <p:nvPr>
            <p:ph type="title"/>
          </p:nvPr>
        </p:nvSpPr>
        <p:spPr>
          <a:prstGeom prst="rect">
            <a:avLst/>
          </a:prstGeom>
        </p:spPr>
        <p:txBody>
          <a:bodyPr/>
          <a:lstStyle>
            <a:lvl1pPr algn="ctr"/>
          </a:lstStyle>
          <a:p>
            <a:pPr/>
            <a:r>
              <a:t>An Ethical Collision</a:t>
            </a:r>
          </a:p>
        </p:txBody>
      </p:sp>
      <p:sp>
        <p:nvSpPr>
          <p:cNvPr id="180" name="Academic Integrity vs. Student Privac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Academic Integrity vs. Student Privacy</a:t>
            </a:r>
          </a:p>
        </p:txBody>
      </p:sp>
      <p:sp>
        <p:nvSpPr>
          <p:cNvPr id="181" name="Maintaining academic integrity in post-secondary institutions gives value to the degrees it confers, which value, in turn, benefits the institution's students (Holden et al., 2021).…"/>
          <p:cNvSpPr txBox="1"/>
          <p:nvPr>
            <p:ph type="body" sz="half" idx="1"/>
          </p:nvPr>
        </p:nvSpPr>
        <p:spPr>
          <a:xfrm>
            <a:off x="377112" y="4248504"/>
            <a:ext cx="11220595" cy="8256012"/>
          </a:xfrm>
          <a:prstGeom prst="rect">
            <a:avLst/>
          </a:prstGeom>
        </p:spPr>
        <p:txBody>
          <a:bodyPr/>
          <a:lstStyle/>
          <a:p>
            <a:pPr algn="ctr"/>
            <a:r>
              <a:t>Maintaining academic integrity in post-secondary institutions gives value to the degrees it confers, which value, in turn, benefits the institution's students (Holden et al., 2021).</a:t>
            </a:r>
          </a:p>
          <a:p>
            <a:pPr algn="ctr"/>
            <a:r>
              <a:t>Even early proponents of online distance learning recognized the possibility for increased academic dishonesty during online exams (Savenye, 2004).</a:t>
            </a:r>
          </a:p>
        </p:txBody>
      </p:sp>
      <p:sp>
        <p:nvSpPr>
          <p:cNvPr id="182" name="Online proctoring software collects personal data on students and may require access to computer functions that allow it to monitor students' physical surroundings and their computer activity (Kelley &amp; Oliver, 2020).…"/>
          <p:cNvSpPr txBox="1"/>
          <p:nvPr/>
        </p:nvSpPr>
        <p:spPr>
          <a:xfrm>
            <a:off x="12921231" y="4248504"/>
            <a:ext cx="11220595"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nSpc>
                <a:spcPct val="90000"/>
              </a:lnSpc>
              <a:spcBef>
                <a:spcPts val="4500"/>
              </a:spcBef>
              <a:buSzPct val="123000"/>
              <a:buChar char="•"/>
              <a:defRPr sz="4800">
                <a:solidFill>
                  <a:srgbClr val="000000"/>
                </a:solidFill>
              </a:defRPr>
            </a:pPr>
            <a:r>
              <a:t>Online proctoring software collects personal data on students and may require access to computer functions that allow it to monitor students' physical surroundings and their computer activity (Kelley &amp; Oliver, 2020).</a:t>
            </a:r>
          </a:p>
          <a:p>
            <a:pPr marL="609600" indent="-609600">
              <a:lnSpc>
                <a:spcPct val="90000"/>
              </a:lnSpc>
              <a:spcBef>
                <a:spcPts val="4500"/>
              </a:spcBef>
              <a:buSzPct val="123000"/>
              <a:buChar char="•"/>
              <a:defRPr sz="4800">
                <a:solidFill>
                  <a:srgbClr val="000000"/>
                </a:solidFill>
              </a:defRPr>
            </a:pPr>
            <a:r>
              <a:t>Online proctoring exacerbates students' anxiety leading to reduced exam performance (Woldeab &amp; Brothen, 2019).</a:t>
            </a:r>
          </a:p>
        </p:txBody>
      </p:sp>
      <p:pic>
        <p:nvPicPr>
          <p:cNvPr id="183" name="Line Line" descr="Line Line"/>
          <p:cNvPicPr>
            <a:picLocks noChangeAspect="0"/>
          </p:cNvPicPr>
          <p:nvPr/>
        </p:nvPicPr>
        <p:blipFill>
          <a:blip r:embed="rId3">
            <a:extLst/>
          </a:blip>
          <a:stretch>
            <a:fillRect/>
          </a:stretch>
        </p:blipFill>
        <p:spPr>
          <a:xfrm rot="16200000">
            <a:off x="7485307" y="7999762"/>
            <a:ext cx="9311486" cy="254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80"/>
                                        </p:tgtEl>
                                        <p:attrNameLst>
                                          <p:attrName>style.visibility</p:attrName>
                                        </p:attrNameLst>
                                      </p:cBhvr>
                                      <p:to>
                                        <p:strVal val="visible"/>
                                      </p:to>
                                    </p:set>
                                    <p:anim calcmode="lin" valueType="num">
                                      <p:cBhvr>
                                        <p:cTn id="7" dur="1000" fill="hold"/>
                                        <p:tgtEl>
                                          <p:spTgt spid="180"/>
                                        </p:tgtEl>
                                        <p:attrNameLst>
                                          <p:attrName>ppt_x</p:attrName>
                                        </p:attrNameLst>
                                      </p:cBhvr>
                                      <p:tavLst>
                                        <p:tav tm="0">
                                          <p:val>
                                            <p:strVal val="#ppt_x"/>
                                          </p:val>
                                        </p:tav>
                                        <p:tav tm="100000">
                                          <p:val>
                                            <p:strVal val="#ppt_x"/>
                                          </p:val>
                                        </p:tav>
                                      </p:tavLst>
                                    </p:anim>
                                    <p:anim calcmode="lin" valueType="num">
                                      <p:cBhvr>
                                        <p:cTn id="8" dur="1000" fill="hold"/>
                                        <p:tgtEl>
                                          <p:spTgt spid="18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1" presetID="22" grpId="2" fill="hold">
                                  <p:stCondLst>
                                    <p:cond delay="0"/>
                                  </p:stCondLst>
                                  <p:iterate type="el" backwards="0">
                                    <p:tmAbs val="0"/>
                                  </p:iterate>
                                  <p:childTnLst>
                                    <p:set>
                                      <p:cBhvr>
                                        <p:cTn id="11" fill="hold"/>
                                        <p:tgtEl>
                                          <p:spTgt spid="183"/>
                                        </p:tgtEl>
                                        <p:attrNameLst>
                                          <p:attrName>style.visibility</p:attrName>
                                        </p:attrNameLst>
                                      </p:cBhvr>
                                      <p:to>
                                        <p:strVal val="visible"/>
                                      </p:to>
                                    </p:set>
                                    <p:animEffect filter="wipe(up)" transition="in">
                                      <p:cBhvr>
                                        <p:cTn id="12" dur="10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3" fill="hold">
                                  <p:stCondLst>
                                    <p:cond delay="0"/>
                                  </p:stCondLst>
                                  <p:iterate type="el" backwards="0">
                                    <p:tmAbs val="0"/>
                                  </p:iterate>
                                  <p:childTnLst>
                                    <p:set>
                                      <p:cBhvr>
                                        <p:cTn id="16" fill="hold"/>
                                        <p:tgtEl>
                                          <p:spTgt spid="181">
                                            <p:bg/>
                                          </p:spTgt>
                                        </p:tgtEl>
                                        <p:attrNameLst>
                                          <p:attrName>style.visibility</p:attrName>
                                        </p:attrNameLst>
                                      </p:cBhvr>
                                      <p:to>
                                        <p:strVal val="visible"/>
                                      </p:to>
                                    </p:set>
                                    <p:anim calcmode="lin" valueType="num">
                                      <p:cBhvr>
                                        <p:cTn id="17" dur="1000" fill="hold"/>
                                        <p:tgtEl>
                                          <p:spTgt spid="181">
                                            <p:bg/>
                                          </p:spTgt>
                                        </p:tgtEl>
                                        <p:attrNameLst>
                                          <p:attrName>ppt_x</p:attrName>
                                        </p:attrNameLst>
                                      </p:cBhvr>
                                      <p:tavLst>
                                        <p:tav tm="0">
                                          <p:val>
                                            <p:strVal val="0-#ppt_w/2"/>
                                          </p:val>
                                        </p:tav>
                                        <p:tav tm="100000">
                                          <p:val>
                                            <p:strVal val="#ppt_x"/>
                                          </p:val>
                                        </p:tav>
                                      </p:tavLst>
                                    </p:anim>
                                    <p:anim calcmode="lin" valueType="num">
                                      <p:cBhvr>
                                        <p:cTn id="18" dur="1000" fill="hold"/>
                                        <p:tgtEl>
                                          <p:spTgt spid="181">
                                            <p:bg/>
                                          </p:spTgt>
                                        </p:tgtEl>
                                        <p:attrNameLst>
                                          <p:attrName>ppt_y</p:attrName>
                                        </p:attrNameLst>
                                      </p:cBhvr>
                                      <p:tavLst>
                                        <p:tav tm="0">
                                          <p:val>
                                            <p:strVal val="#ppt_y"/>
                                          </p:val>
                                        </p:tav>
                                        <p:tav tm="100000">
                                          <p:val>
                                            <p:strVal val="#ppt_y"/>
                                          </p:val>
                                        </p:tav>
                                      </p:tavLst>
                                    </p:anim>
                                  </p:childTnLst>
                                </p:cTn>
                              </p:par>
                              <p:par>
                                <p:cTn id="19" presetClass="entr" nodeType="withEffect" presetSubtype="8" presetID="2" grpId="3" fill="hold">
                                  <p:stCondLst>
                                    <p:cond delay="0"/>
                                  </p:stCondLst>
                                  <p:iterate type="el" backwards="0">
                                    <p:tmAbs val="0"/>
                                  </p:iterate>
                                  <p:childTnLst>
                                    <p:set>
                                      <p:cBhvr>
                                        <p:cTn id="20" fill="hold"/>
                                        <p:tgtEl>
                                          <p:spTgt spid="181">
                                            <p:txEl>
                                              <p:pRg st="0" end="0"/>
                                            </p:txEl>
                                          </p:spTgt>
                                        </p:tgtEl>
                                        <p:attrNameLst>
                                          <p:attrName>style.visibility</p:attrName>
                                        </p:attrNameLst>
                                      </p:cBhvr>
                                      <p:to>
                                        <p:strVal val="visible"/>
                                      </p:to>
                                    </p:set>
                                    <p:anim calcmode="lin" valueType="num">
                                      <p:cBhvr>
                                        <p:cTn id="21" dur="1000" fill="hold"/>
                                        <p:tgtEl>
                                          <p:spTgt spid="181">
                                            <p:txEl>
                                              <p:pRg st="0" end="0"/>
                                            </p:txEl>
                                          </p:spTgt>
                                        </p:tgtEl>
                                        <p:attrNameLst>
                                          <p:attrName>ppt_x</p:attrName>
                                        </p:attrNameLst>
                                      </p:cBhvr>
                                      <p:tavLst>
                                        <p:tav tm="0">
                                          <p:val>
                                            <p:strVal val="0-#ppt_w/2"/>
                                          </p:val>
                                        </p:tav>
                                        <p:tav tm="100000">
                                          <p:val>
                                            <p:strVal val="#ppt_x"/>
                                          </p:val>
                                        </p:tav>
                                      </p:tavLst>
                                    </p:anim>
                                    <p:anim calcmode="lin" valueType="num">
                                      <p:cBhvr>
                                        <p:cTn id="22" dur="1000" fill="hold"/>
                                        <p:tgtEl>
                                          <p:spTgt spid="1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 grpId="3" fill="hold">
                                  <p:stCondLst>
                                    <p:cond delay="0"/>
                                  </p:stCondLst>
                                  <p:iterate type="el" backwards="0">
                                    <p:tmAbs val="0"/>
                                  </p:iterate>
                                  <p:childTnLst>
                                    <p:set>
                                      <p:cBhvr>
                                        <p:cTn id="26" fill="hold"/>
                                        <p:tgtEl>
                                          <p:spTgt spid="181">
                                            <p:txEl>
                                              <p:pRg st="1" end="1"/>
                                            </p:txEl>
                                          </p:spTgt>
                                        </p:tgtEl>
                                        <p:attrNameLst>
                                          <p:attrName>style.visibility</p:attrName>
                                        </p:attrNameLst>
                                      </p:cBhvr>
                                      <p:to>
                                        <p:strVal val="visible"/>
                                      </p:to>
                                    </p:set>
                                    <p:anim calcmode="lin" valueType="num">
                                      <p:cBhvr>
                                        <p:cTn id="27" dur="1000" fill="hold"/>
                                        <p:tgtEl>
                                          <p:spTgt spid="181">
                                            <p:txEl>
                                              <p:pRg st="1" end="1"/>
                                            </p:txEl>
                                          </p:spTgt>
                                        </p:tgtEl>
                                        <p:attrNameLst>
                                          <p:attrName>ppt_x</p:attrName>
                                        </p:attrNameLst>
                                      </p:cBhvr>
                                      <p:tavLst>
                                        <p:tav tm="0">
                                          <p:val>
                                            <p:strVal val="0-#ppt_w/2"/>
                                          </p:val>
                                        </p:tav>
                                        <p:tav tm="100000">
                                          <p:val>
                                            <p:strVal val="#ppt_x"/>
                                          </p:val>
                                        </p:tav>
                                      </p:tavLst>
                                    </p:anim>
                                    <p:anim calcmode="lin" valueType="num">
                                      <p:cBhvr>
                                        <p:cTn id="28" dur="1000" fill="hold"/>
                                        <p:tgtEl>
                                          <p:spTgt spid="1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2" presetID="2" grpId="4" fill="hold">
                                  <p:stCondLst>
                                    <p:cond delay="0"/>
                                  </p:stCondLst>
                                  <p:iterate type="el" backwards="0">
                                    <p:tmAbs val="0"/>
                                  </p:iterate>
                                  <p:childTnLst>
                                    <p:set>
                                      <p:cBhvr>
                                        <p:cTn id="32" fill="hold"/>
                                        <p:tgtEl>
                                          <p:spTgt spid="182">
                                            <p:bg/>
                                          </p:spTgt>
                                        </p:tgtEl>
                                        <p:attrNameLst>
                                          <p:attrName>style.visibility</p:attrName>
                                        </p:attrNameLst>
                                      </p:cBhvr>
                                      <p:to>
                                        <p:strVal val="visible"/>
                                      </p:to>
                                    </p:set>
                                    <p:anim calcmode="lin" valueType="num">
                                      <p:cBhvr>
                                        <p:cTn id="33" dur="1000" fill="hold"/>
                                        <p:tgtEl>
                                          <p:spTgt spid="182">
                                            <p:bg/>
                                          </p:spTgt>
                                        </p:tgtEl>
                                        <p:attrNameLst>
                                          <p:attrName>ppt_x</p:attrName>
                                        </p:attrNameLst>
                                      </p:cBhvr>
                                      <p:tavLst>
                                        <p:tav tm="0">
                                          <p:val>
                                            <p:strVal val="1+#ppt_w/2"/>
                                          </p:val>
                                        </p:tav>
                                        <p:tav tm="100000">
                                          <p:val>
                                            <p:strVal val="#ppt_x"/>
                                          </p:val>
                                        </p:tav>
                                      </p:tavLst>
                                    </p:anim>
                                    <p:anim calcmode="lin" valueType="num">
                                      <p:cBhvr>
                                        <p:cTn id="34" dur="1000" fill="hold"/>
                                        <p:tgtEl>
                                          <p:spTgt spid="182">
                                            <p:bg/>
                                          </p:spTgt>
                                        </p:tgtEl>
                                        <p:attrNameLst>
                                          <p:attrName>ppt_y</p:attrName>
                                        </p:attrNameLst>
                                      </p:cBhvr>
                                      <p:tavLst>
                                        <p:tav tm="0">
                                          <p:val>
                                            <p:strVal val="#ppt_y"/>
                                          </p:val>
                                        </p:tav>
                                        <p:tav tm="100000">
                                          <p:val>
                                            <p:strVal val="#ppt_y"/>
                                          </p:val>
                                        </p:tav>
                                      </p:tavLst>
                                    </p:anim>
                                  </p:childTnLst>
                                </p:cTn>
                              </p:par>
                              <p:par>
                                <p:cTn id="35" presetClass="entr" nodeType="withEffect" presetSubtype="2" presetID="2" grpId="4" fill="hold">
                                  <p:stCondLst>
                                    <p:cond delay="0"/>
                                  </p:stCondLst>
                                  <p:iterate type="el" backwards="0">
                                    <p:tmAbs val="0"/>
                                  </p:iterate>
                                  <p:childTnLst>
                                    <p:set>
                                      <p:cBhvr>
                                        <p:cTn id="36" fill="hold"/>
                                        <p:tgtEl>
                                          <p:spTgt spid="182">
                                            <p:txEl>
                                              <p:pRg st="0" end="0"/>
                                            </p:txEl>
                                          </p:spTgt>
                                        </p:tgtEl>
                                        <p:attrNameLst>
                                          <p:attrName>style.visibility</p:attrName>
                                        </p:attrNameLst>
                                      </p:cBhvr>
                                      <p:to>
                                        <p:strVal val="visible"/>
                                      </p:to>
                                    </p:set>
                                    <p:anim calcmode="lin" valueType="num">
                                      <p:cBhvr>
                                        <p:cTn id="37" dur="1000" fill="hold"/>
                                        <p:tgtEl>
                                          <p:spTgt spid="182">
                                            <p:txEl>
                                              <p:pRg st="0" end="0"/>
                                            </p:txEl>
                                          </p:spTgt>
                                        </p:tgtEl>
                                        <p:attrNameLst>
                                          <p:attrName>ppt_x</p:attrName>
                                        </p:attrNameLst>
                                      </p:cBhvr>
                                      <p:tavLst>
                                        <p:tav tm="0">
                                          <p:val>
                                            <p:strVal val="1+#ppt_w/2"/>
                                          </p:val>
                                        </p:tav>
                                        <p:tav tm="100000">
                                          <p:val>
                                            <p:strVal val="#ppt_x"/>
                                          </p:val>
                                        </p:tav>
                                      </p:tavLst>
                                    </p:anim>
                                    <p:anim calcmode="lin" valueType="num">
                                      <p:cBhvr>
                                        <p:cTn id="38" dur="1000" fill="hold"/>
                                        <p:tgtEl>
                                          <p:spTgt spid="1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2" presetID="2" grpId="4" fill="hold">
                                  <p:stCondLst>
                                    <p:cond delay="0"/>
                                  </p:stCondLst>
                                  <p:iterate type="el" backwards="0">
                                    <p:tmAbs val="0"/>
                                  </p:iterate>
                                  <p:childTnLst>
                                    <p:set>
                                      <p:cBhvr>
                                        <p:cTn id="42" fill="hold"/>
                                        <p:tgtEl>
                                          <p:spTgt spid="182">
                                            <p:txEl>
                                              <p:pRg st="1" end="1"/>
                                            </p:txEl>
                                          </p:spTgt>
                                        </p:tgtEl>
                                        <p:attrNameLst>
                                          <p:attrName>style.visibility</p:attrName>
                                        </p:attrNameLst>
                                      </p:cBhvr>
                                      <p:to>
                                        <p:strVal val="visible"/>
                                      </p:to>
                                    </p:set>
                                    <p:anim calcmode="lin" valueType="num">
                                      <p:cBhvr>
                                        <p:cTn id="43" dur="1000" fill="hold"/>
                                        <p:tgtEl>
                                          <p:spTgt spid="182">
                                            <p:txEl>
                                              <p:pRg st="1" end="1"/>
                                            </p:txEl>
                                          </p:spTgt>
                                        </p:tgtEl>
                                        <p:attrNameLst>
                                          <p:attrName>ppt_x</p:attrName>
                                        </p:attrNameLst>
                                      </p:cBhvr>
                                      <p:tavLst>
                                        <p:tav tm="0">
                                          <p:val>
                                            <p:strVal val="1+#ppt_w/2"/>
                                          </p:val>
                                        </p:tav>
                                        <p:tav tm="100000">
                                          <p:val>
                                            <p:strVal val="#ppt_x"/>
                                          </p:val>
                                        </p:tav>
                                      </p:tavLst>
                                    </p:anim>
                                    <p:anim calcmode="lin" valueType="num">
                                      <p:cBhvr>
                                        <p:cTn id="44" dur="1000" fill="hold"/>
                                        <p:tgtEl>
                                          <p:spTgt spid="18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1" grpId="3"/>
      <p:bldP build="whole" bldLvl="1" animBg="1" rev="0" advAuto="0" spid="180" grpId="1"/>
      <p:bldP build="whole" bldLvl="1" animBg="1" rev="0" advAuto="0" spid="183" grpId="2"/>
      <p:bldP build="p" bldLvl="5" animBg="1" rev="0" advAuto="0" spid="182" grpId="4"/>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he Rise of Distance Learning"/>
          <p:cNvSpPr txBox="1"/>
          <p:nvPr>
            <p:ph type="title"/>
          </p:nvPr>
        </p:nvSpPr>
        <p:spPr>
          <a:xfrm>
            <a:off x="254000" y="4533900"/>
            <a:ext cx="22790568" cy="4648200"/>
          </a:xfrm>
          <a:prstGeom prst="rect">
            <a:avLst/>
          </a:prstGeom>
        </p:spPr>
        <p:txBody>
          <a:bodyPr/>
          <a:lstStyle>
            <a:lvl1pPr>
              <a:defRPr b="1" spc="-258" sz="12900">
                <a:latin typeface="+mn-lt"/>
                <a:ea typeface="+mn-ea"/>
                <a:cs typeface="+mn-cs"/>
                <a:sym typeface="Helvetica Neue"/>
              </a:defRPr>
            </a:lvl1pPr>
          </a:lstStyle>
          <a:p>
            <a:pPr/>
            <a:r>
              <a:t>The Rise of Distance Learning</a:t>
            </a:r>
          </a:p>
        </p:txBody>
      </p:sp>
    </p:spTree>
  </p:cSld>
  <p:clrMapOvr>
    <a:masterClrMapping/>
  </p:clrMapOvr>
  <mc:AlternateContent xmlns:mc="http://schemas.openxmlformats.org/markup-compatibility/2006">
    <mc:Choice xmlns:p14="http://schemas.microsoft.com/office/powerpoint/2010/main" Requires="p14">
      <p:transition spd="slow" advClick="0" advTm="0"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000" fill="hold"/>
                                        <p:tgtEl>
                                          <p:spTgt spid="188"/>
                                        </p:tgtEl>
                                        <p:attrNameLst>
                                          <p:attrName>ppt_x</p:attrName>
                                        </p:attrNameLst>
                                      </p:cBhvr>
                                      <p:tavLst>
                                        <p:tav tm="0">
                                          <p:val>
                                            <p:strVal val="#ppt_x"/>
                                          </p:val>
                                        </p:tav>
                                        <p:tav tm="100000">
                                          <p:val>
                                            <p:strVal val="#ppt_x"/>
                                          </p:val>
                                        </p:tav>
                                      </p:tavLst>
                                    </p:anim>
                                    <p:anim calcmode="lin" valueType="num">
                                      <p:cBhvr>
                                        <p:cTn id="8" dur="1000" fill="hold"/>
                                        <p:tgtEl>
                                          <p:spTgt spid="18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xit" nodeType="afterEffect" presetSubtype="1" presetID="2" grpId="2" fill="hold">
                                  <p:stCondLst>
                                    <p:cond delay="0"/>
                                  </p:stCondLst>
                                  <p:iterate type="el" backwards="0">
                                    <p:tmAbs val="0"/>
                                  </p:iterate>
                                  <p:childTnLst>
                                    <p:anim calcmode="lin" valueType="num">
                                      <p:cBhvr>
                                        <p:cTn id="11" dur="1000" fill="hold"/>
                                        <p:tgtEl>
                                          <p:spTgt spid="188"/>
                                        </p:tgtEl>
                                        <p:attrNameLst>
                                          <p:attrName>ppt_x</p:attrName>
                                        </p:attrNameLst>
                                      </p:cBhvr>
                                      <p:tavLst>
                                        <p:tav tm="0">
                                          <p:val>
                                            <p:strVal val="ppt_x"/>
                                          </p:val>
                                        </p:tav>
                                        <p:tav tm="100000">
                                          <p:val>
                                            <p:strVal val="ppt_x"/>
                                          </p:val>
                                        </p:tav>
                                      </p:tavLst>
                                    </p:anim>
                                    <p:anim calcmode="lin" valueType="num">
                                      <p:cBhvr>
                                        <p:cTn id="12" dur="1000" fill="hold"/>
                                        <p:tgtEl>
                                          <p:spTgt spid="188"/>
                                        </p:tgtEl>
                                        <p:attrNameLst>
                                          <p:attrName>ppt_y</p:attrName>
                                        </p:attrNameLst>
                                      </p:cBhvr>
                                      <p:tavLst>
                                        <p:tav tm="0">
                                          <p:val>
                                            <p:strVal val="ppt_y"/>
                                          </p:val>
                                        </p:tav>
                                        <p:tav tm="100000">
                                          <p:val>
                                            <p:strVal val="0-ppt_h/2"/>
                                          </p:val>
                                        </p:tav>
                                      </p:tavLst>
                                    </p:anim>
                                    <p:set>
                                      <p:cBhvr>
                                        <p:cTn id="13" fill="hold">
                                          <p:stCondLst>
                                            <p:cond delay="999"/>
                                          </p:stCondLst>
                                        </p:cTn>
                                        <p:tgtEl>
                                          <p:spTgt spid="18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2"/>
      <p:bldP build="whole" bldLvl="1" animBg="1" rev="0" advAuto="0" spid="18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 Steady Increase"/>
          <p:cNvSpPr txBox="1"/>
          <p:nvPr>
            <p:ph type="title"/>
          </p:nvPr>
        </p:nvSpPr>
        <p:spPr>
          <a:xfrm>
            <a:off x="1206500" y="952500"/>
            <a:ext cx="21971000" cy="2365561"/>
          </a:xfrm>
          <a:prstGeom prst="rect">
            <a:avLst/>
          </a:prstGeom>
        </p:spPr>
        <p:txBody>
          <a:bodyPr/>
          <a:lstStyle>
            <a:lvl1pPr>
              <a:defRPr spc="-252" sz="12600"/>
            </a:lvl1pPr>
          </a:lstStyle>
          <a:p>
            <a:pPr/>
            <a:r>
              <a:t>A Steady Increase</a:t>
            </a:r>
          </a:p>
        </p:txBody>
      </p:sp>
      <p:sp>
        <p:nvSpPr>
          <p:cNvPr id="191" name="Although distance learning has been around for centuries, online learning is less than 40 years old.…"/>
          <p:cNvSpPr txBox="1"/>
          <p:nvPr>
            <p:ph type="body" idx="4294967295"/>
          </p:nvPr>
        </p:nvSpPr>
        <p:spPr>
          <a:prstGeom prst="rect">
            <a:avLst/>
          </a:prstGeom>
        </p:spPr>
        <p:txBody>
          <a:bodyPr/>
          <a:lstStyle/>
          <a:p>
            <a:pPr marL="591312" indent="-591312" defTabSz="2365188">
              <a:spcBef>
                <a:spcPts val="4300"/>
              </a:spcBef>
              <a:defRPr sz="4656"/>
            </a:pPr>
            <a:r>
              <a:t>Although distance learning has been around for centuries, online learning is less than 40 years old.</a:t>
            </a:r>
          </a:p>
          <a:p>
            <a:pPr marL="591312" indent="-591312" defTabSz="2365188">
              <a:spcBef>
                <a:spcPts val="4300"/>
              </a:spcBef>
              <a:defRPr sz="5820"/>
            </a:pPr>
            <a:r>
              <a:t>The first online courses were offered in the late 1980s.</a:t>
            </a:r>
          </a:p>
          <a:p>
            <a:pPr marL="591312" indent="-591312" defTabSz="2365188">
              <a:spcBef>
                <a:spcPts val="4300"/>
              </a:spcBef>
              <a:defRPr sz="6984"/>
            </a:pPr>
            <a:r>
              <a:t>Online learning expanded in the 1990s and 2000s.</a:t>
            </a:r>
          </a:p>
          <a:p>
            <a:pPr marL="591312" indent="-591312" defTabSz="2365188">
              <a:spcBef>
                <a:spcPts val="4300"/>
              </a:spcBef>
              <a:defRPr sz="8148"/>
            </a:pPr>
            <a:r>
              <a:t>The 2010s saw steady growth in both the number of courses offered online and the number of students enrolled in them.</a:t>
            </a:r>
          </a:p>
        </p:txBody>
      </p:sp>
      <p:sp>
        <p:nvSpPr>
          <p:cNvPr id="192" name="(Kenton, 2015) (U.S. Department of Education, 2012–2020)"/>
          <p:cNvSpPr txBox="1"/>
          <p:nvPr/>
        </p:nvSpPr>
        <p:spPr>
          <a:xfrm>
            <a:off x="-4960" y="13253467"/>
            <a:ext cx="810432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(Kenton, 2015) (U.S. Department of Education, 2012–2020)</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90"/>
                                        </p:tgtEl>
                                        <p:attrNameLst>
                                          <p:attrName>style.visibility</p:attrName>
                                        </p:attrNameLst>
                                      </p:cBhvr>
                                      <p:to>
                                        <p:strVal val="visible"/>
                                      </p:to>
                                    </p:set>
                                    <p:anim calcmode="lin" valueType="num">
                                      <p:cBhvr>
                                        <p:cTn id="7" dur="1000" fill="hold"/>
                                        <p:tgtEl>
                                          <p:spTgt spid="190"/>
                                        </p:tgtEl>
                                        <p:attrNameLst>
                                          <p:attrName>ppt_w</p:attrName>
                                        </p:attrNameLst>
                                      </p:cBhvr>
                                      <p:tavLst>
                                        <p:tav tm="0">
                                          <p:val>
                                            <p:fltVal val="0"/>
                                          </p:val>
                                        </p:tav>
                                        <p:tav tm="100000">
                                          <p:val>
                                            <p:strVal val="#ppt_w"/>
                                          </p:val>
                                        </p:tav>
                                      </p:tavLst>
                                    </p:anim>
                                    <p:anim calcmode="lin" valueType="num">
                                      <p:cBhvr>
                                        <p:cTn id="8" dur="1000" fill="hold"/>
                                        <p:tgtEl>
                                          <p:spTgt spid="19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91">
                                            <p:bg/>
                                          </p:spTgt>
                                        </p:tgtEl>
                                        <p:attrNameLst>
                                          <p:attrName>style.visibility</p:attrName>
                                        </p:attrNameLst>
                                      </p:cBhvr>
                                      <p:to>
                                        <p:strVal val="visible"/>
                                      </p:to>
                                    </p:set>
                                    <p:anim calcmode="lin" valueType="num">
                                      <p:cBhvr>
                                        <p:cTn id="13" dur="1500" fill="hold"/>
                                        <p:tgtEl>
                                          <p:spTgt spid="191">
                                            <p:bg/>
                                          </p:spTgt>
                                        </p:tgtEl>
                                        <p:attrNameLst>
                                          <p:attrName>ppt_w</p:attrName>
                                        </p:attrNameLst>
                                      </p:cBhvr>
                                      <p:tavLst>
                                        <p:tav tm="0">
                                          <p:val>
                                            <p:fltVal val="0"/>
                                          </p:val>
                                        </p:tav>
                                        <p:tav tm="100000">
                                          <p:val>
                                            <p:strVal val="#ppt_w"/>
                                          </p:val>
                                        </p:tav>
                                      </p:tavLst>
                                    </p:anim>
                                    <p:anim calcmode="lin" valueType="num">
                                      <p:cBhvr>
                                        <p:cTn id="14" dur="1500" fill="hold"/>
                                        <p:tgtEl>
                                          <p:spTgt spid="191">
                                            <p:bg/>
                                          </p:spTgt>
                                        </p:tgtEl>
                                        <p:attrNameLst>
                                          <p:attrName>ppt_h</p:attrName>
                                        </p:attrNameLst>
                                      </p:cBhvr>
                                      <p:tavLst>
                                        <p:tav tm="0">
                                          <p:val>
                                            <p:fltVal val="0"/>
                                          </p:val>
                                        </p:tav>
                                        <p:tav tm="100000">
                                          <p:val>
                                            <p:strVal val="#ppt_h"/>
                                          </p:val>
                                        </p:tav>
                                      </p:tavLst>
                                    </p:anim>
                                  </p:childTnLst>
                                </p:cTn>
                              </p:par>
                              <p:par>
                                <p:cTn id="15" presetClass="entr" nodeType="withEffect" presetSubtype="16" presetID="23" grpId="2" fill="hold">
                                  <p:stCondLst>
                                    <p:cond delay="0"/>
                                  </p:stCondLst>
                                  <p:iterate type="el" backwards="0">
                                    <p:tmAbs val="0"/>
                                  </p:iterate>
                                  <p:childTnLst>
                                    <p:set>
                                      <p:cBhvr>
                                        <p:cTn id="16" fill="hold"/>
                                        <p:tgtEl>
                                          <p:spTgt spid="191">
                                            <p:txEl>
                                              <p:pRg st="0" end="0"/>
                                            </p:txEl>
                                          </p:spTgt>
                                        </p:tgtEl>
                                        <p:attrNameLst>
                                          <p:attrName>style.visibility</p:attrName>
                                        </p:attrNameLst>
                                      </p:cBhvr>
                                      <p:to>
                                        <p:strVal val="visible"/>
                                      </p:to>
                                    </p:set>
                                    <p:anim calcmode="lin" valueType="num">
                                      <p:cBhvr>
                                        <p:cTn id="17" dur="1500" fill="hold"/>
                                        <p:tgtEl>
                                          <p:spTgt spid="191">
                                            <p:txEl>
                                              <p:pRg st="0" end="0"/>
                                            </p:txEl>
                                          </p:spTgt>
                                        </p:tgtEl>
                                        <p:attrNameLst>
                                          <p:attrName>ppt_w</p:attrName>
                                        </p:attrNameLst>
                                      </p:cBhvr>
                                      <p:tavLst>
                                        <p:tav tm="0">
                                          <p:val>
                                            <p:fltVal val="0"/>
                                          </p:val>
                                        </p:tav>
                                        <p:tav tm="100000">
                                          <p:val>
                                            <p:strVal val="#ppt_w"/>
                                          </p:val>
                                        </p:tav>
                                      </p:tavLst>
                                    </p:anim>
                                    <p:anim calcmode="lin" valueType="num">
                                      <p:cBhvr>
                                        <p:cTn id="18" dur="1500" fill="hold"/>
                                        <p:tgtEl>
                                          <p:spTgt spid="19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2" fill="hold">
                                  <p:stCondLst>
                                    <p:cond delay="0"/>
                                  </p:stCondLst>
                                  <p:iterate type="el" backwards="0">
                                    <p:tmAbs val="0"/>
                                  </p:iterate>
                                  <p:childTnLst>
                                    <p:set>
                                      <p:cBhvr>
                                        <p:cTn id="22" fill="hold"/>
                                        <p:tgtEl>
                                          <p:spTgt spid="191">
                                            <p:txEl>
                                              <p:pRg st="1" end="1"/>
                                            </p:txEl>
                                          </p:spTgt>
                                        </p:tgtEl>
                                        <p:attrNameLst>
                                          <p:attrName>style.visibility</p:attrName>
                                        </p:attrNameLst>
                                      </p:cBhvr>
                                      <p:to>
                                        <p:strVal val="visible"/>
                                      </p:to>
                                    </p:set>
                                    <p:anim calcmode="lin" valueType="num">
                                      <p:cBhvr>
                                        <p:cTn id="23" dur="1500" fill="hold"/>
                                        <p:tgtEl>
                                          <p:spTgt spid="191">
                                            <p:txEl>
                                              <p:pRg st="1" end="1"/>
                                            </p:txEl>
                                          </p:spTgt>
                                        </p:tgtEl>
                                        <p:attrNameLst>
                                          <p:attrName>ppt_w</p:attrName>
                                        </p:attrNameLst>
                                      </p:cBhvr>
                                      <p:tavLst>
                                        <p:tav tm="0">
                                          <p:val>
                                            <p:fltVal val="0"/>
                                          </p:val>
                                        </p:tav>
                                        <p:tav tm="100000">
                                          <p:val>
                                            <p:strVal val="#ppt_w"/>
                                          </p:val>
                                        </p:tav>
                                      </p:tavLst>
                                    </p:anim>
                                    <p:anim calcmode="lin" valueType="num">
                                      <p:cBhvr>
                                        <p:cTn id="24" dur="1500" fill="hold"/>
                                        <p:tgtEl>
                                          <p:spTgt spid="19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2" fill="hold">
                                  <p:stCondLst>
                                    <p:cond delay="0"/>
                                  </p:stCondLst>
                                  <p:iterate type="el" backwards="0">
                                    <p:tmAbs val="0"/>
                                  </p:iterate>
                                  <p:childTnLst>
                                    <p:set>
                                      <p:cBhvr>
                                        <p:cTn id="28" fill="hold"/>
                                        <p:tgtEl>
                                          <p:spTgt spid="191">
                                            <p:txEl>
                                              <p:pRg st="2" end="2"/>
                                            </p:txEl>
                                          </p:spTgt>
                                        </p:tgtEl>
                                        <p:attrNameLst>
                                          <p:attrName>style.visibility</p:attrName>
                                        </p:attrNameLst>
                                      </p:cBhvr>
                                      <p:to>
                                        <p:strVal val="visible"/>
                                      </p:to>
                                    </p:set>
                                    <p:anim calcmode="lin" valueType="num">
                                      <p:cBhvr>
                                        <p:cTn id="29" dur="1500" fill="hold"/>
                                        <p:tgtEl>
                                          <p:spTgt spid="191">
                                            <p:txEl>
                                              <p:pRg st="2" end="2"/>
                                            </p:txEl>
                                          </p:spTgt>
                                        </p:tgtEl>
                                        <p:attrNameLst>
                                          <p:attrName>ppt_w</p:attrName>
                                        </p:attrNameLst>
                                      </p:cBhvr>
                                      <p:tavLst>
                                        <p:tav tm="0">
                                          <p:val>
                                            <p:fltVal val="0"/>
                                          </p:val>
                                        </p:tav>
                                        <p:tav tm="100000">
                                          <p:val>
                                            <p:strVal val="#ppt_w"/>
                                          </p:val>
                                        </p:tav>
                                      </p:tavLst>
                                    </p:anim>
                                    <p:anim calcmode="lin" valueType="num">
                                      <p:cBhvr>
                                        <p:cTn id="30" dur="1500" fill="hold"/>
                                        <p:tgtEl>
                                          <p:spTgt spid="19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6" presetID="23" grpId="2" fill="hold">
                                  <p:stCondLst>
                                    <p:cond delay="0"/>
                                  </p:stCondLst>
                                  <p:iterate type="el" backwards="0">
                                    <p:tmAbs val="0"/>
                                  </p:iterate>
                                  <p:childTnLst>
                                    <p:set>
                                      <p:cBhvr>
                                        <p:cTn id="34" fill="hold"/>
                                        <p:tgtEl>
                                          <p:spTgt spid="191">
                                            <p:txEl>
                                              <p:pRg st="3" end="3"/>
                                            </p:txEl>
                                          </p:spTgt>
                                        </p:tgtEl>
                                        <p:attrNameLst>
                                          <p:attrName>style.visibility</p:attrName>
                                        </p:attrNameLst>
                                      </p:cBhvr>
                                      <p:to>
                                        <p:strVal val="visible"/>
                                      </p:to>
                                    </p:set>
                                    <p:anim calcmode="lin" valueType="num">
                                      <p:cBhvr>
                                        <p:cTn id="35" dur="1500" fill="hold"/>
                                        <p:tgtEl>
                                          <p:spTgt spid="191">
                                            <p:txEl>
                                              <p:pRg st="3" end="3"/>
                                            </p:txEl>
                                          </p:spTgt>
                                        </p:tgtEl>
                                        <p:attrNameLst>
                                          <p:attrName>ppt_w</p:attrName>
                                        </p:attrNameLst>
                                      </p:cBhvr>
                                      <p:tavLst>
                                        <p:tav tm="0">
                                          <p:val>
                                            <p:fltVal val="0"/>
                                          </p:val>
                                        </p:tav>
                                        <p:tav tm="100000">
                                          <p:val>
                                            <p:strVal val="#ppt_w"/>
                                          </p:val>
                                        </p:tav>
                                      </p:tavLst>
                                    </p:anim>
                                    <p:anim calcmode="lin" valueType="num">
                                      <p:cBhvr>
                                        <p:cTn id="36" dur="1500" fill="hold"/>
                                        <p:tgtEl>
                                          <p:spTgt spid="191">
                                            <p:txEl>
                                              <p:pRg st="3" end="3"/>
                                            </p:txEl>
                                          </p:spTgt>
                                        </p:tgtEl>
                                        <p:attrNameLst>
                                          <p:attrName>ppt_h</p:attrName>
                                        </p:attrNameLst>
                                      </p:cBhvr>
                                      <p:tavLst>
                                        <p:tav tm="0">
                                          <p:val>
                                            <p:fltVal val="0"/>
                                          </p:val>
                                        </p:tav>
                                        <p:tav tm="100000">
                                          <p:val>
                                            <p:strVal val="#ppt_h"/>
                                          </p:val>
                                        </p:tav>
                                      </p:tavLst>
                                    </p:anim>
                                  </p:childTnLst>
                                </p:cTn>
                              </p:par>
                            </p:childTnLst>
                          </p:cTn>
                        </p:par>
                        <p:par>
                          <p:cTn id="37" fill="hold">
                            <p:stCondLst>
                              <p:cond delay="1500"/>
                            </p:stCondLst>
                            <p:childTnLst>
                              <p:par>
                                <p:cTn id="38" presetClass="entr" nodeType="afterEffect" presetID="10" grpId="3" fill="hold">
                                  <p:stCondLst>
                                    <p:cond delay="700"/>
                                  </p:stCondLst>
                                  <p:iterate type="el" backwards="0">
                                    <p:tmAbs val="0"/>
                                  </p:iterate>
                                  <p:childTnLst>
                                    <p:set>
                                      <p:cBhvr>
                                        <p:cTn id="39" fill="hold"/>
                                        <p:tgtEl>
                                          <p:spTgt spid="192"/>
                                        </p:tgtEl>
                                        <p:attrNameLst>
                                          <p:attrName>style.visibility</p:attrName>
                                        </p:attrNameLst>
                                      </p:cBhvr>
                                      <p:to>
                                        <p:strVal val="visible"/>
                                      </p:to>
                                    </p:set>
                                    <p:animEffect filter="fade" transition="in">
                                      <p:cBhvr>
                                        <p:cTn id="40" dur="1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P build="p" bldLvl="5" animBg="1" rev="0" advAuto="0" spid="191" grpId="2"/>
      <p:bldP build="whole" bldLvl="1" animBg="1" rev="0" advAuto="0" spid="192" grpId="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instsOffering.png" descr="instsOffering.png"/>
          <p:cNvPicPr>
            <a:picLocks noChangeAspect="1"/>
          </p:cNvPicPr>
          <p:nvPr/>
        </p:nvPicPr>
        <p:blipFill>
          <a:blip r:embed="rId3">
            <a:extLst/>
          </a:blip>
          <a:stretch>
            <a:fillRect/>
          </a:stretch>
        </p:blipFill>
        <p:spPr>
          <a:xfrm>
            <a:off x="512036" y="100306"/>
            <a:ext cx="23359928" cy="13515388"/>
          </a:xfrm>
          <a:prstGeom prst="rect">
            <a:avLst/>
          </a:prstGeom>
          <a:ln w="25400">
            <a:miter lim="400000"/>
          </a:ln>
          <a:effectLst>
            <a:outerShdw sx="100000" sy="100000" kx="0" ky="0" algn="b" rotWithShape="0" blurRad="254000" dist="127000" dir="5400000">
              <a:srgbClr val="000000">
                <a:alpha val="70000"/>
              </a:srgbClr>
            </a:outerShdw>
          </a:effectLst>
        </p:spPr>
      </p:pic>
      <p:sp>
        <p:nvSpPr>
          <p:cNvPr id="197" name="(U.S. Department of Education, 2012–2020)"/>
          <p:cNvSpPr txBox="1"/>
          <p:nvPr/>
        </p:nvSpPr>
        <p:spPr>
          <a:xfrm>
            <a:off x="18352435" y="13258799"/>
            <a:ext cx="603747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 Department of Education, 2012–2020)</a:t>
            </a:r>
          </a:p>
        </p:txBody>
      </p:sp>
    </p:spTree>
  </p:cSld>
  <p:clrMapOvr>
    <a:masterClrMapping/>
  </p:clrMapOvr>
  <mc:AlternateContent xmlns:mc="http://schemas.openxmlformats.org/markup-compatibility/2006">
    <mc:Choice xmlns:p14="http://schemas.microsoft.com/office/powerpoint/2010/main" Requires="p14">
      <p:transition spd="slow" advClick="1" p14:dur="2000">
        <p:pull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studsEnrolledSm.png" descr="studsEnrolledSm.png"/>
          <p:cNvPicPr>
            <a:picLocks noChangeAspect="0"/>
          </p:cNvPicPr>
          <p:nvPr/>
        </p:nvPicPr>
        <p:blipFill>
          <a:blip r:embed="rId3">
            <a:alphaModFix amt="0"/>
            <a:extLst/>
          </a:blip>
          <a:stretch>
            <a:fillRect/>
          </a:stretch>
        </p:blipFill>
        <p:spPr>
          <a:xfrm>
            <a:off x="114300" y="127000"/>
            <a:ext cx="17462500" cy="13462000"/>
          </a:xfrm>
          <a:prstGeom prst="rect">
            <a:avLst/>
          </a:prstGeom>
          <a:ln w="12700">
            <a:miter lim="400000"/>
          </a:ln>
        </p:spPr>
      </p:pic>
      <p:pic>
        <p:nvPicPr>
          <p:cNvPr id="202" name="instsOffering.png" descr="instsOffering.png"/>
          <p:cNvPicPr>
            <a:picLocks noChangeAspect="1"/>
          </p:cNvPicPr>
          <p:nvPr/>
        </p:nvPicPr>
        <p:blipFill>
          <a:blip r:embed="rId4">
            <a:extLst/>
          </a:blip>
          <a:stretch>
            <a:fillRect/>
          </a:stretch>
        </p:blipFill>
        <p:spPr>
          <a:xfrm>
            <a:off x="17755809" y="190500"/>
            <a:ext cx="6473669" cy="3745480"/>
          </a:xfrm>
          <a:prstGeom prst="rect">
            <a:avLst/>
          </a:prstGeom>
          <a:ln w="12700">
            <a:miter lim="400000"/>
          </a:ln>
        </p:spPr>
      </p:pic>
      <p:sp>
        <p:nvSpPr>
          <p:cNvPr id="203" name="(U.S. Department of Education, 2012–2020)"/>
          <p:cNvSpPr txBox="1"/>
          <p:nvPr/>
        </p:nvSpPr>
        <p:spPr>
          <a:xfrm>
            <a:off x="18352435" y="13258799"/>
            <a:ext cx="603747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 Department of Education, 2012–2020)</a:t>
            </a:r>
          </a:p>
        </p:txBody>
      </p:sp>
      <p:pic>
        <p:nvPicPr>
          <p:cNvPr id="204" name="studsEnrolled.png" descr="studsEnrolled.png"/>
          <p:cNvPicPr>
            <a:picLocks noChangeAspect="1"/>
          </p:cNvPicPr>
          <p:nvPr/>
        </p:nvPicPr>
        <p:blipFill>
          <a:blip r:embed="rId5">
            <a:extLst/>
          </a:blip>
          <a:stretch>
            <a:fillRect/>
          </a:stretch>
        </p:blipFill>
        <p:spPr>
          <a:xfrm>
            <a:off x="114300" y="127000"/>
            <a:ext cx="17462500" cy="13460556"/>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