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http://www.stepbystep.com/wp-content/uploads/2013/05/How-to-Evaluate-a-Software-Companys-Prototype.jpg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http://www.officialpsds.com/images/thumbs/chain-and-lock-psd42356.png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http://www.bethgolden.com/wp-content/uploads/2011/02/Key-to-Success.png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Title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A platform that aims to enhance the Trojan Network. We Are Trojans network uses a point system as an incentive for trojans to actively utilize the system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Image From: </a:t>
            </a:r>
            <a:r>
              <a:rPr u="sng" sz="900" lang="en">
                <a:solidFill>
                  <a:srgbClr val="511E3E"/>
                </a:solidFill>
                <a:hlinkClick r:id="rId2"/>
              </a:rPr>
              <a:t>http://www.stepbystep.com/wp-content/uploads/2013/05/How-to-Evaluate-a-Software-Companys-Prototype.jpg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660000"/>
                </a:solidFill>
              </a:rPr>
              <a:t>Suleyman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Suleyman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Talk about like/dislike, redeem points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Suleyman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Golf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Why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Important to the system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empower the those features of the systems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because these will improve our understanding toward the project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How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come up with the formula of the points system to make the point system more understandable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Create diagrams to provide mutual understanding </a:t>
            </a:r>
            <a:r>
              <a:rPr lang="en">
                <a:solidFill>
                  <a:schemeClr val="dk1"/>
                </a:solidFill>
              </a:rPr>
              <a:t>among all stakeholders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660000"/>
                </a:solidFill>
              </a:rPr>
              <a:t>Golf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0000"/>
              </a:solidFill>
            </a:endParaRPr>
          </a:p>
          <a:p>
            <a:pPr rtl="0" lvl="0" indent="-317500" marL="457200">
              <a:spcBef>
                <a:spcPts val="0"/>
              </a:spcBef>
              <a:buClr>
                <a:srgbClr val="660000"/>
              </a:buClr>
              <a:buSzPct val="127272"/>
              <a:buFont typeface="Arial"/>
              <a:buAutoNum type="arabicPeriod"/>
            </a:pPr>
            <a:r>
              <a:rPr lang="en">
                <a:solidFill>
                  <a:srgbClr val="660000"/>
                </a:solidFill>
              </a:rPr>
              <a:t>total points</a:t>
            </a:r>
          </a:p>
          <a:p>
            <a:pPr rtl="0" lvl="1" indent="-317500" marL="914400">
              <a:spcBef>
                <a:spcPts val="0"/>
              </a:spcBef>
              <a:buClr>
                <a:srgbClr val="660000"/>
              </a:buClr>
              <a:buSzPct val="127272"/>
              <a:buFont typeface="Arial"/>
              <a:buAutoNum type="arabicPeriod"/>
            </a:pPr>
            <a:r>
              <a:rPr lang="en">
                <a:solidFill>
                  <a:srgbClr val="660000"/>
                </a:solidFill>
              </a:rPr>
              <a:t>stick with the user account for a live time</a:t>
            </a:r>
          </a:p>
          <a:p>
            <a:pPr rtl="0" lvl="1" indent="-317500" marL="914400">
              <a:spcBef>
                <a:spcPts val="0"/>
              </a:spcBef>
              <a:buClr>
                <a:srgbClr val="660000"/>
              </a:buClr>
              <a:buSzPct val="127272"/>
              <a:buFont typeface="Arial"/>
              <a:buAutoNum type="arabicPeriod"/>
            </a:pPr>
            <a:r>
              <a:rPr lang="en">
                <a:solidFill>
                  <a:srgbClr val="660000"/>
                </a:solidFill>
              </a:rPr>
              <a:t>provide credibility of the users</a:t>
            </a:r>
          </a:p>
          <a:p>
            <a:pPr rtl="0" lvl="0" indent="-317500" marL="457200">
              <a:spcBef>
                <a:spcPts val="0"/>
              </a:spcBef>
              <a:buClr>
                <a:srgbClr val="660000"/>
              </a:buClr>
              <a:buSzPct val="127272"/>
              <a:buFont typeface="Arial"/>
              <a:buAutoNum type="arabicPeriod"/>
            </a:pPr>
            <a:r>
              <a:rPr lang="en">
                <a:solidFill>
                  <a:srgbClr val="660000"/>
                </a:solidFill>
              </a:rPr>
              <a:t>semester</a:t>
            </a:r>
          </a:p>
          <a:p>
            <a:pPr rtl="0" lvl="1" indent="-317500" marL="914400">
              <a:spcBef>
                <a:spcPts val="0"/>
              </a:spcBef>
              <a:buClr>
                <a:srgbClr val="660000"/>
              </a:buClr>
              <a:buSzPct val="127272"/>
              <a:buFont typeface="Arial"/>
              <a:buAutoNum type="arabicPeriod"/>
            </a:pPr>
            <a:r>
              <a:rPr lang="en">
                <a:solidFill>
                  <a:srgbClr val="660000"/>
                </a:solidFill>
              </a:rPr>
              <a:t>reset every semester</a:t>
            </a:r>
          </a:p>
          <a:p>
            <a:pPr rtl="0" lvl="1" indent="-317500" marL="914400">
              <a:spcBef>
                <a:spcPts val="0"/>
              </a:spcBef>
              <a:buClr>
                <a:srgbClr val="660000"/>
              </a:buClr>
              <a:buSzPct val="127272"/>
              <a:buFont typeface="Arial"/>
              <a:buAutoNum type="arabicPeriod"/>
            </a:pPr>
            <a:r>
              <a:rPr lang="en">
                <a:solidFill>
                  <a:srgbClr val="660000"/>
                </a:solidFill>
              </a:rPr>
              <a:t>provide competitive environment as some users will not feel left behind</a:t>
            </a:r>
          </a:p>
          <a:p>
            <a:pPr rtl="0" lvl="0" indent="-317500" marL="457200">
              <a:spcBef>
                <a:spcPts val="0"/>
              </a:spcBef>
              <a:buClr>
                <a:srgbClr val="660000"/>
              </a:buClr>
              <a:buSzPct val="127272"/>
              <a:buFont typeface="Arial"/>
              <a:buAutoNum type="arabicPeriod"/>
            </a:pPr>
            <a:r>
              <a:rPr lang="en">
                <a:solidFill>
                  <a:srgbClr val="660000"/>
                </a:solidFill>
              </a:rPr>
              <a:t>usable points</a:t>
            </a:r>
          </a:p>
          <a:p>
            <a:pPr rtl="0" lvl="1" indent="-317500" marL="914400">
              <a:spcBef>
                <a:spcPts val="0"/>
              </a:spcBef>
              <a:buClr>
                <a:srgbClr val="660000"/>
              </a:buClr>
              <a:buSzPct val="127272"/>
              <a:buFont typeface="Arial"/>
              <a:buAutoNum type="arabicPeriod"/>
            </a:pPr>
            <a:r>
              <a:rPr lang="en">
                <a:solidFill>
                  <a:srgbClr val="660000"/>
                </a:solidFill>
              </a:rPr>
              <a:t>redeem items or gift card from the store</a:t>
            </a:r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Golf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"/>
              <a:t>Nam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sz="1200" lang="en"/>
              <a:t>you may notice that WAT point system is very complex 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and there are several problems with WAT point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  that is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 how to keep track and sync three diff types of WAT points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 our requirement is each post can only contribute positively to a user’s point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 and if a user uses all of his usable points -&gt; what will happen when his post get a dislike 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200" lang="en"/>
              <a:t>(that mean user may be able to cheat our system)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Image From: </a:t>
            </a:r>
            <a:r>
              <a:rPr u="sng" sz="900" lang="en">
                <a:solidFill>
                  <a:schemeClr val="hlink"/>
                </a:solidFill>
                <a:hlinkClick r:id="rId2"/>
              </a:rPr>
              <a:t>http://www.officialpsds.com/images/thumbs/chain-and-lock-psd42356.png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solution is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we come up with an equation to calculate post’s point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to solve post’s point can only contribute positively problem and syncing three point problem.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 in sum we calculate like point and dislike point of a post and if like point have higher value then the different is is post’s point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if the dislike point have higher value then the post point is zero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another solution is a monthly usable point update approach to solve the cheating problem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Image From: </a:t>
            </a:r>
            <a:r>
              <a:rPr u="sng" sz="900" lang="en">
                <a:solidFill>
                  <a:schemeClr val="hlink"/>
                </a:solidFill>
                <a:hlinkClick r:id="rId2"/>
              </a:rPr>
              <a:t>http://www.bethgolden.com/wp-content/uploads/2011/02/Key-to-Success.png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because we do not want to calculate post’s point every time we have to show the data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so we cache the user point in our database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and use this algorithmic flow-chart to calculate and update our database to keep the user point in sync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---------------------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then we sync user point to each like/dislike event by follow this flow-chart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when some user click like/dislike to a post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our system will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 1 new like : 10 old like and 2 old dislike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firstly we calculate the old post’s point:	10*1 - 2*1 = 8(old post’s point)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then we add the new like:			11 like and 2 dislike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then calculate new post’s point:		11*1 - 2*1 = 9(new post’s point)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then we compare the different of the new and old post’s point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and add the point to the user if the new one is greater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  reduce the point of the user if the new one is lesser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add the difference to the poster point if the new post point is greater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and we reduce the difference to the poster point if the new post point is lesser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Title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Title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Eirik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Image from: https://www.livelingua.com/blog/think-about-the-children/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Eirik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Eirik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Image from: http://www.sosemarketing.com/2011/04/01/small-business-marketing-take-the-next-step-to-becoming-a-%E2%80%9Cmake-a-change-guy%E2%80%9D/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Eirik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High risk: competing websites, will users like our site, points system?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Image: http://info.furnitureconsignment.com/bid/104887/A-Survey-of-Surveys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Title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will show this prototypes to the client and wait for their feedback. If you have any questions comments or concern, it’s time.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Image: http://www.cutestpaw.com/articles/best-of-the-week-cute-animal-pictures-8/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Deni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 from: </a:t>
            </a:r>
            <a:r>
              <a:rPr u="sng" sz="900" lang="en">
                <a:solidFill>
                  <a:srgbClr val="0000FF"/>
                </a:solidFill>
              </a:rPr>
              <a:t>http://icommakimberly.tumblr.com/post/37460885263/adorbs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Deni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Image: http://nonprofitanswerguide.org/ask/integrate-technology-into-nonprofit-and-tools-available/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Deni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Saloni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Saloni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rgbClr val="660000"/>
                </a:solidFill>
              </a:rPr>
              <a:t>Saloni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rgbClr val="660000"/>
                </a:solidFill>
              </a:rPr>
              <a:t>Why?</a:t>
            </a:r>
          </a:p>
          <a:p>
            <a:pPr rtl="0" lvl="0" indent="-29845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The client has specified that he wants a web-based application for the project. In Win-Win session the key features for the application were discussed, but the organization of the features on an actual web-page were unclear. </a:t>
            </a:r>
          </a:p>
          <a:p>
            <a:pPr rtl="0" lvl="0" indent="-29845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UI being the integral part if the system, we need to mitigate this risk. 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rgbClr val="660000"/>
                </a:solidFill>
              </a:rPr>
              <a:t>How to Mitigate this Risk?</a:t>
            </a:r>
          </a:p>
          <a:p>
            <a:pPr rtl="0" lvl="0" indent="-29845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Methodology used to Mitigate this risk is Buying Information. Prototyping this feature will enable us to get feedback from the clients, and evolve the user-interface for the system.</a:t>
            </a:r>
          </a:p>
          <a:p>
            <a:pPr rtl="0" lvl="0" indent="-29845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The prototype demonstrate a static view of the actual webpage, that could be shown to the receive his approval. The visual will give the client a way to see how requirements/features will be presented on web-page. With this a win-win negotiations session could be establish to finalize the UI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1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8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6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2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4"/><Relationship Target="../media/image12.png" Type="http://schemas.openxmlformats.org/officeDocument/2006/relationships/image" Id="rId3"/><Relationship Target="../media/image06.png" Type="http://schemas.openxmlformats.org/officeDocument/2006/relationships/image" Id="rId6"/><Relationship Target="../media/image09.pn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6"/><Relationship Target="../media/image11.pn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3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1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17.gif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9.jp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stepbystep.com/wp-content/uploads/2013/05/How-to-Evaluate-a-Software-Companys-Prototype.jpg" Type="http://schemas.openxmlformats.org/officeDocument/2006/relationships/hyperlink" TargetMode="External" Id="rId4"/><Relationship Target="http://push-conference.com/2014/partners/" Type="http://schemas.openxmlformats.org/officeDocument/2006/relationships/hyperlink" TargetMode="External" Id="rId3"/><Relationship Target="../media/image06.png" Type="http://schemas.openxmlformats.org/officeDocument/2006/relationships/image" Id="rId9"/><Relationship Target="http://www.sosemarketing.com/2011/04/01/small-business-marketing-take-the-next-step-to-becoming-a-%E2%80%9Cmake-a-change-guy%E2%80%9D/" Type="http://schemas.openxmlformats.org/officeDocument/2006/relationships/hyperlink" TargetMode="External" Id="rId6"/><Relationship Target="http://www.cutestpaw.com/articles/best-of-the-week-cute-animal-pictures-8/" Type="http://schemas.openxmlformats.org/officeDocument/2006/relationships/hyperlink" TargetMode="External" Id="rId5"/><Relationship Target="http://nonprofitanswerguide.org/ask/integrate-technology-into-nonprofit-and-tools-available/" Type="http://schemas.openxmlformats.org/officeDocument/2006/relationships/hyperlink" TargetMode="External" Id="rId8"/><Relationship Target="https://www.livelingua.com/blog/think-about-the-children/" Type="http://schemas.openxmlformats.org/officeDocument/2006/relationships/hyperlink" TargetMode="External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Relationship Target="../media/image06.png" Type="http://schemas.openxmlformats.org/officeDocument/2006/relationships/image" Id="rId6"/><Relationship Target="../media/image05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-4275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PROTOTYPE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208371" x="685800"/>
            <a:ext cy="1523699" cx="7772400"/>
          </a:xfrm>
          <a:prstGeom prst="rect">
            <a:avLst/>
          </a:prstGeom>
          <a:solidFill>
            <a:srgbClr val="99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CS577a Fall 2014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WE ARE TROJANS (WAT) NETWORK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Team #1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3500175" x="31834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 rot="239824">
            <a:off y="1090297" x="3189580"/>
            <a:ext cy="1998054" cx="2461788"/>
          </a:xfrm>
          <a:prstGeom prst="rect">
            <a:avLst/>
          </a:prstGeom>
          <a:solidFill>
            <a:srgbClr val="A61C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73087" x="3211726"/>
            <a:ext cy="1832475" cx="241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/>
        </p:nvSpPr>
        <p:spPr>
          <a:xfrm>
            <a:off y="3500200" x="307200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y="92150" x="2713750"/>
            <a:ext cy="205200" cx="32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990000"/>
                </a:solidFill>
              </a:rPr>
              <a:t>Home-Page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1294228" x="6405567"/>
            <a:ext cy="3841799" cx="28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Client Requirements:</a:t>
            </a:r>
          </a:p>
          <a:p>
            <a:pPr rtl="0" lvl="0" indent="-228600" marL="457200">
              <a:spcBef>
                <a:spcPts val="0"/>
              </a:spcBef>
              <a:buSzPct val="100000"/>
              <a:buNone/>
            </a:pPr>
            <a:r>
              <a:rPr sz="1100" lang="en" i="1">
                <a:solidFill>
                  <a:schemeClr val="dk1"/>
                </a:solidFill>
              </a:rPr>
              <a:t>(UI should have)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Leaderboard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User Profile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Main menu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Search Option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Notifications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Experience Level</a:t>
            </a:r>
          </a:p>
          <a:p>
            <a:pPr rtl="0" lvl="0" indent="0" marL="22860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66350" x="153049"/>
            <a:ext cy="4102379" cx="643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/>
        </p:nvSpPr>
        <p:spPr>
          <a:xfrm>
            <a:off y="244550" x="2713750"/>
            <a:ext cy="357299" cx="32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000" lang="en">
                <a:solidFill>
                  <a:srgbClr val="990000"/>
                </a:solidFill>
              </a:rPr>
              <a:t>Forum-Page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710911" x="6408746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Client Requirements:</a:t>
            </a:r>
          </a:p>
          <a:p>
            <a:pPr rtl="0" lvl="0" indent="-228600" marL="457200">
              <a:spcBef>
                <a:spcPts val="0"/>
              </a:spcBef>
              <a:buSzPct val="100000"/>
              <a:buNone/>
            </a:pPr>
            <a:r>
              <a:rPr sz="1100" lang="en" i="1">
                <a:solidFill>
                  <a:schemeClr val="dk1"/>
                </a:solidFill>
              </a:rPr>
              <a:t>(UI should have)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Categorization (collapsible,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   will only show when click)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Like Functionality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Dislike Functionality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Search Option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Main Menu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3481625" x="299545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82707" x="236600"/>
            <a:ext cy="3979793" cx="6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91149" x="238274"/>
            <a:ext cy="3979779" cx="63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y="814696" x="6405577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Client Requirements:</a:t>
            </a:r>
          </a:p>
          <a:p>
            <a:pPr rtl="0" lvl="0" indent="-228600" marL="457200">
              <a:spcBef>
                <a:spcPts val="0"/>
              </a:spcBef>
              <a:buSzPct val="100000"/>
              <a:buNone/>
            </a:pPr>
            <a:r>
              <a:rPr sz="1100" lang="en" i="1">
                <a:solidFill>
                  <a:schemeClr val="dk1"/>
                </a:solidFill>
              </a:rPr>
              <a:t>(UI should have)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Update Profile Functionality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Personal Wall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  (to post status / summary)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Experience Level</a:t>
            </a:r>
          </a:p>
          <a:p>
            <a:pPr rtl="0" lvl="0" indent="-228600" marL="457200">
              <a:spcBef>
                <a:spcPts val="0"/>
              </a:spcBef>
              <a:buSzPct val="78571"/>
              <a:buNone/>
            </a:pPr>
            <a:r>
              <a:rPr lang="en">
                <a:solidFill>
                  <a:schemeClr val="dk1"/>
                </a:solidFill>
              </a:rPr>
              <a:t>• Main menu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244550" x="2713750"/>
            <a:ext cy="357299" cx="32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990000"/>
                </a:solidFill>
              </a:rPr>
              <a:t>Profile-Page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168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rgbClr val="990000"/>
                </a:solidFill>
              </a:rPr>
              <a:t>2nd Risk Prototype - WAT Points system</a:t>
            </a:r>
          </a:p>
        </p:txBody>
      </p:sp>
      <p:sp>
        <p:nvSpPr>
          <p:cNvPr id="152" name="Shape 152"/>
          <p:cNvSpPr/>
          <p:nvPr/>
        </p:nvSpPr>
        <p:spPr>
          <a:xfrm>
            <a:off y="1239600" x="4674825"/>
            <a:ext cy="2313036" cx="4242888"/>
          </a:xfrm>
          <a:prstGeom prst="cloud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y="3828300" x="1305350"/>
            <a:ext cy="647100" cx="2839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y="3066300" x="1305350"/>
            <a:ext cy="647100" cx="2839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y="2304300" x="1305350"/>
            <a:ext cy="647100" cx="2839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113312" x="4833725"/>
            <a:ext cy="2108399" cx="3363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rtl="0" lvl="0" indent="457200">
              <a:spcBef>
                <a:spcPts val="0"/>
              </a:spcBef>
              <a:buNone/>
            </a:pPr>
            <a:r>
              <a:rPr b="1" sz="1400" lang="en">
                <a:latin typeface="Arial"/>
                <a:ea typeface="Arial"/>
                <a:cs typeface="Arial"/>
                <a:sym typeface="Arial"/>
              </a:rPr>
              <a:t>How to mitigate the risk?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Formalize rules of the points system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Get Feedback from the client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Develop prototype early to address further risk.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y="1244875" x="230900"/>
            <a:ext cy="857400" cx="1604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Why</a:t>
            </a:r>
          </a:p>
        </p:txBody>
      </p:sp>
      <p:cxnSp>
        <p:nvCxnSpPr>
          <p:cNvPr id="158" name="Shape 158"/>
          <p:cNvCxnSpPr>
            <a:stCxn id="157" idx="2"/>
          </p:cNvCxnSpPr>
          <p:nvPr/>
        </p:nvCxnSpPr>
        <p:spPr>
          <a:xfrm>
            <a:off y="2102275" x="1033250"/>
            <a:ext cy="2035500" cx="1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9" name="Shape 159"/>
          <p:cNvSpPr txBox="1"/>
          <p:nvPr/>
        </p:nvSpPr>
        <p:spPr>
          <a:xfrm>
            <a:off y="2368762" x="1511062"/>
            <a:ext cy="534899" cx="26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Crucial feature of the system</a:t>
            </a:r>
          </a:p>
          <a:p>
            <a:pPr rtl="0" lvl="0" indent="0" marL="0">
              <a:spcBef>
                <a:spcPts val="48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y="3017737" x="1536800"/>
            <a:ext cy="534899" cx="2376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480"/>
              </a:spcBef>
              <a:buNone/>
            </a:pPr>
            <a:r>
              <a:rPr lang="en">
                <a:solidFill>
                  <a:schemeClr val="dk1"/>
                </a:solidFill>
              </a:rPr>
              <a:t>Determine feasibility of the proposed points system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3776125" x="1511075"/>
            <a:ext cy="421799" cx="25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480"/>
              </a:spcBef>
              <a:buNone/>
            </a:pPr>
            <a:r>
              <a:rPr lang="en">
                <a:solidFill>
                  <a:schemeClr val="dk1"/>
                </a:solidFill>
              </a:rPr>
              <a:t>Create mutual understanding among team members</a:t>
            </a:r>
          </a:p>
        </p:txBody>
      </p:sp>
      <p:cxnSp>
        <p:nvCxnSpPr>
          <p:cNvPr id="162" name="Shape 162"/>
          <p:cNvCxnSpPr>
            <a:stCxn id="159" idx="1"/>
            <a:endCxn id="159" idx="1"/>
          </p:cNvCxnSpPr>
          <p:nvPr/>
        </p:nvCxnSpPr>
        <p:spPr>
          <a:xfrm>
            <a:off y="2636212" x="1511062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3" name="Shape 163"/>
          <p:cNvCxnSpPr>
            <a:endCxn id="155" idx="1"/>
          </p:cNvCxnSpPr>
          <p:nvPr/>
        </p:nvCxnSpPr>
        <p:spPr>
          <a:xfrm>
            <a:off y="2605050" x="1027549"/>
            <a:ext cy="22800" cx="27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4" name="Shape 164"/>
          <p:cNvCxnSpPr/>
          <p:nvPr/>
        </p:nvCxnSpPr>
        <p:spPr>
          <a:xfrm>
            <a:off y="3367050" x="1027550"/>
            <a:ext cy="22800" cx="27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5" name="Shape 165"/>
          <p:cNvCxnSpPr/>
          <p:nvPr/>
        </p:nvCxnSpPr>
        <p:spPr>
          <a:xfrm>
            <a:off y="4129050" x="1027550"/>
            <a:ext cy="22800" cx="27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rgbClr val="990000"/>
                </a:solidFill>
              </a:rPr>
              <a:t>Points system(WAT Points) overview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1800" lang="en" i="1"/>
              <a:t>Each user has 3 different points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Total points (TPoint)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Accumulated lifetime points of a user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 i="1"/>
              <a:t>Purpose of this point</a:t>
            </a:r>
            <a:r>
              <a:rPr sz="1800" lang="en"/>
              <a:t>: Identify the credibility of the user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Semester points (SPoint)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Reset every semester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 i="1"/>
              <a:t>Purpose of this point</a:t>
            </a:r>
            <a:r>
              <a:rPr sz="1800" lang="en"/>
              <a:t>: Compete with other user in the system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Current points (CPoint) or Usable points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Redeem items from gifts store.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988" x="0"/>
            <a:ext cy="3541523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y="222825" x="115000"/>
            <a:ext cy="467099" cx="788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990000"/>
                </a:solidFill>
              </a:rPr>
              <a:t>       Work-Breakdown Structure Specific to “WAT” Points Functionality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4145650" x="1790475"/>
            <a:ext cy="563100" cx="516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 But for gain and lose, it can be different for different point.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y="3490850" x="313807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5" x="186899"/>
            <a:ext cy="857400" cx="8499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300" lang="en">
                <a:solidFill>
                  <a:srgbClr val="990000"/>
                </a:solidFill>
              </a:rPr>
              <a:t>Problems with WAT Point System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191200" x="421400"/>
            <a:ext cy="2207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y="1251475" x="186900"/>
            <a:ext cy="1091399" cx="4096799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to </a:t>
            </a:r>
            <a:r>
              <a:rPr b="1"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</a:t>
            </a:r>
            <a:r>
              <a:rPr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and sync three different types of WAT points</a:t>
            </a:r>
            <a:r>
              <a:rPr sz="12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like and dislike? (They could change at any time)</a:t>
            </a:r>
          </a:p>
        </p:txBody>
      </p:sp>
      <p:sp>
        <p:nvSpPr>
          <p:cNvPr id="192" name="Shape 192"/>
          <p:cNvSpPr/>
          <p:nvPr/>
        </p:nvSpPr>
        <p:spPr>
          <a:xfrm>
            <a:off y="2602175" x="4578975"/>
            <a:ext cy="1413300" cx="4034399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post can only contribute positively to a user’s points</a:t>
            </a:r>
            <a:r>
              <a:rPr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which mean a post cannot give a negative point to a user even though the total points of dislike is greater than those of like. (Assume 1 like = 1 points, 1 dislike = -1 point).</a:t>
            </a:r>
          </a:p>
        </p:txBody>
      </p:sp>
      <p:sp>
        <p:nvSpPr>
          <p:cNvPr id="193" name="Shape 193"/>
          <p:cNvSpPr/>
          <p:nvPr/>
        </p:nvSpPr>
        <p:spPr>
          <a:xfrm>
            <a:off y="3350750" x="457200"/>
            <a:ext cy="1628700" cx="3354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user uses all of his usable points</a:t>
            </a:r>
            <a:r>
              <a:rPr sz="12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redeem something (so usable point will be 0)</a:t>
            </a:r>
            <a:r>
              <a:rPr b="1"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what will happen when his post get a dislike?</a:t>
            </a:r>
            <a:r>
              <a:rPr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his usable points become negative?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0014">
            <a:off y="1691862" x="4098401"/>
            <a:ext cy="792925" cx="152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y="2389375" x="1910673"/>
            <a:ext cy="925800" cx="96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976400" x="3764975"/>
            <a:ext cy="1003049" cx="1598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/>
        </p:nvSpPr>
        <p:spPr>
          <a:xfrm>
            <a:off y="1402974" x="4291600"/>
            <a:ext cy="1910700" cx="4517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y="1200025" x="4131550"/>
            <a:ext cy="2037299" cx="4517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rgbClr val="990000"/>
                </a:solidFill>
              </a:rPr>
              <a:t>Our current solution to the problems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17998">
            <a:off y="2864596" x="515275"/>
            <a:ext cy="1358126" cx="2172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 rot="10800000" flipH="1">
            <a:off y="3425099" x="2718375"/>
            <a:ext cy="9000" cx="8765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y="1734249" x="3545974"/>
            <a:ext cy="2442300" cx="222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9" name="Shape 209"/>
          <p:cNvCxnSpPr/>
          <p:nvPr/>
        </p:nvCxnSpPr>
        <p:spPr>
          <a:xfrm>
            <a:off y="1725550" x="3505550"/>
            <a:ext cy="900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0" name="Shape 210"/>
          <p:cNvCxnSpPr/>
          <p:nvPr/>
        </p:nvCxnSpPr>
        <p:spPr>
          <a:xfrm>
            <a:off y="4158975" x="3568025"/>
            <a:ext cy="0" cx="4740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339275" x="4422575"/>
            <a:ext cy="495300" cx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y="1922350" x="5482450"/>
            <a:ext cy="1028700" cx="1985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 = Number of Like</a:t>
            </a:r>
          </a:p>
          <a:p>
            <a:pPr rtl="0"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 = Number of Dislike</a:t>
            </a:r>
          </a:p>
          <a:p>
            <a:pPr rtl="0"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LV = Like Value</a:t>
            </a:r>
          </a:p>
          <a:p>
            <a:pPr rtl="0"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 = Dislike Value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y="4029100" x="4534925"/>
            <a:ext cy="411599" cx="333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Monthly Update Mechanism</a:t>
            </a:r>
          </a:p>
        </p:txBody>
      </p:sp>
      <p:sp>
        <p:nvSpPr>
          <p:cNvPr id="214" name="Shape 214"/>
          <p:cNvSpPr/>
          <p:nvPr/>
        </p:nvSpPr>
        <p:spPr>
          <a:xfrm>
            <a:off y="3783300" x="4427250"/>
            <a:ext cy="1136099" cx="3596699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y="3630900" x="4274850"/>
            <a:ext cy="1136099" cx="3596699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Monthly Usable Point update Approach</a:t>
            </a:r>
          </a:p>
        </p:txBody>
      </p:sp>
      <p:sp>
        <p:nvSpPr>
          <p:cNvPr id="216" name="Shape 216"/>
          <p:cNvSpPr/>
          <p:nvPr/>
        </p:nvSpPr>
        <p:spPr>
          <a:xfrm>
            <a:off y="1218212" x="155037"/>
            <a:ext cy="1833786" cx="2893482"/>
          </a:xfrm>
          <a:prstGeom prst="irregularSeal1">
            <a:avLst/>
          </a:prstGeom>
          <a:solidFill>
            <a:srgbClr val="CC4125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85999">
            <a:off y="1409250" x="150625"/>
            <a:ext cy="1451699" cx="254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/>
        </p:nvSpPr>
        <p:spPr>
          <a:xfrm>
            <a:off y="151250" x="460000"/>
            <a:ext cy="236700" cx="7621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en">
                <a:solidFill>
                  <a:srgbClr val="990000"/>
                </a:solidFill>
              </a:rPr>
              <a:t>Algorithmic Flow-Chart: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3528025" x="307200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80250" x="2426500"/>
            <a:ext cy="4434051" cx="42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05978" x="1302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Prototype: WAT Point System Summary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9597" x="258475"/>
            <a:ext cy="5044302" cx="777854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234" name="Shape 234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Agenda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1887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Introduction to We are Trojans (WAT) Network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Tools and Technology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Prototype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UI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WAT Point System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Lessons Learned 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Next Step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y="4306150" x="457200"/>
            <a:ext cy="619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i="1">
                <a:latin typeface="Georgia"/>
                <a:ea typeface="Georgia"/>
                <a:cs typeface="Georgia"/>
                <a:sym typeface="Georgia"/>
              </a:rPr>
              <a:t>Lessons Learned</a:t>
            </a:r>
          </a:p>
        </p:txBody>
      </p:sp>
      <p:sp>
        <p:nvSpPr>
          <p:cNvPr id="241" name="Shape 241"/>
          <p:cNvSpPr/>
          <p:nvPr/>
        </p:nvSpPr>
        <p:spPr>
          <a:xfrm>
            <a:off y="0" x="0"/>
            <a:ext cy="4385099" cx="9144000"/>
          </a:xfrm>
          <a:prstGeom prst="rect">
            <a:avLst/>
          </a:prstGeom>
          <a:solidFill>
            <a:srgbClr val="990000"/>
          </a:solidFill>
          <a:ln w="19050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7225" x="1877050"/>
            <a:ext cy="3787874" cx="57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Lessons learned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Prototyping is useful for: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</a:t>
            </a:r>
            <a:r>
              <a:rPr sz="2400" lang="en"/>
              <a:t>et a common understanding of the requirements among stakeholders.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Resolve technical issues prior to development, and evaluate feasibility.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60900" x="5899375"/>
            <a:ext cy="1737875" cx="26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y="4306150" x="457200"/>
            <a:ext cy="619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 i="1">
                <a:latin typeface="Georgia"/>
                <a:ea typeface="Georgia"/>
                <a:cs typeface="Georgia"/>
                <a:sym typeface="Georgia"/>
              </a:rPr>
              <a:t>Next Steps</a:t>
            </a:r>
          </a:p>
        </p:txBody>
      </p:sp>
      <p:sp>
        <p:nvSpPr>
          <p:cNvPr id="258" name="Shape 258"/>
          <p:cNvSpPr/>
          <p:nvPr/>
        </p:nvSpPr>
        <p:spPr>
          <a:xfrm>
            <a:off y="0" x="0"/>
            <a:ext cy="4385099" cx="9144000"/>
          </a:xfrm>
          <a:prstGeom prst="rect">
            <a:avLst/>
          </a:prstGeom>
          <a:solidFill>
            <a:srgbClr val="990000"/>
          </a:solidFill>
          <a:ln w="19050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46425" x="1882400"/>
            <a:ext cy="3259725" cx="5483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504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Next steps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 survey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Continue UI prototyping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Prototype search functionality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46200" x="6363100"/>
            <a:ext cy="1826974" cx="16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/>
        </p:nvSpPr>
        <p:spPr>
          <a:xfrm>
            <a:off y="2758775" x="1797875"/>
            <a:ext cy="798299" cx="576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sz="3600" lang="e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 you for your time..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3600" i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15925" x="3081637"/>
            <a:ext cy="2384624" cx="31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idx="1" type="body"/>
          </p:nvPr>
        </p:nvSpPr>
        <p:spPr>
          <a:xfrm>
            <a:off y="4796234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00" lang="en"/>
              <a:t>@Copyright 2014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/>
        </p:nvSpPr>
        <p:spPr>
          <a:xfrm>
            <a:off y="301150" x="2052150"/>
            <a:ext cy="3544499" cx="5142600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y="3543600" x="521250"/>
            <a:ext cy="1533600" cx="810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sz="3600" lang="e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are ready for your questions..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y="3463050" x="301740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24937" x="1946150"/>
            <a:ext cy="3422424" cx="51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ctrTitle"/>
          </p:nvPr>
        </p:nvSpPr>
        <p:spPr>
          <a:xfrm>
            <a:off y="-80507" x="738075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References</a:t>
            </a:r>
          </a:p>
        </p:txBody>
      </p:sp>
      <p:sp>
        <p:nvSpPr>
          <p:cNvPr id="292" name="Shape 292"/>
          <p:cNvSpPr txBox="1"/>
          <p:nvPr>
            <p:ph idx="1" type="subTitle"/>
          </p:nvPr>
        </p:nvSpPr>
        <p:spPr>
          <a:xfrm>
            <a:off y="163780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304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sz="1200" lang="en">
                <a:solidFill>
                  <a:schemeClr val="hlink"/>
                </a:solidFill>
                <a:hlinkClick r:id="rId3"/>
              </a:rPr>
              <a:t>http://push-conference.com/2014/partners/</a:t>
            </a:r>
          </a:p>
          <a:p>
            <a:pPr algn="l" rtl="0" lvl="0" indent="-304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sz="1200" lang="en">
                <a:solidFill>
                  <a:srgbClr val="511E3E"/>
                </a:solidFill>
                <a:hlinkClick r:id="rId4"/>
              </a:rPr>
              <a:t>http://www.stepbystep.com/wp-content/uploads/2013/05/How-to-Evaluate-a-Software-Companys-Prototype.jpg</a:t>
            </a:r>
          </a:p>
          <a:p>
            <a:pPr algn="l"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200" lang="en">
                <a:solidFill>
                  <a:schemeClr val="hlink"/>
                </a:solidFill>
                <a:hlinkClick r:id="rId5"/>
              </a:rPr>
              <a:t>http://www.cutestpaw.com/articles/best-of-the-week-cute-animal-pictures-8/</a:t>
            </a:r>
          </a:p>
          <a:p>
            <a:pPr algn="l"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200" lang="en">
                <a:solidFill>
                  <a:schemeClr val="hlink"/>
                </a:solidFill>
                <a:hlinkClick r:id="rId6"/>
              </a:rPr>
              <a:t>http://www.sosemarketing.com/2011/04/01/small-business-marketing-take-the-next-step-to-becoming-a-%E2%80%9Cmake-a-change-guy%E2%80%9D/</a:t>
            </a:r>
          </a:p>
          <a:p>
            <a:pPr algn="l"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200" lang="en">
                <a:solidFill>
                  <a:schemeClr val="hlink"/>
                </a:solidFill>
                <a:hlinkClick r:id="rId7"/>
              </a:rPr>
              <a:t>https://www.livelingua.com/blog/think-about-the-children/</a:t>
            </a:r>
          </a:p>
          <a:p>
            <a:pPr algn="l"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200" lang="en">
                <a:solidFill>
                  <a:schemeClr val="hlink"/>
                </a:solidFill>
                <a:hlinkClick r:id="rId8"/>
              </a:rPr>
              <a:t>http://nonprofitanswerguide.org/ask/integrate-technology-into-nonprofit-and-tools-available/</a:t>
            </a:r>
          </a:p>
          <a:p>
            <a:pPr algn="l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chemeClr val="dk1"/>
                </a:solidFill>
              </a:rPr>
              <a:t> </a:t>
            </a:r>
            <a:r>
              <a:rPr u="sng" sz="1200" lang="en">
                <a:solidFill>
                  <a:srgbClr val="0000FF"/>
                </a:solidFill>
              </a:rPr>
              <a:t>http://icommakimberly.tumblr.com/post/37460885263/adorbs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y="4306150" x="457200"/>
            <a:ext cy="619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 i="1">
                <a:latin typeface="Georgia"/>
                <a:ea typeface="Georgia"/>
                <a:cs typeface="Georgia"/>
                <a:sym typeface="Georgia"/>
              </a:rPr>
              <a:t>Introduction to We are Trojans (WAT) Network</a:t>
            </a:r>
          </a:p>
        </p:txBody>
      </p:sp>
      <p:sp>
        <p:nvSpPr>
          <p:cNvPr id="44" name="Shape 44"/>
          <p:cNvSpPr/>
          <p:nvPr/>
        </p:nvSpPr>
        <p:spPr>
          <a:xfrm>
            <a:off y="0" x="0"/>
            <a:ext cy="4385099" cx="9144000"/>
          </a:xfrm>
          <a:prstGeom prst="rect">
            <a:avLst/>
          </a:prstGeom>
          <a:solidFill>
            <a:srgbClr val="990000"/>
          </a:solidFill>
          <a:ln w="19050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y="808525" x="2282150"/>
            <a:ext cy="2836799" cx="417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-155946">
            <a:off y="918184" x="2576617"/>
            <a:ext cy="2727402" cx="4068585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7400" x="2368225"/>
            <a:ext cy="3725699" cx="479015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Background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6696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“We Are Trojans (WAT) Network” is an online collaboration platform that will: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Bring Trojans together and reward those who contribute positively to the community.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Make the benefits of the Trojan family more visible.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y="3463075" x="314795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sp>
        <p:nvSpPr>
          <p:cNvPr id="57" name="Shape 57"/>
          <p:cNvSpPr/>
          <p:nvPr/>
        </p:nvSpPr>
        <p:spPr>
          <a:xfrm rot="-306467">
            <a:off y="3208271" x="6731683"/>
            <a:ext cy="1063207" cx="2281258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30182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37400" x="6812700"/>
            <a:ext cy="1333524" cx="21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y="0" x="0"/>
            <a:ext cy="4385099" cx="9144000"/>
          </a:xfrm>
          <a:prstGeom prst="rect">
            <a:avLst/>
          </a:prstGeom>
          <a:solidFill>
            <a:srgbClr val="990000"/>
          </a:solidFill>
          <a:ln w="19050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4306150" x="457200"/>
            <a:ext cy="619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 i="1">
                <a:latin typeface="Georgia"/>
                <a:ea typeface="Georgia"/>
                <a:cs typeface="Georgia"/>
                <a:sym typeface="Georgia"/>
              </a:rPr>
              <a:t>Tools and Technology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8500" x="2314637"/>
            <a:ext cy="3639725" cx="4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Tools and Technology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63025" x="927724"/>
            <a:ext cy="1292525" cx="16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42150" x="921700"/>
            <a:ext cy="912249" cx="372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379350" x="765449"/>
            <a:ext cy="1694525" cx="252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y="0" x="0"/>
            <a:ext cy="4385099" cx="9144000"/>
          </a:xfrm>
          <a:prstGeom prst="rect">
            <a:avLst/>
          </a:prstGeom>
          <a:solidFill>
            <a:srgbClr val="990000"/>
          </a:solidFill>
          <a:ln w="19050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y="4306150" x="457200"/>
            <a:ext cy="619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 i="1">
                <a:latin typeface="Georgia"/>
                <a:ea typeface="Georgia"/>
                <a:cs typeface="Georgia"/>
                <a:sym typeface="Georgia"/>
              </a:rPr>
              <a:t>Prototype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3463075" x="323092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74200" x="2451012"/>
            <a:ext cy="3215474" cx="42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Prototypes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Evolutionary Prototyping via UI Design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 algorithmic approach to solve an issue relating to the core capability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3509450" x="307200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1725"/>
            <a:ext cy="792124" cx="10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/>
        </p:nvSpPr>
        <p:spPr>
          <a:xfrm>
            <a:off y="1239600" x="4674825"/>
            <a:ext cy="2313036" cx="4242888"/>
          </a:xfrm>
          <a:prstGeom prst="cloud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y="2260737" x="1305350"/>
            <a:ext cy="647100" cx="2839199"/>
          </a:xfrm>
          <a:prstGeom prst="rect">
            <a:avLst/>
          </a:prstGeom>
          <a:solidFill>
            <a:srgbClr val="DFDFDF"/>
          </a:solidFill>
          <a:ln w="19050" cap="flat">
            <a:solidFill>
              <a:srgbClr val="30182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y="3374" x="-253975"/>
            <a:ext cy="932099" cx="8543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1st Risk Prototype - User Interface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3494625" x="334487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36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@Copyright 2014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088375"/>
            <a:ext cy="787175" cx="1055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y="3828300" x="1305350"/>
            <a:ext cy="647100" cx="2839199"/>
          </a:xfrm>
          <a:prstGeom prst="rect">
            <a:avLst/>
          </a:prstGeom>
          <a:solidFill>
            <a:srgbClr val="DFDFDF"/>
          </a:solidFill>
          <a:ln w="19050" cap="flat">
            <a:solidFill>
              <a:srgbClr val="30182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y="3066300" x="1305350"/>
            <a:ext cy="647100" cx="2839199"/>
          </a:xfrm>
          <a:prstGeom prst="rect">
            <a:avLst/>
          </a:prstGeom>
          <a:solidFill>
            <a:srgbClr val="DFDFDF"/>
          </a:solidFill>
          <a:ln w="19050" cap="flat">
            <a:solidFill>
              <a:srgbClr val="30182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y="1341912" x="4833725"/>
            <a:ext cy="2108399" cx="336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rtl="0" lvl="0" indent="457200">
              <a:spcBef>
                <a:spcPts val="60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How to mitigate the risk?</a:t>
            </a:r>
          </a:p>
          <a:p>
            <a:pPr rtl="0" lvl="1" indent="-317500" marL="91440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Using </a:t>
            </a:r>
            <a:r>
              <a:rPr lang="en" i="1">
                <a:solidFill>
                  <a:srgbClr val="000000"/>
                </a:solidFill>
              </a:rPr>
              <a:t>Buying information</a:t>
            </a:r>
            <a:r>
              <a:rPr lang="en">
                <a:solidFill>
                  <a:srgbClr val="000000"/>
                </a:solidFill>
              </a:rPr>
              <a:t> methodology</a:t>
            </a:r>
          </a:p>
          <a:p>
            <a:pPr rtl="0" lvl="1" indent="-317500" marL="91440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Demonstrate the UI visually</a:t>
            </a:r>
          </a:p>
          <a:p>
            <a:pPr rtl="0" lvl="1" indent="-317500" marL="91440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Get feedback from the client</a:t>
            </a:r>
          </a:p>
          <a:p>
            <a:pPr rtl="0" lvl="0">
              <a:spcBef>
                <a:spcPts val="600"/>
              </a:spcBef>
              <a:buNone/>
            </a:pPr>
            <a:r>
              <a:rPr sz="1100" lang="en">
                <a:solidFill>
                  <a:srgbClr val="000000"/>
                </a:solidFill>
              </a:rPr>
              <a:t>				</a:t>
            </a:r>
          </a:p>
          <a:p>
            <a:pPr rtl="0" lvl="0">
              <a:spcBef>
                <a:spcPts val="600"/>
              </a:spcBef>
              <a:buNone/>
            </a:pPr>
            <a:r>
              <a:rPr sz="1100" lang="en">
                <a:solidFill>
                  <a:srgbClr val="000000"/>
                </a:solidFill>
              </a:rPr>
              <a:t>				</a:t>
            </a:r>
          </a:p>
          <a:p>
            <a:pPr rtl="0" lvl="0">
              <a:spcBef>
                <a:spcPts val="600"/>
              </a:spcBef>
              <a:buNone/>
            </a:pPr>
            <a:r>
              <a:rPr sz="1100" lang="en">
                <a:solidFill>
                  <a:srgbClr val="000000"/>
                </a:solidFill>
              </a:rPr>
              <a:t>			</a:t>
            </a:r>
          </a:p>
          <a:p>
            <a:pPr rtl="0" lvl="0">
              <a:spcBef>
                <a:spcPts val="600"/>
              </a:spcBef>
              <a:buNone/>
            </a:pPr>
            <a:r>
              <a:rPr sz="1100" lang="en">
                <a:solidFill>
                  <a:srgbClr val="000000"/>
                </a:solidFill>
              </a:rPr>
              <a:t>		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y="1090175" x="238400"/>
            <a:ext cy="857400" cx="1604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30182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Why</a:t>
            </a:r>
          </a:p>
        </p:txBody>
      </p:sp>
      <p:cxnSp>
        <p:nvCxnSpPr>
          <p:cNvPr id="111" name="Shape 111"/>
          <p:cNvCxnSpPr>
            <a:stCxn id="110" idx="2"/>
          </p:cNvCxnSpPr>
          <p:nvPr/>
        </p:nvCxnSpPr>
        <p:spPr>
          <a:xfrm>
            <a:off y="1947575" x="1040750"/>
            <a:ext cy="2189100" cx="15900"/>
          </a:xfrm>
          <a:prstGeom prst="straightConnector1">
            <a:avLst/>
          </a:prstGeom>
          <a:noFill/>
          <a:ln w="19050" cap="flat">
            <a:solidFill>
              <a:srgbClr val="30182B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2" name="Shape 112"/>
          <p:cNvSpPr txBox="1"/>
          <p:nvPr/>
        </p:nvSpPr>
        <p:spPr>
          <a:xfrm>
            <a:off y="2259375" x="1511075"/>
            <a:ext cy="534899" cx="26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480"/>
              </a:spcBef>
              <a:buNone/>
            </a:pPr>
            <a:r>
              <a:rPr lang="en">
                <a:solidFill>
                  <a:srgbClr val="000000"/>
                </a:solidFill>
              </a:rPr>
              <a:t>No concrete requirements of the UI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3017737" x="1536800"/>
            <a:ext cy="534899" cx="2376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480"/>
              </a:spcBef>
              <a:buNone/>
            </a:pPr>
            <a:r>
              <a:rPr lang="en">
                <a:solidFill>
                  <a:srgbClr val="000000"/>
                </a:solidFill>
              </a:rPr>
              <a:t>Need feedback from the clients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3776125" x="1511075"/>
            <a:ext cy="421799" cx="25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480"/>
              </a:spcBef>
              <a:buNone/>
            </a:pPr>
            <a:r>
              <a:rPr lang="en">
                <a:solidFill>
                  <a:srgbClr val="000000"/>
                </a:solidFill>
              </a:rPr>
              <a:t>Need to enhance the team’s understanding of the UI</a:t>
            </a:r>
          </a:p>
        </p:txBody>
      </p:sp>
      <p:cxnSp>
        <p:nvCxnSpPr>
          <p:cNvPr id="115" name="Shape 115"/>
          <p:cNvCxnSpPr>
            <a:endCxn id="116" idx="1"/>
          </p:cNvCxnSpPr>
          <p:nvPr/>
        </p:nvCxnSpPr>
        <p:spPr>
          <a:xfrm>
            <a:off y="2605050" x="1027550"/>
            <a:ext cy="22800" cx="277800"/>
          </a:xfrm>
          <a:prstGeom prst="straightConnector1">
            <a:avLst/>
          </a:prstGeom>
          <a:noFill/>
          <a:ln w="19050" cap="flat">
            <a:solidFill>
              <a:srgbClr val="30182B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7" name="Shape 117"/>
          <p:cNvCxnSpPr/>
          <p:nvPr/>
        </p:nvCxnSpPr>
        <p:spPr>
          <a:xfrm>
            <a:off y="3369300" x="1056575"/>
            <a:ext cy="20699" cx="248700"/>
          </a:xfrm>
          <a:prstGeom prst="straightConnector1">
            <a:avLst/>
          </a:prstGeom>
          <a:noFill/>
          <a:ln w="19050" cap="flat">
            <a:solidFill>
              <a:srgbClr val="30182B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y="4126300" x="1066950"/>
            <a:ext cy="25500" cx="238499"/>
          </a:xfrm>
          <a:prstGeom prst="straightConnector1">
            <a:avLst/>
          </a:prstGeom>
          <a:noFill/>
          <a:ln w="19050" cap="flat">
            <a:solidFill>
              <a:srgbClr val="30182B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y="1341912" x="4833725"/>
            <a:ext cy="2108399" cx="336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rtl="0" lvl="0" indent="457200">
              <a:spcBef>
                <a:spcPts val="60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How to mitigate the risk?</a:t>
            </a:r>
          </a:p>
          <a:p>
            <a:pPr rtl="0" lvl="1" indent="-317500" marL="91440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Using </a:t>
            </a:r>
            <a:r>
              <a:rPr lang="en" i="1">
                <a:solidFill>
                  <a:srgbClr val="000000"/>
                </a:solidFill>
              </a:rPr>
              <a:t>Buying information</a:t>
            </a:r>
            <a:r>
              <a:rPr lang="en">
                <a:solidFill>
                  <a:srgbClr val="000000"/>
                </a:solidFill>
              </a:rPr>
              <a:t> methodology</a:t>
            </a:r>
          </a:p>
          <a:p>
            <a:pPr rtl="0" lvl="1" indent="-317500" marL="91440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Demonstrate the UI visually</a:t>
            </a:r>
          </a:p>
          <a:p>
            <a:pPr rtl="0" lvl="1" indent="-317500" marL="91440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Get feedback from the client</a:t>
            </a:r>
          </a:p>
          <a:p>
            <a:pPr rtl="0" lvl="0">
              <a:spcBef>
                <a:spcPts val="600"/>
              </a:spcBef>
              <a:buNone/>
            </a:pPr>
            <a:r>
              <a:rPr sz="1100" lang="en">
                <a:solidFill>
                  <a:srgbClr val="000000"/>
                </a:solidFill>
              </a:rPr>
              <a:t>				</a:t>
            </a:r>
          </a:p>
          <a:p>
            <a:pPr rtl="0" lvl="0">
              <a:spcBef>
                <a:spcPts val="600"/>
              </a:spcBef>
              <a:buNone/>
            </a:pPr>
            <a:r>
              <a:rPr sz="1100" lang="en">
                <a:solidFill>
                  <a:srgbClr val="000000"/>
                </a:solidFill>
              </a:rPr>
              <a:t>				</a:t>
            </a:r>
          </a:p>
          <a:p>
            <a:pPr rtl="0" lvl="0">
              <a:spcBef>
                <a:spcPts val="600"/>
              </a:spcBef>
              <a:buNone/>
            </a:pPr>
            <a:r>
              <a:rPr sz="1100" lang="en">
                <a:solidFill>
                  <a:srgbClr val="000000"/>
                </a:solidFill>
              </a:rPr>
              <a:t>			</a:t>
            </a:r>
          </a:p>
          <a:p>
            <a:pPr rtl="0" lvl="0">
              <a:spcBef>
                <a:spcPts val="600"/>
              </a:spcBef>
              <a:buNone/>
            </a:pPr>
            <a:r>
              <a:rPr sz="1100" lang="en">
                <a:solidFill>
                  <a:srgbClr val="000000"/>
                </a:solidFill>
              </a:rPr>
              <a:t>		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