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382" r:id="rId4"/>
    <p:sldId id="429" r:id="rId5"/>
    <p:sldId id="430" r:id="rId6"/>
    <p:sldId id="432" r:id="rId7"/>
    <p:sldId id="437" r:id="rId8"/>
    <p:sldId id="436" r:id="rId9"/>
    <p:sldId id="438" r:id="rId10"/>
    <p:sldId id="434" r:id="rId11"/>
    <p:sldId id="431" r:id="rId12"/>
    <p:sldId id="435" r:id="rId13"/>
    <p:sldId id="439" r:id="rId14"/>
    <p:sldId id="440" r:id="rId15"/>
    <p:sldId id="441" r:id="rId16"/>
    <p:sldId id="443" r:id="rId17"/>
    <p:sldId id="442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F06"/>
    <a:srgbClr val="FAA906"/>
    <a:srgbClr val="F7095E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>
      <p:cViewPr varScale="1">
        <p:scale>
          <a:sx n="86" d="100"/>
          <a:sy n="86" d="100"/>
        </p:scale>
        <p:origin x="51" y="138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638"/>
    </p:cViewPr>
  </p:sorter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BEA74EB7-856E-45FD-83F0-5F7C6F3E4372}" type="datetimeFigureOut">
              <a:rPr lang="en-US" altLang="ko-KR"/>
              <a:t>4/10/2018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14886E15-F82A-4596-A46C-375C6D3981E1}" type="slidenum">
              <a:rPr lang="ko-KR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C61B0E40-8125-41F8-BB6C-139D8D531A4F}" type="datetimeFigureOut">
              <a:t>2018-04-10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BF105DB2-FD3E-441D-8B7E-7AE83ECE27B3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77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413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536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015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3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90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73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018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56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38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374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873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293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82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8882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1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rPr lang="ko-KR" altLang="en-US" smtClean="0"/>
              <a:pPr latinLnBrk="1"/>
              <a:t>2018-04-10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ko-KR" smtClean="0"/>
              <a:pPr latinLnBrk="1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0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rPr lang="ko-KR" altLang="en-US" smtClean="0"/>
              <a:pPr latinLnBrk="1"/>
              <a:t>2018-04-10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ko-KR" smtClean="0"/>
              <a:pPr latinLnBrk="1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22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2302"/>
            <a:ext cx="2628215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rPr lang="ko-KR" altLang="en-US" smtClean="0"/>
              <a:pPr latinLnBrk="1"/>
              <a:t>2018-04-10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ko-KR" smtClean="0"/>
              <a:pPr latinLnBrk="1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3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rPr lang="ko-KR" altLang="en-US" smtClean="0"/>
              <a:pPr latinLnBrk="1"/>
              <a:t>2018-04-10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ko-KR" smtClean="0"/>
              <a:pPr latinLnBrk="1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00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rPr lang="ko-KR" altLang="en-US" smtClean="0"/>
              <a:pPr latinLnBrk="1"/>
              <a:t>2018-04-10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ko-KR" smtClean="0"/>
              <a:pPr latinLnBrk="1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13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4" y="1845735"/>
            <a:ext cx="4936474" cy="40233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altLang="ko-KR" smtClean="0"/>
              <a:pPr/>
              <a:t>4/10/2018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601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5"/>
            <a:ext cx="4936474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rPr lang="ko-KR" altLang="en-US" smtClean="0"/>
              <a:pPr latinLnBrk="1"/>
              <a:t>2018-04-10</a:t>
            </a:fld>
            <a:endParaRPr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ko-KR" smtClean="0"/>
              <a:pPr latinLnBrk="1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rPr lang="ko-KR" altLang="en-US" smtClean="0"/>
              <a:pPr latinLnBrk="1"/>
              <a:t>2018-04-10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ko-KR" smtClean="0"/>
              <a:pPr latinLnBrk="1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57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rPr lang="ko-KR" altLang="en-US" smtClean="0"/>
              <a:pPr latinLnBrk="1"/>
              <a:t>2018-04-10</a:t>
            </a:fld>
            <a:endParaRPr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ko-KR" smtClean="0"/>
              <a:pPr latinLnBrk="1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82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8E36636D-D922-432D-A958-524484B5923D}" type="datetimeFigureOut">
              <a:rPr lang="en-US" altLang="ko-KR" smtClean="0"/>
              <a:pPr/>
              <a:t>4/10/2018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6622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1" cy="822960"/>
          </a:xfrm>
        </p:spPr>
        <p:txBody>
          <a:bodyPr tIns="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altLang="ko-KR" smtClean="0"/>
              <a:pPr/>
              <a:t>4/10/2018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571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36636D-D922-432D-A958-524484B5923D}" type="datetimeFigureOut">
              <a:rPr lang="en-US" altLang="ko-KR" smtClean="0"/>
              <a:pPr/>
              <a:t>4/10/2018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47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1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97868" y="3573016"/>
            <a:ext cx="9143998" cy="803920"/>
          </a:xfrm>
        </p:spPr>
        <p:txBody>
          <a:bodyPr>
            <a:normAutofit/>
          </a:bodyPr>
          <a:lstStyle/>
          <a:p>
            <a:r>
              <a:rPr lang="en-US" altLang="ko-KR" sz="4400" smtClean="0"/>
              <a:t>2018.04.10 </a:t>
            </a:r>
            <a:r>
              <a:rPr lang="ko-KR" altLang="en-US" sz="4400" smtClean="0"/>
              <a:t>응용로봇공학</a:t>
            </a:r>
            <a:endParaRPr lang="ko-KR" sz="4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307576" y="4869160"/>
            <a:ext cx="273630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800" dirty="0" smtClean="0"/>
              <a:t>발표자 </a:t>
            </a:r>
            <a:r>
              <a:rPr lang="en-US" altLang="ko-KR" sz="2800" dirty="0" smtClean="0"/>
              <a:t>:</a:t>
            </a:r>
            <a:r>
              <a:rPr lang="ko-KR" altLang="en-US" sz="2800" dirty="0" smtClean="0"/>
              <a:t>박영환</a:t>
            </a:r>
            <a:endParaRPr lang="ko-KR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20677" y="19503"/>
            <a:ext cx="1242281" cy="1390879"/>
            <a:chOff x="-93027" y="0"/>
            <a:chExt cx="1242281" cy="1390879"/>
          </a:xfrm>
        </p:grpSpPr>
        <p:sp>
          <p:nvSpPr>
            <p:cNvPr id="10" name="직사각형 9"/>
            <p:cNvSpPr/>
            <p:nvPr/>
          </p:nvSpPr>
          <p:spPr>
            <a:xfrm>
              <a:off x="-93027" y="1036936"/>
              <a:ext cx="124228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700" spc="3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ko-KR" altLang="en-US" sz="17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7149" y="0"/>
              <a:ext cx="1021931" cy="1092607"/>
              <a:chOff x="9826172" y="3117696"/>
              <a:chExt cx="1646522" cy="176039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9826172" y="3251200"/>
                <a:ext cx="1646522" cy="15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3F3F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136271" y="3117696"/>
                <a:ext cx="1043943" cy="1760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65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6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9826172" y="4775200"/>
                <a:ext cx="1625600" cy="0"/>
              </a:xfrm>
              <a:prstGeom prst="line">
                <a:avLst/>
              </a:prstGeom>
              <a:ln w="28575"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제목 3"/>
          <p:cNvSpPr txBox="1">
            <a:spLocks/>
          </p:cNvSpPr>
          <p:nvPr/>
        </p:nvSpPr>
        <p:spPr>
          <a:xfrm>
            <a:off x="1125860" y="183133"/>
            <a:ext cx="4536504" cy="741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126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mtClean="0">
                <a:latin typeface="+mn-ea"/>
                <a:ea typeface="+mn-ea"/>
              </a:rPr>
              <a:t>칼만 필터 설계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08454" y="1414859"/>
            <a:ext cx="4098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예측 모델</a:t>
            </a:r>
            <a:endParaRPr lang="ko-KR" altLang="en-US" sz="2000" b="1"/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6310436" y="1410382"/>
            <a:ext cx="0" cy="504295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275764" y="2003674"/>
                <a:ext cx="3705502" cy="3216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b="0" dirty="0" smtClean="0"/>
                  <a:t>사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전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추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: </m:t>
                    </m:r>
                    <m:acc>
                      <m:accPr>
                        <m:chr m:val="̂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sub>
                        </m:sSub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764" y="2003674"/>
                <a:ext cx="3705502" cy="321691"/>
              </a:xfrm>
              <a:prstGeom prst="rect">
                <a:avLst/>
              </a:prstGeom>
              <a:blipFill>
                <a:blip r:embed="rId3"/>
                <a:stretch>
                  <a:fillRect l="-4112" t="-25000" r="-20230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275764" y="2852936"/>
                <a:ext cx="4388124" cy="333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b="0" dirty="0" smtClean="0"/>
                  <a:t>오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차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공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분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산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예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764" y="2852936"/>
                <a:ext cx="4388124" cy="333553"/>
              </a:xfrm>
              <a:prstGeom prst="rect">
                <a:avLst/>
              </a:prstGeom>
              <a:blipFill>
                <a:blip r:embed="rId4"/>
                <a:stretch>
                  <a:fillRect l="-3472" t="-20000" r="-1389" b="-4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889975" y="2352548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09779" y="4190055"/>
                <a:ext cx="955967" cy="564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000" b="0" dirty="0" smtClean="0"/>
                  <a:t>A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b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acc>
                                  <m:accPr>
                                    <m:chr m:val="̅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sub>
                            </m:sSub>
                          </m:e>
                        </m:acc>
                      </m:sub>
                    </m:sSub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779" y="4190055"/>
                <a:ext cx="955967" cy="564065"/>
              </a:xfrm>
              <a:prstGeom prst="rect">
                <a:avLst/>
              </a:prstGeom>
              <a:blipFill>
                <a:blip r:embed="rId5"/>
                <a:stretch>
                  <a:fillRect l="-15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889975" y="4858658"/>
                <a:ext cx="3735638" cy="851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000" b="0" dirty="0" smtClean="0"/>
                  <a:t>A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ko-KR" alt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000" b="0" i="0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ko-KR" alt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ko-KR" altLang="en-US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eqAr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0                    </m:t>
                                  </m:r>
                                </m: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1</m:t>
                                  </m:r>
                                </m:e>
                              </m:mr>
                            </m: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975" y="4858658"/>
                <a:ext cx="3735638" cy="851195"/>
              </a:xfrm>
              <a:prstGeom prst="rect">
                <a:avLst/>
              </a:prstGeom>
              <a:blipFill>
                <a:blip r:embed="rId6"/>
                <a:stretch>
                  <a:fillRect l="-4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889975" y="2436731"/>
                <a:ext cx="4236288" cy="1166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ko-KR" alt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000" i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ko-KR" alt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ko-KR" alt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e>
                            <m:e>
                              <m:f>
                                <m:f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  <m:sSub>
                                <m:sSub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ko-KR" alt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m:rPr>
                                  <m:nor/>
                                </m:rPr>
                                <a:rPr lang="ko-KR" alt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975" y="2436731"/>
                <a:ext cx="4236288" cy="11662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6883745" y="1365331"/>
            <a:ext cx="4098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시스템 모델</a:t>
            </a:r>
            <a:endParaRPr lang="ko-KR" altLang="en-US" sz="2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889975" y="1970845"/>
                <a:ext cx="3009798" cy="311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sub>
                          </m:sSub>
                        </m:e>
                      </m:acc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975" y="1970845"/>
                <a:ext cx="3009798" cy="311880"/>
              </a:xfrm>
              <a:prstGeom prst="rect">
                <a:avLst/>
              </a:prstGeom>
              <a:blipFill>
                <a:blip r:embed="rId8"/>
                <a:stretch>
                  <a:fillRect l="-1417" t="-19608" r="-405" b="-35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275764" y="3363332"/>
                <a:ext cx="1902764" cy="798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eqAr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764" y="3363332"/>
                <a:ext cx="1902764" cy="7982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275764" y="4459070"/>
                <a:ext cx="2342373" cy="798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.01</m:t>
                                        </m:r>
                                      </m:e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0.01</m:t>
                                        </m:r>
                                      </m:e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eqAr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0.0001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764" y="4459070"/>
                <a:ext cx="2342373" cy="7982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22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20677" y="19503"/>
            <a:ext cx="1242281" cy="1390879"/>
            <a:chOff x="-93027" y="0"/>
            <a:chExt cx="1242281" cy="1390879"/>
          </a:xfrm>
        </p:grpSpPr>
        <p:sp>
          <p:nvSpPr>
            <p:cNvPr id="10" name="직사각형 9"/>
            <p:cNvSpPr/>
            <p:nvPr/>
          </p:nvSpPr>
          <p:spPr>
            <a:xfrm>
              <a:off x="-93027" y="1036936"/>
              <a:ext cx="124228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700" spc="3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ko-KR" altLang="en-US" sz="17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7149" y="0"/>
              <a:ext cx="1021931" cy="1092607"/>
              <a:chOff x="9826172" y="3117696"/>
              <a:chExt cx="1646522" cy="176039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9826172" y="3251200"/>
                <a:ext cx="1646522" cy="15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3F3F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136271" y="3117696"/>
                <a:ext cx="1043943" cy="1760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65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6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9826172" y="4775200"/>
                <a:ext cx="1625600" cy="0"/>
              </a:xfrm>
              <a:prstGeom prst="line">
                <a:avLst/>
              </a:prstGeom>
              <a:ln w="28575"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제목 3"/>
          <p:cNvSpPr txBox="1">
            <a:spLocks/>
          </p:cNvSpPr>
          <p:nvPr/>
        </p:nvSpPr>
        <p:spPr>
          <a:xfrm>
            <a:off x="1125860" y="183133"/>
            <a:ext cx="4536504" cy="741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126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mtClean="0">
                <a:latin typeface="+mn-ea"/>
                <a:ea typeface="+mn-ea"/>
              </a:rPr>
              <a:t>칼만 필터 설계</a:t>
            </a:r>
            <a:endParaRPr lang="ko-KR" altLang="en-US" sz="40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269876" y="3140968"/>
                <a:ext cx="4411208" cy="3216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사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후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추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: </m:t>
                    </m:r>
                    <m:acc>
                      <m:accPr>
                        <m:chr m:val="̂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sub>
                        </m:sSub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sub>
                        </m:sSub>
                      </m:e>
                    </m:acc>
                  </m:oMath>
                </a14:m>
                <a:r>
                  <a:rPr lang="en-US" altLang="ko-KR" sz="2000" dirty="0" smtClean="0"/>
                  <a:t>))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76" y="3140968"/>
                <a:ext cx="4411208" cy="321691"/>
              </a:xfrm>
              <a:prstGeom prst="rect">
                <a:avLst/>
              </a:prstGeom>
              <a:blipFill>
                <a:blip r:embed="rId3"/>
                <a:stretch>
                  <a:fillRect l="-2762" t="-20755" r="-14227" b="-471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269876" y="2231638"/>
                <a:ext cx="4243278" cy="313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 smtClean="0"/>
                  <a:t>칼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𝐻</m:t>
                    </m:r>
                    <m:sSubSup>
                      <m:sSub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76" y="2231638"/>
                <a:ext cx="4243278" cy="313612"/>
              </a:xfrm>
              <a:prstGeom prst="rect">
                <a:avLst/>
              </a:prstGeom>
              <a:blipFill>
                <a:blip r:embed="rId4"/>
                <a:stretch>
                  <a:fillRect l="-3592" t="-26923" r="-431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305664" y="4058377"/>
                <a:ext cx="4188198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 smtClean="0"/>
                  <a:t>오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차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공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분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산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계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산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𝐻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664" y="4058377"/>
                <a:ext cx="4188198" cy="318677"/>
              </a:xfrm>
              <a:prstGeom prst="rect">
                <a:avLst/>
              </a:prstGeom>
              <a:blipFill>
                <a:blip r:embed="rId5"/>
                <a:stretch>
                  <a:fillRect l="-3639" t="-25000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208454" y="1414859"/>
            <a:ext cx="4098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보정 단계</a:t>
            </a:r>
            <a:endParaRPr lang="ko-KR" altLang="en-US" sz="2000" b="1"/>
          </a:p>
        </p:txBody>
      </p:sp>
      <p:sp>
        <p:nvSpPr>
          <p:cNvPr id="34" name="TextBox 33"/>
          <p:cNvSpPr txBox="1"/>
          <p:nvPr/>
        </p:nvSpPr>
        <p:spPr>
          <a:xfrm>
            <a:off x="6891198" y="1397243"/>
            <a:ext cx="4098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측정 모델</a:t>
            </a:r>
            <a:endParaRPr lang="ko-KR" altLang="en-US" sz="2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958508" y="1986058"/>
                <a:ext cx="18365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08" y="1986058"/>
                <a:ext cx="1836593" cy="307777"/>
              </a:xfrm>
              <a:prstGeom prst="rect">
                <a:avLst/>
              </a:prstGeom>
              <a:blipFill>
                <a:blip r:embed="rId6"/>
                <a:stretch>
                  <a:fillRect l="-1325" r="-662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958508" y="3195360"/>
                <a:ext cx="1692515" cy="547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08" y="3195360"/>
                <a:ext cx="1692515" cy="5477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958507" y="2560148"/>
            <a:ext cx="391293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smtClean="0"/>
              <a:t>센서들은 </a:t>
            </a:r>
            <a:r>
              <a:rPr lang="en-US" altLang="ko-KR" sz="2000" dirty="0" smtClean="0"/>
              <a:t>x, y </a:t>
            </a:r>
            <a:r>
              <a:rPr lang="ko-KR" altLang="en-US" sz="2000" dirty="0" smtClean="0"/>
              <a:t>좌표만을 측정하므로 </a:t>
            </a:r>
            <a:endParaRPr lang="ko-KR" altLang="en-US" sz="2000" dirty="0"/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6310436" y="1410382"/>
            <a:ext cx="0" cy="504295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1305664" y="4897414"/>
                <a:ext cx="1918538" cy="547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.0001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0.0001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664" y="4897414"/>
                <a:ext cx="1918538" cy="54777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1198" y="4058377"/>
            <a:ext cx="4901220" cy="210692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958507" y="4096976"/>
            <a:ext cx="1224137" cy="738775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Stereo</a:t>
            </a:r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958507" y="5401847"/>
            <a:ext cx="1224137" cy="738775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GPS</a:t>
            </a:r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478788" y="4663072"/>
            <a:ext cx="1157267" cy="738775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Sensor fusion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20677" y="19503"/>
            <a:ext cx="1242281" cy="1390879"/>
            <a:chOff x="-93027" y="0"/>
            <a:chExt cx="1242281" cy="1390879"/>
          </a:xfrm>
        </p:grpSpPr>
        <p:sp>
          <p:nvSpPr>
            <p:cNvPr id="10" name="직사각형 9"/>
            <p:cNvSpPr/>
            <p:nvPr/>
          </p:nvSpPr>
          <p:spPr>
            <a:xfrm>
              <a:off x="-93027" y="1036936"/>
              <a:ext cx="124228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700" spc="3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ko-KR" altLang="en-US" sz="17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7149" y="0"/>
              <a:ext cx="1021931" cy="1092607"/>
              <a:chOff x="9826172" y="3117696"/>
              <a:chExt cx="1646522" cy="176039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9826172" y="3251200"/>
                <a:ext cx="1646522" cy="15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3F3F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136273" y="3117696"/>
                <a:ext cx="1043942" cy="1760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6500" b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6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9826172" y="4775200"/>
                <a:ext cx="1625600" cy="0"/>
              </a:xfrm>
              <a:prstGeom prst="line">
                <a:avLst/>
              </a:prstGeom>
              <a:ln w="28575"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제목 3"/>
          <p:cNvSpPr txBox="1">
            <a:spLocks/>
          </p:cNvSpPr>
          <p:nvPr/>
        </p:nvSpPr>
        <p:spPr>
          <a:xfrm>
            <a:off x="1125860" y="183133"/>
            <a:ext cx="4536504" cy="741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126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mtClean="0">
                <a:latin typeface="+mn-ea"/>
                <a:ea typeface="+mn-ea"/>
              </a:rPr>
              <a:t>시뮬레이션</a:t>
            </a:r>
            <a:endParaRPr lang="ko-KR" altLang="en-US" sz="4000" b="1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584" y="1300618"/>
            <a:ext cx="6048672" cy="5014191"/>
          </a:xfrm>
          <a:prstGeom prst="rect">
            <a:avLst/>
          </a:prstGeom>
        </p:spPr>
      </p:pic>
      <p:cxnSp>
        <p:nvCxnSpPr>
          <p:cNvPr id="44" name="직선 화살표 연결선 43"/>
          <p:cNvCxnSpPr/>
          <p:nvPr/>
        </p:nvCxnSpPr>
        <p:spPr>
          <a:xfrm flipV="1">
            <a:off x="2061964" y="4518709"/>
            <a:ext cx="0" cy="1368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061964" y="5886861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646140" y="5425196"/>
            <a:ext cx="484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105768" y="4057044"/>
            <a:ext cx="4988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571994" y="5315600"/>
            <a:ext cx="4587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342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20677" y="19503"/>
            <a:ext cx="1242281" cy="1390879"/>
            <a:chOff x="-93027" y="0"/>
            <a:chExt cx="1242281" cy="1390879"/>
          </a:xfrm>
        </p:grpSpPr>
        <p:sp>
          <p:nvSpPr>
            <p:cNvPr id="10" name="직사각형 9"/>
            <p:cNvSpPr/>
            <p:nvPr/>
          </p:nvSpPr>
          <p:spPr>
            <a:xfrm>
              <a:off x="-93027" y="1036936"/>
              <a:ext cx="124228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700" spc="3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ko-KR" altLang="en-US" sz="17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7149" y="0"/>
              <a:ext cx="1021931" cy="1092607"/>
              <a:chOff x="9826172" y="3117696"/>
              <a:chExt cx="1646522" cy="176039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9826172" y="3251200"/>
                <a:ext cx="1646522" cy="15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3F3F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136273" y="3117696"/>
                <a:ext cx="1043942" cy="1760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6500" b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6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9826172" y="4775200"/>
                <a:ext cx="1625600" cy="0"/>
              </a:xfrm>
              <a:prstGeom prst="line">
                <a:avLst/>
              </a:prstGeom>
              <a:ln w="28575"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제목 3"/>
          <p:cNvSpPr txBox="1">
            <a:spLocks/>
          </p:cNvSpPr>
          <p:nvPr/>
        </p:nvSpPr>
        <p:spPr>
          <a:xfrm>
            <a:off x="1125860" y="183133"/>
            <a:ext cx="4536504" cy="741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126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mtClean="0">
                <a:latin typeface="+mn-ea"/>
                <a:ea typeface="+mn-ea"/>
              </a:rPr>
              <a:t>시뮬레이션</a:t>
            </a:r>
            <a:endParaRPr lang="ko-KR" altLang="en-US" sz="40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5" y="1853049"/>
            <a:ext cx="4542968" cy="20228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42" y="4174165"/>
            <a:ext cx="4251242" cy="19109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055" y="1778621"/>
            <a:ext cx="4676775" cy="2171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3374" y="4235100"/>
            <a:ext cx="4619625" cy="2143125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413587"/>
              </p:ext>
            </p:extLst>
          </p:nvPr>
        </p:nvGraphicFramePr>
        <p:xfrm>
          <a:off x="9721563" y="2007854"/>
          <a:ext cx="2467262" cy="20624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25377">
                  <a:extLst>
                    <a:ext uri="{9D8B030D-6E8A-4147-A177-3AD203B41FA5}">
                      <a16:colId xmlns:a16="http://schemas.microsoft.com/office/drawing/2014/main" xmlns="" val="224977843"/>
                    </a:ext>
                  </a:extLst>
                </a:gridCol>
                <a:gridCol w="1341885">
                  <a:extLst>
                    <a:ext uri="{9D8B030D-6E8A-4147-A177-3AD203B41FA5}">
                      <a16:colId xmlns:a16="http://schemas.microsoft.com/office/drawing/2014/main" xmlns="" val="3692918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단위 </a:t>
                      </a: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(m)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오차평균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403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GPS</a:t>
                      </a:r>
                      <a:r>
                        <a:rPr lang="en-US" altLang="ko-KR" sz="16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0.2249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192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Stereo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0.0725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58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Sensor fusion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0.0622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4346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kalman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0.0458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047791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221604" y="1268760"/>
            <a:ext cx="42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x</a:t>
            </a:r>
            <a:r>
              <a:rPr lang="en-US" altLang="ko-KR" sz="2400" smtClean="0"/>
              <a:t>, y </a:t>
            </a:r>
            <a:r>
              <a:rPr lang="ko-KR" altLang="en-US" sz="2400" dirty="0" smtClean="0"/>
              <a:t>거리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및 오차</a:t>
            </a:r>
            <a:endParaRPr lang="ko-KR" altLang="en-US" sz="2400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327918"/>
              </p:ext>
            </p:extLst>
          </p:nvPr>
        </p:nvGraphicFramePr>
        <p:xfrm>
          <a:off x="9721563" y="4341702"/>
          <a:ext cx="2467262" cy="20624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25377">
                  <a:extLst>
                    <a:ext uri="{9D8B030D-6E8A-4147-A177-3AD203B41FA5}">
                      <a16:colId xmlns:a16="http://schemas.microsoft.com/office/drawing/2014/main" xmlns="" val="224977843"/>
                    </a:ext>
                  </a:extLst>
                </a:gridCol>
                <a:gridCol w="1341885">
                  <a:extLst>
                    <a:ext uri="{9D8B030D-6E8A-4147-A177-3AD203B41FA5}">
                      <a16:colId xmlns:a16="http://schemas.microsoft.com/office/drawing/2014/main" xmlns="" val="3692918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단위 </a:t>
                      </a: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(m)</a:t>
                      </a:r>
                      <a:endParaRPr lang="ko-KR" altLang="en-US" sz="160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오차평균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403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GPS</a:t>
                      </a:r>
                      <a:r>
                        <a:rPr lang="en-US" altLang="ko-KR" sz="16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0.1082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192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Stereo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1.1667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58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Sensor fusion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0.1159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4346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kalman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0.1057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047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91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20677" y="19503"/>
            <a:ext cx="1242281" cy="1390879"/>
            <a:chOff x="-93027" y="0"/>
            <a:chExt cx="1242281" cy="1390879"/>
          </a:xfrm>
        </p:grpSpPr>
        <p:sp>
          <p:nvSpPr>
            <p:cNvPr id="10" name="직사각형 9"/>
            <p:cNvSpPr/>
            <p:nvPr/>
          </p:nvSpPr>
          <p:spPr>
            <a:xfrm>
              <a:off x="-93027" y="1036936"/>
              <a:ext cx="124228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700" spc="3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ko-KR" altLang="en-US" sz="17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7149" y="0"/>
              <a:ext cx="1021931" cy="1092607"/>
              <a:chOff x="9826172" y="3117696"/>
              <a:chExt cx="1646522" cy="176039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9826172" y="3251200"/>
                <a:ext cx="1646522" cy="15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3F3F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136273" y="3117696"/>
                <a:ext cx="1043942" cy="1760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6500" b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6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9826172" y="4775200"/>
                <a:ext cx="1625600" cy="0"/>
              </a:xfrm>
              <a:prstGeom prst="line">
                <a:avLst/>
              </a:prstGeom>
              <a:ln w="28575"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제목 3"/>
          <p:cNvSpPr txBox="1">
            <a:spLocks/>
          </p:cNvSpPr>
          <p:nvPr/>
        </p:nvSpPr>
        <p:spPr>
          <a:xfrm>
            <a:off x="1125860" y="183133"/>
            <a:ext cx="4536504" cy="741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126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mtClean="0">
                <a:latin typeface="+mn-ea"/>
                <a:ea typeface="+mn-ea"/>
              </a:rPr>
              <a:t>시뮬레이션</a:t>
            </a:r>
            <a:endParaRPr lang="ko-KR" altLang="en-US" sz="4000" b="1" dirty="0">
              <a:latin typeface="+mn-ea"/>
              <a:ea typeface="+mn-ea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2061964" y="4518709"/>
            <a:ext cx="0" cy="1368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061964" y="5886861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646140" y="5425196"/>
            <a:ext cx="484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105768" y="4173677"/>
            <a:ext cx="4988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571994" y="5315600"/>
            <a:ext cx="4587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568" y="1002200"/>
            <a:ext cx="6376539" cy="520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9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20677" y="19503"/>
            <a:ext cx="1242281" cy="1390879"/>
            <a:chOff x="-93027" y="0"/>
            <a:chExt cx="1242281" cy="1390879"/>
          </a:xfrm>
        </p:grpSpPr>
        <p:sp>
          <p:nvSpPr>
            <p:cNvPr id="10" name="직사각형 9"/>
            <p:cNvSpPr/>
            <p:nvPr/>
          </p:nvSpPr>
          <p:spPr>
            <a:xfrm>
              <a:off x="-93027" y="1036936"/>
              <a:ext cx="124228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700" spc="3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ko-KR" altLang="en-US" sz="17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7149" y="0"/>
              <a:ext cx="1021931" cy="1092607"/>
              <a:chOff x="9826172" y="3117696"/>
              <a:chExt cx="1646522" cy="176039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9826172" y="3251200"/>
                <a:ext cx="1646522" cy="15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3F3F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136273" y="3117696"/>
                <a:ext cx="1043942" cy="1760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6500" b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6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9826172" y="4775200"/>
                <a:ext cx="1625600" cy="0"/>
              </a:xfrm>
              <a:prstGeom prst="line">
                <a:avLst/>
              </a:prstGeom>
              <a:ln w="28575"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제목 3"/>
          <p:cNvSpPr txBox="1">
            <a:spLocks/>
          </p:cNvSpPr>
          <p:nvPr/>
        </p:nvSpPr>
        <p:spPr>
          <a:xfrm>
            <a:off x="1125860" y="183133"/>
            <a:ext cx="4536504" cy="741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126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mtClean="0">
                <a:latin typeface="+mn-ea"/>
                <a:ea typeface="+mn-ea"/>
              </a:rPr>
              <a:t>시뮬레이션</a:t>
            </a:r>
            <a:endParaRPr lang="ko-KR" altLang="en-US" sz="40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424316"/>
              </p:ext>
            </p:extLst>
          </p:nvPr>
        </p:nvGraphicFramePr>
        <p:xfrm>
          <a:off x="9721563" y="2007854"/>
          <a:ext cx="2467262" cy="20624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25377">
                  <a:extLst>
                    <a:ext uri="{9D8B030D-6E8A-4147-A177-3AD203B41FA5}">
                      <a16:colId xmlns:a16="http://schemas.microsoft.com/office/drawing/2014/main" xmlns="" val="224977843"/>
                    </a:ext>
                  </a:extLst>
                </a:gridCol>
                <a:gridCol w="1341885">
                  <a:extLst>
                    <a:ext uri="{9D8B030D-6E8A-4147-A177-3AD203B41FA5}">
                      <a16:colId xmlns:a16="http://schemas.microsoft.com/office/drawing/2014/main" xmlns="" val="3692918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단위 </a:t>
                      </a: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(m)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오차평균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403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GPS</a:t>
                      </a:r>
                      <a:r>
                        <a:rPr lang="en-US" altLang="ko-KR" sz="16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0.2286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192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Stereo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0.0931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58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Sensor fusion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0.0824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4346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kalman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0.0824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047791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221604" y="1268760"/>
            <a:ext cx="42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x</a:t>
            </a:r>
            <a:r>
              <a:rPr lang="en-US" altLang="ko-KR" sz="2400" smtClean="0"/>
              <a:t>, y </a:t>
            </a:r>
            <a:r>
              <a:rPr lang="ko-KR" altLang="en-US" sz="2400" dirty="0" smtClean="0"/>
              <a:t>거리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및 오차</a:t>
            </a:r>
            <a:endParaRPr lang="ko-KR" altLang="en-US" sz="2400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295656"/>
              </p:ext>
            </p:extLst>
          </p:nvPr>
        </p:nvGraphicFramePr>
        <p:xfrm>
          <a:off x="9721563" y="4341702"/>
          <a:ext cx="2467262" cy="20624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25377">
                  <a:extLst>
                    <a:ext uri="{9D8B030D-6E8A-4147-A177-3AD203B41FA5}">
                      <a16:colId xmlns:a16="http://schemas.microsoft.com/office/drawing/2014/main" xmlns="" val="224977843"/>
                    </a:ext>
                  </a:extLst>
                </a:gridCol>
                <a:gridCol w="1341885">
                  <a:extLst>
                    <a:ext uri="{9D8B030D-6E8A-4147-A177-3AD203B41FA5}">
                      <a16:colId xmlns:a16="http://schemas.microsoft.com/office/drawing/2014/main" xmlns="" val="3692918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단위 </a:t>
                      </a: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(m)</a:t>
                      </a:r>
                      <a:endParaRPr lang="ko-KR" altLang="en-US" sz="160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오차평균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403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GPS</a:t>
                      </a:r>
                      <a:r>
                        <a:rPr lang="en-US" altLang="ko-KR" sz="16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0.1126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192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Stereo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0.7951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58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Sensor fusion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0.1246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4346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kalman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0.1232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047791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5" y="2007854"/>
            <a:ext cx="5010150" cy="2247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3" y="4231388"/>
            <a:ext cx="5057775" cy="22479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950" y="1926338"/>
            <a:ext cx="4724400" cy="23050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8935" y="4231388"/>
            <a:ext cx="44773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7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125860" y="183133"/>
            <a:ext cx="6192688" cy="74172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-20677" y="19503"/>
            <a:ext cx="1242281" cy="1390879"/>
            <a:chOff x="-93027" y="0"/>
            <a:chExt cx="1242281" cy="1390879"/>
          </a:xfrm>
        </p:grpSpPr>
        <p:sp>
          <p:nvSpPr>
            <p:cNvPr id="10" name="직사각형 9"/>
            <p:cNvSpPr/>
            <p:nvPr/>
          </p:nvSpPr>
          <p:spPr>
            <a:xfrm>
              <a:off x="-93027" y="1036936"/>
              <a:ext cx="124228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700" spc="3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ko-KR" altLang="en-US" sz="17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7149" y="0"/>
              <a:ext cx="1021931" cy="1092607"/>
              <a:chOff x="9826172" y="3117696"/>
              <a:chExt cx="1646522" cy="176039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9826172" y="3251200"/>
                <a:ext cx="1646522" cy="15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3F3F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136271" y="3117696"/>
                <a:ext cx="1043943" cy="1760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65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6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9826172" y="4775200"/>
                <a:ext cx="1625600" cy="0"/>
              </a:xfrm>
              <a:prstGeom prst="line">
                <a:avLst/>
              </a:prstGeom>
              <a:ln w="28575"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7379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 2"/>
          <p:cNvSpPr>
            <a:spLocks noGrp="1"/>
          </p:cNvSpPr>
          <p:nvPr>
            <p:ph type="body" idx="4294967295"/>
          </p:nvPr>
        </p:nvSpPr>
        <p:spPr>
          <a:xfrm>
            <a:off x="2133600" y="4452938"/>
            <a:ext cx="10055225" cy="1143000"/>
          </a:xfrm>
        </p:spPr>
        <p:txBody>
          <a:bodyPr/>
          <a:lstStyle/>
          <a:p>
            <a:endParaRPr lang="en-US" altLang="ko-KR" dirty="0"/>
          </a:p>
          <a:p>
            <a:endParaRPr 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238428" y="4452938"/>
            <a:ext cx="6408712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90000"/>
              </a:lnSpc>
              <a:buAutoNum type="arabicPeriod"/>
            </a:pPr>
            <a:r>
              <a:rPr lang="ko-KR" altLang="en-US" sz="2800" smtClean="0"/>
              <a:t>차량 모델</a:t>
            </a:r>
            <a:endParaRPr lang="en-US" altLang="ko-KR" sz="2800" dirty="0" smtClean="0"/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ko-KR" altLang="en-US" sz="2800" smtClean="0"/>
              <a:t>센서 모델</a:t>
            </a:r>
            <a:endParaRPr lang="en-US" altLang="ko-KR" sz="2800" dirty="0" smtClean="0"/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ko-KR" altLang="en-US" sz="2800" smtClean="0"/>
              <a:t>칼만 필터 설계</a:t>
            </a:r>
            <a:endParaRPr lang="en-US" altLang="ko-KR" sz="2800" smtClean="0"/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ko-KR" altLang="en-US" sz="2800" smtClean="0"/>
              <a:t>시뮬레이션</a:t>
            </a:r>
            <a:endParaRPr lang="en-US" altLang="ko-KR" sz="2800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-20677" y="19503"/>
            <a:ext cx="1242281" cy="1390879"/>
            <a:chOff x="-93027" y="0"/>
            <a:chExt cx="1242281" cy="1390879"/>
          </a:xfrm>
        </p:grpSpPr>
        <p:sp>
          <p:nvSpPr>
            <p:cNvPr id="8" name="직사각형 7"/>
            <p:cNvSpPr/>
            <p:nvPr/>
          </p:nvSpPr>
          <p:spPr>
            <a:xfrm>
              <a:off x="-93027" y="1036936"/>
              <a:ext cx="124228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700" spc="3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ko-KR" altLang="en-US" sz="17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7149" y="0"/>
              <a:ext cx="1021931" cy="1092607"/>
              <a:chOff x="9826172" y="3117696"/>
              <a:chExt cx="1646522" cy="1760394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9826172" y="3251200"/>
                <a:ext cx="1646522" cy="15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3F3F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0136271" y="3117696"/>
                <a:ext cx="1043943" cy="1760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65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ko-KR" altLang="en-US" sz="6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>
                <a:off x="9826172" y="4775200"/>
                <a:ext cx="1625600" cy="0"/>
              </a:xfrm>
              <a:prstGeom prst="line">
                <a:avLst/>
              </a:prstGeom>
              <a:ln w="28575"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제목 3"/>
          <p:cNvSpPr txBox="1">
            <a:spLocks/>
          </p:cNvSpPr>
          <p:nvPr/>
        </p:nvSpPr>
        <p:spPr>
          <a:xfrm>
            <a:off x="1144619" y="320078"/>
            <a:ext cx="3790663" cy="7417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26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300" b="1" dirty="0" smtClean="0">
                <a:latin typeface="+mj-ea"/>
              </a:rPr>
              <a:t>Content</a:t>
            </a:r>
            <a:endParaRPr lang="ko-KR" altLang="en-US" sz="4300" b="1" dirty="0">
              <a:latin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1965" y="1573728"/>
            <a:ext cx="640871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800" smtClean="0"/>
              <a:t>확장 칼만 필터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64273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20677" y="19503"/>
            <a:ext cx="1242281" cy="1390879"/>
            <a:chOff x="-93027" y="0"/>
            <a:chExt cx="1242281" cy="1390879"/>
          </a:xfrm>
        </p:grpSpPr>
        <p:sp>
          <p:nvSpPr>
            <p:cNvPr id="10" name="직사각형 9"/>
            <p:cNvSpPr/>
            <p:nvPr/>
          </p:nvSpPr>
          <p:spPr>
            <a:xfrm>
              <a:off x="-93027" y="1036936"/>
              <a:ext cx="124228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700" spc="3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ko-KR" altLang="en-US" sz="17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7149" y="0"/>
              <a:ext cx="1021931" cy="1092607"/>
              <a:chOff x="9826172" y="3117696"/>
              <a:chExt cx="1646522" cy="176039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9826172" y="3251200"/>
                <a:ext cx="1646522" cy="15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3F3F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136271" y="3117696"/>
                <a:ext cx="1043943" cy="1760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65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6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9826172" y="4775200"/>
                <a:ext cx="1625600" cy="0"/>
              </a:xfrm>
              <a:prstGeom prst="line">
                <a:avLst/>
              </a:prstGeom>
              <a:ln w="28575"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제목 3"/>
          <p:cNvSpPr txBox="1">
            <a:spLocks/>
          </p:cNvSpPr>
          <p:nvPr/>
        </p:nvSpPr>
        <p:spPr>
          <a:xfrm>
            <a:off x="1125860" y="183133"/>
            <a:ext cx="4536504" cy="741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126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mtClean="0">
                <a:latin typeface="+mn-ea"/>
                <a:ea typeface="+mn-ea"/>
              </a:rPr>
              <a:t>차량 모델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 rot="21185294">
            <a:off x="3052762" y="3892100"/>
            <a:ext cx="2298209" cy="1296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rot="21185294">
            <a:off x="3234039" y="3815567"/>
            <a:ext cx="0" cy="172819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 rot="21185294">
            <a:off x="2770013" y="3519130"/>
            <a:ext cx="720080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21185294">
            <a:off x="3020445" y="5491765"/>
            <a:ext cx="720080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1522876" y="2132856"/>
            <a:ext cx="0" cy="38884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522876" y="5949280"/>
            <a:ext cx="5184576" cy="72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19420" y="5949579"/>
            <a:ext cx="2880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 smtClean="0"/>
              <a:t>x</a:t>
            </a:r>
            <a:endParaRPr lang="ko-KR" alt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162836" y="2204864"/>
            <a:ext cx="2880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 smtClean="0"/>
              <a:t>y</a:t>
            </a:r>
            <a:endParaRPr lang="ko-KR" altLang="en-US" sz="2400" dirty="0"/>
          </a:p>
        </p:txBody>
      </p:sp>
      <p:sp>
        <p:nvSpPr>
          <p:cNvPr id="25" name="타원 24"/>
          <p:cNvSpPr/>
          <p:nvPr/>
        </p:nvSpPr>
        <p:spPr>
          <a:xfrm>
            <a:off x="2861714" y="2082495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114365" y="1802427"/>
            <a:ext cx="64087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smtClean="0"/>
              <a:t>ICC</a:t>
            </a:r>
            <a:endParaRPr lang="ko-KR" altLang="en-US" sz="24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314964" y="2204864"/>
            <a:ext cx="288032" cy="259228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3251068" y="4265804"/>
            <a:ext cx="1944915" cy="19334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30756" y="453564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H="1" flipV="1">
            <a:off x="2943569" y="2229576"/>
            <a:ext cx="269042" cy="230913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9" idx="6"/>
          </p:cNvCxnSpPr>
          <p:nvPr/>
        </p:nvCxnSpPr>
        <p:spPr>
          <a:xfrm flipV="1">
            <a:off x="3274772" y="4271065"/>
            <a:ext cx="3288664" cy="336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83991" y="3448182"/>
            <a:ext cx="2880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R</a:t>
            </a:r>
            <a:endParaRPr lang="ko-KR" alt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4002893" y="3979451"/>
            <a:ext cx="2880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l</a:t>
            </a:r>
            <a:endParaRPr lang="ko-KR" altLang="en-US" sz="2400" dirty="0"/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1522876" y="4591668"/>
            <a:ext cx="5544616" cy="6146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원호 34"/>
          <p:cNvSpPr/>
          <p:nvPr/>
        </p:nvSpPr>
        <p:spPr>
          <a:xfrm>
            <a:off x="6016778" y="4326490"/>
            <a:ext cx="186618" cy="54267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139377" y="4591667"/>
            <a:ext cx="2880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θ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187955" y="2404474"/>
                <a:ext cx="3705606" cy="313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ko-KR" sz="1600" b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smtClean="0"/>
                  <a:t>: forward </a:t>
                </a:r>
                <a:r>
                  <a:rPr lang="en-US" altLang="ko-KR" sz="1600" dirty="0" smtClean="0"/>
                  <a:t>velocity </a:t>
                </a:r>
                <a:r>
                  <a:rPr lang="en-US" altLang="ko-KR" sz="1600" smtClean="0"/>
                  <a:t>of the rear wheels)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955" y="2404474"/>
                <a:ext cx="3705606" cy="313932"/>
              </a:xfrm>
              <a:prstGeom prst="rect">
                <a:avLst/>
              </a:prstGeom>
              <a:blipFill>
                <a:blip r:embed="rId3"/>
                <a:stretch>
                  <a:fillRect l="-822" t="-13462" b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814492" y="1796362"/>
                <a:ext cx="2195272" cy="44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492" y="1796362"/>
                <a:ext cx="2195272" cy="440120"/>
              </a:xfrm>
              <a:prstGeom prst="rect">
                <a:avLst/>
              </a:prstGeom>
              <a:blipFill>
                <a:blip r:embed="rId4"/>
                <a:stretch>
                  <a:fillRect t="-11111" b="-13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직사각형 45"/>
          <p:cNvSpPr/>
          <p:nvPr/>
        </p:nvSpPr>
        <p:spPr>
          <a:xfrm rot="18762116">
            <a:off x="4808283" y="3388533"/>
            <a:ext cx="720080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18762116">
            <a:off x="5018019" y="5196293"/>
            <a:ext cx="720080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>
            <a:endCxn id="25" idx="5"/>
          </p:cNvCxnSpPr>
          <p:nvPr/>
        </p:nvCxnSpPr>
        <p:spPr>
          <a:xfrm flipH="1" flipV="1">
            <a:off x="2984639" y="2205420"/>
            <a:ext cx="2290791" cy="219876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21185294">
            <a:off x="5260085" y="3593974"/>
            <a:ext cx="0" cy="172819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5271026" y="3434397"/>
            <a:ext cx="875125" cy="98304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342337" y="2220035"/>
            <a:ext cx="2880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l-GR" altLang="ko-KR" sz="2400" smtClean="0"/>
              <a:t>ϕ</a:t>
            </a:r>
            <a:endParaRPr lang="ko-KR" altLang="en-US" sz="2400" dirty="0"/>
          </a:p>
        </p:txBody>
      </p:sp>
      <p:sp>
        <p:nvSpPr>
          <p:cNvPr id="56" name="원호 55"/>
          <p:cNvSpPr/>
          <p:nvPr/>
        </p:nvSpPr>
        <p:spPr>
          <a:xfrm>
            <a:off x="5462968" y="4091142"/>
            <a:ext cx="186618" cy="54267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원호 56"/>
          <p:cNvSpPr/>
          <p:nvPr/>
        </p:nvSpPr>
        <p:spPr>
          <a:xfrm flipV="1">
            <a:off x="2756955" y="2404474"/>
            <a:ext cx="497549" cy="241858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587968" y="3934765"/>
            <a:ext cx="2880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l-GR" altLang="ko-KR" sz="2400" smtClean="0"/>
              <a:t>ϕ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027750" y="2681277"/>
                <a:ext cx="2123982" cy="3257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ko-KR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ko-KR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ko-KR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ko-KR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</m:t>
                      </m:r>
                      <m:r>
                        <a:rPr lang="ko-KR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altLang="ko-KR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ko-KR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750" y="2681277"/>
                <a:ext cx="2123982" cy="32570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698289" y="1652745"/>
                <a:ext cx="2195272" cy="779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𝑡𝑎𝑛</m:t>
                          </m:r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89" y="1652745"/>
                <a:ext cx="2195272" cy="7797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187954" y="5340309"/>
                <a:ext cx="4044987" cy="313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ko-KR" sz="1600" b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smtClean="0"/>
                  <a:t>: angular </a:t>
                </a:r>
                <a:r>
                  <a:rPr lang="en-US" altLang="ko-KR" sz="1600" dirty="0" smtClean="0"/>
                  <a:t>velocity </a:t>
                </a:r>
                <a:r>
                  <a:rPr lang="en-US" altLang="ko-KR" sz="1600" smtClean="0"/>
                  <a:t>of the steering wheels)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954" y="5340309"/>
                <a:ext cx="4044987" cy="313932"/>
              </a:xfrm>
              <a:prstGeom prst="rect">
                <a:avLst/>
              </a:prstGeom>
              <a:blipFill>
                <a:blip r:embed="rId7"/>
                <a:stretch>
                  <a:fillRect l="-753" t="-13462" b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96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20677" y="19503"/>
            <a:ext cx="1242281" cy="1390879"/>
            <a:chOff x="-93027" y="0"/>
            <a:chExt cx="1242281" cy="1390879"/>
          </a:xfrm>
        </p:grpSpPr>
        <p:sp>
          <p:nvSpPr>
            <p:cNvPr id="10" name="직사각형 9"/>
            <p:cNvSpPr/>
            <p:nvPr/>
          </p:nvSpPr>
          <p:spPr>
            <a:xfrm>
              <a:off x="-93027" y="1036936"/>
              <a:ext cx="124228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700" spc="3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ko-KR" altLang="en-US" sz="17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7149" y="0"/>
              <a:ext cx="1021931" cy="1092607"/>
              <a:chOff x="9826172" y="3117696"/>
              <a:chExt cx="1646522" cy="176039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9826172" y="3251200"/>
                <a:ext cx="1646522" cy="15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3F3F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136271" y="3117696"/>
                <a:ext cx="1043943" cy="1760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65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6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9826172" y="4775200"/>
                <a:ext cx="1625600" cy="0"/>
              </a:xfrm>
              <a:prstGeom prst="line">
                <a:avLst/>
              </a:prstGeom>
              <a:ln w="28575"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제목 3"/>
          <p:cNvSpPr txBox="1">
            <a:spLocks/>
          </p:cNvSpPr>
          <p:nvPr/>
        </p:nvSpPr>
        <p:spPr>
          <a:xfrm>
            <a:off x="1125860" y="183133"/>
            <a:ext cx="4536504" cy="741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126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mtClean="0">
                <a:latin typeface="+mn-ea"/>
                <a:ea typeface="+mn-ea"/>
              </a:rPr>
              <a:t>차량 모델</a:t>
            </a:r>
            <a:endParaRPr lang="ko-KR" altLang="en-US" sz="40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109252" y="2368782"/>
                <a:ext cx="5168055" cy="771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252" y="2368782"/>
                <a:ext cx="5168055" cy="771045"/>
              </a:xfrm>
              <a:prstGeom prst="rect">
                <a:avLst/>
              </a:prstGeom>
              <a:blipFill>
                <a:blip r:embed="rId3"/>
                <a:stretch>
                  <a:fillRect t="-6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66293" y="3933056"/>
                <a:ext cx="3600400" cy="99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</m:t>
                      </m:r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ko-KR" alt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293" y="3933056"/>
                <a:ext cx="3600400" cy="994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9252" y="3162011"/>
                <a:ext cx="5168055" cy="771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252" y="3162011"/>
                <a:ext cx="5168055" cy="771045"/>
              </a:xfrm>
              <a:prstGeom prst="rect">
                <a:avLst/>
              </a:prstGeom>
              <a:blipFill>
                <a:blip r:embed="rId5"/>
                <a:stretch>
                  <a:fillRect t="-6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7312835" y="3933056"/>
                <a:ext cx="3456383" cy="6587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smtClean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m:rPr>
                        <m:nor/>
                      </m:rP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835" y="3933056"/>
                <a:ext cx="3456383" cy="658706"/>
              </a:xfrm>
              <a:prstGeom prst="rect">
                <a:avLst/>
              </a:prstGeom>
              <a:blipFill>
                <a:blip r:embed="rId6"/>
                <a:stretch>
                  <a:fillRect l="-1940" b="-64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24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20677" y="19503"/>
            <a:ext cx="1242281" cy="1390879"/>
            <a:chOff x="-93027" y="0"/>
            <a:chExt cx="1242281" cy="1390879"/>
          </a:xfrm>
        </p:grpSpPr>
        <p:sp>
          <p:nvSpPr>
            <p:cNvPr id="10" name="직사각형 9"/>
            <p:cNvSpPr/>
            <p:nvPr/>
          </p:nvSpPr>
          <p:spPr>
            <a:xfrm>
              <a:off x="-93027" y="1036936"/>
              <a:ext cx="124228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700" spc="3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ko-KR" altLang="en-US" sz="17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7149" y="0"/>
              <a:ext cx="1021931" cy="1092607"/>
              <a:chOff x="9826172" y="3117696"/>
              <a:chExt cx="1646522" cy="176039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9826172" y="3251200"/>
                <a:ext cx="1646522" cy="15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3F3F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136271" y="3117696"/>
                <a:ext cx="1043943" cy="1760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65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6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9826172" y="4775200"/>
                <a:ext cx="1625600" cy="0"/>
              </a:xfrm>
              <a:prstGeom prst="line">
                <a:avLst/>
              </a:prstGeom>
              <a:ln w="28575"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제목 3"/>
          <p:cNvSpPr txBox="1">
            <a:spLocks/>
          </p:cNvSpPr>
          <p:nvPr/>
        </p:nvSpPr>
        <p:spPr>
          <a:xfrm>
            <a:off x="1125860" y="183133"/>
            <a:ext cx="4536504" cy="741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126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mtClean="0">
                <a:latin typeface="+mn-ea"/>
                <a:ea typeface="+mn-ea"/>
              </a:rPr>
              <a:t>센서 모델</a:t>
            </a:r>
            <a:endParaRPr lang="ko-KR" altLang="en-US" sz="4000" b="1" dirty="0">
              <a:latin typeface="+mn-ea"/>
              <a:ea typeface="+mn-ea"/>
            </a:endParaRPr>
          </a:p>
        </p:txBody>
      </p:sp>
      <p:pic>
        <p:nvPicPr>
          <p:cNvPr id="15" name="내용 개체 틀 3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00" y="2327352"/>
            <a:ext cx="6505671" cy="38229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233410"/>
            <a:ext cx="1597890" cy="159789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04" y="1056439"/>
            <a:ext cx="1644065" cy="164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6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20677" y="19503"/>
            <a:ext cx="1242281" cy="1390879"/>
            <a:chOff x="-93027" y="0"/>
            <a:chExt cx="1242281" cy="1390879"/>
          </a:xfrm>
        </p:grpSpPr>
        <p:sp>
          <p:nvSpPr>
            <p:cNvPr id="10" name="직사각형 9"/>
            <p:cNvSpPr/>
            <p:nvPr/>
          </p:nvSpPr>
          <p:spPr>
            <a:xfrm>
              <a:off x="-93027" y="1036936"/>
              <a:ext cx="124228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700" spc="3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ko-KR" altLang="en-US" sz="17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7149" y="0"/>
              <a:ext cx="1021931" cy="1092607"/>
              <a:chOff x="9826172" y="3117696"/>
              <a:chExt cx="1646522" cy="176039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9826172" y="3251200"/>
                <a:ext cx="1646522" cy="15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3F3F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136271" y="3117696"/>
                <a:ext cx="1043943" cy="1760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65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6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9826172" y="4775200"/>
                <a:ext cx="1625600" cy="0"/>
              </a:xfrm>
              <a:prstGeom prst="line">
                <a:avLst/>
              </a:prstGeom>
              <a:ln w="28575"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제목 3"/>
          <p:cNvSpPr txBox="1">
            <a:spLocks/>
          </p:cNvSpPr>
          <p:nvPr/>
        </p:nvSpPr>
        <p:spPr>
          <a:xfrm>
            <a:off x="1125860" y="183133"/>
            <a:ext cx="4536504" cy="741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126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mtClean="0">
                <a:latin typeface="+mn-ea"/>
                <a:ea typeface="+mn-ea"/>
              </a:rPr>
              <a:t>센서 모델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21604" y="1268760"/>
            <a:ext cx="42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Stereo Camera</a:t>
            </a:r>
            <a:endParaRPr lang="ko-KR" altLang="en-US" sz="24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02" y="3284984"/>
            <a:ext cx="3667739" cy="291409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311" y="1905982"/>
            <a:ext cx="5800016" cy="429309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373" y="1766386"/>
            <a:ext cx="2927195" cy="14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8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20677" y="19503"/>
            <a:ext cx="1242281" cy="1390879"/>
            <a:chOff x="-93027" y="0"/>
            <a:chExt cx="1242281" cy="1390879"/>
          </a:xfrm>
        </p:grpSpPr>
        <p:sp>
          <p:nvSpPr>
            <p:cNvPr id="10" name="직사각형 9"/>
            <p:cNvSpPr/>
            <p:nvPr/>
          </p:nvSpPr>
          <p:spPr>
            <a:xfrm>
              <a:off x="-93027" y="1036936"/>
              <a:ext cx="124228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700" spc="3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ko-KR" altLang="en-US" sz="17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7149" y="0"/>
              <a:ext cx="1021931" cy="1092607"/>
              <a:chOff x="9826172" y="3117696"/>
              <a:chExt cx="1646522" cy="176039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9826172" y="3251200"/>
                <a:ext cx="1646522" cy="15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3F3F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136271" y="3117696"/>
                <a:ext cx="1043943" cy="1760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65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6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9826172" y="4775200"/>
                <a:ext cx="1625600" cy="0"/>
              </a:xfrm>
              <a:prstGeom prst="line">
                <a:avLst/>
              </a:prstGeom>
              <a:ln w="28575"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제목 3"/>
          <p:cNvSpPr txBox="1">
            <a:spLocks/>
          </p:cNvSpPr>
          <p:nvPr/>
        </p:nvSpPr>
        <p:spPr>
          <a:xfrm>
            <a:off x="1125860" y="183133"/>
            <a:ext cx="4536504" cy="741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126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mtClean="0">
                <a:latin typeface="+mn-ea"/>
                <a:ea typeface="+mn-ea"/>
              </a:rPr>
              <a:t>센서 모델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21604" y="1268760"/>
            <a:ext cx="42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GPS</a:t>
            </a:r>
            <a:endParaRPr lang="ko-KR" altLang="en-US" sz="24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756" y="3501008"/>
            <a:ext cx="2669782" cy="266978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rcRect t="-123" b="53558"/>
          <a:stretch/>
        </p:blipFill>
        <p:spPr>
          <a:xfrm>
            <a:off x="700832" y="2414340"/>
            <a:ext cx="4323158" cy="381642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/>
          <a:srcRect t="46850"/>
          <a:stretch/>
        </p:blipFill>
        <p:spPr>
          <a:xfrm>
            <a:off x="5021312" y="1996279"/>
            <a:ext cx="4169444" cy="423448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00832" y="1994137"/>
            <a:ext cx="42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SPATIAL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986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20677" y="19503"/>
            <a:ext cx="1242281" cy="1390879"/>
            <a:chOff x="-93027" y="0"/>
            <a:chExt cx="1242281" cy="1390879"/>
          </a:xfrm>
        </p:grpSpPr>
        <p:sp>
          <p:nvSpPr>
            <p:cNvPr id="10" name="직사각형 9"/>
            <p:cNvSpPr/>
            <p:nvPr/>
          </p:nvSpPr>
          <p:spPr>
            <a:xfrm>
              <a:off x="-93027" y="1036936"/>
              <a:ext cx="124228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700" spc="3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ko-KR" altLang="en-US" sz="17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7149" y="0"/>
              <a:ext cx="1021931" cy="1092607"/>
              <a:chOff x="9826172" y="3117696"/>
              <a:chExt cx="1646522" cy="176039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9826172" y="3251200"/>
                <a:ext cx="1646522" cy="15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3F3F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136271" y="3117696"/>
                <a:ext cx="1043943" cy="1760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65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6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9826172" y="4775200"/>
                <a:ext cx="1625600" cy="0"/>
              </a:xfrm>
              <a:prstGeom prst="line">
                <a:avLst/>
              </a:prstGeom>
              <a:ln w="28575"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제목 3"/>
          <p:cNvSpPr txBox="1">
            <a:spLocks/>
          </p:cNvSpPr>
          <p:nvPr/>
        </p:nvSpPr>
        <p:spPr>
          <a:xfrm>
            <a:off x="1125860" y="183133"/>
            <a:ext cx="4536504" cy="741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126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mtClean="0">
                <a:latin typeface="+mn-ea"/>
                <a:ea typeface="+mn-ea"/>
              </a:rPr>
              <a:t>센서 모델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21604" y="1268760"/>
            <a:ext cx="42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GPS</a:t>
            </a:r>
            <a:endParaRPr lang="ko-KR" altLang="en-US" sz="2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3636372"/>
            <a:ext cx="3398427" cy="268845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571" y="1831727"/>
            <a:ext cx="6192688" cy="447909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rcRect t="50722"/>
          <a:stretch/>
        </p:blipFill>
        <p:spPr>
          <a:xfrm>
            <a:off x="1221604" y="1755271"/>
            <a:ext cx="3360640" cy="188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3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20677" y="19503"/>
            <a:ext cx="1242281" cy="1390879"/>
            <a:chOff x="-93027" y="0"/>
            <a:chExt cx="1242281" cy="1390879"/>
          </a:xfrm>
        </p:grpSpPr>
        <p:sp>
          <p:nvSpPr>
            <p:cNvPr id="10" name="직사각형 9"/>
            <p:cNvSpPr/>
            <p:nvPr/>
          </p:nvSpPr>
          <p:spPr>
            <a:xfrm>
              <a:off x="-93027" y="1036936"/>
              <a:ext cx="124228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700" spc="3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ko-KR" altLang="en-US" sz="17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7149" y="0"/>
              <a:ext cx="1021931" cy="1092607"/>
              <a:chOff x="9826172" y="3117696"/>
              <a:chExt cx="1646522" cy="176039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9826172" y="3251200"/>
                <a:ext cx="1646522" cy="15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3F3F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136271" y="3117696"/>
                <a:ext cx="1043943" cy="1760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65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6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9826172" y="4775200"/>
                <a:ext cx="1625600" cy="0"/>
              </a:xfrm>
              <a:prstGeom prst="line">
                <a:avLst/>
              </a:prstGeom>
              <a:ln w="28575"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제목 3"/>
          <p:cNvSpPr txBox="1">
            <a:spLocks/>
          </p:cNvSpPr>
          <p:nvPr/>
        </p:nvSpPr>
        <p:spPr>
          <a:xfrm>
            <a:off x="1125860" y="183133"/>
            <a:ext cx="4536504" cy="741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126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mtClean="0">
                <a:latin typeface="+mn-ea"/>
                <a:ea typeface="+mn-ea"/>
              </a:rPr>
              <a:t>칼만 필터 설계</a:t>
            </a:r>
            <a:endParaRPr lang="ko-KR" altLang="en-US" sz="40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092" y="1410382"/>
            <a:ext cx="5976664" cy="520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D85E5DE-FD81-49B5-BF4A-9F6573D6D7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237</Words>
  <Application>Microsoft Office PowerPoint</Application>
  <PresentationFormat>사용자 지정</PresentationFormat>
  <Paragraphs>160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Euphemia</vt:lpstr>
      <vt:lpstr>맑은 고딕</vt:lpstr>
      <vt:lpstr>Arial</vt:lpstr>
      <vt:lpstr>Calibri</vt:lpstr>
      <vt:lpstr>Calibri Light</vt:lpstr>
      <vt:lpstr>Cambria Math</vt:lpstr>
      <vt:lpstr>추억</vt:lpstr>
      <vt:lpstr>2018.04.10 응용로봇공학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2016-11-03T13:52:23Z</dcterms:created>
  <dcterms:modified xsi:type="dcterms:W3CDTF">2018-04-10T04:58:57Z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