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9" r:id="rId4"/>
    <p:sldId id="283" r:id="rId5"/>
    <p:sldId id="284" r:id="rId6"/>
    <p:sldId id="290" r:id="rId7"/>
    <p:sldId id="291" r:id="rId8"/>
    <p:sldId id="295" r:id="rId9"/>
    <p:sldId id="292" r:id="rId10"/>
    <p:sldId id="293" r:id="rId11"/>
    <p:sldId id="294" r:id="rId12"/>
    <p:sldId id="298" r:id="rId13"/>
    <p:sldId id="297" r:id="rId14"/>
    <p:sldId id="299" r:id="rId15"/>
    <p:sldId id="301" r:id="rId16"/>
    <p:sldId id="302" r:id="rId17"/>
    <p:sldId id="303" r:id="rId18"/>
    <p:sldId id="304" r:id="rId19"/>
    <p:sldId id="305" r:id="rId20"/>
    <p:sldId id="28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>
      <p:cViewPr varScale="1">
        <p:scale>
          <a:sx n="47" d="100"/>
          <a:sy n="47" d="100"/>
        </p:scale>
        <p:origin x="45" y="825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BEA74EB7-856E-45FD-83F0-5F7C6F3E4372}" type="datetimeFigureOut">
              <a:rPr lang="en-US" altLang="ko-KR"/>
              <a:t>1/11/2017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4886E15-F82A-4596-A46C-375C6D3981E1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C61B0E40-8125-41F8-BB6C-139D8D531A4F}" type="datetimeFigureOut">
              <a:t>2017-01-11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F105DB2-FD3E-441D-8B7E-7AE83ECE27B3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2017-01-11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2017-01-11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2017-01-11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2017-01-11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2017-01-11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3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altLang="ko-KR" smtClean="0"/>
              <a:pPr/>
              <a:t>1/11/2017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01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2017-01-11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2017-01-11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rPr lang="ko-KR" altLang="en-US" smtClean="0"/>
              <a:pPr latinLnBrk="1"/>
              <a:t>2017-01-11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altLang="ko-KR" smtClean="0"/>
              <a:pPr/>
              <a:t>1/11/2017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662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altLang="ko-KR" smtClean="0"/>
              <a:pPr/>
              <a:t>1/11/2017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7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altLang="ko-KR" smtClean="0"/>
              <a:pPr/>
              <a:t>1/11/2017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1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1730" y="2924944"/>
            <a:ext cx="9143998" cy="803920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입</a:t>
            </a:r>
            <a:r>
              <a:rPr lang="ko-KR" altLang="en-US" sz="4400" dirty="0" smtClean="0"/>
              <a:t>실 </a:t>
            </a:r>
            <a:r>
              <a:rPr lang="ko-KR" altLang="en-US" sz="4400" dirty="0" smtClean="0"/>
              <a:t>테스트 최종 </a:t>
            </a:r>
            <a:r>
              <a:rPr lang="ko-KR" altLang="en-US" sz="4400" dirty="0" smtClean="0"/>
              <a:t>발표</a:t>
            </a:r>
            <a:endParaRPr lang="ko-KR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307576" y="4869160"/>
            <a:ext cx="273630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발표자 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박영환</a:t>
            </a:r>
            <a:endParaRPr lang="ko-KR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1353" b="48275"/>
          <a:stretch/>
        </p:blipFill>
        <p:spPr>
          <a:xfrm>
            <a:off x="837828" y="1916832"/>
            <a:ext cx="5256584" cy="4185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0488" b="49920"/>
          <a:stretch/>
        </p:blipFill>
        <p:spPr>
          <a:xfrm>
            <a:off x="5662364" y="1988840"/>
            <a:ext cx="5976664" cy="39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위치추정 알고리즘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9916" y="1916832"/>
            <a:ext cx="99371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-</a:t>
            </a:r>
            <a:r>
              <a:rPr lang="ko-KR" altLang="en-US" sz="2400" dirty="0" err="1" smtClean="0"/>
              <a:t>엔코더와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GPS</a:t>
            </a:r>
            <a:r>
              <a:rPr lang="ko-KR" altLang="en-US" sz="2400" dirty="0" smtClean="0"/>
              <a:t>로 측정한 값을 융합하여 차량의 위치를 추정한다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두 시스템을 융합하기 위해 시스템 모델은 차량의 모델을 측정 모델은 </a:t>
            </a:r>
            <a:r>
              <a:rPr lang="en-US" altLang="ko-KR" sz="2400" dirty="0" smtClean="0"/>
              <a:t>GPS </a:t>
            </a:r>
            <a:r>
              <a:rPr lang="ko-KR" altLang="en-US" sz="2400" dirty="0" smtClean="0"/>
              <a:t>모델을 사용하여 확장 </a:t>
            </a:r>
            <a:r>
              <a:rPr lang="ko-KR" altLang="en-US" sz="2400" dirty="0" err="1" smtClean="0"/>
              <a:t>칼만</a:t>
            </a:r>
            <a:r>
              <a:rPr lang="ko-KR" altLang="en-US" sz="2400" dirty="0" err="1" smtClean="0"/>
              <a:t>필터로</a:t>
            </a:r>
            <a:r>
              <a:rPr lang="ko-KR" altLang="en-US" sz="2400" dirty="0" smtClean="0"/>
              <a:t> 측정 결과를 융합한다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2664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모델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21993" y="4024577"/>
                <a:ext cx="5168055" cy="106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93" y="4024577"/>
                <a:ext cx="5168055" cy="10609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5433" y="5753910"/>
                <a:ext cx="3600400" cy="77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" y="5753910"/>
                <a:ext cx="3600400" cy="771045"/>
              </a:xfrm>
              <a:prstGeom prst="rect">
                <a:avLst/>
              </a:prstGeom>
              <a:blipFill rotWithShape="0">
                <a:blip r:embed="rId3"/>
                <a:stretch>
                  <a:fillRect t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21993" y="4817806"/>
                <a:ext cx="5168055" cy="104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93" y="4817806"/>
                <a:ext cx="5168055" cy="10470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5820" y="1874198"/>
                <a:ext cx="3414849" cy="773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0" y="1874198"/>
                <a:ext cx="3414849" cy="7730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48644" y="1868230"/>
                <a:ext cx="3528392" cy="110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  <a:p>
                <a:pPr>
                  <a:lnSpc>
                    <a:spcPct val="90000"/>
                  </a:lnSpc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44" y="1868230"/>
                <a:ext cx="3528392" cy="11054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96994" y="2893146"/>
                <a:ext cx="8021754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600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: </a:t>
                </a:r>
                <a:r>
                  <a:rPr lang="ko-KR" altLang="en-US" sz="1600" dirty="0" err="1" smtClean="0"/>
                  <a:t>엔코더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dirty="0" smtClean="0"/>
                  <a:t>펄스</a:t>
                </a:r>
                <a:r>
                  <a:rPr lang="ko-KR" altLang="en-US" sz="1600" dirty="0" smtClean="0"/>
                  <a:t> 수</a:t>
                </a:r>
                <a:r>
                  <a:rPr lang="en-US" altLang="ko-KR" sz="1600" dirty="0" smtClean="0"/>
                  <a:t>,   N : </a:t>
                </a:r>
                <a:r>
                  <a:rPr lang="ko-KR" altLang="en-US" sz="1600" dirty="0" err="1" smtClean="0"/>
                  <a:t>엔코더</a:t>
                </a:r>
                <a:r>
                  <a:rPr lang="ko-KR" altLang="en-US" sz="1600" dirty="0" smtClean="0"/>
                  <a:t> 바퀴당 펄스 수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</a:t>
                </a:r>
                <a:r>
                  <a:rPr lang="ko-KR" altLang="en-US" sz="1600" dirty="0" smtClean="0"/>
                  <a:t>샘플링 주기</a:t>
                </a:r>
                <a:r>
                  <a:rPr lang="en-US" altLang="ko-KR" sz="1600" dirty="0" smtClean="0"/>
                  <a:t>  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94" y="2893146"/>
                <a:ext cx="8021754" cy="313932"/>
              </a:xfrm>
              <a:prstGeom prst="rect">
                <a:avLst/>
              </a:prstGeom>
              <a:blipFill rotWithShape="0">
                <a:blip r:embed="rId7"/>
                <a:stretch>
                  <a:fillRect l="-456" t="-15686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53053" y="3271601"/>
                <a:ext cx="248014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53" y="3271601"/>
                <a:ext cx="2480146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89357" y="3324054"/>
                <a:ext cx="1973195" cy="65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7" y="3324054"/>
                <a:ext cx="1973195" cy="6599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6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모델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75764" y="2003674"/>
                <a:ext cx="3009798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2003674"/>
                <a:ext cx="3009798" cy="311880"/>
              </a:xfrm>
              <a:prstGeom prst="rect">
                <a:avLst/>
              </a:prstGeom>
              <a:blipFill rotWithShape="0">
                <a:blip r:embed="rId2"/>
                <a:stretch>
                  <a:fillRect l="-1417" t="-21569" r="-40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275764" y="2385377"/>
                <a:ext cx="5497722" cy="1512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2385377"/>
                <a:ext cx="5497722" cy="15121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295568" y="3949791"/>
                <a:ext cx="955967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0" dirty="0" smtClean="0"/>
                  <a:t>A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sub>
                            </m:sSub>
                          </m:e>
                        </m:acc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68" y="3949791"/>
                <a:ext cx="955967" cy="564065"/>
              </a:xfrm>
              <a:prstGeom prst="rect">
                <a:avLst/>
              </a:prstGeom>
              <a:blipFill rotWithShape="0">
                <a:blip r:embed="rId4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275764" y="4618394"/>
                <a:ext cx="4924618" cy="1170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0" dirty="0" smtClean="0"/>
                  <a:t>A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ko-KR" alt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0                                   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        1           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4618394"/>
                <a:ext cx="4924618" cy="1170129"/>
              </a:xfrm>
              <a:prstGeom prst="rect">
                <a:avLst/>
              </a:prstGeom>
              <a:blipFill rotWithShape="0">
                <a:blip r:embed="rId5"/>
                <a:stretch>
                  <a:fillRect l="-3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886500" y="2003674"/>
                <a:ext cx="36900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 smtClean="0">
                    <a:latin typeface="+mj-ea"/>
                    <a:ea typeface="+mj-ea"/>
                  </a:rPr>
                  <a:t>(</a:t>
                </a:r>
                <a:r>
                  <a:rPr lang="ko-KR" altLang="en-US" sz="1600" dirty="0" smtClean="0">
                    <a:latin typeface="+mj-ea"/>
                    <a:ea typeface="+mj-ea"/>
                  </a:rPr>
                  <a:t>시스템 입력인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+mj-ea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ko-KR" sz="1600" i="1">
                            <a:latin typeface="+mj-ea"/>
                            <a:ea typeface="+mj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latin typeface="+mj-ea"/>
                    <a:ea typeface="+mj-ea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+mj-ea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ko-KR" sz="1600" i="1" dirty="0">
                            <a:latin typeface="+mj-ea"/>
                            <a:ea typeface="+mj-ea"/>
                          </a:rPr>
                          <m:t>𝑘</m:t>
                        </m:r>
                      </m:sub>
                    </m:sSub>
                    <m:r>
                      <a:rPr lang="ko-KR" altLang="en-US" sz="1600" i="1" dirty="0">
                        <a:latin typeface="+mj-ea"/>
                        <a:ea typeface="+mj-ea"/>
                      </a:rPr>
                      <m:t>𝛿</m:t>
                    </m:r>
                    <m:r>
                      <a:rPr lang="en-US" altLang="ko-KR" sz="1600" i="1" dirty="0">
                        <a:latin typeface="+mj-ea"/>
                        <a:ea typeface="+mj-ea"/>
                      </a:rPr>
                      <m:t>𝑡</m:t>
                    </m:r>
                    <m:r>
                      <a:rPr lang="en-US" altLang="ko-KR" sz="1600" b="0" i="1" dirty="0" smtClean="0">
                        <a:latin typeface="+mj-ea"/>
                        <a:ea typeface="+mj-ea"/>
                      </a:rPr>
                      <m:t>,</m:t>
                    </m:r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+mj-ea"/>
                            <a:ea typeface="+mj-ea"/>
                          </a:rPr>
                          <m:t>𝜔</m:t>
                        </m:r>
                      </m:e>
                      <m:sub>
                        <m:r>
                          <a:rPr lang="en-US" altLang="ko-KR" sz="1600" i="1" dirty="0">
                            <a:latin typeface="+mj-ea"/>
                            <a:ea typeface="+mj-ea"/>
                          </a:rPr>
                          <m:t>𝑘</m:t>
                        </m:r>
                      </m:sub>
                    </m:sSub>
                    <m:r>
                      <a:rPr lang="ko-KR" altLang="en-US" sz="1600" i="1" dirty="0">
                        <a:latin typeface="+mj-ea"/>
                        <a:ea typeface="+mj-ea"/>
                      </a:rPr>
                      <m:t>𝛿</m:t>
                    </m:r>
                    <m:r>
                      <a:rPr lang="en-US" altLang="ko-KR" sz="1600" i="1" dirty="0">
                        <a:latin typeface="+mj-ea"/>
                        <a:ea typeface="+mj-ea"/>
                      </a:rPr>
                      <m:t>𝑡</m:t>
                    </m:r>
                  </m:oMath>
                </a14:m>
                <a:r>
                  <a:rPr lang="ko-KR" altLang="en-US" sz="1600" dirty="0" smtClean="0">
                    <a:latin typeface="+mj-ea"/>
                    <a:ea typeface="+mj-ea"/>
                  </a:rPr>
                  <a:t>로 구성 </a:t>
                </a:r>
                <a:r>
                  <a:rPr lang="en-US" altLang="ko-KR" sz="1600" dirty="0" smtClean="0">
                    <a:latin typeface="+mj-ea"/>
                    <a:ea typeface="+mj-ea"/>
                  </a:rPr>
                  <a:t>)</a:t>
                </a:r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500" y="2003674"/>
                <a:ext cx="3690049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3471" t="-27500" r="-231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 모델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75764" y="2003674"/>
                <a:ext cx="18365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2003674"/>
                <a:ext cx="1836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325" r="-662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75764" y="3212976"/>
                <a:ext cx="1692515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3212976"/>
                <a:ext cx="1692515" cy="5477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75763" y="2577764"/>
            <a:ext cx="35570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smtClean="0"/>
              <a:t>GPS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x, y </a:t>
            </a:r>
            <a:r>
              <a:rPr lang="ko-KR" altLang="en-US" sz="2000" dirty="0" smtClean="0"/>
              <a:t>좌표만을 측정하므로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14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모델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75764" y="2003674"/>
                <a:ext cx="3705502" cy="321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b="0" dirty="0" smtClean="0"/>
                  <a:t>사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추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 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2003674"/>
                <a:ext cx="3705502" cy="321691"/>
              </a:xfrm>
              <a:prstGeom prst="rect">
                <a:avLst/>
              </a:prstGeom>
              <a:blipFill rotWithShape="0">
                <a:blip r:embed="rId2"/>
                <a:stretch>
                  <a:fillRect l="-4112" t="-25000" r="-20230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75764" y="2852936"/>
                <a:ext cx="4128181" cy="315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b="0" dirty="0" smtClean="0"/>
                  <a:t>오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예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64" y="2852936"/>
                <a:ext cx="4128181" cy="315599"/>
              </a:xfrm>
              <a:prstGeom prst="rect">
                <a:avLst/>
              </a:prstGeom>
              <a:blipFill rotWithShape="0">
                <a:blip r:embed="rId3"/>
                <a:stretch>
                  <a:fillRect l="-3693" t="-25000" r="-1477" b="-4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보정 단계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69876" y="3140968"/>
                <a:ext cx="4411208" cy="321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추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 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sub>
                        </m:sSub>
                      </m:e>
                    </m:acc>
                  </m:oMath>
                </a14:m>
                <a:r>
                  <a:rPr lang="en-US" altLang="ko-KR" sz="2000" dirty="0" smtClean="0"/>
                  <a:t>))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3140968"/>
                <a:ext cx="4411208" cy="321691"/>
              </a:xfrm>
              <a:prstGeom prst="rect">
                <a:avLst/>
              </a:prstGeom>
              <a:blipFill rotWithShape="0">
                <a:blip r:embed="rId2"/>
                <a:stretch>
                  <a:fillRect l="-2762" t="-20755" r="-14227" b="-47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69876" y="2231638"/>
                <a:ext cx="4243278" cy="313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 smtClean="0"/>
                  <a:t>칼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2231638"/>
                <a:ext cx="4243278" cy="313612"/>
              </a:xfrm>
              <a:prstGeom prst="rect">
                <a:avLst/>
              </a:prstGeom>
              <a:blipFill rotWithShape="0">
                <a:blip r:embed="rId3"/>
                <a:stretch>
                  <a:fillRect l="-3592" t="-26923" r="-431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05664" y="4058377"/>
                <a:ext cx="4188198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 smtClean="0"/>
                  <a:t>오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64" y="4058377"/>
                <a:ext cx="4188198" cy="318677"/>
              </a:xfrm>
              <a:prstGeom prst="rect">
                <a:avLst/>
              </a:prstGeom>
              <a:blipFill rotWithShape="0">
                <a:blip r:embed="rId4"/>
                <a:stretch>
                  <a:fillRect l="-3639" t="-25000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7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1804" y="1844824"/>
            <a:ext cx="5832648" cy="4367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1437" b="52279"/>
          <a:stretch/>
        </p:blipFill>
        <p:spPr>
          <a:xfrm>
            <a:off x="5806379" y="1879992"/>
            <a:ext cx="5346395" cy="39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8123" b="50000"/>
          <a:stretch/>
        </p:blipFill>
        <p:spPr>
          <a:xfrm>
            <a:off x="621804" y="1844824"/>
            <a:ext cx="5616624" cy="405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1420" b="51933"/>
          <a:stretch/>
        </p:blipFill>
        <p:spPr>
          <a:xfrm>
            <a:off x="5662364" y="1874272"/>
            <a:ext cx="525321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942284" y="2852936"/>
            <a:ext cx="1793915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kern="12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800" b="1" dirty="0" smtClean="0"/>
              <a:t>Q&amp;A</a:t>
            </a:r>
            <a:br>
              <a:rPr lang="en-US" altLang="ko-KR" sz="4800" b="1" dirty="0" smtClean="0"/>
            </a:b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470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GPS</a:t>
            </a:r>
            <a:r>
              <a:rPr lang="ko-KR" altLang="en-US" dirty="0" smtClean="0"/>
              <a:t>를 이용한 차량 위치 추정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25" y="3095625"/>
            <a:ext cx="3048000" cy="1524000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37" y="2521734"/>
            <a:ext cx="3690964" cy="2671782"/>
          </a:xfrm>
        </p:spPr>
      </p:pic>
    </p:spTree>
    <p:extLst>
      <p:ext uri="{BB962C8B-B14F-4D97-AF65-F5344CB8AC3E}">
        <p14:creationId xmlns:p14="http://schemas.microsoft.com/office/powerpoint/2010/main" val="33690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차량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78108"/>
            <a:ext cx="4937125" cy="2359035"/>
          </a:xfrm>
        </p:spPr>
      </p:pic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err="1" smtClean="0"/>
              <a:t>륜차</a:t>
            </a:r>
            <a:endParaRPr lang="en-US" altLang="ko-KR" dirty="0" smtClean="0"/>
          </a:p>
          <a:p>
            <a:r>
              <a:rPr lang="ko-KR" altLang="en-US" dirty="0"/>
              <a:t>뒷</a:t>
            </a:r>
            <a:r>
              <a:rPr lang="ko-KR" altLang="en-US" dirty="0" smtClean="0"/>
              <a:t>바퀴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구동</a:t>
            </a:r>
            <a:endParaRPr lang="en-US" altLang="ko-KR" dirty="0" smtClean="0"/>
          </a:p>
          <a:p>
            <a:r>
              <a:rPr lang="ko-KR" altLang="en-US" dirty="0"/>
              <a:t>뒷</a:t>
            </a:r>
            <a:r>
              <a:rPr lang="ko-KR" altLang="en-US" dirty="0" smtClean="0"/>
              <a:t>바퀴들의 회전 속도 차이로만 방향 전환</a:t>
            </a:r>
            <a:endParaRPr lang="en-US" altLang="ko-KR" dirty="0" smtClean="0"/>
          </a:p>
          <a:p>
            <a:r>
              <a:rPr lang="ko-KR" altLang="en-US" dirty="0" smtClean="0"/>
              <a:t>뒷바퀴에 </a:t>
            </a:r>
            <a:r>
              <a:rPr lang="en-US" altLang="ko-KR" dirty="0" smtClean="0"/>
              <a:t>encoder</a:t>
            </a:r>
            <a:r>
              <a:rPr lang="ko-KR" altLang="en-US" dirty="0" smtClean="0"/>
              <a:t>로 바퀴 회전 수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7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GPS</a:t>
            </a:r>
            <a:endParaRPr lang="ko-KR" altLang="en-US" dirty="0"/>
          </a:p>
        </p:txBody>
      </p:sp>
      <p:pic>
        <p:nvPicPr>
          <p:cNvPr id="8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43" y="2521734"/>
            <a:ext cx="3690964" cy="2671782"/>
          </a:xfrm>
        </p:spPr>
      </p:pic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 이상의 위성 이용해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삼각 측량을 이용해 물체의 위치 측정</a:t>
            </a:r>
            <a:endParaRPr lang="en-US" altLang="ko-KR" dirty="0" smtClean="0"/>
          </a:p>
          <a:p>
            <a:r>
              <a:rPr lang="en-US" altLang="ko-KR" dirty="0" smtClean="0"/>
              <a:t>GPS </a:t>
            </a:r>
            <a:r>
              <a:rPr lang="ko-KR" altLang="en-US" dirty="0" err="1" smtClean="0"/>
              <a:t>수신부는</a:t>
            </a:r>
            <a:r>
              <a:rPr lang="en-US" altLang="ko-KR" dirty="0"/>
              <a:t> </a:t>
            </a:r>
            <a:r>
              <a:rPr lang="ko-KR" altLang="en-US" dirty="0" smtClean="0"/>
              <a:t>계산된 현재 위치를 </a:t>
            </a:r>
            <a:r>
              <a:rPr lang="ko-KR" altLang="en-US" dirty="0" err="1" smtClean="0"/>
              <a:t>좌표값으로</a:t>
            </a:r>
            <a:r>
              <a:rPr lang="ko-KR" altLang="en-US" dirty="0" smtClean="0"/>
              <a:t> 출력함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3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차량 모델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21185294">
            <a:off x="2886804" y="3881300"/>
            <a:ext cx="2808312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rot="21185294">
            <a:off x="3234039" y="3815567"/>
            <a:ext cx="0" cy="17281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 rot="21185294">
            <a:off x="2770013" y="3519130"/>
            <a:ext cx="72008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21185294">
            <a:off x="3020445" y="5491765"/>
            <a:ext cx="72008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522876" y="2132856"/>
            <a:ext cx="0" cy="388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522876" y="5949280"/>
            <a:ext cx="5184576" cy="72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19420" y="5949579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x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2836" y="2204864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y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58044" y="3239503"/>
            <a:ext cx="193024" cy="1413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861714" y="208249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14365" y="1802427"/>
            <a:ext cx="6408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CC</a:t>
            </a:r>
            <a:endParaRPr lang="ko-KR" altLang="en-US" sz="2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314964" y="2204864"/>
            <a:ext cx="288032" cy="2592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656137" y="3573016"/>
            <a:ext cx="250433" cy="202324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130756" y="453564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3" idx="0"/>
            <a:endCxn id="27" idx="4"/>
          </p:cNvCxnSpPr>
          <p:nvPr/>
        </p:nvCxnSpPr>
        <p:spPr>
          <a:xfrm flipH="1" flipV="1">
            <a:off x="2933722" y="2226511"/>
            <a:ext cx="269042" cy="230913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6"/>
          </p:cNvCxnSpPr>
          <p:nvPr/>
        </p:nvCxnSpPr>
        <p:spPr>
          <a:xfrm flipV="1">
            <a:off x="3274772" y="4271065"/>
            <a:ext cx="3288664" cy="336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83991" y="3448182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R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3171" y="4114124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L</a:t>
            </a:r>
            <a:endParaRPr lang="ko-KR" altLang="en-US" sz="24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1522876" y="4591668"/>
            <a:ext cx="5544616" cy="614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원호 45"/>
          <p:cNvSpPr/>
          <p:nvPr/>
        </p:nvSpPr>
        <p:spPr>
          <a:xfrm>
            <a:off x="6016778" y="4326490"/>
            <a:ext cx="186618" cy="54267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139377" y="4591667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304732" y="3075292"/>
                <a:ext cx="1980077" cy="718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732" y="3075292"/>
                <a:ext cx="1980077" cy="7182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238972" y="3055809"/>
                <a:ext cx="1976765" cy="718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72" y="3055809"/>
                <a:ext cx="1976765" cy="718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86184" y="4467157"/>
                <a:ext cx="1973195" cy="65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84" y="4467157"/>
                <a:ext cx="1973195" cy="659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958508" y="5134092"/>
                <a:ext cx="2733363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08" y="5134092"/>
                <a:ext cx="2733363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192743" y="3846755"/>
                <a:ext cx="3312368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600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: linear velocity of each wheel)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43" y="3846755"/>
                <a:ext cx="3312368" cy="535531"/>
              </a:xfrm>
              <a:prstGeom prst="rect">
                <a:avLst/>
              </a:prstGeom>
              <a:blipFill rotWithShape="0">
                <a:blip r:embed="rId7"/>
                <a:stretch>
                  <a:fillRect l="-1105" t="-9091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9190756" y="5864322"/>
            <a:ext cx="33123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0" dirty="0" smtClean="0"/>
              <a:t>(v</a:t>
            </a:r>
            <a:r>
              <a:rPr lang="en-US" altLang="ko-KR" sz="1600" dirty="0" smtClean="0"/>
              <a:t>: linear velocity of vehicle)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14492" y="1796362"/>
                <a:ext cx="2195272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492" y="1796362"/>
                <a:ext cx="2195272" cy="424732"/>
              </a:xfrm>
              <a:prstGeom prst="rect">
                <a:avLst/>
              </a:prstGeom>
              <a:blipFill rotWithShape="0">
                <a:blip r:embed="rId8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848927" y="1773188"/>
                <a:ext cx="2123264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927" y="1773188"/>
                <a:ext cx="2123264" cy="424732"/>
              </a:xfrm>
              <a:prstGeom prst="rect">
                <a:avLst/>
              </a:prstGeom>
              <a:blipFill rotWithShape="0">
                <a:blip r:embed="rId9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86184" y="2427651"/>
                <a:ext cx="2690563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600" b="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600" dirty="0" smtClean="0"/>
                  <a:t> : radius of wheel)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: angular velocity)</a:t>
                </a:r>
                <a:endParaRPr lang="ko-KR" altLang="en-US" sz="1600" dirty="0"/>
              </a:p>
              <a:p>
                <a:pPr>
                  <a:lnSpc>
                    <a:spcPct val="90000"/>
                  </a:lnSpc>
                </a:pPr>
                <a:endParaRPr lang="ko-KR" altLang="en-US" sz="1600" dirty="0"/>
              </a:p>
              <a:p>
                <a:pPr>
                  <a:lnSpc>
                    <a:spcPct val="90000"/>
                  </a:lnSpc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84" y="2427651"/>
                <a:ext cx="2690563" cy="978729"/>
              </a:xfrm>
              <a:prstGeom prst="rect">
                <a:avLst/>
              </a:prstGeom>
              <a:blipFill rotWithShape="0">
                <a:blip r:embed="rId10"/>
                <a:stretch>
                  <a:fillRect l="-1361" t="-4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1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차량 모델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13892" y="2140133"/>
                <a:ext cx="248014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2" y="2140133"/>
                <a:ext cx="2480146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574428" y="3211835"/>
                <a:ext cx="5168055" cy="106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28" y="3211835"/>
                <a:ext cx="5168055" cy="1060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97868" y="4941168"/>
                <a:ext cx="3600400" cy="77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4941168"/>
                <a:ext cx="3600400" cy="771045"/>
              </a:xfrm>
              <a:prstGeom prst="rect">
                <a:avLst/>
              </a:prstGeom>
              <a:blipFill rotWithShape="0">
                <a:blip r:embed="rId4"/>
                <a:stretch>
                  <a:fillRect t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50196" y="2192586"/>
                <a:ext cx="1973195" cy="65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96" y="2192586"/>
                <a:ext cx="1973195" cy="6599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74428" y="4005064"/>
                <a:ext cx="5168055" cy="104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28" y="4005064"/>
                <a:ext cx="5168055" cy="10470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86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노이즈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45043" y="3068960"/>
                <a:ext cx="3240206" cy="466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3" y="3068960"/>
                <a:ext cx="3240206" cy="466410"/>
              </a:xfrm>
              <a:prstGeom prst="rect">
                <a:avLst/>
              </a:prstGeom>
              <a:blipFill rotWithShape="0">
                <a:blip r:embed="rId2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96994" y="3563104"/>
                <a:ext cx="2736304" cy="455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94" y="3563104"/>
                <a:ext cx="2736304" cy="455830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77487" y="2072499"/>
                <a:ext cx="248014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7" y="2072499"/>
                <a:ext cx="2480146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97868" y="4137181"/>
                <a:ext cx="4104456" cy="34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600" dirty="0" smtClean="0"/>
                  <a:t>,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600" dirty="0" smtClean="0"/>
                  <a:t> :  Gaussian random number noise)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4137181"/>
                <a:ext cx="4104456" cy="341760"/>
              </a:xfrm>
              <a:prstGeom prst="rect">
                <a:avLst/>
              </a:prstGeom>
              <a:blipFill rotWithShape="0">
                <a:blip r:embed="rId5"/>
                <a:stretch>
                  <a:fillRect l="-892" t="-10714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670476" y="2127193"/>
                <a:ext cx="1973195" cy="65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76" y="2127193"/>
                <a:ext cx="1973195" cy="6599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50396" y="3578653"/>
                <a:ext cx="4176464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ko-KR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ko-KR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3578653"/>
                <a:ext cx="4176464" cy="424732"/>
              </a:xfrm>
              <a:prstGeom prst="rect">
                <a:avLst/>
              </a:prstGeom>
              <a:blipFill rotWithShape="0">
                <a:blip r:embed="rId7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84570" y="4723410"/>
                <a:ext cx="5857914" cy="151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i="1" dirty="0" smtClean="0">
                    <a:latin typeface="Cambria Math" panose="02040503050406030204" pitchFamily="18" charset="0"/>
                  </a:rPr>
                  <a:t>          </a:t>
                </a:r>
                <a:r>
                  <a:rPr lang="en-US" altLang="ko-KR" sz="2400" i="1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70" y="4723410"/>
                <a:ext cx="5857914" cy="1516505"/>
              </a:xfrm>
              <a:prstGeom prst="rect">
                <a:avLst/>
              </a:prstGeom>
              <a:blipFill rotWithShape="0">
                <a:blip r:embed="rId8"/>
                <a:stretch>
                  <a:fillRect b="-3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43120" y="4166671"/>
                <a:ext cx="4104456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:  Gaussian random number noise)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20" y="4166671"/>
                <a:ext cx="4104456" cy="313932"/>
              </a:xfrm>
              <a:prstGeom prst="rect">
                <a:avLst/>
              </a:prstGeom>
              <a:blipFill rotWithShape="0">
                <a:blip r:embed="rId9"/>
                <a:stretch>
                  <a:fillRect l="-892" t="-13725" b="-25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2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GPS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29916" y="1916832"/>
            <a:ext cx="993710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-GPS </a:t>
            </a:r>
            <a:r>
              <a:rPr lang="ko-KR" altLang="en-US" sz="2400" dirty="0" smtClean="0"/>
              <a:t>수신기에서 출력하는 위도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고도 정보를 </a:t>
            </a:r>
            <a:r>
              <a:rPr lang="en-US" altLang="ko-KR" sz="2400" dirty="0" smtClean="0"/>
              <a:t>WGS84</a:t>
            </a:r>
            <a:r>
              <a:rPr lang="ko-KR" altLang="en-US" sz="2400" dirty="0" smtClean="0"/>
              <a:t>와 같은 </a:t>
            </a:r>
            <a:r>
              <a:rPr lang="ko-KR" altLang="en-US" sz="2400" dirty="0" err="1" smtClean="0"/>
              <a:t>좌표계로</a:t>
            </a:r>
            <a:r>
              <a:rPr lang="ko-KR" altLang="en-US" sz="2400" dirty="0" smtClean="0"/>
              <a:t> 변환</a:t>
            </a:r>
            <a:endParaRPr lang="en-US" altLang="ko-KR" sz="2400" dirty="0" smtClean="0"/>
          </a:p>
          <a:p>
            <a:pPr>
              <a:lnSpc>
                <a:spcPct val="90000"/>
              </a:lnSpc>
            </a:pPr>
            <a:endParaRPr lang="en-US" altLang="ko-KR" sz="2400" dirty="0" smtClean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-3</a:t>
            </a:r>
            <a:r>
              <a:rPr lang="ko-KR" altLang="en-US" sz="2400" dirty="0" smtClean="0"/>
              <a:t>차원 상의 </a:t>
            </a:r>
            <a:r>
              <a:rPr lang="ko-KR" altLang="en-US" sz="2400" dirty="0" err="1" smtClean="0"/>
              <a:t>좌표계에서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</a:t>
            </a:r>
            <a:r>
              <a:rPr lang="ko-KR" altLang="en-US" sz="2400" dirty="0" err="1" smtClean="0"/>
              <a:t>좌표계로</a:t>
            </a:r>
            <a:r>
              <a:rPr lang="ko-KR" altLang="en-US" sz="2400" dirty="0" smtClean="0"/>
              <a:t> 변환</a:t>
            </a:r>
            <a:endParaRPr lang="en-US" altLang="ko-KR" sz="2400" dirty="0" smtClean="0"/>
          </a:p>
          <a:p>
            <a:pPr>
              <a:lnSpc>
                <a:spcPct val="90000"/>
              </a:lnSpc>
            </a:pPr>
            <a:endParaRPr lang="en-US" altLang="ko-KR" sz="2400" dirty="0" smtClean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시뮬레이션에서는 위의 작업을 생략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</a:t>
            </a:r>
            <a:r>
              <a:rPr lang="ko-KR" altLang="en-US" sz="2400" dirty="0" err="1" smtClean="0"/>
              <a:t>좌표계에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GPS </a:t>
            </a:r>
            <a:r>
              <a:rPr lang="ko-KR" altLang="en-US" sz="2400" dirty="0" smtClean="0"/>
              <a:t>측정 좌표를 표기</a:t>
            </a:r>
            <a:endParaRPr lang="en-US" altLang="ko-KR" sz="2400" dirty="0" smtClean="0"/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약 </a:t>
            </a:r>
            <a:r>
              <a:rPr lang="en-US" altLang="ko-KR" sz="2400" dirty="0" smtClean="0"/>
              <a:t>96% </a:t>
            </a:r>
            <a:r>
              <a:rPr lang="ko-KR" altLang="en-US" sz="2400" dirty="0" smtClean="0"/>
              <a:t>범위에서 </a:t>
            </a:r>
            <a:r>
              <a:rPr lang="en-US" altLang="ko-KR" sz="2400" dirty="0" smtClean="0"/>
              <a:t>1.2m </a:t>
            </a:r>
            <a:r>
              <a:rPr lang="ko-KR" altLang="en-US" sz="2400" dirty="0" smtClean="0"/>
              <a:t>이내의 오차를 가짐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1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조건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73932" y="2996952"/>
            <a:ext cx="2808312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089892" y="2726277"/>
            <a:ext cx="0" cy="17281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29852" y="2550920"/>
            <a:ext cx="72008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29852" y="4431594"/>
            <a:ext cx="72008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16047" y="2672101"/>
            <a:ext cx="12294" cy="190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 rot="414706">
            <a:off x="2017884" y="360369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62320" y="3331119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L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34372" y="2542100"/>
            <a:ext cx="396044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L = 1.3m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r</a:t>
            </a:r>
            <a:r>
              <a:rPr lang="en-US" altLang="ko-KR" sz="2400" dirty="0" smtClean="0"/>
              <a:t> = </a:t>
            </a:r>
            <a:r>
              <a:rPr lang="en-US" altLang="ko-KR" sz="2400" dirty="0" smtClean="0"/>
              <a:t>0.165m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= 100ms</a:t>
            </a:r>
            <a:endParaRPr lang="ko-KR" altLang="en-US" sz="2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2089892" y="4854940"/>
            <a:ext cx="360040" cy="318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5896" y="4891693"/>
            <a:ext cx="2880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/>
              <a:t>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69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264</Words>
  <Application>Microsoft Office PowerPoint</Application>
  <PresentationFormat>사용자 지정</PresentationFormat>
  <Paragraphs>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Euphemia</vt:lpstr>
      <vt:lpstr>맑은 고딕</vt:lpstr>
      <vt:lpstr>Calibri</vt:lpstr>
      <vt:lpstr>Calibri Light</vt:lpstr>
      <vt:lpstr>Cambria Math</vt:lpstr>
      <vt:lpstr>추억</vt:lpstr>
      <vt:lpstr>입실 테스트 최종 발표</vt:lpstr>
      <vt:lpstr>GPS를 이용한 차량 위치 추정</vt:lpstr>
      <vt:lpstr>차량</vt:lpstr>
      <vt:lpstr>GPS</vt:lpstr>
      <vt:lpstr>차량 모델</vt:lpstr>
      <vt:lpstr>차량 모델</vt:lpstr>
      <vt:lpstr>노이즈 모델</vt:lpstr>
      <vt:lpstr>GPS 모델</vt:lpstr>
      <vt:lpstr>시뮬레이션 조건</vt:lpstr>
      <vt:lpstr>시뮬레이션</vt:lpstr>
      <vt:lpstr>위치추정 알고리즘</vt:lpstr>
      <vt:lpstr>시스템 모델</vt:lpstr>
      <vt:lpstr>시스템 모델</vt:lpstr>
      <vt:lpstr>측정 모델</vt:lpstr>
      <vt:lpstr>예측 모델</vt:lpstr>
      <vt:lpstr>보정 단계</vt:lpstr>
      <vt:lpstr>시뮬레이션</vt:lpstr>
      <vt:lpstr>시뮬레이션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2016-11-03T13:52:23Z</dcterms:created>
  <dcterms:modified xsi:type="dcterms:W3CDTF">2017-01-13T01:56:32Z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