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0" r:id="rId5"/>
    <p:sldId id="994" r:id="rId6"/>
    <p:sldId id="995" r:id="rId7"/>
    <p:sldId id="993" r:id="rId8"/>
    <p:sldId id="99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pos="438" userDrawn="1">
          <p15:clr>
            <a:srgbClr val="A4A3A4"/>
          </p15:clr>
        </p15:guide>
        <p15:guide id="8" pos="7242" userDrawn="1">
          <p15:clr>
            <a:srgbClr val="A4A3A4"/>
          </p15:clr>
        </p15:guide>
        <p15:guide id="9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中山 直人@■コミュニケーションサービス部" initials="中山" lastIdx="1" clrIdx="0">
    <p:extLst>
      <p:ext uri="{19B8F6BF-5375-455C-9EA6-DF929625EA0E}">
        <p15:presenceInfo xmlns:p15="http://schemas.microsoft.com/office/powerpoint/2012/main" userId="S-1-5-21-2003803635-1000568357-3286017586-17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AD0"/>
    <a:srgbClr val="76B8EA"/>
    <a:srgbClr val="ABD4F2"/>
    <a:srgbClr val="EA0000"/>
    <a:srgbClr val="91C982"/>
    <a:srgbClr val="68B553"/>
    <a:srgbClr val="74BB61"/>
    <a:srgbClr val="69A1D9"/>
    <a:srgbClr val="8CB7E2"/>
    <a:srgbClr val="FC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087" autoAdjust="0"/>
  </p:normalViewPr>
  <p:slideViewPr>
    <p:cSldViewPr snapToGrid="0" snapToObjects="1">
      <p:cViewPr varScale="1">
        <p:scale>
          <a:sx n="80" d="100"/>
          <a:sy n="80" d="100"/>
        </p:scale>
        <p:origin x="144" y="44"/>
      </p:cViewPr>
      <p:guideLst>
        <p:guide orient="horz" pos="2160"/>
        <p:guide orient="horz" pos="4088"/>
        <p:guide pos="3840"/>
        <p:guide pos="211"/>
        <p:guide pos="7469"/>
        <p:guide pos="438"/>
        <p:guide pos="7242"/>
        <p:guide orient="horz" pos="6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6" d="100"/>
          <a:sy n="86" d="100"/>
        </p:scale>
        <p:origin x="386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1000A-6728-4A8A-96BA-48D2535C4FB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E49D2-32B0-4F92-B108-A43C78797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55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66E8A-A8D3-41FC-939E-559A7B6CBA33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94B9E-3471-4522-8509-8ECFAE38EA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83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94B9E-3471-4522-8509-8ECFAE38EA5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5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94B9E-3471-4522-8509-8ECFAE38EA5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31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94B9E-3471-4522-8509-8ECFAE38EA5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67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11687908" y="6512081"/>
            <a:ext cx="504092" cy="347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35286" y="145142"/>
            <a:ext cx="11916000" cy="659622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pic>
        <p:nvPicPr>
          <p:cNvPr id="17" name="Picture 10" descr="https://deshare.d-cruise.tns.ne.jp/sites/tdctemp/99Temporary/【仮置】総務部_3社統合関係（D社会）_社内限/会社ロゴ（素材）/09_MARK_PatternD/JPG/4C/MARK_PatternD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800" y="360000"/>
            <a:ext cx="1005507" cy="124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 userDrawn="1"/>
        </p:nvSpPr>
        <p:spPr>
          <a:xfrm>
            <a:off x="142906" y="6512082"/>
            <a:ext cx="3821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ⒸTOYOTA SYSTEMS CORPORATION All Rights Reserved.</a:t>
            </a:r>
            <a:endParaRPr kumimoji="1" lang="ja-JP" altLang="en-US" sz="900" dirty="0">
              <a:latin typeface="Segoe UI" panose="020B0502040204020203" pitchFamily="34" charset="0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3300" y="2283170"/>
            <a:ext cx="5400000" cy="2307881"/>
          </a:xfrm>
          <a:prstGeom prst="rect">
            <a:avLst/>
          </a:prstGeom>
          <a:solidFill>
            <a:srgbClr val="EA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395413" y="2369150"/>
            <a:ext cx="0" cy="2119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42" y="516197"/>
            <a:ext cx="879879" cy="85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8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 userDrawn="1"/>
        </p:nvSpPr>
        <p:spPr>
          <a:xfrm>
            <a:off x="142906" y="6512082"/>
            <a:ext cx="3821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ⒸTOYOTA SYSTEMS CORPORATION All Rights Reserved.</a:t>
            </a:r>
            <a:endParaRPr kumimoji="1" lang="ja-JP" altLang="en-US" sz="900" dirty="0">
              <a:latin typeface="Segoe UI" panose="020B0502040204020203" pitchFamily="34" charset="0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0"/>
            <a:ext cx="6408000" cy="900000"/>
          </a:xfrm>
          <a:prstGeom prst="rect">
            <a:avLst/>
          </a:prstGeom>
          <a:solidFill>
            <a:srgbClr val="EA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162000" y="165599"/>
            <a:ext cx="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3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118800"/>
            <a:ext cx="5954551" cy="312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  <a:ea typeface="Meiryo UI" panose="020B0604030504040204" pitchFamily="50" charset="-128"/>
                <a:cs typeface="Helvetica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511200"/>
            <a:ext cx="5954551" cy="29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 baseline="0">
                <a:solidFill>
                  <a:schemeClr val="bg1"/>
                </a:solidFill>
                <a:latin typeface="+mj-lt"/>
                <a:cs typeface="Helvetica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The subheading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1213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予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336062" y="2565104"/>
            <a:ext cx="11519877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 baseline="0">
                <a:solidFill>
                  <a:srgbClr val="FE56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予告タイトル</a:t>
            </a:r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42906" y="6512082"/>
            <a:ext cx="3821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ⒸTOYOTA SYSTEMS CORPORATION All Rights Reserved.</a:t>
            </a:r>
            <a:endParaRPr kumimoji="1" lang="ja-JP" altLang="en-US" sz="900" dirty="0">
              <a:latin typeface="Segoe UI" panose="020B0502040204020203" pitchFamily="34" charset="0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4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 userDrawn="1"/>
        </p:nvSpPr>
        <p:spPr>
          <a:xfrm>
            <a:off x="142906" y="6512082"/>
            <a:ext cx="3821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ⒸTOYOTA SYSTEMS CORPORATION All Rights Reserved.</a:t>
            </a:r>
            <a:endParaRPr kumimoji="1" lang="ja-JP" altLang="en-US" sz="900" dirty="0">
              <a:latin typeface="Segoe UI" panose="020B0502040204020203" pitchFamily="34" charset="0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-2692" y="-1094"/>
            <a:ext cx="6400324" cy="698930"/>
          </a:xfrm>
          <a:prstGeom prst="rect">
            <a:avLst/>
          </a:prstGeom>
          <a:solidFill>
            <a:srgbClr val="EA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43013" y="79374"/>
            <a:ext cx="0" cy="4883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3"/>
          <p:cNvSpPr>
            <a:spLocks noGrp="1"/>
          </p:cNvSpPr>
          <p:nvPr>
            <p:ph type="body" sz="quarter" idx="14" hasCustomPrompt="1"/>
          </p:nvPr>
        </p:nvSpPr>
        <p:spPr>
          <a:xfrm>
            <a:off x="352465" y="35503"/>
            <a:ext cx="5954551" cy="312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  <a:ea typeface="Meiryo UI" panose="020B0604030504040204" pitchFamily="50" charset="-128"/>
                <a:cs typeface="Helvetica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52465" y="348371"/>
            <a:ext cx="5954551" cy="29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 baseline="0">
                <a:solidFill>
                  <a:schemeClr val="bg1"/>
                </a:solidFill>
                <a:latin typeface="+mj-lt"/>
                <a:cs typeface="Helvetica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The subheading goes here</a:t>
            </a:r>
            <a:endParaRPr kumimoji="1" lang="ja-JP" altLang="en-US" dirty="0"/>
          </a:p>
        </p:txBody>
      </p:sp>
      <p:sp>
        <p:nvSpPr>
          <p:cNvPr id="10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352464" y="832371"/>
            <a:ext cx="11430249" cy="5679711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>
              <a:buClr>
                <a:srgbClr val="FE5600"/>
              </a:buClr>
              <a:buFont typeface="Wingdings" panose="05000000000000000000" pitchFamily="2" charset="2"/>
              <a:buChar char="l"/>
              <a:defRPr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85800" indent="-228600">
              <a:buClrTx/>
              <a:buFont typeface="Segoe UI" panose="020B0502040204020203" pitchFamily="34" charset="0"/>
              <a:buChar char="–"/>
              <a:defRPr sz="1800"/>
            </a:lvl2pPr>
            <a:lvl3pPr>
              <a:defRPr sz="1600"/>
            </a:lvl3pPr>
          </a:lstStyle>
          <a:p>
            <a:pPr lvl="0"/>
            <a:r>
              <a:rPr kumimoji="1" lang="ja-JP" altLang="en-US" dirty="0"/>
              <a:t>文章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インデント</a:t>
            </a:r>
            <a:r>
              <a:rPr kumimoji="1" lang="en-US" altLang="ja-JP" dirty="0"/>
              <a:t>1</a:t>
            </a:r>
          </a:p>
          <a:p>
            <a:pPr lvl="2"/>
            <a:r>
              <a:rPr kumimoji="1" lang="ja-JP" altLang="en-US" dirty="0"/>
              <a:t>インデント</a:t>
            </a:r>
            <a:r>
              <a:rPr kumimoji="1" lang="en-US" altLang="ja-JP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393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予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s://deshare.d-cruise.tns.ne.jp/sites/tdctemp/99Temporary/【仮置】総務部_3社統合関係（D社会）_社内限/会社ロゴ（素材）/06_MARK_PatternA/JPG/4C/MARK_Patter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97" y="3072223"/>
            <a:ext cx="5221906" cy="70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 userDrawn="1"/>
        </p:nvSpPr>
        <p:spPr>
          <a:xfrm>
            <a:off x="142906" y="6512082"/>
            <a:ext cx="3821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ⒸTOYOTA SYSTEMS CORPORATION All Rights Reserved.</a:t>
            </a:r>
            <a:endParaRPr kumimoji="1" lang="ja-JP" altLang="en-US" sz="900" dirty="0">
              <a:latin typeface="Segoe UI" panose="020B0502040204020203" pitchFamily="34" charset="0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3" name="正方形/長方形 2"/>
          <p:cNvSpPr/>
          <p:nvPr userDrawn="1"/>
        </p:nvSpPr>
        <p:spPr>
          <a:xfrm>
            <a:off x="10470292" y="5976552"/>
            <a:ext cx="1721708" cy="881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140044" y="140044"/>
            <a:ext cx="11901538" cy="65946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490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142906" y="145142"/>
            <a:ext cx="11906188" cy="659622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11417643" y="6499018"/>
            <a:ext cx="774828" cy="360000"/>
          </a:xfrm>
          <a:prstGeom prst="rect">
            <a:avLst/>
          </a:prstGeom>
          <a:solidFill>
            <a:srgbClr val="EA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172C9ED8-B6F1-4FB4-AA39-F51246905724}" type="slidenum">
              <a:rPr kumimoji="1" lang="en-US" altLang="ja-JP" sz="1400" b="1" smtClean="0">
                <a:latin typeface="+mj-ea"/>
                <a:ea typeface="+mj-ea"/>
              </a:rPr>
              <a:t>‹#›</a:t>
            </a:fld>
            <a:r>
              <a:rPr kumimoji="1" lang="en-US" altLang="ja-JP" sz="1400" b="1" dirty="0">
                <a:latin typeface="+mj-ea"/>
                <a:ea typeface="+mj-ea"/>
              </a:rPr>
              <a:t>/3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870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3989" y="3136612"/>
            <a:ext cx="506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</a:rPr>
              <a:t>あいちゃん </a:t>
            </a:r>
            <a:r>
              <a:rPr lang="en-US" altLang="ja-JP" sz="3200" b="1" dirty="0">
                <a:solidFill>
                  <a:schemeClr val="bg1"/>
                </a:solidFill>
              </a:rPr>
              <a:t>X.0 </a:t>
            </a:r>
            <a:r>
              <a:rPr lang="ja-JP" altLang="en-US" sz="3200" b="1" dirty="0">
                <a:solidFill>
                  <a:schemeClr val="bg1"/>
                </a:solidFill>
              </a:rPr>
              <a:t>定義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07075" y="5328458"/>
            <a:ext cx="4621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インフラ事業本部</a:t>
            </a:r>
            <a:endParaRPr kumimoji="1" lang="en-US" altLang="ja-JP" sz="2400" dirty="0"/>
          </a:p>
          <a:p>
            <a:r>
              <a:rPr kumimoji="1" lang="ja-JP" altLang="en-US" sz="2400" dirty="0"/>
              <a:t>オフィスアプリケーションサービス部</a:t>
            </a:r>
            <a:endParaRPr kumimoji="1" lang="en-US" altLang="ja-JP" sz="2400" dirty="0"/>
          </a:p>
          <a:p>
            <a:r>
              <a:rPr kumimoji="1" lang="ja-JP" altLang="en-US" sz="2400" dirty="0"/>
              <a:t>スマート</a:t>
            </a:r>
            <a:r>
              <a:rPr kumimoji="1" lang="en-US" altLang="ja-JP" sz="2400" dirty="0"/>
              <a:t>OA</a:t>
            </a:r>
            <a:r>
              <a:rPr kumimoji="1" lang="ja-JP" altLang="en-US" sz="2400" dirty="0"/>
              <a:t>推進</a:t>
            </a:r>
            <a:r>
              <a:rPr kumimoji="1" lang="en-US" altLang="ja-JP" sz="2400" dirty="0"/>
              <a:t>G AI</a:t>
            </a:r>
            <a:r>
              <a:rPr kumimoji="1" lang="ja-JP" altLang="en-US" sz="2400" dirty="0"/>
              <a:t>チーム</a:t>
            </a:r>
          </a:p>
        </p:txBody>
      </p:sp>
    </p:spTree>
    <p:extLst>
      <p:ext uri="{BB962C8B-B14F-4D97-AF65-F5344CB8AC3E}">
        <p14:creationId xmlns:p14="http://schemas.microsoft.com/office/powerpoint/2010/main" val="360280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>
          <a:xfrm>
            <a:off x="352465" y="135739"/>
            <a:ext cx="6247840" cy="490451"/>
          </a:xfrm>
        </p:spPr>
        <p:txBody>
          <a:bodyPr anchor="ctr"/>
          <a:lstStyle/>
          <a:p>
            <a:r>
              <a:rPr lang="ja-JP" altLang="en-US" sz="2800" dirty="0"/>
              <a:t>あいちゃん </a:t>
            </a:r>
            <a:r>
              <a:rPr lang="en-US" altLang="ja-JP" sz="2800" dirty="0"/>
              <a:t>X.0 </a:t>
            </a:r>
            <a:r>
              <a:rPr lang="ja-JP" altLang="en-US" sz="2800" dirty="0"/>
              <a:t>定義</a:t>
            </a:r>
            <a:endParaRPr kumimoji="1" lang="ja-JP" altLang="en-US" sz="2800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AF80AAD-457A-9A2E-C114-DB0FD61ACE5D}"/>
              </a:ext>
            </a:extLst>
          </p:cNvPr>
          <p:cNvGrpSpPr/>
          <p:nvPr/>
        </p:nvGrpSpPr>
        <p:grpSpPr>
          <a:xfrm>
            <a:off x="694112" y="1210271"/>
            <a:ext cx="10584003" cy="5256000"/>
            <a:chOff x="694109" y="2021613"/>
            <a:chExt cx="10584003" cy="5256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23E68C-1550-1BBA-7C5F-A0CCE86C86DE}"/>
                </a:ext>
              </a:extLst>
            </p:cNvPr>
            <p:cNvSpPr/>
            <p:nvPr/>
          </p:nvSpPr>
          <p:spPr>
            <a:xfrm>
              <a:off x="694112" y="2021613"/>
              <a:ext cx="1764000" cy="525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3661D43-1536-696C-01B9-8ED4235AC69B}"/>
                </a:ext>
              </a:extLst>
            </p:cNvPr>
            <p:cNvSpPr/>
            <p:nvPr/>
          </p:nvSpPr>
          <p:spPr>
            <a:xfrm>
              <a:off x="2458112" y="2021613"/>
              <a:ext cx="1764000" cy="525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C69AC46-5482-7C79-FF14-537CA60AB737}"/>
                </a:ext>
              </a:extLst>
            </p:cNvPr>
            <p:cNvSpPr/>
            <p:nvPr/>
          </p:nvSpPr>
          <p:spPr>
            <a:xfrm>
              <a:off x="4222112" y="2021613"/>
              <a:ext cx="1764000" cy="5256000"/>
            </a:xfrm>
            <a:prstGeom prst="rect">
              <a:avLst/>
            </a:prstGeom>
            <a:solidFill>
              <a:srgbClr val="C1D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F8B33B2-84E4-C821-4AD5-02F189A4A8A6}"/>
                </a:ext>
              </a:extLst>
            </p:cNvPr>
            <p:cNvSpPr/>
            <p:nvPr/>
          </p:nvSpPr>
          <p:spPr>
            <a:xfrm>
              <a:off x="5986112" y="2021613"/>
              <a:ext cx="1764000" cy="5256000"/>
            </a:xfrm>
            <a:prstGeom prst="rect">
              <a:avLst/>
            </a:prstGeom>
            <a:solidFill>
              <a:srgbClr val="91C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850157D-A6B0-E5E5-95E7-832D919032A3}"/>
                </a:ext>
              </a:extLst>
            </p:cNvPr>
            <p:cNvSpPr/>
            <p:nvPr/>
          </p:nvSpPr>
          <p:spPr>
            <a:xfrm>
              <a:off x="7750112" y="2021613"/>
              <a:ext cx="1764000" cy="5256000"/>
            </a:xfrm>
            <a:prstGeom prst="rect">
              <a:avLst/>
            </a:prstGeom>
            <a:solidFill>
              <a:srgbClr val="ABD4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F9551B6-5AE3-21F6-5C8E-C973757A3A8C}"/>
                </a:ext>
              </a:extLst>
            </p:cNvPr>
            <p:cNvSpPr/>
            <p:nvPr/>
          </p:nvSpPr>
          <p:spPr>
            <a:xfrm>
              <a:off x="9514112" y="2021613"/>
              <a:ext cx="1764000" cy="5256000"/>
            </a:xfrm>
            <a:prstGeom prst="rect">
              <a:avLst/>
            </a:prstGeom>
            <a:solidFill>
              <a:srgbClr val="8CB7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8786CA72-AD80-9CA4-B3C2-95563AC4A8F2}"/>
                </a:ext>
              </a:extLst>
            </p:cNvPr>
            <p:cNvSpPr/>
            <p:nvPr/>
          </p:nvSpPr>
          <p:spPr>
            <a:xfrm rot="5400000">
              <a:off x="4903263" y="-2187541"/>
              <a:ext cx="2165693" cy="1058400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図 2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977443DF-4764-4E8D-3A41-1A020220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678" y="601508"/>
            <a:ext cx="591906" cy="68262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385A72-51BB-D053-C575-5F58085F950D}"/>
              </a:ext>
            </a:extLst>
          </p:cNvPr>
          <p:cNvSpPr txBox="1"/>
          <p:nvPr/>
        </p:nvSpPr>
        <p:spPr>
          <a:xfrm>
            <a:off x="724185" y="3349000"/>
            <a:ext cx="186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あいちゃん 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1.0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57034F0-EACB-352F-BC39-E284A1B4BCFE}"/>
              </a:ext>
            </a:extLst>
          </p:cNvPr>
          <p:cNvSpPr txBox="1"/>
          <p:nvPr/>
        </p:nvSpPr>
        <p:spPr>
          <a:xfrm>
            <a:off x="2473150" y="3016792"/>
            <a:ext cx="186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あいちゃん 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2.0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A5081AF-8477-D087-290D-B03B312E91B7}"/>
              </a:ext>
            </a:extLst>
          </p:cNvPr>
          <p:cNvSpPr txBox="1"/>
          <p:nvPr/>
        </p:nvSpPr>
        <p:spPr>
          <a:xfrm>
            <a:off x="4237150" y="2629733"/>
            <a:ext cx="186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あいちゃん 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3.0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D5A0AA7-4921-F737-4C9B-37E165F692E5}"/>
              </a:ext>
            </a:extLst>
          </p:cNvPr>
          <p:cNvSpPr txBox="1"/>
          <p:nvPr/>
        </p:nvSpPr>
        <p:spPr>
          <a:xfrm>
            <a:off x="5994663" y="2274016"/>
            <a:ext cx="186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あいちゃん 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4.0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8FBE69F-CF39-76BA-ADD4-89840FC28E28}"/>
              </a:ext>
            </a:extLst>
          </p:cNvPr>
          <p:cNvSpPr txBox="1"/>
          <p:nvPr/>
        </p:nvSpPr>
        <p:spPr>
          <a:xfrm>
            <a:off x="7796096" y="1923789"/>
            <a:ext cx="186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あいちゃん </a:t>
            </a:r>
            <a:r>
              <a:rPr lang="en-US" altLang="ja-JP" sz="2000" b="1" dirty="0">
                <a:solidFill>
                  <a:schemeClr val="bg1"/>
                </a:solidFill>
              </a:rPr>
              <a:t>5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.0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42C7DF5-479D-4FC8-03F5-BE06CA71E96D}"/>
              </a:ext>
            </a:extLst>
          </p:cNvPr>
          <p:cNvSpPr txBox="1"/>
          <p:nvPr/>
        </p:nvSpPr>
        <p:spPr>
          <a:xfrm>
            <a:off x="9560096" y="1567030"/>
            <a:ext cx="186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あいちゃん 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6.0</a:t>
            </a:r>
          </a:p>
        </p:txBody>
      </p:sp>
      <p:pic>
        <p:nvPicPr>
          <p:cNvPr id="40" name="図 39" descr="アイコン&#10;&#10;自動的に生成された説明">
            <a:extLst>
              <a:ext uri="{FF2B5EF4-FFF2-40B4-BE49-F238E27FC236}">
                <a16:creationId xmlns:a16="http://schemas.microsoft.com/office/drawing/2014/main" id="{A9E3A0D5-2340-8ECD-3FD0-39FE22A4C8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893229" flipH="1">
            <a:off x="1258616" y="2368927"/>
            <a:ext cx="1781999" cy="704838"/>
          </a:xfrm>
          <a:prstGeom prst="rect">
            <a:avLst/>
          </a:prstGeom>
        </p:spPr>
      </p:pic>
      <p:pic>
        <p:nvPicPr>
          <p:cNvPr id="38" name="図 37" descr="アイコン&#10;&#10;自動的に生成された説明">
            <a:extLst>
              <a:ext uri="{FF2B5EF4-FFF2-40B4-BE49-F238E27FC236}">
                <a16:creationId xmlns:a16="http://schemas.microsoft.com/office/drawing/2014/main" id="{38A7077F-FB91-2D9A-1475-8B75B6962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383" y="2327886"/>
            <a:ext cx="438367" cy="438367"/>
          </a:xfrm>
          <a:prstGeom prst="rect">
            <a:avLst/>
          </a:prstGeom>
        </p:spPr>
      </p:pic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0CDBD6D4-42D9-5B53-962E-45F56A1914BD}"/>
              </a:ext>
            </a:extLst>
          </p:cNvPr>
          <p:cNvSpPr/>
          <p:nvPr/>
        </p:nvSpPr>
        <p:spPr>
          <a:xfrm>
            <a:off x="907813" y="3750831"/>
            <a:ext cx="1265862" cy="28130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全社展開済み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CD93FAB2-82BE-20BF-AB62-C68B3EC0D8F0}"/>
              </a:ext>
            </a:extLst>
          </p:cNvPr>
          <p:cNvSpPr/>
          <p:nvPr/>
        </p:nvSpPr>
        <p:spPr>
          <a:xfrm>
            <a:off x="2690437" y="3428475"/>
            <a:ext cx="1265862" cy="28130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部内試行中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2E2501EB-41B5-CB4A-F152-2CFC8E2D5233}"/>
              </a:ext>
            </a:extLst>
          </p:cNvPr>
          <p:cNvSpPr/>
          <p:nvPr/>
        </p:nvSpPr>
        <p:spPr>
          <a:xfrm>
            <a:off x="4466625" y="3036595"/>
            <a:ext cx="1265862" cy="28130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α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版 開発中</a:t>
            </a: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68C5EC6A-38F3-CAFE-F4A8-8C331BCA137C}"/>
              </a:ext>
            </a:extLst>
          </p:cNvPr>
          <p:cNvSpPr/>
          <p:nvPr/>
        </p:nvSpPr>
        <p:spPr>
          <a:xfrm>
            <a:off x="780389" y="5780058"/>
            <a:ext cx="3344525" cy="648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チャットボット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質問に回答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F0AA9D0F-4E14-1C99-F0F1-6A8013F178BD}"/>
              </a:ext>
            </a:extLst>
          </p:cNvPr>
          <p:cNvSpPr/>
          <p:nvPr/>
        </p:nvSpPr>
        <p:spPr>
          <a:xfrm>
            <a:off x="4253857" y="5780058"/>
            <a:ext cx="6957068" cy="648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バーチャルアシスタント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ユーザーをサポート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BFEEF92-75DC-6BE4-69E2-1F33655824E9}"/>
              </a:ext>
            </a:extLst>
          </p:cNvPr>
          <p:cNvSpPr/>
          <p:nvPr/>
        </p:nvSpPr>
        <p:spPr>
          <a:xfrm>
            <a:off x="9613379" y="2258906"/>
            <a:ext cx="1584000" cy="1044000"/>
          </a:xfrm>
          <a:prstGeom prst="roundRect">
            <a:avLst/>
          </a:prstGeom>
          <a:solidFill>
            <a:srgbClr val="448AD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能動的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パーソナル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完全アシスト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28592E0-2826-ED27-6045-988CC6FA08EE}"/>
              </a:ext>
            </a:extLst>
          </p:cNvPr>
          <p:cNvSpPr/>
          <p:nvPr/>
        </p:nvSpPr>
        <p:spPr>
          <a:xfrm>
            <a:off x="7855866" y="2476527"/>
            <a:ext cx="1584000" cy="1044000"/>
          </a:xfrm>
          <a:prstGeom prst="roundRect">
            <a:avLst/>
          </a:prstGeom>
          <a:solidFill>
            <a:srgbClr val="76B8E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完全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パーソナル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アシスト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F4219C8-46A4-1E2F-AA03-F258C7D2B509}"/>
              </a:ext>
            </a:extLst>
          </p:cNvPr>
          <p:cNvSpPr/>
          <p:nvPr/>
        </p:nvSpPr>
        <p:spPr>
          <a:xfrm>
            <a:off x="6106901" y="2768900"/>
            <a:ext cx="1584000" cy="1044000"/>
          </a:xfrm>
          <a:prstGeom prst="roundRect">
            <a:avLst/>
          </a:prstGeom>
          <a:solidFill>
            <a:srgbClr val="68B55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部分的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パーソナル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アシスト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60AAB63-AC5F-F5AF-425B-88251E71B8C1}"/>
              </a:ext>
            </a:extLst>
          </p:cNvPr>
          <p:cNvSpPr/>
          <p:nvPr/>
        </p:nvSpPr>
        <p:spPr>
          <a:xfrm>
            <a:off x="4329777" y="3487882"/>
            <a:ext cx="1584000" cy="648000"/>
          </a:xfrm>
          <a:prstGeom prst="roundRect">
            <a:avLst/>
          </a:prstGeom>
          <a:solidFill>
            <a:srgbClr val="91C98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部分的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汎用アシスト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718BE0E-F5A6-B717-CF6E-94DAEDD2775A}"/>
              </a:ext>
            </a:extLst>
          </p:cNvPr>
          <p:cNvSpPr/>
          <p:nvPr/>
        </p:nvSpPr>
        <p:spPr>
          <a:xfrm>
            <a:off x="2529615" y="3832319"/>
            <a:ext cx="1584000" cy="43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ドキュメント回答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621A88B-3828-CFB5-5DAD-75C1B4ACE989}"/>
              </a:ext>
            </a:extLst>
          </p:cNvPr>
          <p:cNvSpPr/>
          <p:nvPr/>
        </p:nvSpPr>
        <p:spPr>
          <a:xfrm>
            <a:off x="772146" y="4184214"/>
            <a:ext cx="1584000" cy="432000"/>
          </a:xfrm>
          <a:prstGeom prst="roundRect">
            <a:avLst/>
          </a:prstGeom>
          <a:solidFill>
            <a:srgbClr val="EA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bg1"/>
                </a:solidFill>
              </a:rPr>
              <a:t>FAQ</a:t>
            </a:r>
            <a:r>
              <a:rPr kumimoji="1" lang="ja-JP" altLang="en-US" b="1" dirty="0">
                <a:solidFill>
                  <a:schemeClr val="bg1"/>
                </a:solidFill>
              </a:rPr>
              <a:t>回答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75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>
          <a:xfrm>
            <a:off x="352465" y="135739"/>
            <a:ext cx="6247840" cy="490451"/>
          </a:xfrm>
        </p:spPr>
        <p:txBody>
          <a:bodyPr anchor="ctr"/>
          <a:lstStyle/>
          <a:p>
            <a:r>
              <a:rPr lang="ja-JP" altLang="en-US" sz="2800" dirty="0"/>
              <a:t>あいちゃん </a:t>
            </a:r>
            <a:r>
              <a:rPr lang="en-US" altLang="ja-JP" sz="2800" dirty="0"/>
              <a:t>X.0 </a:t>
            </a:r>
            <a:r>
              <a:rPr lang="ja-JP" altLang="en-US" sz="2800" dirty="0"/>
              <a:t>定義</a:t>
            </a:r>
            <a:endParaRPr kumimoji="1" lang="ja-JP" altLang="en-US" sz="2800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DD7A7DBA-8F26-A6C4-0F84-93AFE768B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19374"/>
              </p:ext>
            </p:extLst>
          </p:nvPr>
        </p:nvGraphicFramePr>
        <p:xfrm>
          <a:off x="210000" y="1329266"/>
          <a:ext cx="11772000" cy="4485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48725007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816713054"/>
                    </a:ext>
                  </a:extLst>
                </a:gridCol>
                <a:gridCol w="5652000">
                  <a:extLst>
                    <a:ext uri="{9D8B030D-6E8A-4147-A177-3AD203B41FA5}">
                      <a16:colId xmlns:a16="http://schemas.microsoft.com/office/drawing/2014/main" val="2468227498"/>
                    </a:ext>
                  </a:extLst>
                </a:gridCol>
                <a:gridCol w="3132000">
                  <a:extLst>
                    <a:ext uri="{9D8B030D-6E8A-4147-A177-3AD203B41FA5}">
                      <a16:colId xmlns:a16="http://schemas.microsoft.com/office/drawing/2014/main" val="1001522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7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あいちゃん </a:t>
                      </a:r>
                      <a:r>
                        <a:rPr kumimoji="1" lang="en-US" altLang="ja-JP" sz="1800" dirty="0"/>
                        <a:t>1.0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チャットボット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あらかじめ</a:t>
                      </a:r>
                      <a:r>
                        <a:rPr kumimoji="1" lang="ja-JP" altLang="en-US" sz="1800" b="1" u="sng" dirty="0"/>
                        <a:t>用意した</a:t>
                      </a:r>
                      <a:r>
                        <a:rPr kumimoji="1" lang="en-US" altLang="ja-JP" sz="1800" b="1" u="sng" dirty="0"/>
                        <a:t>FAQ</a:t>
                      </a:r>
                      <a:r>
                        <a:rPr kumimoji="1" lang="ja-JP" altLang="en-US" sz="1800" b="1" u="sng" dirty="0"/>
                        <a:t>に基づいて</a:t>
                      </a:r>
                      <a:r>
                        <a:rPr kumimoji="1" lang="ja-JP" altLang="en-US" sz="1800" dirty="0"/>
                        <a:t>、質問に回答できる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おもてなし</a:t>
                      </a:r>
                      <a:r>
                        <a:rPr kumimoji="1" lang="en-US" altLang="ja-JP" sz="1800" dirty="0"/>
                        <a:t>Suite CX</a:t>
                      </a:r>
                      <a:r>
                        <a:rPr kumimoji="1" lang="ja-JP" altLang="en-US" sz="1800" dirty="0"/>
                        <a:t>を</a:t>
                      </a:r>
                      <a:endParaRPr kumimoji="1" lang="en-US" altLang="ja-JP" sz="1800" dirty="0"/>
                    </a:p>
                    <a:p>
                      <a:r>
                        <a:rPr kumimoji="1" lang="ja-JP" altLang="en-US" sz="1800" dirty="0"/>
                        <a:t>あいちゃんとして全社展開済み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09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あいちゃん </a:t>
                      </a:r>
                      <a:r>
                        <a:rPr kumimoji="1" lang="en-US" altLang="ja-JP" sz="1800" dirty="0"/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あらかじめ</a:t>
                      </a:r>
                      <a:r>
                        <a:rPr kumimoji="1" lang="ja-JP" altLang="en-US" sz="1800" b="1" u="sng" dirty="0"/>
                        <a:t>用意されたドキュメントを活用</a:t>
                      </a:r>
                      <a:r>
                        <a:rPr kumimoji="1" lang="ja-JP" altLang="en-US" sz="1800" dirty="0"/>
                        <a:t>して、</a:t>
                      </a:r>
                      <a:endParaRPr kumimoji="1" lang="en-US" altLang="ja-JP" sz="1800" dirty="0"/>
                    </a:p>
                    <a:p>
                      <a:r>
                        <a:rPr kumimoji="1" lang="ja-JP" altLang="en-US" sz="1800" dirty="0"/>
                        <a:t>（事前定義の</a:t>
                      </a:r>
                      <a:r>
                        <a:rPr kumimoji="1" lang="en-US" altLang="ja-JP" sz="1800" dirty="0"/>
                        <a:t>FAQ</a:t>
                      </a:r>
                      <a:r>
                        <a:rPr kumimoji="1" lang="ja-JP" altLang="en-US" sz="1800" dirty="0"/>
                        <a:t>なしで）質問に回答できる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47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あいちゃん </a:t>
                      </a:r>
                      <a:r>
                        <a:rPr kumimoji="1" lang="en-US" altLang="ja-JP" sz="1800" dirty="0"/>
                        <a:t>3.0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バーチャル</a:t>
                      </a:r>
                      <a:endParaRPr kumimoji="1" lang="en-US" altLang="ja-JP" sz="1800" dirty="0"/>
                    </a:p>
                    <a:p>
                      <a:r>
                        <a:rPr kumimoji="1" lang="ja-JP" altLang="en-US" sz="1800" dirty="0"/>
                        <a:t>アシスタント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タスク管理やスケジュール管理など、</a:t>
                      </a:r>
                      <a:endParaRPr kumimoji="1" lang="en-US" altLang="ja-JP" sz="1800" dirty="0"/>
                    </a:p>
                    <a:p>
                      <a:r>
                        <a:rPr kumimoji="1" lang="ja-JP" altLang="en-US" sz="1800" dirty="0"/>
                        <a:t>ユーザーの</a:t>
                      </a:r>
                      <a:r>
                        <a:rPr kumimoji="1" lang="ja-JP" altLang="en-US" sz="1800" b="1" u="sng" dirty="0"/>
                        <a:t>特定の要求に応えられる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あいちゃん </a:t>
                      </a:r>
                      <a:r>
                        <a:rPr kumimoji="1" lang="en-US" altLang="ja-JP" sz="1800" dirty="0"/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ユーザーの特定の要求に対して、</a:t>
                      </a:r>
                      <a:endParaRPr kumimoji="1" lang="en-US" altLang="ja-JP" sz="1800" dirty="0"/>
                    </a:p>
                    <a:p>
                      <a:r>
                        <a:rPr kumimoji="1" lang="ja-JP" altLang="en-US" sz="1800" dirty="0"/>
                        <a:t>ユーザー自身の</a:t>
                      </a:r>
                      <a:r>
                        <a:rPr kumimoji="1" lang="ja-JP" altLang="en-US" sz="1800" b="1" u="sng" dirty="0"/>
                        <a:t>パーソナル情報を考慮して</a:t>
                      </a:r>
                      <a:r>
                        <a:rPr kumimoji="1" lang="ja-JP" altLang="en-US" sz="1800" dirty="0"/>
                        <a:t>応えられる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4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あいちゃん </a:t>
                      </a:r>
                      <a:r>
                        <a:rPr kumimoji="1" lang="en-US" altLang="ja-JP" sz="1800" dirty="0"/>
                        <a:t>5.0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ユーザーの</a:t>
                      </a:r>
                      <a:r>
                        <a:rPr kumimoji="1" lang="ja-JP" altLang="en-US" sz="1800" b="1" u="sng" dirty="0"/>
                        <a:t>すべての要求</a:t>
                      </a:r>
                      <a:r>
                        <a:rPr kumimoji="1" lang="ja-JP" altLang="en-US" sz="1800" dirty="0"/>
                        <a:t>に対して、</a:t>
                      </a:r>
                      <a:endParaRPr kumimoji="1" lang="en-US" altLang="ja-JP" sz="1800" dirty="0"/>
                    </a:p>
                    <a:p>
                      <a:r>
                        <a:rPr kumimoji="1" lang="ja-JP" altLang="en-US" sz="1800" dirty="0"/>
                        <a:t>ユーザー自身のパーソナル情報を考慮して応えられる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エンドユーザーが</a:t>
                      </a:r>
                    </a:p>
                    <a:p>
                      <a:r>
                        <a:rPr kumimoji="1" lang="ja-JP" altLang="en-US" sz="1800" dirty="0"/>
                        <a:t>「なんでもできる」と思えれば</a:t>
                      </a:r>
                      <a:r>
                        <a:rPr kumimoji="1" lang="en-US" altLang="ja-JP" sz="1800" dirty="0"/>
                        <a:t>OK</a:t>
                      </a:r>
                      <a:r>
                        <a:rPr kumimoji="1" lang="ja-JP" altLang="en-US" sz="1800" dirty="0"/>
                        <a:t>。</a:t>
                      </a:r>
                    </a:p>
                    <a:p>
                      <a:r>
                        <a:rPr kumimoji="1" lang="ja-JP" altLang="en-US" sz="1800" dirty="0"/>
                        <a:t>厳密は「</a:t>
                      </a:r>
                      <a:r>
                        <a:rPr kumimoji="1" lang="en-US" altLang="ja-JP" sz="1800" dirty="0"/>
                        <a:t>All</a:t>
                      </a:r>
                      <a:r>
                        <a:rPr kumimoji="1" lang="ja-JP" altLang="en-US" sz="1800" dirty="0"/>
                        <a:t>」は求めない。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9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あいちゃん </a:t>
                      </a:r>
                      <a:r>
                        <a:rPr kumimoji="1" lang="en-US" altLang="ja-JP" sz="1800" dirty="0"/>
                        <a:t>6.0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ユーザーのパーソナル情報を考慮し、</a:t>
                      </a:r>
                      <a:endParaRPr kumimoji="1" lang="en-US" altLang="ja-JP" sz="1800" dirty="0"/>
                    </a:p>
                    <a:p>
                      <a:r>
                        <a:rPr kumimoji="1" lang="ja-JP" altLang="en-US" sz="1800" b="1" u="sng" dirty="0"/>
                        <a:t>バーチャルアシスタント自身から次のアクションの提案</a:t>
                      </a:r>
                      <a:r>
                        <a:rPr kumimoji="1" lang="ja-JP" altLang="en-US" sz="1800" dirty="0"/>
                        <a:t>を行う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0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6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>
          <a:xfrm>
            <a:off x="352465" y="135739"/>
            <a:ext cx="6247840" cy="490451"/>
          </a:xfrm>
        </p:spPr>
        <p:txBody>
          <a:bodyPr anchor="ctr"/>
          <a:lstStyle/>
          <a:p>
            <a:r>
              <a:rPr lang="ja-JP" altLang="en-US" sz="2800" dirty="0"/>
              <a:t>あいちゃん </a:t>
            </a:r>
            <a:r>
              <a:rPr lang="en-US" altLang="ja-JP" sz="2800" dirty="0"/>
              <a:t>X.0 </a:t>
            </a:r>
            <a:r>
              <a:rPr lang="ja-JP" altLang="en-US" sz="2800" dirty="0"/>
              <a:t>定義</a:t>
            </a:r>
            <a:endParaRPr kumimoji="1" lang="ja-JP" altLang="en-US" sz="2800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AF80AAD-457A-9A2E-C114-DB0FD61ACE5D}"/>
              </a:ext>
            </a:extLst>
          </p:cNvPr>
          <p:cNvGrpSpPr/>
          <p:nvPr/>
        </p:nvGrpSpPr>
        <p:grpSpPr>
          <a:xfrm>
            <a:off x="694112" y="1210271"/>
            <a:ext cx="10584003" cy="5256000"/>
            <a:chOff x="694109" y="2021613"/>
            <a:chExt cx="10584003" cy="5256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23E68C-1550-1BBA-7C5F-A0CCE86C86DE}"/>
                </a:ext>
              </a:extLst>
            </p:cNvPr>
            <p:cNvSpPr/>
            <p:nvPr/>
          </p:nvSpPr>
          <p:spPr>
            <a:xfrm>
              <a:off x="694112" y="2021613"/>
              <a:ext cx="1764000" cy="525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3661D43-1536-696C-01B9-8ED4235AC69B}"/>
                </a:ext>
              </a:extLst>
            </p:cNvPr>
            <p:cNvSpPr/>
            <p:nvPr/>
          </p:nvSpPr>
          <p:spPr>
            <a:xfrm>
              <a:off x="2458112" y="2021613"/>
              <a:ext cx="1764000" cy="525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C69AC46-5482-7C79-FF14-537CA60AB737}"/>
                </a:ext>
              </a:extLst>
            </p:cNvPr>
            <p:cNvSpPr/>
            <p:nvPr/>
          </p:nvSpPr>
          <p:spPr>
            <a:xfrm>
              <a:off x="4222112" y="2021613"/>
              <a:ext cx="1764000" cy="5256000"/>
            </a:xfrm>
            <a:prstGeom prst="rect">
              <a:avLst/>
            </a:prstGeom>
            <a:solidFill>
              <a:srgbClr val="C1D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F8B33B2-84E4-C821-4AD5-02F189A4A8A6}"/>
                </a:ext>
              </a:extLst>
            </p:cNvPr>
            <p:cNvSpPr/>
            <p:nvPr/>
          </p:nvSpPr>
          <p:spPr>
            <a:xfrm>
              <a:off x="5986112" y="2021613"/>
              <a:ext cx="1764000" cy="5256000"/>
            </a:xfrm>
            <a:prstGeom prst="rect">
              <a:avLst/>
            </a:prstGeom>
            <a:solidFill>
              <a:srgbClr val="91C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850157D-A6B0-E5E5-95E7-832D919032A3}"/>
                </a:ext>
              </a:extLst>
            </p:cNvPr>
            <p:cNvSpPr/>
            <p:nvPr/>
          </p:nvSpPr>
          <p:spPr>
            <a:xfrm>
              <a:off x="7750112" y="2021613"/>
              <a:ext cx="1764000" cy="5256000"/>
            </a:xfrm>
            <a:prstGeom prst="rect">
              <a:avLst/>
            </a:prstGeom>
            <a:solidFill>
              <a:srgbClr val="ABD4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F9551B6-5AE3-21F6-5C8E-C973757A3A8C}"/>
                </a:ext>
              </a:extLst>
            </p:cNvPr>
            <p:cNvSpPr/>
            <p:nvPr/>
          </p:nvSpPr>
          <p:spPr>
            <a:xfrm>
              <a:off x="9514112" y="2021613"/>
              <a:ext cx="1764000" cy="5256000"/>
            </a:xfrm>
            <a:prstGeom prst="rect">
              <a:avLst/>
            </a:prstGeom>
            <a:solidFill>
              <a:srgbClr val="8CB7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8786CA72-AD80-9CA4-B3C2-95563AC4A8F2}"/>
                </a:ext>
              </a:extLst>
            </p:cNvPr>
            <p:cNvSpPr/>
            <p:nvPr/>
          </p:nvSpPr>
          <p:spPr>
            <a:xfrm rot="5400000">
              <a:off x="4903263" y="-2187541"/>
              <a:ext cx="2165693" cy="1058400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図 2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977443DF-4764-4E8D-3A41-1A020220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678" y="601508"/>
            <a:ext cx="591906" cy="68262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385A72-51BB-D053-C575-5F58085F950D}"/>
              </a:ext>
            </a:extLst>
          </p:cNvPr>
          <p:cNvSpPr txBox="1"/>
          <p:nvPr/>
        </p:nvSpPr>
        <p:spPr>
          <a:xfrm>
            <a:off x="724185" y="3349000"/>
            <a:ext cx="186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あいちゃん 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1.0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57034F0-EACB-352F-BC39-E284A1B4BCFE}"/>
              </a:ext>
            </a:extLst>
          </p:cNvPr>
          <p:cNvSpPr txBox="1"/>
          <p:nvPr/>
        </p:nvSpPr>
        <p:spPr>
          <a:xfrm>
            <a:off x="2473150" y="3016792"/>
            <a:ext cx="186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あいちゃん 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2.0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A5081AF-8477-D087-290D-B03B312E91B7}"/>
              </a:ext>
            </a:extLst>
          </p:cNvPr>
          <p:cNvSpPr txBox="1"/>
          <p:nvPr/>
        </p:nvSpPr>
        <p:spPr>
          <a:xfrm>
            <a:off x="4237150" y="2629733"/>
            <a:ext cx="186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あいちゃん 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3.0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D5A0AA7-4921-F737-4C9B-37E165F692E5}"/>
              </a:ext>
            </a:extLst>
          </p:cNvPr>
          <p:cNvSpPr txBox="1"/>
          <p:nvPr/>
        </p:nvSpPr>
        <p:spPr>
          <a:xfrm>
            <a:off x="5994663" y="2274016"/>
            <a:ext cx="186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あいちゃん 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4.0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8FBE69F-CF39-76BA-ADD4-89840FC28E28}"/>
              </a:ext>
            </a:extLst>
          </p:cNvPr>
          <p:cNvSpPr txBox="1"/>
          <p:nvPr/>
        </p:nvSpPr>
        <p:spPr>
          <a:xfrm>
            <a:off x="7796096" y="1923789"/>
            <a:ext cx="186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あいちゃん </a:t>
            </a:r>
            <a:r>
              <a:rPr lang="en-US" altLang="ja-JP" sz="2000" b="1" dirty="0">
                <a:solidFill>
                  <a:schemeClr val="bg1"/>
                </a:solidFill>
              </a:rPr>
              <a:t>5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.0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42C7DF5-479D-4FC8-03F5-BE06CA71E96D}"/>
              </a:ext>
            </a:extLst>
          </p:cNvPr>
          <p:cNvSpPr txBox="1"/>
          <p:nvPr/>
        </p:nvSpPr>
        <p:spPr>
          <a:xfrm>
            <a:off x="9560096" y="1567030"/>
            <a:ext cx="186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あいちゃん 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6.0</a:t>
            </a:r>
          </a:p>
        </p:txBody>
      </p:sp>
      <p:pic>
        <p:nvPicPr>
          <p:cNvPr id="40" name="図 39" descr="アイコン&#10;&#10;自動的に生成された説明">
            <a:extLst>
              <a:ext uri="{FF2B5EF4-FFF2-40B4-BE49-F238E27FC236}">
                <a16:creationId xmlns:a16="http://schemas.microsoft.com/office/drawing/2014/main" id="{A9E3A0D5-2340-8ECD-3FD0-39FE22A4C8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893229" flipH="1">
            <a:off x="1258616" y="2368927"/>
            <a:ext cx="1781999" cy="704838"/>
          </a:xfrm>
          <a:prstGeom prst="rect">
            <a:avLst/>
          </a:prstGeom>
        </p:spPr>
      </p:pic>
      <p:pic>
        <p:nvPicPr>
          <p:cNvPr id="38" name="図 37" descr="アイコン&#10;&#10;自動的に生成された説明">
            <a:extLst>
              <a:ext uri="{FF2B5EF4-FFF2-40B4-BE49-F238E27FC236}">
                <a16:creationId xmlns:a16="http://schemas.microsoft.com/office/drawing/2014/main" id="{38A7077F-FB91-2D9A-1475-8B75B6962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383" y="2327886"/>
            <a:ext cx="438367" cy="438367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6929CDB-9397-369D-ABDA-08E3304A1A85}"/>
              </a:ext>
            </a:extLst>
          </p:cNvPr>
          <p:cNvSpPr txBox="1"/>
          <p:nvPr/>
        </p:nvSpPr>
        <p:spPr>
          <a:xfrm>
            <a:off x="694114" y="4415831"/>
            <a:ext cx="1763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あらかじめ用意した</a:t>
            </a:r>
            <a:r>
              <a:rPr kumimoji="1" lang="en-US" altLang="ja-JP" b="1" dirty="0">
                <a:solidFill>
                  <a:schemeClr val="bg1"/>
                </a:solidFill>
              </a:rPr>
              <a:t>FAQ</a:t>
            </a:r>
            <a:r>
              <a:rPr kumimoji="1" lang="ja-JP" altLang="en-US" b="1" dirty="0">
                <a:solidFill>
                  <a:schemeClr val="bg1"/>
                </a:solidFill>
              </a:rPr>
              <a:t>に基づいて、質問に回答できる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3D11A0-4BC5-5DD7-2349-EBE2460E61CD}"/>
              </a:ext>
            </a:extLst>
          </p:cNvPr>
          <p:cNvSpPr txBox="1"/>
          <p:nvPr/>
        </p:nvSpPr>
        <p:spPr>
          <a:xfrm>
            <a:off x="2449564" y="3959201"/>
            <a:ext cx="1869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あらかじめ用意されたドキュメントを活用して、（事前定義の</a:t>
            </a:r>
            <a:r>
              <a:rPr kumimoji="1" lang="en-US" altLang="ja-JP" b="1" dirty="0">
                <a:solidFill>
                  <a:schemeClr val="bg1"/>
                </a:solidFill>
              </a:rPr>
              <a:t>FAQ</a:t>
            </a:r>
            <a:r>
              <a:rPr kumimoji="1" lang="ja-JP" altLang="en-US" b="1" dirty="0">
                <a:solidFill>
                  <a:schemeClr val="bg1"/>
                </a:solidFill>
              </a:rPr>
              <a:t>なしで）質問に回答できる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0CDBD6D4-42D9-5B53-962E-45F56A1914BD}"/>
              </a:ext>
            </a:extLst>
          </p:cNvPr>
          <p:cNvSpPr/>
          <p:nvPr/>
        </p:nvSpPr>
        <p:spPr>
          <a:xfrm>
            <a:off x="907813" y="3750831"/>
            <a:ext cx="1265862" cy="28130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全社展開済み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CD93FAB2-82BE-20BF-AB62-C68B3EC0D8F0}"/>
              </a:ext>
            </a:extLst>
          </p:cNvPr>
          <p:cNvSpPr/>
          <p:nvPr/>
        </p:nvSpPr>
        <p:spPr>
          <a:xfrm>
            <a:off x="2690437" y="3428475"/>
            <a:ext cx="1265862" cy="28130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部内試行中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2E2501EB-41B5-CB4A-F152-2CFC8E2D5233}"/>
              </a:ext>
            </a:extLst>
          </p:cNvPr>
          <p:cNvSpPr/>
          <p:nvPr/>
        </p:nvSpPr>
        <p:spPr>
          <a:xfrm>
            <a:off x="4466625" y="3036595"/>
            <a:ext cx="1265862" cy="28130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α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版 開発中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2C47563-AC40-A7C1-34F2-27FCCDCB2921}"/>
              </a:ext>
            </a:extLst>
          </p:cNvPr>
          <p:cNvSpPr txBox="1"/>
          <p:nvPr/>
        </p:nvSpPr>
        <p:spPr>
          <a:xfrm>
            <a:off x="4222111" y="3526258"/>
            <a:ext cx="1755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タスク管理やスケジュール管理など、ユーザーの特定の要求に応えられる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7444639-1570-2A82-EF6F-A64FA7A16531}"/>
              </a:ext>
            </a:extLst>
          </p:cNvPr>
          <p:cNvSpPr txBox="1"/>
          <p:nvPr/>
        </p:nvSpPr>
        <p:spPr>
          <a:xfrm>
            <a:off x="6001150" y="2995269"/>
            <a:ext cx="1755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ユーザーの特定の要求に対して、ユーザー自身のパーソナル情報を考慮して応えられる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2722998-B813-EA0C-BBC0-817D9363289F}"/>
              </a:ext>
            </a:extLst>
          </p:cNvPr>
          <p:cNvSpPr txBox="1"/>
          <p:nvPr/>
        </p:nvSpPr>
        <p:spPr>
          <a:xfrm>
            <a:off x="7754387" y="2537850"/>
            <a:ext cx="175545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ユーザーのすべての要求に対して、ユーザー自身のパーソナル情報を考慮して応えられる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endParaRPr lang="en-US" altLang="ja-JP" b="1" dirty="0">
              <a:solidFill>
                <a:schemeClr val="bg1"/>
              </a:solidFill>
            </a:endParaRPr>
          </a:p>
          <a:p>
            <a:r>
              <a:rPr kumimoji="1" lang="en-US" altLang="ja-JP" sz="1200" b="1" dirty="0">
                <a:solidFill>
                  <a:schemeClr val="bg1"/>
                </a:solidFill>
              </a:rPr>
              <a:t>※ </a:t>
            </a:r>
            <a:r>
              <a:rPr kumimoji="1" lang="ja-JP" altLang="en-US" sz="1200" b="1" dirty="0">
                <a:solidFill>
                  <a:schemeClr val="bg1"/>
                </a:solidFill>
              </a:rPr>
              <a:t> エンドユーザーが</a:t>
            </a:r>
            <a:endParaRPr kumimoji="1" lang="en-US" altLang="ja-JP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「なんでもできる」と思えれば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OK</a:t>
            </a:r>
            <a:r>
              <a:rPr kumimoji="1" lang="ja-JP" altLang="en-US" sz="1200" b="1" dirty="0">
                <a:solidFill>
                  <a:schemeClr val="bg1"/>
                </a:solidFill>
              </a:rPr>
              <a:t>。</a:t>
            </a:r>
            <a:endParaRPr kumimoji="1" lang="en-US" altLang="ja-JP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厳密は「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All</a:t>
            </a:r>
            <a:r>
              <a:rPr kumimoji="1" lang="ja-JP" altLang="en-US" sz="1200" b="1" dirty="0">
                <a:solidFill>
                  <a:schemeClr val="bg1"/>
                </a:solidFill>
              </a:rPr>
              <a:t>」は求めない。</a:t>
            </a:r>
            <a:endParaRPr kumimoji="1" lang="en-US" altLang="ja-JP" sz="1200" b="1" dirty="0">
              <a:solidFill>
                <a:schemeClr val="bg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AB0D590-6051-7B0F-04A6-5D5D93BB4BDF}"/>
              </a:ext>
            </a:extLst>
          </p:cNvPr>
          <p:cNvSpPr txBox="1"/>
          <p:nvPr/>
        </p:nvSpPr>
        <p:spPr>
          <a:xfrm>
            <a:off x="9537692" y="2194454"/>
            <a:ext cx="1755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ユーザーのパーソナル情報を考慮し、バーチャルアシスタント自身から次のアクションの提案を行う</a:t>
            </a:r>
            <a:endParaRPr kumimoji="1" lang="en-US" altLang="ja-JP" sz="1200" b="1" dirty="0">
              <a:solidFill>
                <a:schemeClr val="bg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68C5EC6A-38F3-CAFE-F4A8-8C331BCA137C}"/>
              </a:ext>
            </a:extLst>
          </p:cNvPr>
          <p:cNvSpPr/>
          <p:nvPr/>
        </p:nvSpPr>
        <p:spPr>
          <a:xfrm>
            <a:off x="780389" y="5780058"/>
            <a:ext cx="3344525" cy="648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チャットボット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質問に回答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F0AA9D0F-4E14-1C99-F0F1-6A8013F178BD}"/>
              </a:ext>
            </a:extLst>
          </p:cNvPr>
          <p:cNvSpPr/>
          <p:nvPr/>
        </p:nvSpPr>
        <p:spPr>
          <a:xfrm>
            <a:off x="4253857" y="5780058"/>
            <a:ext cx="6957068" cy="648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バーチャルアシスタント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ユーザーをサポート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0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3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2">
      <a:dk1>
        <a:srgbClr val="333333"/>
      </a:dk1>
      <a:lt1>
        <a:srgbClr val="FFFFFF"/>
      </a:lt1>
      <a:dk2>
        <a:srgbClr val="EAEAEA"/>
      </a:dk2>
      <a:lt2>
        <a:srgbClr val="CCECFF"/>
      </a:lt2>
      <a:accent1>
        <a:srgbClr val="0071BC"/>
      </a:accent1>
      <a:accent2>
        <a:srgbClr val="E03253"/>
      </a:accent2>
      <a:accent3>
        <a:srgbClr val="00BC48"/>
      </a:accent3>
      <a:accent4>
        <a:srgbClr val="7400BC"/>
      </a:accent4>
      <a:accent5>
        <a:srgbClr val="00BCBC"/>
      </a:accent5>
      <a:accent6>
        <a:srgbClr val="F79646"/>
      </a:accent6>
      <a:hlink>
        <a:srgbClr val="9BBB59"/>
      </a:hlink>
      <a:folHlink>
        <a:srgbClr val="9BBB59"/>
      </a:folHlink>
    </a:clrScheme>
    <a:fontScheme name="ユーザー定義 3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3" id="{FE9974F5-46F6-0345-9C6B-5E0BF1EB7C35}" vid="{1FEC9524-102A-494C-B2A3-C27FE3647BD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1963676E2C09A40BA99E5A34E1C0D71" ma:contentTypeVersion="8" ma:contentTypeDescription="新しいドキュメントを作成します。" ma:contentTypeScope="" ma:versionID="453a52d5002d16d6c76245a58c40d289">
  <xsd:schema xmlns:xsd="http://www.w3.org/2001/XMLSchema" xmlns:xs="http://www.w3.org/2001/XMLSchema" xmlns:p="http://schemas.microsoft.com/office/2006/metadata/properties" xmlns:ns2="686e843b-a800-4ea7-95a2-ce632f1cb3b4" xmlns:ns3="dfd63372-abf9-4dab-8286-0d3446ba29b4" targetNamespace="http://schemas.microsoft.com/office/2006/metadata/properties" ma:root="true" ma:fieldsID="0d8fe53ecea5e26dc3b8ae6c9d3363cc" ns2:_="" ns3:_="">
    <xsd:import namespace="686e843b-a800-4ea7-95a2-ce632f1cb3b4"/>
    <xsd:import namespace="dfd63372-abf9-4dab-8286-0d3446ba29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6e843b-a800-4ea7-95a2-ce632f1cb3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d63372-abf9-4dab-8286-0d3446ba29b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9BB92C-9A85-4045-9A02-3E51D06C71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6e843b-a800-4ea7-95a2-ce632f1cb3b4"/>
    <ds:schemaRef ds:uri="dfd63372-abf9-4dab-8286-0d3446ba29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6C31B3-7A75-42F5-A2B4-EDD31A11BF3B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dfd63372-abf9-4dab-8286-0d3446ba29b4"/>
    <ds:schemaRef ds:uri="686e843b-a800-4ea7-95a2-ce632f1cb3b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CEAA191-F741-4BB0-A9A1-CF8254C55E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9635</TotalTime>
  <Words>390</Words>
  <Application>Microsoft Office PowerPoint</Application>
  <PresentationFormat>ワイド画面</PresentationFormat>
  <Paragraphs>91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Meiryo UI</vt:lpstr>
      <vt:lpstr>游ゴシック</vt:lpstr>
      <vt:lpstr>Arial</vt:lpstr>
      <vt:lpstr>Calibri</vt:lpstr>
      <vt:lpstr>Segoe UI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株式会社トヨタシステムズ</dc:creator>
  <cp:lastModifiedBy>Nakayama, Naoto/中山 直人</cp:lastModifiedBy>
  <cp:revision>8276</cp:revision>
  <dcterms:created xsi:type="dcterms:W3CDTF">2018-07-31T02:34:16Z</dcterms:created>
  <dcterms:modified xsi:type="dcterms:W3CDTF">2023-09-04T04:22:21Z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0x01010071963676E2C09A40BA99E5A34E1C0D71</vt:lpwstr>
  </property>
  <property fmtid="{D5CDD505-2E9C-101B-9397-08002B2CF9AE}" pid="3" name="Order">
    <vt:r8>64900</vt:r8>
  </property>
</Properties>
</file>