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4" r:id="rId9"/>
    <p:sldId id="265" r:id="rId10"/>
    <p:sldId id="267" r:id="rId11"/>
    <p:sldId id="278" r:id="rId12"/>
    <p:sldId id="266" r:id="rId13"/>
    <p:sldId id="268" r:id="rId14"/>
    <p:sldId id="273" r:id="rId15"/>
    <p:sldId id="270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75FE-CFEF-4F60-86B2-DC6F85044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E773F-B749-462F-9780-3B2CE3FC0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49E0E-7F79-48A7-A9CA-922A1324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71FF-E800-4306-BFAF-70644616905C}" type="datetimeFigureOut">
              <a:rPr lang="en-CA" smtClean="0"/>
              <a:t>2017-06-17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A64D3-5D9A-4EEF-9D8C-1577ABE7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8757E-7C2E-4710-BBFF-4097E67D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2210-BAD8-4537-A1B8-B25F06925B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99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D2B4-A084-4004-A41E-28AE439A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7969-13A6-46AF-BF1D-32AA93A19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9892-893E-4C9B-9E48-C45F8D15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71FF-E800-4306-BFAF-70644616905C}" type="datetimeFigureOut">
              <a:rPr lang="en-CA" smtClean="0"/>
              <a:t>2017-06-17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E5B1-2C9F-4A5F-8126-078D5B06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BB44C-B058-4230-AD71-C1F727AD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2210-BAD8-4537-A1B8-B25F06925B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56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C8C2D-8203-4EB7-94DD-2219EB6D1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D058C-0017-4A1C-921C-DC15B8A32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4535-2D10-44F4-AEB7-40E86AD4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71FF-E800-4306-BFAF-70644616905C}" type="datetimeFigureOut">
              <a:rPr lang="en-CA" smtClean="0"/>
              <a:t>2017-06-17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81E5-94A7-431D-AB43-9EF81D97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52D7-0F4C-4E57-A7D9-AE14DD11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2210-BAD8-4537-A1B8-B25F06925B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31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A50E-113B-4285-9E81-CD31A1AB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3F99-B543-4DA4-B337-EE6BBB42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9EAA-65DD-4055-B8EC-E6C039C8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71FF-E800-4306-BFAF-70644616905C}" type="datetimeFigureOut">
              <a:rPr lang="en-CA" smtClean="0"/>
              <a:t>2017-06-17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81B2-B8D8-42F0-A693-5610D78D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72D1-B175-4FFF-86BB-8B43B62A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2210-BAD8-4537-A1B8-B25F06925B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44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18C2-F70A-4092-B7E0-467AADBE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4C6A6-C44D-4B97-AE91-ECA41005C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1A48E-1BC1-4875-80AF-2C238C92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71FF-E800-4306-BFAF-70644616905C}" type="datetimeFigureOut">
              <a:rPr lang="en-CA" smtClean="0"/>
              <a:t>2017-06-17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ED00-609D-4357-B2FE-E1504DCC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7518-5339-4571-82E7-2037B010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2210-BAD8-4537-A1B8-B25F06925B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28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A557-26C6-4486-8DE9-F54F17EC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7FDD-E25B-4A7F-89A5-C9D0F82A8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6EDC4-04E3-493A-B29A-FF566F841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CBD51-03C1-4427-A388-CC402BD3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71FF-E800-4306-BFAF-70644616905C}" type="datetimeFigureOut">
              <a:rPr lang="en-CA" smtClean="0"/>
              <a:t>2017-06-17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EBACF-D5C1-4822-9EE5-E8A4B451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EE98-1B5D-42FE-B2BF-B0B40C40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2210-BAD8-4537-A1B8-B25F06925B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4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4DE7-6C73-4C2B-BCB2-0205FE74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86824-3FDB-4108-96A4-E821827EC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D363C-84E6-40F3-856A-5F82AA6B6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282D2-DE03-455B-A76F-FE8F377E4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82AD7-7041-4912-A65C-52AEA8E91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6EA7B-D702-4D90-960E-DEC65EF9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71FF-E800-4306-BFAF-70644616905C}" type="datetimeFigureOut">
              <a:rPr lang="en-CA" smtClean="0"/>
              <a:t>2017-06-17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FC517-AAC9-4B52-923D-92FDAB6A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ABB04-529C-4784-8104-83ADD0B3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2210-BAD8-4537-A1B8-B25F06925B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46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84B2-3CA9-402F-88D9-3862EE8D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01B71-FCC7-4810-AB7A-2E1F2EC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71FF-E800-4306-BFAF-70644616905C}" type="datetimeFigureOut">
              <a:rPr lang="en-CA" smtClean="0"/>
              <a:t>2017-06-17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6F50A-2DE4-4019-9EDF-F60DB095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C3176-A985-4DC2-BCDE-7E0C1FBB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2210-BAD8-4537-A1B8-B25F06925B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1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E6F76-05B9-4900-A134-4A49F397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71FF-E800-4306-BFAF-70644616905C}" type="datetimeFigureOut">
              <a:rPr lang="en-CA" smtClean="0"/>
              <a:t>2017-06-17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23838-E6DD-4D45-85AC-DC8F73F9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3E856-F521-43BA-8D83-A110340D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2210-BAD8-4537-A1B8-B25F06925B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69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3BE7-79EE-48B8-910C-FD922D96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181B-2D66-4437-9EAE-95AAF440B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D50F4-C274-48A3-9951-4236CC4C0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16499-B82C-4279-9974-34BE096C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71FF-E800-4306-BFAF-70644616905C}" type="datetimeFigureOut">
              <a:rPr lang="en-CA" smtClean="0"/>
              <a:t>2017-06-17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258BF-E7B2-49A7-9813-4A908D50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C603F-39BC-4801-90E2-1FE19A46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2210-BAD8-4537-A1B8-B25F06925B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63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0565-A19A-4822-A7FE-D7E11A4C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7D294-653F-4159-8FD7-E80F366BE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E0809-502C-4ADE-AC2E-CA3EE795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0E95-931A-4DE4-90FF-5B3D8C94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71FF-E800-4306-BFAF-70644616905C}" type="datetimeFigureOut">
              <a:rPr lang="en-CA" smtClean="0"/>
              <a:t>2017-06-17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7C89C-81E4-4890-B498-F4DC3874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5D6AF-110B-46E3-A794-FF356BE2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2210-BAD8-4537-A1B8-B25F06925B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51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65258-EE8B-415B-84D8-4EB1290B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AB601-C0CC-415C-B234-4D467ED8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1F9B-FCDE-4F2A-B4DE-879524658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71FF-E800-4306-BFAF-70644616905C}" type="datetimeFigureOut">
              <a:rPr lang="en-CA" smtClean="0"/>
              <a:t>2017-06-17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BCDC-48D9-4404-A32E-DE858B179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C03E3-493F-43CD-983F-37335D66F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C2210-BAD8-4537-A1B8-B25F06925B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37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7939-6CE2-4EC4-ABF2-A58D6E44A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CIND119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7C343-7788-4100-B306-CEB5B52F8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Project</a:t>
            </a:r>
          </a:p>
          <a:p>
            <a:r>
              <a:rPr lang="en-CA" dirty="0"/>
              <a:t>Dataset: Credit Card </a:t>
            </a:r>
          </a:p>
        </p:txBody>
      </p:sp>
    </p:spTree>
    <p:extLst>
      <p:ext uri="{BB962C8B-B14F-4D97-AF65-F5344CB8AC3E}">
        <p14:creationId xmlns:p14="http://schemas.microsoft.com/office/powerpoint/2010/main" val="87374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5076D-B367-4447-946E-2D861A76B23F}"/>
              </a:ext>
            </a:extLst>
          </p:cNvPr>
          <p:cNvSpPr/>
          <p:nvPr/>
        </p:nvSpPr>
        <p:spPr>
          <a:xfrm>
            <a:off x="1426128" y="2178933"/>
            <a:ext cx="91775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6000" b="1" dirty="0">
                <a:latin typeface="Helvetica-Bold"/>
              </a:rPr>
              <a:t>Predictive Modeling (Classification)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55083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9B50-84AC-409B-A0D2-D59C9CF2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2572"/>
            <a:ext cx="10515600" cy="298116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Models used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8312-3DDC-41CB-81A7-00A8EC04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901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1. Naïve Bayes</a:t>
            </a:r>
          </a:p>
          <a:p>
            <a:pPr marL="0" indent="0">
              <a:buNone/>
            </a:pPr>
            <a:r>
              <a:rPr lang="en-CA" dirty="0"/>
              <a:t>2. J48</a:t>
            </a:r>
          </a:p>
          <a:p>
            <a:pPr marL="0" indent="0">
              <a:buNone/>
            </a:pPr>
            <a:r>
              <a:rPr lang="en-CA" dirty="0"/>
              <a:t>3. Random Forest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745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86DADF-2887-40EE-AB08-21029673D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44429"/>
              </p:ext>
            </p:extLst>
          </p:nvPr>
        </p:nvGraphicFramePr>
        <p:xfrm>
          <a:off x="119642" y="151259"/>
          <a:ext cx="11968020" cy="6796470"/>
        </p:xfrm>
        <a:graphic>
          <a:graphicData uri="http://schemas.openxmlformats.org/drawingml/2006/table">
            <a:tbl>
              <a:tblPr/>
              <a:tblGrid>
                <a:gridCol w="1323387">
                  <a:extLst>
                    <a:ext uri="{9D8B030D-6E8A-4147-A177-3AD203B41FA5}">
                      <a16:colId xmlns:a16="http://schemas.microsoft.com/office/drawing/2014/main" val="1029893851"/>
                    </a:ext>
                  </a:extLst>
                </a:gridCol>
                <a:gridCol w="901437">
                  <a:extLst>
                    <a:ext uri="{9D8B030D-6E8A-4147-A177-3AD203B41FA5}">
                      <a16:colId xmlns:a16="http://schemas.microsoft.com/office/drawing/2014/main" val="1247937179"/>
                    </a:ext>
                  </a:extLst>
                </a:gridCol>
                <a:gridCol w="767181">
                  <a:extLst>
                    <a:ext uri="{9D8B030D-6E8A-4147-A177-3AD203B41FA5}">
                      <a16:colId xmlns:a16="http://schemas.microsoft.com/office/drawing/2014/main" val="2097654919"/>
                    </a:ext>
                  </a:extLst>
                </a:gridCol>
                <a:gridCol w="1764516">
                  <a:extLst>
                    <a:ext uri="{9D8B030D-6E8A-4147-A177-3AD203B41FA5}">
                      <a16:colId xmlns:a16="http://schemas.microsoft.com/office/drawing/2014/main" val="398941953"/>
                    </a:ext>
                  </a:extLst>
                </a:gridCol>
                <a:gridCol w="1591900">
                  <a:extLst>
                    <a:ext uri="{9D8B030D-6E8A-4147-A177-3AD203B41FA5}">
                      <a16:colId xmlns:a16="http://schemas.microsoft.com/office/drawing/2014/main" val="3295480836"/>
                    </a:ext>
                  </a:extLst>
                </a:gridCol>
                <a:gridCol w="1265848">
                  <a:extLst>
                    <a:ext uri="{9D8B030D-6E8A-4147-A177-3AD203B41FA5}">
                      <a16:colId xmlns:a16="http://schemas.microsoft.com/office/drawing/2014/main" val="1735539950"/>
                    </a:ext>
                  </a:extLst>
                </a:gridCol>
                <a:gridCol w="1304208">
                  <a:extLst>
                    <a:ext uri="{9D8B030D-6E8A-4147-A177-3AD203B41FA5}">
                      <a16:colId xmlns:a16="http://schemas.microsoft.com/office/drawing/2014/main" val="2497630288"/>
                    </a:ext>
                  </a:extLst>
                </a:gridCol>
                <a:gridCol w="1438464">
                  <a:extLst>
                    <a:ext uri="{9D8B030D-6E8A-4147-A177-3AD203B41FA5}">
                      <a16:colId xmlns:a16="http://schemas.microsoft.com/office/drawing/2014/main" val="1085867693"/>
                    </a:ext>
                  </a:extLst>
                </a:gridCol>
                <a:gridCol w="1611079">
                  <a:extLst>
                    <a:ext uri="{9D8B030D-6E8A-4147-A177-3AD203B41FA5}">
                      <a16:colId xmlns:a16="http://schemas.microsoft.com/office/drawing/2014/main" val="9231669"/>
                    </a:ext>
                  </a:extLst>
                </a:gridCol>
              </a:tblGrid>
              <a:tr h="14077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Tests</a:t>
                      </a:r>
                      <a:endParaRPr lang="en-CA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 fold</a:t>
                      </a:r>
                      <a:endParaRPr lang="en-CA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fold</a:t>
                      </a:r>
                      <a:endParaRPr lang="en-CA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Confidence Factor</a:t>
                      </a:r>
                      <a:endParaRPr lang="en-CA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Correctly Classified Instances (%)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 Positive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False Positive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112100"/>
                  </a:ext>
                </a:extLst>
              </a:tr>
              <a:tr h="8159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Naive Bayes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*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applicable</a:t>
                      </a:r>
                      <a:endParaRPr lang="en-CA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endParaRPr lang="en-CA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0.867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0.532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0.795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0.867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79008"/>
                  </a:ext>
                </a:extLst>
              </a:tr>
              <a:tr h="8159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*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applicable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75.7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en-CA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0.507</a:t>
                      </a:r>
                      <a:endParaRPr lang="en-CA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030299"/>
                  </a:ext>
                </a:extLst>
              </a:tr>
              <a:tr h="70833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J48</a:t>
                      </a:r>
                      <a:endParaRPr lang="en-CA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71.9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0.841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0.507</a:t>
                      </a:r>
                      <a:endParaRPr lang="en-CA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0.776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0.841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743252"/>
                  </a:ext>
                </a:extLst>
              </a:tr>
              <a:tr h="70833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70.8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0.817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0.547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0.777</a:t>
                      </a:r>
                      <a:endParaRPr lang="en-CA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0.817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25736"/>
                  </a:ext>
                </a:extLst>
              </a:tr>
              <a:tr h="70833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*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72.2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0.844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0.563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0.778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0.844</a:t>
                      </a:r>
                      <a:endParaRPr lang="en-CA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142728"/>
                  </a:ext>
                </a:extLst>
              </a:tr>
              <a:tr h="8159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applicable</a:t>
                      </a:r>
                      <a:endParaRPr lang="en-CA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0.901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0.603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0.777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0.901</a:t>
                      </a:r>
                      <a:endParaRPr lang="en-CA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107773"/>
                  </a:ext>
                </a:extLst>
              </a:tr>
              <a:tr h="8159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applicable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75.3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0.897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0.583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0.782</a:t>
                      </a:r>
                      <a:endParaRPr lang="en-CA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0.897</a:t>
                      </a:r>
                      <a:endParaRPr lang="en-CA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27293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2FE0A837-02BA-4E8D-AC39-30D1C1952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653" y="1923889"/>
            <a:ext cx="184041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7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5076D-B367-4447-946E-2D861A76B23F}"/>
              </a:ext>
            </a:extLst>
          </p:cNvPr>
          <p:cNvSpPr/>
          <p:nvPr/>
        </p:nvSpPr>
        <p:spPr>
          <a:xfrm>
            <a:off x="1426128" y="2178933"/>
            <a:ext cx="91775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6600" b="1" dirty="0"/>
              <a:t>Post-predictive Analysis</a:t>
            </a:r>
            <a:endParaRPr lang="en-CA" sz="28700" dirty="0"/>
          </a:p>
        </p:txBody>
      </p:sp>
    </p:spTree>
    <p:extLst>
      <p:ext uri="{BB962C8B-B14F-4D97-AF65-F5344CB8AC3E}">
        <p14:creationId xmlns:p14="http://schemas.microsoft.com/office/powerpoint/2010/main" val="56220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EB71-09BE-493D-A7E8-3FCF68332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Clustering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776C8-3AEC-40C0-A2DF-BC5BA7D2B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279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7E6722-E808-4BD9-90B2-20B6F194CEFA}"/>
              </a:ext>
            </a:extLst>
          </p:cNvPr>
          <p:cNvSpPr/>
          <p:nvPr/>
        </p:nvSpPr>
        <p:spPr>
          <a:xfrm>
            <a:off x="0" y="-1"/>
            <a:ext cx="12130481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Final cluster centroids:</a:t>
            </a:r>
          </a:p>
          <a:p>
            <a:r>
              <a:rPr lang="en-CA" sz="1400" dirty="0"/>
              <a:t>                                                 Cluster#</a:t>
            </a:r>
          </a:p>
          <a:p>
            <a:r>
              <a:rPr lang="en-CA" sz="1400" dirty="0"/>
              <a:t>Attribute                            Full Data          0          1</a:t>
            </a:r>
          </a:p>
          <a:p>
            <a:r>
              <a:rPr lang="en-CA" sz="1400" dirty="0"/>
              <a:t>                                       (700.0)    (484.0)    (216.0)</a:t>
            </a:r>
          </a:p>
          <a:p>
            <a:r>
              <a:rPr lang="en-CA" sz="1400" dirty="0"/>
              <a:t>====================================================================</a:t>
            </a:r>
          </a:p>
          <a:p>
            <a:r>
              <a:rPr lang="en-CA" sz="1400" dirty="0"/>
              <a:t>Account Balance                              4          4          4</a:t>
            </a:r>
          </a:p>
          <a:p>
            <a:r>
              <a:rPr lang="en-CA" sz="1400" dirty="0"/>
              <a:t>Duration of Credit (month)                  12         24         12</a:t>
            </a:r>
          </a:p>
          <a:p>
            <a:r>
              <a:rPr lang="en-CA" sz="1400" dirty="0"/>
              <a:t>Payment Status of Previous Credit            2          2          4</a:t>
            </a:r>
          </a:p>
          <a:p>
            <a:r>
              <a:rPr lang="en-CA" sz="1400" dirty="0"/>
              <a:t>Purpose                                      3          3          2</a:t>
            </a:r>
          </a:p>
          <a:p>
            <a:r>
              <a:rPr lang="en-CA" sz="1400" dirty="0"/>
              <a:t>Credit Amount                             1258        701       1169</a:t>
            </a:r>
          </a:p>
          <a:p>
            <a:r>
              <a:rPr lang="en-CA" sz="1400" dirty="0"/>
              <a:t>Value Savings/Stocks                         1          1          1</a:t>
            </a:r>
          </a:p>
          <a:p>
            <a:r>
              <a:rPr lang="en-CA" sz="1400" dirty="0"/>
              <a:t>Length of current employment                 3          3          5</a:t>
            </a:r>
          </a:p>
          <a:p>
            <a:r>
              <a:rPr lang="en-CA" sz="1400" dirty="0"/>
              <a:t>Sex &amp; Marital Status                         3          3          3</a:t>
            </a:r>
          </a:p>
          <a:p>
            <a:r>
              <a:rPr lang="en-CA" sz="1400" dirty="0"/>
              <a:t>Guarantors                                   1          1          1</a:t>
            </a:r>
          </a:p>
          <a:p>
            <a:r>
              <a:rPr lang="en-CA" sz="1400" dirty="0"/>
              <a:t>Most valuable available asset                3          3          2</a:t>
            </a:r>
          </a:p>
          <a:p>
            <a:r>
              <a:rPr lang="en-CA" sz="1400" dirty="0"/>
              <a:t>Age (years)                                 27         26         36</a:t>
            </a:r>
          </a:p>
          <a:p>
            <a:r>
              <a:rPr lang="en-CA" sz="1400" dirty="0"/>
              <a:t>Concurrent Credits                           3          3          3</a:t>
            </a:r>
          </a:p>
          <a:p>
            <a:r>
              <a:rPr lang="en-CA" sz="1400" dirty="0"/>
              <a:t>Type of apartment                            2          2          2</a:t>
            </a:r>
          </a:p>
          <a:p>
            <a:r>
              <a:rPr lang="en-CA" sz="1400" dirty="0"/>
              <a:t>Foreign Worker                               1          1          1</a:t>
            </a:r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r>
              <a:rPr lang="en-CA" sz="1400" dirty="0"/>
              <a:t>Time taken to build model (full training data) : 0.02 seconds</a:t>
            </a:r>
          </a:p>
          <a:p>
            <a:endParaRPr lang="en-CA" sz="1400" dirty="0"/>
          </a:p>
          <a:p>
            <a:r>
              <a:rPr lang="en-CA" sz="1400" dirty="0"/>
              <a:t>=== Model and evaluation on training set ===</a:t>
            </a:r>
          </a:p>
          <a:p>
            <a:endParaRPr lang="en-CA" sz="1400" dirty="0"/>
          </a:p>
          <a:p>
            <a:r>
              <a:rPr lang="en-CA" sz="1400" dirty="0"/>
              <a:t>Clustered Instances</a:t>
            </a:r>
          </a:p>
          <a:p>
            <a:endParaRPr lang="en-CA" sz="1400" dirty="0"/>
          </a:p>
          <a:p>
            <a:r>
              <a:rPr lang="en-CA" sz="1400" dirty="0"/>
              <a:t>0      484 ( 69%)</a:t>
            </a:r>
          </a:p>
          <a:p>
            <a:r>
              <a:rPr lang="en-CA" sz="1400" dirty="0"/>
              <a:t>1      216 ( 31%)</a:t>
            </a:r>
          </a:p>
        </p:txBody>
      </p:sp>
    </p:spTree>
    <p:extLst>
      <p:ext uri="{BB962C8B-B14F-4D97-AF65-F5344CB8AC3E}">
        <p14:creationId xmlns:p14="http://schemas.microsoft.com/office/powerpoint/2010/main" val="29490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F97C-FAAB-49C8-B9EF-DF2A03050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Association Rules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DC90A-2A80-4221-935E-449AC81DE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328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E718D3-9339-4912-9995-4D3875E2ABE2}"/>
              </a:ext>
            </a:extLst>
          </p:cNvPr>
          <p:cNvSpPr/>
          <p:nvPr/>
        </p:nvSpPr>
        <p:spPr>
          <a:xfrm>
            <a:off x="125835" y="482085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Best rules found:</a:t>
            </a:r>
          </a:p>
          <a:p>
            <a:endParaRPr lang="en-CA" dirty="0"/>
          </a:p>
          <a:p>
            <a:r>
              <a:rPr lang="en-CA" dirty="0"/>
              <a:t>  1. Type of apartment=2 528 ==&gt; Foreign Worker=1 504    &lt;</a:t>
            </a:r>
            <a:r>
              <a:rPr lang="en-CA" dirty="0" err="1"/>
              <a:t>conf</a:t>
            </a:r>
            <a:r>
              <a:rPr lang="en-CA" dirty="0"/>
              <a:t>:(0.95)&gt; lift:(1) lev:(0) [0] conv:(1)</a:t>
            </a:r>
          </a:p>
          <a:p>
            <a:r>
              <a:rPr lang="en-CA" dirty="0"/>
              <a:t>  2. Value Savings/Stocks=1 386 ==&gt; Foreign Worker=1 368    &lt;</a:t>
            </a:r>
            <a:r>
              <a:rPr lang="en-CA" dirty="0" err="1"/>
              <a:t>conf</a:t>
            </a:r>
            <a:r>
              <a:rPr lang="en-CA" dirty="0"/>
              <a:t>:(0.95)&gt; lift:(1) lev:(0) [0] conv:(0.96)</a:t>
            </a:r>
          </a:p>
          <a:p>
            <a:r>
              <a:rPr lang="en-CA" dirty="0"/>
              <a:t>  3. Concurrent Credits=3 590 ==&gt; Foreign Worker=1 561    &lt;</a:t>
            </a:r>
            <a:r>
              <a:rPr lang="en-CA" dirty="0" err="1"/>
              <a:t>conf</a:t>
            </a:r>
            <a:r>
              <a:rPr lang="en-CA" dirty="0"/>
              <a:t>:(0.95)&gt; lift:(1) lev:(-0) [-1] conv:(0.93)</a:t>
            </a:r>
          </a:p>
          <a:p>
            <a:r>
              <a:rPr lang="en-CA" dirty="0"/>
              <a:t>  4. Concurrent Credits=3 Type of apartment=2 444 ==&gt; Foreign Worker=1 422    &lt;</a:t>
            </a:r>
            <a:r>
              <a:rPr lang="en-CA" dirty="0" err="1"/>
              <a:t>conf</a:t>
            </a:r>
            <a:r>
              <a:rPr lang="en-CA" dirty="0"/>
              <a:t>:(0.95)&gt; lift:(1) lev:(-0) [-1] conv:(0.91)</a:t>
            </a:r>
          </a:p>
          <a:p>
            <a:r>
              <a:rPr lang="en-CA" dirty="0"/>
              <a:t>  5. Sex &amp; Marital Status=3 402 ==&gt; Foreign Worker=1 377    &lt;</a:t>
            </a:r>
            <a:r>
              <a:rPr lang="en-CA" dirty="0" err="1"/>
              <a:t>conf</a:t>
            </a:r>
            <a:r>
              <a:rPr lang="en-CA" dirty="0"/>
              <a:t>:(0.94)&gt; lift:(0.98) lev:(-0.01) [-6] conv:(0.73)</a:t>
            </a:r>
          </a:p>
          <a:p>
            <a:r>
              <a:rPr lang="en-CA" dirty="0"/>
              <a:t>  6. Foreign Worker=1 667 ==&gt; Concurrent Credits=3 561    &lt;</a:t>
            </a:r>
            <a:r>
              <a:rPr lang="en-CA" dirty="0" err="1"/>
              <a:t>conf</a:t>
            </a:r>
            <a:r>
              <a:rPr lang="en-CA" dirty="0"/>
              <a:t>:(0.84)&gt; lift:(1) lev:(-0) [-1] conv:(0.98)</a:t>
            </a:r>
          </a:p>
          <a:p>
            <a:r>
              <a:rPr lang="en-CA" dirty="0"/>
              <a:t>  7. Type of apartment=2 528 ==&gt; Concurrent Credits=3 444    &lt;</a:t>
            </a:r>
            <a:r>
              <a:rPr lang="en-CA" dirty="0" err="1"/>
              <a:t>conf</a:t>
            </a:r>
            <a:r>
              <a:rPr lang="en-CA" dirty="0"/>
              <a:t>:(0.84)&gt; lift:(1) lev:(-0) [-1] conv:(0.98)</a:t>
            </a:r>
          </a:p>
          <a:p>
            <a:r>
              <a:rPr lang="en-CA" dirty="0"/>
              <a:t>  8. Type of apartment=2 Foreign Worker=1 504 ==&gt; Concurrent Credits=3 422    &lt;</a:t>
            </a:r>
            <a:r>
              <a:rPr lang="en-CA" dirty="0" err="1"/>
              <a:t>conf</a:t>
            </a:r>
            <a:r>
              <a:rPr lang="en-CA" dirty="0"/>
              <a:t>:(0.84)&gt; lift:(0.99) lev:(-0) [-2] conv:(0.95)</a:t>
            </a:r>
          </a:p>
          <a:p>
            <a:r>
              <a:rPr lang="en-CA" dirty="0"/>
              <a:t>  9. Type of apartment=2 528 ==&gt; Concurrent Credits=3 Foreign Worker=1 422    &lt;</a:t>
            </a:r>
            <a:r>
              <a:rPr lang="en-CA" dirty="0" err="1"/>
              <a:t>conf</a:t>
            </a:r>
            <a:r>
              <a:rPr lang="en-CA" dirty="0"/>
              <a:t>:(0.8)&gt; lift:(1) lev:(-0) [-1] conv:(0.98)</a:t>
            </a:r>
          </a:p>
          <a:p>
            <a:r>
              <a:rPr lang="en-CA" dirty="0"/>
              <a:t> 10. Foreign Worker=1 667 ==&gt; Type of apartment=2 504    &lt;</a:t>
            </a:r>
            <a:r>
              <a:rPr lang="en-CA" dirty="0" err="1"/>
              <a:t>conf</a:t>
            </a:r>
            <a:r>
              <a:rPr lang="en-CA" dirty="0"/>
              <a:t>:(0.76)&gt; lift:(1) lev:(0) [0] conv:(1)</a:t>
            </a:r>
          </a:p>
          <a:p>
            <a:r>
              <a:rPr lang="en-CA" dirty="0"/>
              <a:t> 11. Concurrent Credits=3 590 ==&gt; Type of apartment=2 444    &lt;</a:t>
            </a:r>
            <a:r>
              <a:rPr lang="en-CA" dirty="0" err="1"/>
              <a:t>conf</a:t>
            </a:r>
            <a:r>
              <a:rPr lang="en-CA" dirty="0"/>
              <a:t>:(0.75)&gt; lift:(1) lev:(-0) [-1] conv:(0.99)</a:t>
            </a:r>
          </a:p>
          <a:p>
            <a:r>
              <a:rPr lang="en-CA" dirty="0"/>
              <a:t> 12. Concurrent Credits=3 Foreign Worker=1 561 ==&gt; Type of apartment=2 422    &lt;</a:t>
            </a:r>
            <a:r>
              <a:rPr lang="en-CA" dirty="0" err="1"/>
              <a:t>conf</a:t>
            </a:r>
            <a:r>
              <a:rPr lang="en-CA" dirty="0"/>
              <a:t>:(0.75)&gt; lift:(1) lev:(-0) [-1] conv:(0.98)</a:t>
            </a:r>
          </a:p>
          <a:p>
            <a:r>
              <a:rPr lang="en-CA" dirty="0"/>
              <a:t> 13. Concurrent Credits=3 590 ==&gt; Type of apartment=2 Foreign Worker=1 422    &lt;</a:t>
            </a:r>
            <a:r>
              <a:rPr lang="en-CA" dirty="0" err="1"/>
              <a:t>conf</a:t>
            </a:r>
            <a:r>
              <a:rPr lang="en-CA" dirty="0"/>
              <a:t>:(0.72)&gt; lift:(0.99) lev:(-0) [-2] conv:(0.98)</a:t>
            </a:r>
          </a:p>
        </p:txBody>
      </p:sp>
    </p:spTree>
    <p:extLst>
      <p:ext uri="{BB962C8B-B14F-4D97-AF65-F5344CB8AC3E}">
        <p14:creationId xmlns:p14="http://schemas.microsoft.com/office/powerpoint/2010/main" val="41088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3826-417D-42B6-97FA-C05B55D7A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30936"/>
          </a:xfrm>
        </p:spPr>
        <p:txBody>
          <a:bodyPr>
            <a:normAutofit/>
          </a:bodyPr>
          <a:lstStyle/>
          <a:p>
            <a:r>
              <a:rPr lang="en-CA" sz="3600" dirty="0"/>
              <a:t>Best </a:t>
            </a:r>
            <a:r>
              <a:rPr lang="en-CA" sz="3600" dirty="0" err="1"/>
              <a:t>Characterstics</a:t>
            </a:r>
            <a:r>
              <a:rPr lang="en-CA" sz="3600" dirty="0"/>
              <a:t> of a Creditable customer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9E7FA-AD1A-45FE-96B9-94AEA2B47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947" y="1677798"/>
            <a:ext cx="11999053" cy="5075340"/>
          </a:xfrm>
        </p:spPr>
        <p:txBody>
          <a:bodyPr>
            <a:normAutofit/>
          </a:bodyPr>
          <a:lstStyle/>
          <a:p>
            <a:r>
              <a:rPr lang="en-CA" b="1" dirty="0"/>
              <a:t>Concurrent Credit 3</a:t>
            </a:r>
          </a:p>
          <a:p>
            <a:r>
              <a:rPr lang="en-CA" b="1" dirty="0"/>
              <a:t>Type of Apartment 2</a:t>
            </a:r>
          </a:p>
          <a:p>
            <a:r>
              <a:rPr lang="en-CA" b="1" dirty="0"/>
              <a:t>Length of Employment 3,5</a:t>
            </a:r>
          </a:p>
          <a:p>
            <a:endParaRPr lang="en-CA" b="1" dirty="0"/>
          </a:p>
          <a:p>
            <a:endParaRPr lang="en-CA" b="1" dirty="0"/>
          </a:p>
          <a:p>
            <a:r>
              <a:rPr lang="en-CA" b="1" dirty="0"/>
              <a:t>Concurrent Credits: </a:t>
            </a:r>
            <a:r>
              <a:rPr lang="en-CA" dirty="0"/>
              <a:t>Installment plans ( 1 : bank, 2 : stores, 3 : none )</a:t>
            </a:r>
          </a:p>
          <a:p>
            <a:r>
              <a:rPr lang="en-CA" b="1" dirty="0"/>
              <a:t>Type of apartment: </a:t>
            </a:r>
            <a:r>
              <a:rPr lang="en-CA" dirty="0"/>
              <a:t>Type of housing ( 1 : rent, 2 : own, 3 : for free)</a:t>
            </a:r>
          </a:p>
          <a:p>
            <a:r>
              <a:rPr lang="en-CA" b="1" dirty="0"/>
              <a:t>Length of current employment: </a:t>
            </a:r>
            <a:r>
              <a:rPr lang="en-CA" dirty="0"/>
              <a:t>Qualitative attribute showing length of employment (1 :</a:t>
            </a:r>
          </a:p>
          <a:p>
            <a:r>
              <a:rPr lang="en-CA" dirty="0"/>
              <a:t>unemployed, 2: &lt; 1 year, 3: 1&lt;=...&lt;4 years, 4: 4&lt;=...&lt;7 years, 5:&gt;=7years).</a:t>
            </a:r>
            <a:endParaRPr lang="en-CA" sz="3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439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C5EF-BF89-4CFD-9EB2-9BCAC391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Attributes , Types and Features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04A3BA-26EE-49FC-B82D-549A54282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841482"/>
              </p:ext>
            </p:extLst>
          </p:nvPr>
        </p:nvGraphicFramePr>
        <p:xfrm>
          <a:off x="838200" y="1803633"/>
          <a:ext cx="10515600" cy="26760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879">
                  <a:extLst>
                    <a:ext uri="{9D8B030D-6E8A-4147-A177-3AD203B41FA5}">
                      <a16:colId xmlns:a16="http://schemas.microsoft.com/office/drawing/2014/main" val="2116561227"/>
                    </a:ext>
                  </a:extLst>
                </a:gridCol>
                <a:gridCol w="776671">
                  <a:extLst>
                    <a:ext uri="{9D8B030D-6E8A-4147-A177-3AD203B41FA5}">
                      <a16:colId xmlns:a16="http://schemas.microsoft.com/office/drawing/2014/main" val="574695220"/>
                    </a:ext>
                  </a:extLst>
                </a:gridCol>
                <a:gridCol w="951203">
                  <a:extLst>
                    <a:ext uri="{9D8B030D-6E8A-4147-A177-3AD203B41FA5}">
                      <a16:colId xmlns:a16="http://schemas.microsoft.com/office/drawing/2014/main" val="690401369"/>
                    </a:ext>
                  </a:extLst>
                </a:gridCol>
                <a:gridCol w="628318">
                  <a:extLst>
                    <a:ext uri="{9D8B030D-6E8A-4147-A177-3AD203B41FA5}">
                      <a16:colId xmlns:a16="http://schemas.microsoft.com/office/drawing/2014/main" val="12579541"/>
                    </a:ext>
                  </a:extLst>
                </a:gridCol>
                <a:gridCol w="1719148">
                  <a:extLst>
                    <a:ext uri="{9D8B030D-6E8A-4147-A177-3AD203B41FA5}">
                      <a16:colId xmlns:a16="http://schemas.microsoft.com/office/drawing/2014/main" val="2004254967"/>
                    </a:ext>
                  </a:extLst>
                </a:gridCol>
                <a:gridCol w="1021017">
                  <a:extLst>
                    <a:ext uri="{9D8B030D-6E8A-4147-A177-3AD203B41FA5}">
                      <a16:colId xmlns:a16="http://schemas.microsoft.com/office/drawing/2014/main" val="3618889629"/>
                    </a:ext>
                  </a:extLst>
                </a:gridCol>
                <a:gridCol w="935932">
                  <a:extLst>
                    <a:ext uri="{9D8B030D-6E8A-4147-A177-3AD203B41FA5}">
                      <a16:colId xmlns:a16="http://schemas.microsoft.com/office/drawing/2014/main" val="470624588"/>
                    </a:ext>
                  </a:extLst>
                </a:gridCol>
                <a:gridCol w="1014472">
                  <a:extLst>
                    <a:ext uri="{9D8B030D-6E8A-4147-A177-3AD203B41FA5}">
                      <a16:colId xmlns:a16="http://schemas.microsoft.com/office/drawing/2014/main" val="3174601522"/>
                    </a:ext>
                  </a:extLst>
                </a:gridCol>
                <a:gridCol w="778852">
                  <a:extLst>
                    <a:ext uri="{9D8B030D-6E8A-4147-A177-3AD203B41FA5}">
                      <a16:colId xmlns:a16="http://schemas.microsoft.com/office/drawing/2014/main" val="3946242274"/>
                    </a:ext>
                  </a:extLst>
                </a:gridCol>
                <a:gridCol w="523599">
                  <a:extLst>
                    <a:ext uri="{9D8B030D-6E8A-4147-A177-3AD203B41FA5}">
                      <a16:colId xmlns:a16="http://schemas.microsoft.com/office/drawing/2014/main" val="1301168756"/>
                    </a:ext>
                  </a:extLst>
                </a:gridCol>
                <a:gridCol w="1747509">
                  <a:extLst>
                    <a:ext uri="{9D8B030D-6E8A-4147-A177-3AD203B41FA5}">
                      <a16:colId xmlns:a16="http://schemas.microsoft.com/office/drawing/2014/main" val="3688494357"/>
                    </a:ext>
                  </a:extLst>
                </a:gridCol>
              </a:tblGrid>
              <a:tr h="441982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Attribute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 Creditability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Account Balance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Duration of Credit (month)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Payment Status of Previous Credit: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Purpose of the loan 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Credit Amount  value showing the credit amount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Value Savings/Stocks: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 Length of current employment: 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Instalment percent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10. Sex &amp; Marital Status: </a:t>
                      </a:r>
                      <a:endParaRPr lang="en-CA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extLst>
                  <a:ext uri="{0D108BD9-81ED-4DB2-BD59-A6C34878D82A}">
                    <a16:rowId xmlns:a16="http://schemas.microsoft.com/office/drawing/2014/main" val="1258514329"/>
                  </a:ext>
                </a:extLst>
              </a:tr>
              <a:tr h="175053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Type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Nominal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Nominal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Numerical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Nominal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Nominal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Numerical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Nominal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Numerical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Nominal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extLst>
                  <a:ext uri="{0D108BD9-81ED-4DB2-BD59-A6C34878D82A}">
                    <a16:rowId xmlns:a16="http://schemas.microsoft.com/office/drawing/2014/main" val="3404573931"/>
                  </a:ext>
                </a:extLst>
              </a:tr>
              <a:tr h="175053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Features</a:t>
                      </a:r>
                      <a:endParaRPr lang="en-CA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1: Good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effectLst/>
                        </a:rPr>
                        <a:t>1:&lt;0DM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 0: no credits taken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0: New car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1 : &lt; 100DM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unemployed,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 (1: male :divorced/separated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extLst>
                  <a:ext uri="{0D108BD9-81ED-4DB2-BD59-A6C34878D82A}">
                    <a16:rowId xmlns:a16="http://schemas.microsoft.com/office/drawing/2014/main" val="2285788693"/>
                  </a:ext>
                </a:extLst>
              </a:tr>
              <a:tr h="175053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2:Bad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2:0&lt;=,,,&lt;200 DM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1: All credits at this bank paid back duly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1: Used car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2: 100&lt;= ... &lt; 500 DM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2: &lt; 1 year,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2: female : divorced/separated/married,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extLst>
                  <a:ext uri="{0D108BD9-81ED-4DB2-BD59-A6C34878D82A}">
                    <a16:rowId xmlns:a16="http://schemas.microsoft.com/office/drawing/2014/main" val="2152454522"/>
                  </a:ext>
                </a:extLst>
              </a:tr>
              <a:tr h="175053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3: &gt;200DM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2: existing credits paid back duly till now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2.Furniture/Equipment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 : 500&lt;= ... &lt; 1000 DM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 3: 1&lt;=...&lt;4 years,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 : male: single,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extLst>
                  <a:ext uri="{0D108BD9-81ED-4DB2-BD59-A6C34878D82A}">
                    <a16:rowId xmlns:a16="http://schemas.microsoft.com/office/drawing/2014/main" val="432675453"/>
                  </a:ext>
                </a:extLst>
              </a:tr>
              <a:tr h="308518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4: No Checking account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3: delay in  paying off in the past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effectLst/>
                        </a:rPr>
                        <a:t>3: Radio/Television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4 : =&gt;1000 DM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4: 4&lt;=...&lt;7 years,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 4: male :married/widowed,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extLst>
                  <a:ext uri="{0D108BD9-81ED-4DB2-BD59-A6C34878D82A}">
                    <a16:rowId xmlns:a16="http://schemas.microsoft.com/office/drawing/2014/main" val="3973304284"/>
                  </a:ext>
                </a:extLst>
              </a:tr>
              <a:tr h="175053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4: critical account.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4: Domestic Appliances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5: unknown/ no savings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 5:&gt;=7years).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 5 : female : single)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extLst>
                  <a:ext uri="{0D108BD9-81ED-4DB2-BD59-A6C34878D82A}">
                    <a16:rowId xmlns:a16="http://schemas.microsoft.com/office/drawing/2014/main" val="3196783726"/>
                  </a:ext>
                </a:extLst>
              </a:tr>
              <a:tr h="175053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5: Repairs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extLst>
                  <a:ext uri="{0D108BD9-81ED-4DB2-BD59-A6C34878D82A}">
                    <a16:rowId xmlns:a16="http://schemas.microsoft.com/office/drawing/2014/main" val="1362676531"/>
                  </a:ext>
                </a:extLst>
              </a:tr>
              <a:tr h="175053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6: Education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extLst>
                  <a:ext uri="{0D108BD9-81ED-4DB2-BD59-A6C34878D82A}">
                    <a16:rowId xmlns:a16="http://schemas.microsoft.com/office/drawing/2014/main" val="4267785936"/>
                  </a:ext>
                </a:extLst>
              </a:tr>
              <a:tr h="175053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7:Vacation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2444"/>
                  </a:ext>
                </a:extLst>
              </a:tr>
              <a:tr h="175053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8: Retraining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extLst>
                  <a:ext uri="{0D108BD9-81ED-4DB2-BD59-A6C34878D82A}">
                    <a16:rowId xmlns:a16="http://schemas.microsoft.com/office/drawing/2014/main" val="3070918217"/>
                  </a:ext>
                </a:extLst>
              </a:tr>
              <a:tr h="175053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9: Business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extLst>
                  <a:ext uri="{0D108BD9-81ED-4DB2-BD59-A6C34878D82A}">
                    <a16:rowId xmlns:a16="http://schemas.microsoft.com/office/drawing/2014/main" val="2215261890"/>
                  </a:ext>
                </a:extLst>
              </a:tr>
              <a:tr h="175053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31442" anchor="b"/>
                </a:tc>
                <a:extLst>
                  <a:ext uri="{0D108BD9-81ED-4DB2-BD59-A6C34878D82A}">
                    <a16:rowId xmlns:a16="http://schemas.microsoft.com/office/drawing/2014/main" val="29533828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EDFB38-FFF2-457A-B2C6-35A246790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47801"/>
              </p:ext>
            </p:extLst>
          </p:nvPr>
        </p:nvGraphicFramePr>
        <p:xfrm>
          <a:off x="838200" y="4479715"/>
          <a:ext cx="10515601" cy="2223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480">
                  <a:extLst>
                    <a:ext uri="{9D8B030D-6E8A-4147-A177-3AD203B41FA5}">
                      <a16:colId xmlns:a16="http://schemas.microsoft.com/office/drawing/2014/main" val="3616283348"/>
                    </a:ext>
                  </a:extLst>
                </a:gridCol>
                <a:gridCol w="1135584">
                  <a:extLst>
                    <a:ext uri="{9D8B030D-6E8A-4147-A177-3AD203B41FA5}">
                      <a16:colId xmlns:a16="http://schemas.microsoft.com/office/drawing/2014/main" val="49390225"/>
                    </a:ext>
                  </a:extLst>
                </a:gridCol>
                <a:gridCol w="1630113">
                  <a:extLst>
                    <a:ext uri="{9D8B030D-6E8A-4147-A177-3AD203B41FA5}">
                      <a16:colId xmlns:a16="http://schemas.microsoft.com/office/drawing/2014/main" val="752080142"/>
                    </a:ext>
                  </a:extLst>
                </a:gridCol>
                <a:gridCol w="558634">
                  <a:extLst>
                    <a:ext uri="{9D8B030D-6E8A-4147-A177-3AD203B41FA5}">
                      <a16:colId xmlns:a16="http://schemas.microsoft.com/office/drawing/2014/main" val="390843084"/>
                    </a:ext>
                  </a:extLst>
                </a:gridCol>
                <a:gridCol w="677687">
                  <a:extLst>
                    <a:ext uri="{9D8B030D-6E8A-4147-A177-3AD203B41FA5}">
                      <a16:colId xmlns:a16="http://schemas.microsoft.com/office/drawing/2014/main" val="1758621415"/>
                    </a:ext>
                  </a:extLst>
                </a:gridCol>
                <a:gridCol w="899767">
                  <a:extLst>
                    <a:ext uri="{9D8B030D-6E8A-4147-A177-3AD203B41FA5}">
                      <a16:colId xmlns:a16="http://schemas.microsoft.com/office/drawing/2014/main" val="3566331577"/>
                    </a:ext>
                  </a:extLst>
                </a:gridCol>
                <a:gridCol w="787583">
                  <a:extLst>
                    <a:ext uri="{9D8B030D-6E8A-4147-A177-3AD203B41FA5}">
                      <a16:colId xmlns:a16="http://schemas.microsoft.com/office/drawing/2014/main" val="3472434899"/>
                    </a:ext>
                  </a:extLst>
                </a:gridCol>
                <a:gridCol w="1794956">
                  <a:extLst>
                    <a:ext uri="{9D8B030D-6E8A-4147-A177-3AD203B41FA5}">
                      <a16:colId xmlns:a16="http://schemas.microsoft.com/office/drawing/2014/main" val="1146517428"/>
                    </a:ext>
                  </a:extLst>
                </a:gridCol>
                <a:gridCol w="641056">
                  <a:extLst>
                    <a:ext uri="{9D8B030D-6E8A-4147-A177-3AD203B41FA5}">
                      <a16:colId xmlns:a16="http://schemas.microsoft.com/office/drawing/2014/main" val="936221878"/>
                    </a:ext>
                  </a:extLst>
                </a:gridCol>
                <a:gridCol w="531160">
                  <a:extLst>
                    <a:ext uri="{9D8B030D-6E8A-4147-A177-3AD203B41FA5}">
                      <a16:colId xmlns:a16="http://schemas.microsoft.com/office/drawing/2014/main" val="3646974367"/>
                    </a:ext>
                  </a:extLst>
                </a:gridCol>
                <a:gridCol w="439581">
                  <a:extLst>
                    <a:ext uri="{9D8B030D-6E8A-4147-A177-3AD203B41FA5}">
                      <a16:colId xmlns:a16="http://schemas.microsoft.com/office/drawing/2014/main" val="2434725849"/>
                    </a:ext>
                  </a:extLst>
                </a:gridCol>
              </a:tblGrid>
              <a:tr h="782579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Guarantors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Duration in Current address</a:t>
                      </a:r>
                      <a:endParaRPr lang="en-CA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Most valuable available asset: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Age (years):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Concurrent Credits: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Type of apartment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No of Credits at this Bank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Occupation: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No of dependents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solidFill>
                            <a:srgbClr val="FF0000"/>
                          </a:solidFill>
                          <a:effectLst/>
                        </a:rPr>
                        <a:t>Telephone</a:t>
                      </a:r>
                      <a:endParaRPr lang="en-CA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Foreign Worker</a:t>
                      </a:r>
                      <a:endParaRPr lang="en-CA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extLst>
                  <a:ext uri="{0D108BD9-81ED-4DB2-BD59-A6C34878D82A}">
                    <a16:rowId xmlns:a16="http://schemas.microsoft.com/office/drawing/2014/main" val="420048230"/>
                  </a:ext>
                </a:extLst>
              </a:tr>
              <a:tr h="240085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Nominal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Nominal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Nominal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Numerical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Nominal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Nominal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Numerical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Nominal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Numerical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Nominal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effectLst/>
                        </a:rPr>
                        <a:t>Nominal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extLst>
                  <a:ext uri="{0D108BD9-81ED-4DB2-BD59-A6C34878D82A}">
                    <a16:rowId xmlns:a16="http://schemas.microsoft.com/office/drawing/2014/main" val="3529211755"/>
                  </a:ext>
                </a:extLst>
              </a:tr>
              <a:tr h="240085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1 : none,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1: &lt;= 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1 : real estate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( 1 : bank,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1 : rent,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1 : unemployed/ unskilled - non-resident,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1:Yes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1:Yes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extLst>
                  <a:ext uri="{0D108BD9-81ED-4DB2-BD59-A6C34878D82A}">
                    <a16:rowId xmlns:a16="http://schemas.microsoft.com/office/drawing/2014/main" val="915764144"/>
                  </a:ext>
                </a:extLst>
              </a:tr>
              <a:tr h="240085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2 : co-applicant,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1&lt;...&lt;=2 years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2 : savings agreement/ life insurance,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 2 : stores,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 2 : own, 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 2 : unskilled - resident,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2:No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2:No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extLst>
                  <a:ext uri="{0D108BD9-81ED-4DB2-BD59-A6C34878D82A}">
                    <a16:rowId xmlns:a16="http://schemas.microsoft.com/office/drawing/2014/main" val="1704723515"/>
                  </a:ext>
                </a:extLst>
              </a:tr>
              <a:tr h="240085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 : Guarantor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2&lt;...&lt;=3 years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 : car or other,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 : none )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 : for free)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 : skilled employee / official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extLst>
                  <a:ext uri="{0D108BD9-81ED-4DB2-BD59-A6C34878D82A}">
                    <a16:rowId xmlns:a16="http://schemas.microsoft.com/office/drawing/2014/main" val="2233113610"/>
                  </a:ext>
                </a:extLst>
              </a:tr>
              <a:tr h="240085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3:&gt;4years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 4 : unknown / no property)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4 : management/ self-employed/highly qualified employee/ officer)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extLst>
                  <a:ext uri="{0D108BD9-81ED-4DB2-BD59-A6C34878D82A}">
                    <a16:rowId xmlns:a16="http://schemas.microsoft.com/office/drawing/2014/main" val="3038155316"/>
                  </a:ext>
                </a:extLst>
              </a:tr>
              <a:tr h="240085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8" marR="6888" marT="6888" marB="33062" anchor="b"/>
                </a:tc>
                <a:extLst>
                  <a:ext uri="{0D108BD9-81ED-4DB2-BD59-A6C34878D82A}">
                    <a16:rowId xmlns:a16="http://schemas.microsoft.com/office/drawing/2014/main" val="1851749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41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C764-9164-4D5B-8DE3-20B20810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the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376BE-2473-4215-982A-4D50AEDA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400" dirty="0"/>
              <a:t>Numeric :                                           Duration of Credit                                                                     </a:t>
            </a:r>
            <a:r>
              <a:rPr lang="en-CA" sz="1400" dirty="0" err="1"/>
              <a:t>Credit</a:t>
            </a:r>
            <a:r>
              <a:rPr lang="en-CA" sz="1400" dirty="0"/>
              <a:t> Amount                   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Instalment percent                                                                    No. of credits at this bank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Age                                                                                                 No. of dependents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Nominal:                                             Creditability                                                                                 Concurrent credits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Account Balance                                                                          Type of apartment 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Payment status of previous credit                                            Occupation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Purpose of the loan                                                                     Telephone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Value savings / stock                                                                    Foreign Worker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Length of current employment 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Sex and Marital status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Guarantors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 Duration in current address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 Most Valuable available asset</a:t>
            </a:r>
          </a:p>
          <a:p>
            <a:pPr marL="0" indent="0">
              <a:buNone/>
            </a:pPr>
            <a:endParaRPr lang="en-CA" sz="1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841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E2C4-0842-49C0-9A71-3272C3B3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Min, Max, Mean &amp; Standard Deviation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E90ACF-F5E5-49BE-AC79-0A47387D3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844351"/>
              </p:ext>
            </p:extLst>
          </p:nvPr>
        </p:nvGraphicFramePr>
        <p:xfrm>
          <a:off x="562063" y="1761688"/>
          <a:ext cx="11182523" cy="467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5922">
                  <a:extLst>
                    <a:ext uri="{9D8B030D-6E8A-4147-A177-3AD203B41FA5}">
                      <a16:colId xmlns:a16="http://schemas.microsoft.com/office/drawing/2014/main" val="1632445477"/>
                    </a:ext>
                  </a:extLst>
                </a:gridCol>
                <a:gridCol w="1375573">
                  <a:extLst>
                    <a:ext uri="{9D8B030D-6E8A-4147-A177-3AD203B41FA5}">
                      <a16:colId xmlns:a16="http://schemas.microsoft.com/office/drawing/2014/main" val="1101164393"/>
                    </a:ext>
                  </a:extLst>
                </a:gridCol>
                <a:gridCol w="1293450">
                  <a:extLst>
                    <a:ext uri="{9D8B030D-6E8A-4147-A177-3AD203B41FA5}">
                      <a16:colId xmlns:a16="http://schemas.microsoft.com/office/drawing/2014/main" val="993317164"/>
                    </a:ext>
                  </a:extLst>
                </a:gridCol>
                <a:gridCol w="1779349">
                  <a:extLst>
                    <a:ext uri="{9D8B030D-6E8A-4147-A177-3AD203B41FA5}">
                      <a16:colId xmlns:a16="http://schemas.microsoft.com/office/drawing/2014/main" val="4095619996"/>
                    </a:ext>
                  </a:extLst>
                </a:gridCol>
                <a:gridCol w="1478229">
                  <a:extLst>
                    <a:ext uri="{9D8B030D-6E8A-4147-A177-3AD203B41FA5}">
                      <a16:colId xmlns:a16="http://schemas.microsoft.com/office/drawing/2014/main" val="1721273130"/>
                    </a:ext>
                  </a:extLst>
                </a:gridCol>
              </a:tblGrid>
              <a:tr h="667524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400" u="none" strike="noStrike">
                          <a:effectLst/>
                        </a:rPr>
                        <a:t>Attribute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Min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Max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Mean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Std. Dev.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9466938"/>
                  </a:ext>
                </a:extLst>
              </a:tr>
              <a:tr h="667524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400" u="none" strike="noStrike">
                          <a:effectLst/>
                        </a:rPr>
                        <a:t>Duration of Credit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72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20.903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12.059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1948348"/>
                  </a:ext>
                </a:extLst>
              </a:tr>
              <a:tr h="667524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400" u="none" strike="noStrike" dirty="0">
                          <a:effectLst/>
                        </a:rPr>
                        <a:t>Credit Amount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250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18424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3271.25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2822.75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22865027"/>
                  </a:ext>
                </a:extLst>
              </a:tr>
              <a:tr h="667524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400" u="none" strike="noStrike">
                          <a:effectLst/>
                        </a:rPr>
                        <a:t>Instalment percent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2.973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1.119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99828171"/>
                  </a:ext>
                </a:extLst>
              </a:tr>
              <a:tr h="667524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400" u="none" strike="noStrike">
                          <a:effectLst/>
                        </a:rPr>
                        <a:t>No. of credits at  this bank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1.407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0.578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48833804"/>
                  </a:ext>
                </a:extLst>
              </a:tr>
              <a:tr h="667524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400" u="none" strike="noStrike">
                          <a:effectLst/>
                        </a:rPr>
                        <a:t>Age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75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35.542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11.353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60402049"/>
                  </a:ext>
                </a:extLst>
              </a:tr>
              <a:tr h="667524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400" u="none" strike="noStrike">
                          <a:effectLst/>
                        </a:rPr>
                        <a:t>No. of Dependents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1.155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0.362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4528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5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1557-B78F-49B2-B1AD-99FD7914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8940" cy="2047335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C0DFD-2FD5-4020-B337-1D577C896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604" y="3258767"/>
            <a:ext cx="3784060" cy="3579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7D434-2DE8-4FB1-B809-38C6799A9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42" y="3113696"/>
            <a:ext cx="4238462" cy="3744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69C371-D3BB-44B1-B1E9-6E858ED20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65" y="178848"/>
            <a:ext cx="2981894" cy="26255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DCE4ED-0B44-4758-AC1F-4B66D43DC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603" y="178848"/>
            <a:ext cx="4192001" cy="2826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40355E-EBC6-4E5B-87B0-F579C43A2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0" y="3189369"/>
            <a:ext cx="3920562" cy="3649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798383-E781-4B5C-A9F8-559F29ADEF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" y="178848"/>
            <a:ext cx="4020636" cy="2826999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82F5336-4DC4-46A9-979E-B09E299F8BD6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2146281" y="5768503"/>
            <a:ext cx="45719" cy="6809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792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3984-216D-403B-8C79-FD0247E2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ED6990B-CC3C-4DCF-B79E-BB9A147A3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233481" cy="3811186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76DB13-A40B-4035-B989-B39732248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655" y="0"/>
            <a:ext cx="7133345" cy="38111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E4F8D9-0190-4757-AF0C-B3265A7D0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0" y="3570050"/>
            <a:ext cx="6270671" cy="3287949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E4274B2-7639-491E-82EB-81C2ECFAF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37019"/>
              </p:ext>
            </p:extLst>
          </p:nvPr>
        </p:nvGraphicFramePr>
        <p:xfrm>
          <a:off x="6390201" y="3707934"/>
          <a:ext cx="5488609" cy="2785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0105">
                  <a:extLst>
                    <a:ext uri="{9D8B030D-6E8A-4147-A177-3AD203B41FA5}">
                      <a16:colId xmlns:a16="http://schemas.microsoft.com/office/drawing/2014/main" val="1804515358"/>
                    </a:ext>
                  </a:extLst>
                </a:gridCol>
                <a:gridCol w="1138504">
                  <a:extLst>
                    <a:ext uri="{9D8B030D-6E8A-4147-A177-3AD203B41FA5}">
                      <a16:colId xmlns:a16="http://schemas.microsoft.com/office/drawing/2014/main" val="1927047682"/>
                    </a:ext>
                  </a:extLst>
                </a:gridCol>
              </a:tblGrid>
              <a:tr h="635298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400" u="none" strike="noStrike">
                          <a:effectLst/>
                        </a:rPr>
                        <a:t>Attribute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400" u="none" strike="noStrike">
                          <a:effectLst/>
                        </a:rPr>
                        <a:t>Outliers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46498364"/>
                  </a:ext>
                </a:extLst>
              </a:tr>
              <a:tr h="358308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400" u="none" strike="noStrike">
                          <a:effectLst/>
                        </a:rPr>
                        <a:t>Duration of Credit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400" u="none" strike="noStrike">
                          <a:effectLst/>
                        </a:rPr>
                        <a:t>&gt;42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01436278"/>
                  </a:ext>
                </a:extLst>
              </a:tr>
              <a:tr h="358308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400" u="none" strike="noStrike">
                          <a:effectLst/>
                        </a:rPr>
                        <a:t>Credit Amount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400" u="none" strike="noStrike">
                          <a:effectLst/>
                        </a:rPr>
                        <a:t>&gt;7500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14000083"/>
                  </a:ext>
                </a:extLst>
              </a:tr>
              <a:tr h="358308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400" u="none" strike="noStrike">
                          <a:effectLst/>
                        </a:rPr>
                        <a:t>Instalment percent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45128845"/>
                  </a:ext>
                </a:extLst>
              </a:tr>
              <a:tr h="358308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400" u="none" strike="noStrike">
                          <a:effectLst/>
                        </a:rPr>
                        <a:t>No. of credits at  this bank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400" u="none" strike="noStrike">
                          <a:effectLst/>
                        </a:rPr>
                        <a:t>&gt;=3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09570268"/>
                  </a:ext>
                </a:extLst>
              </a:tr>
              <a:tr h="358308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400" u="none" strike="noStrike">
                          <a:effectLst/>
                        </a:rPr>
                        <a:t>Age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400" u="none" strike="noStrike">
                          <a:effectLst/>
                        </a:rPr>
                        <a:t>&gt;50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24220778"/>
                  </a:ext>
                </a:extLst>
              </a:tr>
              <a:tr h="358308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400" u="none" strike="noStrike">
                          <a:effectLst/>
                        </a:rPr>
                        <a:t>No. of Dependents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5177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62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0EE2-8A35-4863-BDAF-BD25F096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Instances left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2930-D3B2-4505-8110-7F8236E9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400" dirty="0"/>
              <a:t>data_sub2&lt;-subset(data,</a:t>
            </a:r>
            <a:r>
              <a:rPr lang="en-CA" sz="1400" dirty="0" err="1"/>
              <a:t>data$Age</a:t>
            </a:r>
            <a:r>
              <a:rPr lang="en-CA" sz="1400" dirty="0"/>
              <a:t>..years.&lt;50&amp;No.of.Credits.at.this.Bank&lt;3&amp;data$Duration.of.Credit..month.&lt;42&amp;data$Credit.Amount&lt;7500)</a:t>
            </a:r>
          </a:p>
          <a:p>
            <a:r>
              <a:rPr lang="en-CA" sz="1400" dirty="0"/>
              <a:t>Left with 741 instances </a:t>
            </a:r>
          </a:p>
          <a:p>
            <a:r>
              <a:rPr lang="en-CA" sz="1400" dirty="0"/>
              <a:t>Exported the file out of R and that is the file tried to use for classification  but realised that there is not much difference in the accuracy.</a:t>
            </a:r>
          </a:p>
        </p:txBody>
      </p:sp>
    </p:spTree>
    <p:extLst>
      <p:ext uri="{BB962C8B-B14F-4D97-AF65-F5344CB8AC3E}">
        <p14:creationId xmlns:p14="http://schemas.microsoft.com/office/powerpoint/2010/main" val="224481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63E3-384D-4FE8-8069-0B1C402D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65D76-8739-4053-AB2C-299BA3382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50" y="16778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0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27B1-8F49-468E-9EE7-52DA4541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000" dirty="0"/>
              <a:t>Ranked attributes: Based on Info Gain Attribute </a:t>
            </a:r>
            <a:r>
              <a:rPr lang="en-CA" sz="4000" dirty="0" err="1"/>
              <a:t>Eval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AAB7-E4B5-4CDA-B307-0FD3E8FE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0.094739    2 Account Balance                                                               0.001337   18 Occupation</a:t>
            </a:r>
          </a:p>
          <a:p>
            <a:pPr marL="0" indent="0">
              <a:buNone/>
            </a:pPr>
            <a:r>
              <a:rPr lang="en-CA" dirty="0"/>
              <a:t>0.043618    4 Payment Status of Previous Credit                                0.000964   20 Telephone</a:t>
            </a:r>
          </a:p>
          <a:p>
            <a:pPr marL="0" indent="0">
              <a:buNone/>
            </a:pPr>
            <a:r>
              <a:rPr lang="en-CA" dirty="0"/>
              <a:t>0.0329      3 Duration of Credit (month)                                                0.000543   12 Duration in Current address</a:t>
            </a:r>
          </a:p>
          <a:p>
            <a:pPr marL="0" indent="0">
              <a:buNone/>
            </a:pPr>
            <a:r>
              <a:rPr lang="en-CA" dirty="0"/>
              <a:t>0.028115    7 Value Savings/Stocks                                                        0                  19 No of dependents</a:t>
            </a:r>
          </a:p>
          <a:p>
            <a:pPr marL="0" indent="0">
              <a:buNone/>
            </a:pPr>
            <a:r>
              <a:rPr lang="en-CA" dirty="0"/>
              <a:t>0.024894    5 Purpose                                                                               0                   9 Instalment per cent</a:t>
            </a:r>
          </a:p>
          <a:p>
            <a:pPr marL="0" indent="0">
              <a:buNone/>
            </a:pPr>
            <a:r>
              <a:rPr lang="en-CA" dirty="0"/>
              <a:t>0.018333    6 Credit Amount                                                                    0                17 No of Credits at this Bank</a:t>
            </a:r>
          </a:p>
          <a:p>
            <a:pPr marL="0" indent="0">
              <a:buNone/>
            </a:pPr>
            <a:r>
              <a:rPr lang="en-CA" dirty="0"/>
              <a:t>0.016985   13 Most valuable available asset</a:t>
            </a:r>
          </a:p>
          <a:p>
            <a:pPr marL="0" indent="0">
              <a:buNone/>
            </a:pPr>
            <a:r>
              <a:rPr lang="en-CA" dirty="0"/>
              <a:t>0.013102    8 Length of current employment</a:t>
            </a:r>
          </a:p>
          <a:p>
            <a:pPr marL="0" indent="0">
              <a:buNone/>
            </a:pPr>
            <a:r>
              <a:rPr lang="en-CA" dirty="0"/>
              <a:t>0.013077   16 Type of apartment</a:t>
            </a:r>
          </a:p>
          <a:p>
            <a:pPr marL="0" indent="0">
              <a:buNone/>
            </a:pPr>
            <a:r>
              <a:rPr lang="en-CA" dirty="0"/>
              <a:t>0.011278   14 Age (years)</a:t>
            </a:r>
          </a:p>
          <a:p>
            <a:pPr marL="0" indent="0">
              <a:buNone/>
            </a:pPr>
            <a:r>
              <a:rPr lang="en-CA" dirty="0"/>
              <a:t>0.008875   15 Concurrent Credits</a:t>
            </a:r>
          </a:p>
          <a:p>
            <a:pPr marL="0" indent="0">
              <a:buNone/>
            </a:pPr>
            <a:r>
              <a:rPr lang="en-CA" dirty="0"/>
              <a:t>0.006811   10 Sex &amp; Marital Status</a:t>
            </a:r>
          </a:p>
          <a:p>
            <a:pPr marL="0" indent="0">
              <a:buNone/>
            </a:pPr>
            <a:r>
              <a:rPr lang="en-CA" dirty="0"/>
              <a:t> 0.005823   21 Foreign Worker</a:t>
            </a:r>
          </a:p>
          <a:p>
            <a:pPr marL="0" indent="0">
              <a:buNone/>
            </a:pPr>
            <a:r>
              <a:rPr lang="en-CA" dirty="0"/>
              <a:t> 0.004797   11 Guarantors</a:t>
            </a:r>
          </a:p>
        </p:txBody>
      </p:sp>
    </p:spTree>
    <p:extLst>
      <p:ext uri="{BB962C8B-B14F-4D97-AF65-F5344CB8AC3E}">
        <p14:creationId xmlns:p14="http://schemas.microsoft.com/office/powerpoint/2010/main" val="151958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</TotalTime>
  <Words>1618</Words>
  <Application>Microsoft Office PowerPoint</Application>
  <PresentationFormat>Widescreen</PresentationFormat>
  <Paragraphs>331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Helvetica-Bold</vt:lpstr>
      <vt:lpstr>Office Theme</vt:lpstr>
      <vt:lpstr>CIND119 </vt:lpstr>
      <vt:lpstr>Attributes , Types and Features </vt:lpstr>
      <vt:lpstr>Summary of the Type </vt:lpstr>
      <vt:lpstr>Min, Max, Mean &amp; Standard Deviation</vt:lpstr>
      <vt:lpstr>PowerPoint Presentation</vt:lpstr>
      <vt:lpstr>PowerPoint Presentation</vt:lpstr>
      <vt:lpstr>Instances left </vt:lpstr>
      <vt:lpstr>PowerPoint Presentation</vt:lpstr>
      <vt:lpstr>Ranked attributes: Based on Info Gain Attribute Eval </vt:lpstr>
      <vt:lpstr>PowerPoint Presentation</vt:lpstr>
      <vt:lpstr>Models used   </vt:lpstr>
      <vt:lpstr>PowerPoint Presentation</vt:lpstr>
      <vt:lpstr>PowerPoint Presentation</vt:lpstr>
      <vt:lpstr>Clustering </vt:lpstr>
      <vt:lpstr>PowerPoint Presentation</vt:lpstr>
      <vt:lpstr>Association Rules </vt:lpstr>
      <vt:lpstr>PowerPoint Presentation</vt:lpstr>
      <vt:lpstr>Best Characterstics of a Creditable customer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Tejinder Sa</dc:creator>
  <cp:lastModifiedBy>Tejinder Sa</cp:lastModifiedBy>
  <cp:revision>34</cp:revision>
  <dcterms:created xsi:type="dcterms:W3CDTF">2017-06-12T20:49:56Z</dcterms:created>
  <dcterms:modified xsi:type="dcterms:W3CDTF">2017-06-19T14:47:10Z</dcterms:modified>
</cp:coreProperties>
</file>