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9" r:id="rId1"/>
  </p:sldMasterIdLst>
  <p:notesMasterIdLst>
    <p:notesMasterId r:id="rId30"/>
  </p:notesMasterIdLst>
  <p:sldIdLst>
    <p:sldId id="258" r:id="rId2"/>
    <p:sldId id="259" r:id="rId3"/>
    <p:sldId id="260" r:id="rId4"/>
    <p:sldId id="261" r:id="rId5"/>
    <p:sldId id="262" r:id="rId6"/>
    <p:sldId id="263" r:id="rId7"/>
    <p:sldId id="285" r:id="rId8"/>
    <p:sldId id="286" r:id="rId9"/>
    <p:sldId id="284" r:id="rId10"/>
    <p:sldId id="264" r:id="rId11"/>
    <p:sldId id="265" r:id="rId12"/>
    <p:sldId id="266" r:id="rId13"/>
    <p:sldId id="287" r:id="rId14"/>
    <p:sldId id="268" r:id="rId15"/>
    <p:sldId id="267" r:id="rId16"/>
    <p:sldId id="281" r:id="rId17"/>
    <p:sldId id="270" r:id="rId18"/>
    <p:sldId id="271" r:id="rId19"/>
    <p:sldId id="269" r:id="rId20"/>
    <p:sldId id="272" r:id="rId21"/>
    <p:sldId id="273" r:id="rId22"/>
    <p:sldId id="275" r:id="rId23"/>
    <p:sldId id="274" r:id="rId24"/>
    <p:sldId id="276" r:id="rId25"/>
    <p:sldId id="278" r:id="rId26"/>
    <p:sldId id="283" r:id="rId27"/>
    <p:sldId id="280"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100" d="100"/>
          <a:sy n="100"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28D50-AE70-4503-A882-8015FECAEA96}" type="doc">
      <dgm:prSet loTypeId="urn:microsoft.com/office/officeart/2005/8/layout/process5" loCatId="process" qsTypeId="urn:microsoft.com/office/officeart/2005/8/quickstyle/simple2" qsCatId="simple" csTypeId="urn:microsoft.com/office/officeart/2005/8/colors/colorful4" csCatId="colorful"/>
      <dgm:spPr/>
      <dgm:t>
        <a:bodyPr/>
        <a:lstStyle/>
        <a:p>
          <a:endParaRPr lang="en-US"/>
        </a:p>
      </dgm:t>
    </dgm:pt>
    <dgm:pt modelId="{C19C6804-EE69-40C2-8BD9-D0FB7C99220F}">
      <dgm:prSet/>
      <dgm:spPr/>
      <dgm:t>
        <a:bodyPr/>
        <a:lstStyle/>
        <a:p>
          <a:r>
            <a:rPr lang="en-US"/>
            <a:t>Introduction</a:t>
          </a:r>
        </a:p>
      </dgm:t>
    </dgm:pt>
    <dgm:pt modelId="{70FB6286-6FBB-4313-B55E-1FDB8AD7B0D2}" type="parTrans" cxnId="{EC79912B-4674-44F2-B915-604E47FD13D2}">
      <dgm:prSet/>
      <dgm:spPr/>
      <dgm:t>
        <a:bodyPr/>
        <a:lstStyle/>
        <a:p>
          <a:endParaRPr lang="en-US"/>
        </a:p>
      </dgm:t>
    </dgm:pt>
    <dgm:pt modelId="{72BF1373-662B-4377-9B29-270275E45CC6}" type="sibTrans" cxnId="{EC79912B-4674-44F2-B915-604E47FD13D2}">
      <dgm:prSet/>
      <dgm:spPr/>
      <dgm:t>
        <a:bodyPr/>
        <a:lstStyle/>
        <a:p>
          <a:endParaRPr lang="en-US"/>
        </a:p>
      </dgm:t>
    </dgm:pt>
    <dgm:pt modelId="{A3D612E1-8C06-4BCF-AAE8-D7F441496E96}">
      <dgm:prSet/>
      <dgm:spPr/>
      <dgm:t>
        <a:bodyPr/>
        <a:lstStyle/>
        <a:p>
          <a:r>
            <a:rPr lang="en-US"/>
            <a:t>Purpose </a:t>
          </a:r>
        </a:p>
      </dgm:t>
    </dgm:pt>
    <dgm:pt modelId="{D9F3BA92-838B-43A0-9289-F1E9B2C773BC}" type="parTrans" cxnId="{06C63453-679A-4B93-A4CC-C3F87F76ACF4}">
      <dgm:prSet/>
      <dgm:spPr/>
      <dgm:t>
        <a:bodyPr/>
        <a:lstStyle/>
        <a:p>
          <a:endParaRPr lang="en-US"/>
        </a:p>
      </dgm:t>
    </dgm:pt>
    <dgm:pt modelId="{D0C3AE13-0EAD-41C1-A4EE-9C9018FDCA27}" type="sibTrans" cxnId="{06C63453-679A-4B93-A4CC-C3F87F76ACF4}">
      <dgm:prSet/>
      <dgm:spPr/>
      <dgm:t>
        <a:bodyPr/>
        <a:lstStyle/>
        <a:p>
          <a:endParaRPr lang="en-US"/>
        </a:p>
      </dgm:t>
    </dgm:pt>
    <dgm:pt modelId="{B343C908-DE3E-49E6-A445-928EDBD10A0F}">
      <dgm:prSet/>
      <dgm:spPr/>
      <dgm:t>
        <a:bodyPr/>
        <a:lstStyle/>
        <a:p>
          <a:r>
            <a:rPr lang="en-US"/>
            <a:t>Literature Review</a:t>
          </a:r>
        </a:p>
      </dgm:t>
    </dgm:pt>
    <dgm:pt modelId="{08B19EE3-35A8-4F9B-9E62-BFBC44DD38D4}" type="parTrans" cxnId="{FF91FC66-FEFD-4A72-AB73-6A1EB5F05629}">
      <dgm:prSet/>
      <dgm:spPr/>
      <dgm:t>
        <a:bodyPr/>
        <a:lstStyle/>
        <a:p>
          <a:endParaRPr lang="en-US"/>
        </a:p>
      </dgm:t>
    </dgm:pt>
    <dgm:pt modelId="{FDDBF278-4E3A-4AD9-B7E0-673247CD68AD}" type="sibTrans" cxnId="{FF91FC66-FEFD-4A72-AB73-6A1EB5F05629}">
      <dgm:prSet/>
      <dgm:spPr/>
      <dgm:t>
        <a:bodyPr/>
        <a:lstStyle/>
        <a:p>
          <a:endParaRPr lang="en-US"/>
        </a:p>
      </dgm:t>
    </dgm:pt>
    <dgm:pt modelId="{1184A2C0-16F1-4493-8736-4E6048C5490B}">
      <dgm:prSet/>
      <dgm:spPr/>
      <dgm:t>
        <a:bodyPr/>
        <a:lstStyle/>
        <a:p>
          <a:r>
            <a:rPr lang="en-US"/>
            <a:t>Data </a:t>
          </a:r>
        </a:p>
      </dgm:t>
    </dgm:pt>
    <dgm:pt modelId="{515432A2-4977-47E5-B251-A9AFF2DCE3F0}" type="parTrans" cxnId="{C2A09B00-66ED-4C85-A1D3-91D7E2502BE8}">
      <dgm:prSet/>
      <dgm:spPr/>
      <dgm:t>
        <a:bodyPr/>
        <a:lstStyle/>
        <a:p>
          <a:endParaRPr lang="en-US"/>
        </a:p>
      </dgm:t>
    </dgm:pt>
    <dgm:pt modelId="{6935BECC-5F8B-4FA3-AADD-DCBD40AA6C02}" type="sibTrans" cxnId="{C2A09B00-66ED-4C85-A1D3-91D7E2502BE8}">
      <dgm:prSet/>
      <dgm:spPr/>
      <dgm:t>
        <a:bodyPr/>
        <a:lstStyle/>
        <a:p>
          <a:endParaRPr lang="en-US"/>
        </a:p>
      </dgm:t>
    </dgm:pt>
    <dgm:pt modelId="{B5CAD656-A719-417C-9E9C-597381E834A8}">
      <dgm:prSet/>
      <dgm:spPr/>
      <dgm:t>
        <a:bodyPr/>
        <a:lstStyle/>
        <a:p>
          <a:r>
            <a:rPr lang="en-US"/>
            <a:t>Data Compiling , Cleaning, Initial Analysis  &amp; The Final Data </a:t>
          </a:r>
        </a:p>
      </dgm:t>
    </dgm:pt>
    <dgm:pt modelId="{E364BFD9-4754-470F-8BC5-DB83D31DC8FF}" type="parTrans" cxnId="{FB5F7A67-4FC4-48D8-B8DA-78F4E22C3A4A}">
      <dgm:prSet/>
      <dgm:spPr/>
      <dgm:t>
        <a:bodyPr/>
        <a:lstStyle/>
        <a:p>
          <a:endParaRPr lang="en-US"/>
        </a:p>
      </dgm:t>
    </dgm:pt>
    <dgm:pt modelId="{53600755-01E3-4759-BBE0-5044653C42B2}" type="sibTrans" cxnId="{FB5F7A67-4FC4-48D8-B8DA-78F4E22C3A4A}">
      <dgm:prSet/>
      <dgm:spPr/>
      <dgm:t>
        <a:bodyPr/>
        <a:lstStyle/>
        <a:p>
          <a:endParaRPr lang="en-US"/>
        </a:p>
      </dgm:t>
    </dgm:pt>
    <dgm:pt modelId="{F0520DF1-0AED-4069-90FD-F0ACE5B8A95C}">
      <dgm:prSet/>
      <dgm:spPr/>
      <dgm:t>
        <a:bodyPr/>
        <a:lstStyle/>
        <a:p>
          <a:r>
            <a:rPr lang="en-US"/>
            <a:t>The Bayesian Network </a:t>
          </a:r>
        </a:p>
      </dgm:t>
    </dgm:pt>
    <dgm:pt modelId="{A6311410-D374-4A13-BF49-71FD61BFABD6}" type="parTrans" cxnId="{0DEEE1F2-EDBD-4FC8-906C-A4E443D63DBA}">
      <dgm:prSet/>
      <dgm:spPr/>
      <dgm:t>
        <a:bodyPr/>
        <a:lstStyle/>
        <a:p>
          <a:endParaRPr lang="en-US"/>
        </a:p>
      </dgm:t>
    </dgm:pt>
    <dgm:pt modelId="{D87D54EE-7397-4F05-A4F0-0C8070384121}" type="sibTrans" cxnId="{0DEEE1F2-EDBD-4FC8-906C-A4E443D63DBA}">
      <dgm:prSet/>
      <dgm:spPr/>
      <dgm:t>
        <a:bodyPr/>
        <a:lstStyle/>
        <a:p>
          <a:endParaRPr lang="en-US"/>
        </a:p>
      </dgm:t>
    </dgm:pt>
    <dgm:pt modelId="{CC378520-99BC-4E43-9C2D-237082515BDC}">
      <dgm:prSet/>
      <dgm:spPr/>
      <dgm:t>
        <a:bodyPr/>
        <a:lstStyle/>
        <a:p>
          <a:r>
            <a:rPr lang="en-US"/>
            <a:t>Methodology</a:t>
          </a:r>
        </a:p>
      </dgm:t>
    </dgm:pt>
    <dgm:pt modelId="{2E8D895B-DB92-4873-A9E7-7B482D410CFF}" type="parTrans" cxnId="{2A8FC63A-C8CE-41BF-BECC-16B229C852D5}">
      <dgm:prSet/>
      <dgm:spPr/>
      <dgm:t>
        <a:bodyPr/>
        <a:lstStyle/>
        <a:p>
          <a:endParaRPr lang="en-US"/>
        </a:p>
      </dgm:t>
    </dgm:pt>
    <dgm:pt modelId="{8BEA455D-CEE3-4A2D-8EAA-2D8B71E42CB2}" type="sibTrans" cxnId="{2A8FC63A-C8CE-41BF-BECC-16B229C852D5}">
      <dgm:prSet/>
      <dgm:spPr/>
      <dgm:t>
        <a:bodyPr/>
        <a:lstStyle/>
        <a:p>
          <a:endParaRPr lang="en-US"/>
        </a:p>
      </dgm:t>
    </dgm:pt>
    <dgm:pt modelId="{84ECE16E-C0EC-4B16-8865-B430F7DF7182}">
      <dgm:prSet/>
      <dgm:spPr/>
      <dgm:t>
        <a:bodyPr/>
        <a:lstStyle/>
        <a:p>
          <a:r>
            <a:rPr lang="en-US"/>
            <a:t>The Initial Model </a:t>
          </a:r>
        </a:p>
      </dgm:t>
    </dgm:pt>
    <dgm:pt modelId="{294896C0-EA96-42E6-A0A6-322A79C32AA8}" type="parTrans" cxnId="{FBB9E5E6-1773-4DA8-AEC6-34602E06EEBF}">
      <dgm:prSet/>
      <dgm:spPr/>
      <dgm:t>
        <a:bodyPr/>
        <a:lstStyle/>
        <a:p>
          <a:endParaRPr lang="en-US"/>
        </a:p>
      </dgm:t>
    </dgm:pt>
    <dgm:pt modelId="{45B2E4BE-DD94-4BBF-8437-597EDD06040E}" type="sibTrans" cxnId="{FBB9E5E6-1773-4DA8-AEC6-34602E06EEBF}">
      <dgm:prSet/>
      <dgm:spPr/>
      <dgm:t>
        <a:bodyPr/>
        <a:lstStyle/>
        <a:p>
          <a:endParaRPr lang="en-US"/>
        </a:p>
      </dgm:t>
    </dgm:pt>
    <dgm:pt modelId="{8671C93A-CC58-43EA-9531-C1F716A354BD}">
      <dgm:prSet/>
      <dgm:spPr/>
      <dgm:t>
        <a:bodyPr/>
        <a:lstStyle/>
        <a:p>
          <a:r>
            <a:rPr lang="en-US"/>
            <a:t>Model from the PC- Algorithm </a:t>
          </a:r>
        </a:p>
      </dgm:t>
    </dgm:pt>
    <dgm:pt modelId="{59660A11-2F33-4B95-A93A-A86208E9F2A7}" type="parTrans" cxnId="{3E867DAD-B5E1-46A7-96F4-0778AEC23D0E}">
      <dgm:prSet/>
      <dgm:spPr/>
      <dgm:t>
        <a:bodyPr/>
        <a:lstStyle/>
        <a:p>
          <a:endParaRPr lang="en-US"/>
        </a:p>
      </dgm:t>
    </dgm:pt>
    <dgm:pt modelId="{A2D8EDBE-C0BA-4DD4-8D07-76E27511556F}" type="sibTrans" cxnId="{3E867DAD-B5E1-46A7-96F4-0778AEC23D0E}">
      <dgm:prSet/>
      <dgm:spPr/>
      <dgm:t>
        <a:bodyPr/>
        <a:lstStyle/>
        <a:p>
          <a:endParaRPr lang="en-US"/>
        </a:p>
      </dgm:t>
    </dgm:pt>
    <dgm:pt modelId="{91676F1D-5257-4AB9-8472-F11391F3DC3B}">
      <dgm:prSet/>
      <dgm:spPr/>
      <dgm:t>
        <a:bodyPr/>
        <a:lstStyle/>
        <a:p>
          <a:r>
            <a:rPr lang="en-US"/>
            <a:t>Improved Model </a:t>
          </a:r>
        </a:p>
      </dgm:t>
    </dgm:pt>
    <dgm:pt modelId="{9C292C6F-C8F3-4F7F-A8DB-0521A411E283}" type="parTrans" cxnId="{46FCBD6E-58FC-457F-AA66-A481996F1FA6}">
      <dgm:prSet/>
      <dgm:spPr/>
      <dgm:t>
        <a:bodyPr/>
        <a:lstStyle/>
        <a:p>
          <a:endParaRPr lang="en-US"/>
        </a:p>
      </dgm:t>
    </dgm:pt>
    <dgm:pt modelId="{71E5E278-874D-4553-802B-074F6BDA5C6F}" type="sibTrans" cxnId="{46FCBD6E-58FC-457F-AA66-A481996F1FA6}">
      <dgm:prSet/>
      <dgm:spPr/>
      <dgm:t>
        <a:bodyPr/>
        <a:lstStyle/>
        <a:p>
          <a:endParaRPr lang="en-US"/>
        </a:p>
      </dgm:t>
    </dgm:pt>
    <dgm:pt modelId="{AB4152F2-BF66-4AEE-A430-AA37E34F4542}">
      <dgm:prSet/>
      <dgm:spPr/>
      <dgm:t>
        <a:bodyPr/>
        <a:lstStyle/>
        <a:p>
          <a:r>
            <a:rPr lang="en-US"/>
            <a:t>Cross Validation</a:t>
          </a:r>
        </a:p>
      </dgm:t>
    </dgm:pt>
    <dgm:pt modelId="{EEBCD967-EA44-45DA-BCB9-B926B85CA996}" type="parTrans" cxnId="{61B1619D-242A-4897-8D99-A395F3C429F6}">
      <dgm:prSet/>
      <dgm:spPr/>
      <dgm:t>
        <a:bodyPr/>
        <a:lstStyle/>
        <a:p>
          <a:endParaRPr lang="en-US"/>
        </a:p>
      </dgm:t>
    </dgm:pt>
    <dgm:pt modelId="{DF0D74C9-CD00-47EF-A33D-8B19CDDDF1A5}" type="sibTrans" cxnId="{61B1619D-242A-4897-8D99-A395F3C429F6}">
      <dgm:prSet/>
      <dgm:spPr/>
      <dgm:t>
        <a:bodyPr/>
        <a:lstStyle/>
        <a:p>
          <a:endParaRPr lang="en-US"/>
        </a:p>
      </dgm:t>
    </dgm:pt>
    <dgm:pt modelId="{337E0F5F-CC77-4A2A-8E73-3BD7D3135DBB}">
      <dgm:prSet/>
      <dgm:spPr/>
      <dgm:t>
        <a:bodyPr/>
        <a:lstStyle/>
        <a:p>
          <a:r>
            <a:rPr lang="en-US"/>
            <a:t>Network generated from Data Definitions </a:t>
          </a:r>
        </a:p>
      </dgm:t>
    </dgm:pt>
    <dgm:pt modelId="{87AED9D3-F9D5-4DA6-A12A-7BC857C0E14F}" type="parTrans" cxnId="{37662EA0-9B39-4ED2-BBEA-4F0097205383}">
      <dgm:prSet/>
      <dgm:spPr/>
      <dgm:t>
        <a:bodyPr/>
        <a:lstStyle/>
        <a:p>
          <a:endParaRPr lang="en-US"/>
        </a:p>
      </dgm:t>
    </dgm:pt>
    <dgm:pt modelId="{36A6B918-0364-490B-9B48-015044175E7D}" type="sibTrans" cxnId="{37662EA0-9B39-4ED2-BBEA-4F0097205383}">
      <dgm:prSet/>
      <dgm:spPr/>
      <dgm:t>
        <a:bodyPr/>
        <a:lstStyle/>
        <a:p>
          <a:endParaRPr lang="en-US"/>
        </a:p>
      </dgm:t>
    </dgm:pt>
    <dgm:pt modelId="{E89F9793-A64E-445F-94C6-FA1583FF5602}">
      <dgm:prSet/>
      <dgm:spPr/>
      <dgm:t>
        <a:bodyPr/>
        <a:lstStyle/>
        <a:p>
          <a:r>
            <a:rPr lang="en-US"/>
            <a:t>Comparing the two models </a:t>
          </a:r>
        </a:p>
      </dgm:t>
    </dgm:pt>
    <dgm:pt modelId="{CF2AE247-B74A-4397-968E-279D8FF4CB82}" type="parTrans" cxnId="{C19EF18C-EA87-4B6E-880F-E529E7BC51E2}">
      <dgm:prSet/>
      <dgm:spPr/>
      <dgm:t>
        <a:bodyPr/>
        <a:lstStyle/>
        <a:p>
          <a:endParaRPr lang="en-US"/>
        </a:p>
      </dgm:t>
    </dgm:pt>
    <dgm:pt modelId="{1F38D1D4-D355-4EBE-85E2-C4BA6AE9B6C0}" type="sibTrans" cxnId="{C19EF18C-EA87-4B6E-880F-E529E7BC51E2}">
      <dgm:prSet/>
      <dgm:spPr/>
      <dgm:t>
        <a:bodyPr/>
        <a:lstStyle/>
        <a:p>
          <a:endParaRPr lang="en-US"/>
        </a:p>
      </dgm:t>
    </dgm:pt>
    <dgm:pt modelId="{5D94FD2B-DBBA-4A72-98F4-21DC52757C8D}">
      <dgm:prSet/>
      <dgm:spPr/>
      <dgm:t>
        <a:bodyPr/>
        <a:lstStyle/>
        <a:p>
          <a:r>
            <a:rPr lang="en-US"/>
            <a:t>Using discretized data </a:t>
          </a:r>
        </a:p>
      </dgm:t>
    </dgm:pt>
    <dgm:pt modelId="{A1690C52-E0EE-4B15-9FB1-700D33331D5D}" type="parTrans" cxnId="{2C76956F-2B48-4C45-AA62-782EC781C6EB}">
      <dgm:prSet/>
      <dgm:spPr/>
      <dgm:t>
        <a:bodyPr/>
        <a:lstStyle/>
        <a:p>
          <a:endParaRPr lang="en-US"/>
        </a:p>
      </dgm:t>
    </dgm:pt>
    <dgm:pt modelId="{3001BA25-962A-4D3D-BFFB-71365419DE14}" type="sibTrans" cxnId="{2C76956F-2B48-4C45-AA62-782EC781C6EB}">
      <dgm:prSet/>
      <dgm:spPr/>
      <dgm:t>
        <a:bodyPr/>
        <a:lstStyle/>
        <a:p>
          <a:endParaRPr lang="en-US"/>
        </a:p>
      </dgm:t>
    </dgm:pt>
    <dgm:pt modelId="{03D17A23-8E90-4934-8E19-8ECA5C8A5EAE}">
      <dgm:prSet/>
      <dgm:spPr/>
      <dgm:t>
        <a:bodyPr/>
        <a:lstStyle/>
        <a:p>
          <a:r>
            <a:rPr lang="en-US"/>
            <a:t>Comparing the Models </a:t>
          </a:r>
        </a:p>
      </dgm:t>
    </dgm:pt>
    <dgm:pt modelId="{A50A8387-A025-4BFF-8FAA-DC83AD403E69}" type="parTrans" cxnId="{66C48B6D-3A05-4993-A8E7-5684CCA719E3}">
      <dgm:prSet/>
      <dgm:spPr/>
      <dgm:t>
        <a:bodyPr/>
        <a:lstStyle/>
        <a:p>
          <a:endParaRPr lang="en-US"/>
        </a:p>
      </dgm:t>
    </dgm:pt>
    <dgm:pt modelId="{5F92FF25-540E-4B73-A323-FA9230C34218}" type="sibTrans" cxnId="{66C48B6D-3A05-4993-A8E7-5684CCA719E3}">
      <dgm:prSet/>
      <dgm:spPr/>
      <dgm:t>
        <a:bodyPr/>
        <a:lstStyle/>
        <a:p>
          <a:endParaRPr lang="en-US"/>
        </a:p>
      </dgm:t>
    </dgm:pt>
    <dgm:pt modelId="{ABDB555E-F209-4F32-85F3-01034BE534AB}">
      <dgm:prSet/>
      <dgm:spPr/>
      <dgm:t>
        <a:bodyPr/>
        <a:lstStyle/>
        <a:p>
          <a:r>
            <a:rPr lang="en-US"/>
            <a:t>Conditional Probabilities</a:t>
          </a:r>
        </a:p>
      </dgm:t>
    </dgm:pt>
    <dgm:pt modelId="{1DFCF15E-B0FD-4C6D-89AB-1A2A5AB8F30D}" type="parTrans" cxnId="{815E0B43-4274-4A66-84B3-631F8E9425F0}">
      <dgm:prSet/>
      <dgm:spPr/>
      <dgm:t>
        <a:bodyPr/>
        <a:lstStyle/>
        <a:p>
          <a:endParaRPr lang="en-US"/>
        </a:p>
      </dgm:t>
    </dgm:pt>
    <dgm:pt modelId="{01FEF63D-7E4C-4C4C-9081-C4CE275A3CCC}" type="sibTrans" cxnId="{815E0B43-4274-4A66-84B3-631F8E9425F0}">
      <dgm:prSet/>
      <dgm:spPr/>
      <dgm:t>
        <a:bodyPr/>
        <a:lstStyle/>
        <a:p>
          <a:endParaRPr lang="en-US"/>
        </a:p>
      </dgm:t>
    </dgm:pt>
    <dgm:pt modelId="{E9CC8D32-CC0D-4454-B0A1-187AA035CB4B}">
      <dgm:prSet/>
      <dgm:spPr/>
      <dgm:t>
        <a:bodyPr/>
        <a:lstStyle/>
        <a:p>
          <a:r>
            <a:rPr lang="en-US"/>
            <a:t>Conclusion </a:t>
          </a:r>
        </a:p>
      </dgm:t>
    </dgm:pt>
    <dgm:pt modelId="{EA3FBA6D-5DCC-4E01-BC08-8B59AEB90970}" type="parTrans" cxnId="{3E840626-1050-4197-B54B-239638338806}">
      <dgm:prSet/>
      <dgm:spPr/>
      <dgm:t>
        <a:bodyPr/>
        <a:lstStyle/>
        <a:p>
          <a:endParaRPr lang="en-US"/>
        </a:p>
      </dgm:t>
    </dgm:pt>
    <dgm:pt modelId="{87934041-E7F6-4F77-BA4C-C6F2E4A8CAA2}" type="sibTrans" cxnId="{3E840626-1050-4197-B54B-239638338806}">
      <dgm:prSet/>
      <dgm:spPr/>
      <dgm:t>
        <a:bodyPr/>
        <a:lstStyle/>
        <a:p>
          <a:endParaRPr lang="en-US"/>
        </a:p>
      </dgm:t>
    </dgm:pt>
    <dgm:pt modelId="{9126CD30-55D3-4054-BF35-D31C80B718D8}" type="pres">
      <dgm:prSet presAssocID="{AEE28D50-AE70-4503-A882-8015FECAEA96}" presName="diagram" presStyleCnt="0">
        <dgm:presLayoutVars>
          <dgm:dir/>
          <dgm:resizeHandles val="exact"/>
        </dgm:presLayoutVars>
      </dgm:prSet>
      <dgm:spPr/>
    </dgm:pt>
    <dgm:pt modelId="{FB81FD08-05DD-428A-97C4-9A142755B3F1}" type="pres">
      <dgm:prSet presAssocID="{C19C6804-EE69-40C2-8BD9-D0FB7C99220F}" presName="node" presStyleLbl="node1" presStyleIdx="0" presStyleCnt="17">
        <dgm:presLayoutVars>
          <dgm:bulletEnabled val="1"/>
        </dgm:presLayoutVars>
      </dgm:prSet>
      <dgm:spPr/>
    </dgm:pt>
    <dgm:pt modelId="{50F556D3-9CCC-49F7-A3B1-FF86CCB847DF}" type="pres">
      <dgm:prSet presAssocID="{72BF1373-662B-4377-9B29-270275E45CC6}" presName="sibTrans" presStyleLbl="sibTrans2D1" presStyleIdx="0" presStyleCnt="16"/>
      <dgm:spPr/>
    </dgm:pt>
    <dgm:pt modelId="{D53F683E-B498-4709-B6EC-27CA992679DD}" type="pres">
      <dgm:prSet presAssocID="{72BF1373-662B-4377-9B29-270275E45CC6}" presName="connectorText" presStyleLbl="sibTrans2D1" presStyleIdx="0" presStyleCnt="16"/>
      <dgm:spPr/>
    </dgm:pt>
    <dgm:pt modelId="{0E40B1FC-1329-4695-B5D5-C51AD94F1C05}" type="pres">
      <dgm:prSet presAssocID="{A3D612E1-8C06-4BCF-AAE8-D7F441496E96}" presName="node" presStyleLbl="node1" presStyleIdx="1" presStyleCnt="17">
        <dgm:presLayoutVars>
          <dgm:bulletEnabled val="1"/>
        </dgm:presLayoutVars>
      </dgm:prSet>
      <dgm:spPr/>
    </dgm:pt>
    <dgm:pt modelId="{FE87F274-16C1-44B6-BE8A-87E080014F0C}" type="pres">
      <dgm:prSet presAssocID="{D0C3AE13-0EAD-41C1-A4EE-9C9018FDCA27}" presName="sibTrans" presStyleLbl="sibTrans2D1" presStyleIdx="1" presStyleCnt="16"/>
      <dgm:spPr/>
    </dgm:pt>
    <dgm:pt modelId="{68BD5F26-5489-4880-99AE-230060CAE407}" type="pres">
      <dgm:prSet presAssocID="{D0C3AE13-0EAD-41C1-A4EE-9C9018FDCA27}" presName="connectorText" presStyleLbl="sibTrans2D1" presStyleIdx="1" presStyleCnt="16"/>
      <dgm:spPr/>
    </dgm:pt>
    <dgm:pt modelId="{F1218248-9953-4679-97B5-ECB6DA499AD2}" type="pres">
      <dgm:prSet presAssocID="{B343C908-DE3E-49E6-A445-928EDBD10A0F}" presName="node" presStyleLbl="node1" presStyleIdx="2" presStyleCnt="17">
        <dgm:presLayoutVars>
          <dgm:bulletEnabled val="1"/>
        </dgm:presLayoutVars>
      </dgm:prSet>
      <dgm:spPr/>
    </dgm:pt>
    <dgm:pt modelId="{9B0E4B67-96A4-440F-B813-72D209DD0E86}" type="pres">
      <dgm:prSet presAssocID="{FDDBF278-4E3A-4AD9-B7E0-673247CD68AD}" presName="sibTrans" presStyleLbl="sibTrans2D1" presStyleIdx="2" presStyleCnt="16"/>
      <dgm:spPr/>
    </dgm:pt>
    <dgm:pt modelId="{950AC818-2535-4C5A-8D64-A309E10E1A1E}" type="pres">
      <dgm:prSet presAssocID="{FDDBF278-4E3A-4AD9-B7E0-673247CD68AD}" presName="connectorText" presStyleLbl="sibTrans2D1" presStyleIdx="2" presStyleCnt="16"/>
      <dgm:spPr/>
    </dgm:pt>
    <dgm:pt modelId="{1F45A2F2-A5EA-4942-B75C-036804A05591}" type="pres">
      <dgm:prSet presAssocID="{1184A2C0-16F1-4493-8736-4E6048C5490B}" presName="node" presStyleLbl="node1" presStyleIdx="3" presStyleCnt="17">
        <dgm:presLayoutVars>
          <dgm:bulletEnabled val="1"/>
        </dgm:presLayoutVars>
      </dgm:prSet>
      <dgm:spPr/>
    </dgm:pt>
    <dgm:pt modelId="{E23B07F5-1E31-47FB-B6F3-5148DD940787}" type="pres">
      <dgm:prSet presAssocID="{6935BECC-5F8B-4FA3-AADD-DCBD40AA6C02}" presName="sibTrans" presStyleLbl="sibTrans2D1" presStyleIdx="3" presStyleCnt="16"/>
      <dgm:spPr/>
    </dgm:pt>
    <dgm:pt modelId="{FBA5454A-24BD-439E-84CE-ABFC81AF2B97}" type="pres">
      <dgm:prSet presAssocID="{6935BECC-5F8B-4FA3-AADD-DCBD40AA6C02}" presName="connectorText" presStyleLbl="sibTrans2D1" presStyleIdx="3" presStyleCnt="16"/>
      <dgm:spPr/>
    </dgm:pt>
    <dgm:pt modelId="{BD9CB497-2FE7-49EE-AB3F-E631192164F4}" type="pres">
      <dgm:prSet presAssocID="{B5CAD656-A719-417C-9E9C-597381E834A8}" presName="node" presStyleLbl="node1" presStyleIdx="4" presStyleCnt="17">
        <dgm:presLayoutVars>
          <dgm:bulletEnabled val="1"/>
        </dgm:presLayoutVars>
      </dgm:prSet>
      <dgm:spPr/>
    </dgm:pt>
    <dgm:pt modelId="{3672CD1C-6FCA-4A24-9BF6-F26457C2250A}" type="pres">
      <dgm:prSet presAssocID="{53600755-01E3-4759-BBE0-5044653C42B2}" presName="sibTrans" presStyleLbl="sibTrans2D1" presStyleIdx="4" presStyleCnt="16"/>
      <dgm:spPr/>
    </dgm:pt>
    <dgm:pt modelId="{3089A897-B3AC-488F-910E-6FCF2A0924FF}" type="pres">
      <dgm:prSet presAssocID="{53600755-01E3-4759-BBE0-5044653C42B2}" presName="connectorText" presStyleLbl="sibTrans2D1" presStyleIdx="4" presStyleCnt="16"/>
      <dgm:spPr/>
    </dgm:pt>
    <dgm:pt modelId="{CD9B9426-6882-4EDC-8D8B-12BEA8680C2A}" type="pres">
      <dgm:prSet presAssocID="{F0520DF1-0AED-4069-90FD-F0ACE5B8A95C}" presName="node" presStyleLbl="node1" presStyleIdx="5" presStyleCnt="17">
        <dgm:presLayoutVars>
          <dgm:bulletEnabled val="1"/>
        </dgm:presLayoutVars>
      </dgm:prSet>
      <dgm:spPr/>
    </dgm:pt>
    <dgm:pt modelId="{34F85174-FC9D-42DC-83C3-510474CA3821}" type="pres">
      <dgm:prSet presAssocID="{D87D54EE-7397-4F05-A4F0-0C8070384121}" presName="sibTrans" presStyleLbl="sibTrans2D1" presStyleIdx="5" presStyleCnt="16"/>
      <dgm:spPr/>
    </dgm:pt>
    <dgm:pt modelId="{C0023B11-AFC8-4A55-BF7A-323D7E943757}" type="pres">
      <dgm:prSet presAssocID="{D87D54EE-7397-4F05-A4F0-0C8070384121}" presName="connectorText" presStyleLbl="sibTrans2D1" presStyleIdx="5" presStyleCnt="16"/>
      <dgm:spPr/>
    </dgm:pt>
    <dgm:pt modelId="{1AE8DDF1-F16C-4934-84B9-6611902F0A18}" type="pres">
      <dgm:prSet presAssocID="{CC378520-99BC-4E43-9C2D-237082515BDC}" presName="node" presStyleLbl="node1" presStyleIdx="6" presStyleCnt="17">
        <dgm:presLayoutVars>
          <dgm:bulletEnabled val="1"/>
        </dgm:presLayoutVars>
      </dgm:prSet>
      <dgm:spPr/>
    </dgm:pt>
    <dgm:pt modelId="{6D775CAB-0501-423F-8334-A14B62341F82}" type="pres">
      <dgm:prSet presAssocID="{8BEA455D-CEE3-4A2D-8EAA-2D8B71E42CB2}" presName="sibTrans" presStyleLbl="sibTrans2D1" presStyleIdx="6" presStyleCnt="16"/>
      <dgm:spPr/>
    </dgm:pt>
    <dgm:pt modelId="{DBC982D5-D0AB-4DAB-AD15-8DCEF5DF3C4E}" type="pres">
      <dgm:prSet presAssocID="{8BEA455D-CEE3-4A2D-8EAA-2D8B71E42CB2}" presName="connectorText" presStyleLbl="sibTrans2D1" presStyleIdx="6" presStyleCnt="16"/>
      <dgm:spPr/>
    </dgm:pt>
    <dgm:pt modelId="{98C422CD-DABB-41FC-A854-50096B72387E}" type="pres">
      <dgm:prSet presAssocID="{84ECE16E-C0EC-4B16-8865-B430F7DF7182}" presName="node" presStyleLbl="node1" presStyleIdx="7" presStyleCnt="17">
        <dgm:presLayoutVars>
          <dgm:bulletEnabled val="1"/>
        </dgm:presLayoutVars>
      </dgm:prSet>
      <dgm:spPr/>
    </dgm:pt>
    <dgm:pt modelId="{DCA5F51C-218C-4764-80BE-DB1BAA1DEABA}" type="pres">
      <dgm:prSet presAssocID="{45B2E4BE-DD94-4BBF-8437-597EDD06040E}" presName="sibTrans" presStyleLbl="sibTrans2D1" presStyleIdx="7" presStyleCnt="16"/>
      <dgm:spPr/>
    </dgm:pt>
    <dgm:pt modelId="{3175D1E1-D304-426A-9C50-C8546057286E}" type="pres">
      <dgm:prSet presAssocID="{45B2E4BE-DD94-4BBF-8437-597EDD06040E}" presName="connectorText" presStyleLbl="sibTrans2D1" presStyleIdx="7" presStyleCnt="16"/>
      <dgm:spPr/>
    </dgm:pt>
    <dgm:pt modelId="{CB0CD84A-925E-4908-825D-C5C2C6C6FAF1}" type="pres">
      <dgm:prSet presAssocID="{8671C93A-CC58-43EA-9531-C1F716A354BD}" presName="node" presStyleLbl="node1" presStyleIdx="8" presStyleCnt="17">
        <dgm:presLayoutVars>
          <dgm:bulletEnabled val="1"/>
        </dgm:presLayoutVars>
      </dgm:prSet>
      <dgm:spPr/>
    </dgm:pt>
    <dgm:pt modelId="{9BC3B9A8-FCB2-4C2D-AFD6-268DEF66280E}" type="pres">
      <dgm:prSet presAssocID="{A2D8EDBE-C0BA-4DD4-8D07-76E27511556F}" presName="sibTrans" presStyleLbl="sibTrans2D1" presStyleIdx="8" presStyleCnt="16"/>
      <dgm:spPr/>
    </dgm:pt>
    <dgm:pt modelId="{95655D9B-1723-463D-BB28-29BBAD6222EB}" type="pres">
      <dgm:prSet presAssocID="{A2D8EDBE-C0BA-4DD4-8D07-76E27511556F}" presName="connectorText" presStyleLbl="sibTrans2D1" presStyleIdx="8" presStyleCnt="16"/>
      <dgm:spPr/>
    </dgm:pt>
    <dgm:pt modelId="{6279F4EC-7895-41A5-8CE5-A68DED253991}" type="pres">
      <dgm:prSet presAssocID="{91676F1D-5257-4AB9-8472-F11391F3DC3B}" presName="node" presStyleLbl="node1" presStyleIdx="9" presStyleCnt="17">
        <dgm:presLayoutVars>
          <dgm:bulletEnabled val="1"/>
        </dgm:presLayoutVars>
      </dgm:prSet>
      <dgm:spPr/>
    </dgm:pt>
    <dgm:pt modelId="{EC674B22-93C5-4468-84BD-EAEA88BAF5E9}" type="pres">
      <dgm:prSet presAssocID="{71E5E278-874D-4553-802B-074F6BDA5C6F}" presName="sibTrans" presStyleLbl="sibTrans2D1" presStyleIdx="9" presStyleCnt="16"/>
      <dgm:spPr/>
    </dgm:pt>
    <dgm:pt modelId="{6D78E902-D126-4AF4-B2F4-9105D9724BA4}" type="pres">
      <dgm:prSet presAssocID="{71E5E278-874D-4553-802B-074F6BDA5C6F}" presName="connectorText" presStyleLbl="sibTrans2D1" presStyleIdx="9" presStyleCnt="16"/>
      <dgm:spPr/>
    </dgm:pt>
    <dgm:pt modelId="{78CF1AFE-FF60-4B84-8497-376E71359E1A}" type="pres">
      <dgm:prSet presAssocID="{AB4152F2-BF66-4AEE-A430-AA37E34F4542}" presName="node" presStyleLbl="node1" presStyleIdx="10" presStyleCnt="17">
        <dgm:presLayoutVars>
          <dgm:bulletEnabled val="1"/>
        </dgm:presLayoutVars>
      </dgm:prSet>
      <dgm:spPr/>
    </dgm:pt>
    <dgm:pt modelId="{D8265D0B-4172-4424-96B4-64A0B23A48B2}" type="pres">
      <dgm:prSet presAssocID="{DF0D74C9-CD00-47EF-A33D-8B19CDDDF1A5}" presName="sibTrans" presStyleLbl="sibTrans2D1" presStyleIdx="10" presStyleCnt="16"/>
      <dgm:spPr/>
    </dgm:pt>
    <dgm:pt modelId="{E1E7B60C-7573-4B8D-BC8D-7A6BF6324657}" type="pres">
      <dgm:prSet presAssocID="{DF0D74C9-CD00-47EF-A33D-8B19CDDDF1A5}" presName="connectorText" presStyleLbl="sibTrans2D1" presStyleIdx="10" presStyleCnt="16"/>
      <dgm:spPr/>
    </dgm:pt>
    <dgm:pt modelId="{8A62833A-1BA4-4F6E-86F6-D4E1B2E5FE3D}" type="pres">
      <dgm:prSet presAssocID="{337E0F5F-CC77-4A2A-8E73-3BD7D3135DBB}" presName="node" presStyleLbl="node1" presStyleIdx="11" presStyleCnt="17">
        <dgm:presLayoutVars>
          <dgm:bulletEnabled val="1"/>
        </dgm:presLayoutVars>
      </dgm:prSet>
      <dgm:spPr/>
    </dgm:pt>
    <dgm:pt modelId="{C480F913-76D5-4084-ADB5-CD55D40D62C0}" type="pres">
      <dgm:prSet presAssocID="{36A6B918-0364-490B-9B48-015044175E7D}" presName="sibTrans" presStyleLbl="sibTrans2D1" presStyleIdx="11" presStyleCnt="16"/>
      <dgm:spPr/>
    </dgm:pt>
    <dgm:pt modelId="{423EC8FD-5C1C-4DC3-8279-08A209F55912}" type="pres">
      <dgm:prSet presAssocID="{36A6B918-0364-490B-9B48-015044175E7D}" presName="connectorText" presStyleLbl="sibTrans2D1" presStyleIdx="11" presStyleCnt="16"/>
      <dgm:spPr/>
    </dgm:pt>
    <dgm:pt modelId="{8F698C32-9302-46BA-BD1B-334B7EA29279}" type="pres">
      <dgm:prSet presAssocID="{E89F9793-A64E-445F-94C6-FA1583FF5602}" presName="node" presStyleLbl="node1" presStyleIdx="12" presStyleCnt="17">
        <dgm:presLayoutVars>
          <dgm:bulletEnabled val="1"/>
        </dgm:presLayoutVars>
      </dgm:prSet>
      <dgm:spPr/>
    </dgm:pt>
    <dgm:pt modelId="{27DE1BA8-840A-40A0-8510-FA1008C41F2F}" type="pres">
      <dgm:prSet presAssocID="{1F38D1D4-D355-4EBE-85E2-C4BA6AE9B6C0}" presName="sibTrans" presStyleLbl="sibTrans2D1" presStyleIdx="12" presStyleCnt="16"/>
      <dgm:spPr/>
    </dgm:pt>
    <dgm:pt modelId="{1DB3F0C1-7EB1-4E5D-8AB0-0DBC00DF168B}" type="pres">
      <dgm:prSet presAssocID="{1F38D1D4-D355-4EBE-85E2-C4BA6AE9B6C0}" presName="connectorText" presStyleLbl="sibTrans2D1" presStyleIdx="12" presStyleCnt="16"/>
      <dgm:spPr/>
    </dgm:pt>
    <dgm:pt modelId="{A4424C70-BD2B-460D-BA59-2F8D1A5B45B4}" type="pres">
      <dgm:prSet presAssocID="{5D94FD2B-DBBA-4A72-98F4-21DC52757C8D}" presName="node" presStyleLbl="node1" presStyleIdx="13" presStyleCnt="17">
        <dgm:presLayoutVars>
          <dgm:bulletEnabled val="1"/>
        </dgm:presLayoutVars>
      </dgm:prSet>
      <dgm:spPr/>
    </dgm:pt>
    <dgm:pt modelId="{88DD1DAE-2D37-4566-B4FB-583667971FC6}" type="pres">
      <dgm:prSet presAssocID="{3001BA25-962A-4D3D-BFFB-71365419DE14}" presName="sibTrans" presStyleLbl="sibTrans2D1" presStyleIdx="13" presStyleCnt="16"/>
      <dgm:spPr/>
    </dgm:pt>
    <dgm:pt modelId="{B99607D4-2653-4253-BD8C-ABCE538F2424}" type="pres">
      <dgm:prSet presAssocID="{3001BA25-962A-4D3D-BFFB-71365419DE14}" presName="connectorText" presStyleLbl="sibTrans2D1" presStyleIdx="13" presStyleCnt="16"/>
      <dgm:spPr/>
    </dgm:pt>
    <dgm:pt modelId="{D1113D53-2A4F-43D5-912D-16464DA83BE6}" type="pres">
      <dgm:prSet presAssocID="{03D17A23-8E90-4934-8E19-8ECA5C8A5EAE}" presName="node" presStyleLbl="node1" presStyleIdx="14" presStyleCnt="17">
        <dgm:presLayoutVars>
          <dgm:bulletEnabled val="1"/>
        </dgm:presLayoutVars>
      </dgm:prSet>
      <dgm:spPr/>
    </dgm:pt>
    <dgm:pt modelId="{07C5C4A5-579A-44B2-B55C-C0ED6882530C}" type="pres">
      <dgm:prSet presAssocID="{5F92FF25-540E-4B73-A323-FA9230C34218}" presName="sibTrans" presStyleLbl="sibTrans2D1" presStyleIdx="14" presStyleCnt="16"/>
      <dgm:spPr/>
    </dgm:pt>
    <dgm:pt modelId="{EEE86C84-0FA5-49B4-98B5-2E2BB9FF207C}" type="pres">
      <dgm:prSet presAssocID="{5F92FF25-540E-4B73-A323-FA9230C34218}" presName="connectorText" presStyleLbl="sibTrans2D1" presStyleIdx="14" presStyleCnt="16"/>
      <dgm:spPr/>
    </dgm:pt>
    <dgm:pt modelId="{CBC15F73-69C7-4140-BAEE-066FF2C7CF61}" type="pres">
      <dgm:prSet presAssocID="{ABDB555E-F209-4F32-85F3-01034BE534AB}" presName="node" presStyleLbl="node1" presStyleIdx="15" presStyleCnt="17">
        <dgm:presLayoutVars>
          <dgm:bulletEnabled val="1"/>
        </dgm:presLayoutVars>
      </dgm:prSet>
      <dgm:spPr/>
    </dgm:pt>
    <dgm:pt modelId="{5A2CDCB4-74FC-4632-8E8A-7563241B3CE6}" type="pres">
      <dgm:prSet presAssocID="{01FEF63D-7E4C-4C4C-9081-C4CE275A3CCC}" presName="sibTrans" presStyleLbl="sibTrans2D1" presStyleIdx="15" presStyleCnt="16"/>
      <dgm:spPr/>
    </dgm:pt>
    <dgm:pt modelId="{4895C359-01EF-4615-AEDE-12B7077C1C9F}" type="pres">
      <dgm:prSet presAssocID="{01FEF63D-7E4C-4C4C-9081-C4CE275A3CCC}" presName="connectorText" presStyleLbl="sibTrans2D1" presStyleIdx="15" presStyleCnt="16"/>
      <dgm:spPr/>
    </dgm:pt>
    <dgm:pt modelId="{D403048D-281E-4077-A73B-DEB1E1A17478}" type="pres">
      <dgm:prSet presAssocID="{E9CC8D32-CC0D-4454-B0A1-187AA035CB4B}" presName="node" presStyleLbl="node1" presStyleIdx="16" presStyleCnt="17">
        <dgm:presLayoutVars>
          <dgm:bulletEnabled val="1"/>
        </dgm:presLayoutVars>
      </dgm:prSet>
      <dgm:spPr/>
    </dgm:pt>
  </dgm:ptLst>
  <dgm:cxnLst>
    <dgm:cxn modelId="{F4068700-6BBC-4E9A-8C7E-D0FD95F57CAD}" type="presOf" srcId="{F0520DF1-0AED-4069-90FD-F0ACE5B8A95C}" destId="{CD9B9426-6882-4EDC-8D8B-12BEA8680C2A}" srcOrd="0" destOrd="0" presId="urn:microsoft.com/office/officeart/2005/8/layout/process5"/>
    <dgm:cxn modelId="{C2A09B00-66ED-4C85-A1D3-91D7E2502BE8}" srcId="{AEE28D50-AE70-4503-A882-8015FECAEA96}" destId="{1184A2C0-16F1-4493-8736-4E6048C5490B}" srcOrd="3" destOrd="0" parTransId="{515432A2-4977-47E5-B251-A9AFF2DCE3F0}" sibTransId="{6935BECC-5F8B-4FA3-AADD-DCBD40AA6C02}"/>
    <dgm:cxn modelId="{1401EA05-ED08-4262-9FC7-FDC30E71F053}" type="presOf" srcId="{01FEF63D-7E4C-4C4C-9081-C4CE275A3CCC}" destId="{5A2CDCB4-74FC-4632-8E8A-7563241B3CE6}" srcOrd="0" destOrd="0" presId="urn:microsoft.com/office/officeart/2005/8/layout/process5"/>
    <dgm:cxn modelId="{BFA40306-CBBF-44FD-B827-F27414936577}" type="presOf" srcId="{45B2E4BE-DD94-4BBF-8437-597EDD06040E}" destId="{DCA5F51C-218C-4764-80BE-DB1BAA1DEABA}" srcOrd="0" destOrd="0" presId="urn:microsoft.com/office/officeart/2005/8/layout/process5"/>
    <dgm:cxn modelId="{DBD1C70E-AEE6-46D2-B442-7B22F58E955A}" type="presOf" srcId="{1184A2C0-16F1-4493-8736-4E6048C5490B}" destId="{1F45A2F2-A5EA-4942-B75C-036804A05591}" srcOrd="0" destOrd="0" presId="urn:microsoft.com/office/officeart/2005/8/layout/process5"/>
    <dgm:cxn modelId="{A6262F14-6D65-4EE7-948A-ED7BDAE3ABBA}" type="presOf" srcId="{5F92FF25-540E-4B73-A323-FA9230C34218}" destId="{EEE86C84-0FA5-49B4-98B5-2E2BB9FF207C}" srcOrd="1" destOrd="0" presId="urn:microsoft.com/office/officeart/2005/8/layout/process5"/>
    <dgm:cxn modelId="{39564314-4DC5-4026-8D3D-7ECF3040D620}" type="presOf" srcId="{5D94FD2B-DBBA-4A72-98F4-21DC52757C8D}" destId="{A4424C70-BD2B-460D-BA59-2F8D1A5B45B4}" srcOrd="0" destOrd="0" presId="urn:microsoft.com/office/officeart/2005/8/layout/process5"/>
    <dgm:cxn modelId="{853D3417-8A5A-4F59-89FD-222B1DF2F2DA}" type="presOf" srcId="{01FEF63D-7E4C-4C4C-9081-C4CE275A3CCC}" destId="{4895C359-01EF-4615-AEDE-12B7077C1C9F}" srcOrd="1" destOrd="0" presId="urn:microsoft.com/office/officeart/2005/8/layout/process5"/>
    <dgm:cxn modelId="{3E840626-1050-4197-B54B-239638338806}" srcId="{AEE28D50-AE70-4503-A882-8015FECAEA96}" destId="{E9CC8D32-CC0D-4454-B0A1-187AA035CB4B}" srcOrd="16" destOrd="0" parTransId="{EA3FBA6D-5DCC-4E01-BC08-8B59AEB90970}" sibTransId="{87934041-E7F6-4F77-BA4C-C6F2E4A8CAA2}"/>
    <dgm:cxn modelId="{8BB06C26-A8AC-4CF7-97E6-34437939DC1C}" type="presOf" srcId="{91676F1D-5257-4AB9-8472-F11391F3DC3B}" destId="{6279F4EC-7895-41A5-8CE5-A68DED253991}" srcOrd="0" destOrd="0" presId="urn:microsoft.com/office/officeart/2005/8/layout/process5"/>
    <dgm:cxn modelId="{C6B7DC28-0EB5-459B-8229-AD5046307A1E}" type="presOf" srcId="{45B2E4BE-DD94-4BBF-8437-597EDD06040E}" destId="{3175D1E1-D304-426A-9C50-C8546057286E}" srcOrd="1" destOrd="0" presId="urn:microsoft.com/office/officeart/2005/8/layout/process5"/>
    <dgm:cxn modelId="{D3CC4D29-E845-4ED3-B7AD-C62780B2D350}" type="presOf" srcId="{6935BECC-5F8B-4FA3-AADD-DCBD40AA6C02}" destId="{FBA5454A-24BD-439E-84CE-ABFC81AF2B97}" srcOrd="1" destOrd="0" presId="urn:microsoft.com/office/officeart/2005/8/layout/process5"/>
    <dgm:cxn modelId="{D0183C2A-2CBC-4F9B-8674-DBECE3F961E3}" type="presOf" srcId="{71E5E278-874D-4553-802B-074F6BDA5C6F}" destId="{EC674B22-93C5-4468-84BD-EAEA88BAF5E9}" srcOrd="0" destOrd="0" presId="urn:microsoft.com/office/officeart/2005/8/layout/process5"/>
    <dgm:cxn modelId="{C4858C2B-F396-4371-BBFE-96366D060805}" type="presOf" srcId="{72BF1373-662B-4377-9B29-270275E45CC6}" destId="{D53F683E-B498-4709-B6EC-27CA992679DD}" srcOrd="1" destOrd="0" presId="urn:microsoft.com/office/officeart/2005/8/layout/process5"/>
    <dgm:cxn modelId="{EC79912B-4674-44F2-B915-604E47FD13D2}" srcId="{AEE28D50-AE70-4503-A882-8015FECAEA96}" destId="{C19C6804-EE69-40C2-8BD9-D0FB7C99220F}" srcOrd="0" destOrd="0" parTransId="{70FB6286-6FBB-4313-B55E-1FDB8AD7B0D2}" sibTransId="{72BF1373-662B-4377-9B29-270275E45CC6}"/>
    <dgm:cxn modelId="{2A8FC63A-C8CE-41BF-BECC-16B229C852D5}" srcId="{AEE28D50-AE70-4503-A882-8015FECAEA96}" destId="{CC378520-99BC-4E43-9C2D-237082515BDC}" srcOrd="6" destOrd="0" parTransId="{2E8D895B-DB92-4873-A9E7-7B482D410CFF}" sibTransId="{8BEA455D-CEE3-4A2D-8EAA-2D8B71E42CB2}"/>
    <dgm:cxn modelId="{74839B3F-EF80-42F4-A79C-CBCDD96049EC}" type="presOf" srcId="{C19C6804-EE69-40C2-8BD9-D0FB7C99220F}" destId="{FB81FD08-05DD-428A-97C4-9A142755B3F1}" srcOrd="0" destOrd="0" presId="urn:microsoft.com/office/officeart/2005/8/layout/process5"/>
    <dgm:cxn modelId="{0C89695B-6A0F-45F7-935D-02141733D775}" type="presOf" srcId="{53600755-01E3-4759-BBE0-5044653C42B2}" destId="{3672CD1C-6FCA-4A24-9BF6-F26457C2250A}" srcOrd="0" destOrd="0" presId="urn:microsoft.com/office/officeart/2005/8/layout/process5"/>
    <dgm:cxn modelId="{2BB9BB5B-C7FE-4C74-BE9C-05075E7ED04E}" type="presOf" srcId="{CC378520-99BC-4E43-9C2D-237082515BDC}" destId="{1AE8DDF1-F16C-4934-84B9-6611902F0A18}" srcOrd="0" destOrd="0" presId="urn:microsoft.com/office/officeart/2005/8/layout/process5"/>
    <dgm:cxn modelId="{932F885C-DFFB-4629-8E69-6F04C8456A25}" type="presOf" srcId="{E89F9793-A64E-445F-94C6-FA1583FF5602}" destId="{8F698C32-9302-46BA-BD1B-334B7EA29279}" srcOrd="0" destOrd="0" presId="urn:microsoft.com/office/officeart/2005/8/layout/process5"/>
    <dgm:cxn modelId="{2F67435E-A0B1-40C7-B9F5-35CA35F0B5BA}" type="presOf" srcId="{D87D54EE-7397-4F05-A4F0-0C8070384121}" destId="{C0023B11-AFC8-4A55-BF7A-323D7E943757}" srcOrd="1" destOrd="0" presId="urn:microsoft.com/office/officeart/2005/8/layout/process5"/>
    <dgm:cxn modelId="{F057FA5F-C5BB-4016-B864-49049962EDAD}" type="presOf" srcId="{36A6B918-0364-490B-9B48-015044175E7D}" destId="{423EC8FD-5C1C-4DC3-8279-08A209F55912}" srcOrd="1" destOrd="0" presId="urn:microsoft.com/office/officeart/2005/8/layout/process5"/>
    <dgm:cxn modelId="{494E1561-B218-41E8-8DBA-A66A86C44CF2}" type="presOf" srcId="{36A6B918-0364-490B-9B48-015044175E7D}" destId="{C480F913-76D5-4084-ADB5-CD55D40D62C0}" srcOrd="0" destOrd="0" presId="urn:microsoft.com/office/officeart/2005/8/layout/process5"/>
    <dgm:cxn modelId="{815E0B43-4274-4A66-84B3-631F8E9425F0}" srcId="{AEE28D50-AE70-4503-A882-8015FECAEA96}" destId="{ABDB555E-F209-4F32-85F3-01034BE534AB}" srcOrd="15" destOrd="0" parTransId="{1DFCF15E-B0FD-4C6D-89AB-1A2A5AB8F30D}" sibTransId="{01FEF63D-7E4C-4C4C-9081-C4CE275A3CCC}"/>
    <dgm:cxn modelId="{2F670244-F768-49D1-8FCB-5AFC75F4F9AE}" type="presOf" srcId="{FDDBF278-4E3A-4AD9-B7E0-673247CD68AD}" destId="{950AC818-2535-4C5A-8D64-A309E10E1A1E}" srcOrd="1" destOrd="0" presId="urn:microsoft.com/office/officeart/2005/8/layout/process5"/>
    <dgm:cxn modelId="{D6320F44-C5E4-441F-A8CF-AC3F5C4E4CBB}" type="presOf" srcId="{D0C3AE13-0EAD-41C1-A4EE-9C9018FDCA27}" destId="{68BD5F26-5489-4880-99AE-230060CAE407}" srcOrd="1" destOrd="0" presId="urn:microsoft.com/office/officeart/2005/8/layout/process5"/>
    <dgm:cxn modelId="{5606E166-93BE-413E-8C1E-E4777EED848E}" type="presOf" srcId="{71E5E278-874D-4553-802B-074F6BDA5C6F}" destId="{6D78E902-D126-4AF4-B2F4-9105D9724BA4}" srcOrd="1" destOrd="0" presId="urn:microsoft.com/office/officeart/2005/8/layout/process5"/>
    <dgm:cxn modelId="{FF91FC66-FEFD-4A72-AB73-6A1EB5F05629}" srcId="{AEE28D50-AE70-4503-A882-8015FECAEA96}" destId="{B343C908-DE3E-49E6-A445-928EDBD10A0F}" srcOrd="2" destOrd="0" parTransId="{08B19EE3-35A8-4F9B-9E62-BFBC44DD38D4}" sibTransId="{FDDBF278-4E3A-4AD9-B7E0-673247CD68AD}"/>
    <dgm:cxn modelId="{FB5F7A67-4FC4-48D8-B8DA-78F4E22C3A4A}" srcId="{AEE28D50-AE70-4503-A882-8015FECAEA96}" destId="{B5CAD656-A719-417C-9E9C-597381E834A8}" srcOrd="4" destOrd="0" parTransId="{E364BFD9-4754-470F-8BC5-DB83D31DC8FF}" sibTransId="{53600755-01E3-4759-BBE0-5044653C42B2}"/>
    <dgm:cxn modelId="{1A59776A-DFC1-4FFA-9E78-8F92C31DFEEB}" type="presOf" srcId="{337E0F5F-CC77-4A2A-8E73-3BD7D3135DBB}" destId="{8A62833A-1BA4-4F6E-86F6-D4E1B2E5FE3D}" srcOrd="0" destOrd="0" presId="urn:microsoft.com/office/officeart/2005/8/layout/process5"/>
    <dgm:cxn modelId="{92FBAA6B-C10D-4FEA-AF4B-F7D19C345B18}" type="presOf" srcId="{E9CC8D32-CC0D-4454-B0A1-187AA035CB4B}" destId="{D403048D-281E-4077-A73B-DEB1E1A17478}" srcOrd="0" destOrd="0" presId="urn:microsoft.com/office/officeart/2005/8/layout/process5"/>
    <dgm:cxn modelId="{3923FC6B-7059-4D3D-8820-85450D3D604D}" type="presOf" srcId="{03D17A23-8E90-4934-8E19-8ECA5C8A5EAE}" destId="{D1113D53-2A4F-43D5-912D-16464DA83BE6}" srcOrd="0" destOrd="0" presId="urn:microsoft.com/office/officeart/2005/8/layout/process5"/>
    <dgm:cxn modelId="{F0DE246C-4BDA-414E-A839-C555243873C4}" type="presOf" srcId="{D0C3AE13-0EAD-41C1-A4EE-9C9018FDCA27}" destId="{FE87F274-16C1-44B6-BE8A-87E080014F0C}" srcOrd="0" destOrd="0" presId="urn:microsoft.com/office/officeart/2005/8/layout/process5"/>
    <dgm:cxn modelId="{66C48B6D-3A05-4993-A8E7-5684CCA719E3}" srcId="{AEE28D50-AE70-4503-A882-8015FECAEA96}" destId="{03D17A23-8E90-4934-8E19-8ECA5C8A5EAE}" srcOrd="14" destOrd="0" parTransId="{A50A8387-A025-4BFF-8FAA-DC83AD403E69}" sibTransId="{5F92FF25-540E-4B73-A323-FA9230C34218}"/>
    <dgm:cxn modelId="{8A36816E-0D56-4698-80A8-F2063D2E5D7C}" type="presOf" srcId="{3001BA25-962A-4D3D-BFFB-71365419DE14}" destId="{88DD1DAE-2D37-4566-B4FB-583667971FC6}" srcOrd="0" destOrd="0" presId="urn:microsoft.com/office/officeart/2005/8/layout/process5"/>
    <dgm:cxn modelId="{46FCBD6E-58FC-457F-AA66-A481996F1FA6}" srcId="{AEE28D50-AE70-4503-A882-8015FECAEA96}" destId="{91676F1D-5257-4AB9-8472-F11391F3DC3B}" srcOrd="9" destOrd="0" parTransId="{9C292C6F-C8F3-4F7F-A8DB-0521A411E283}" sibTransId="{71E5E278-874D-4553-802B-074F6BDA5C6F}"/>
    <dgm:cxn modelId="{87A98D4F-7851-489B-8ACB-88B825E44DE9}" type="presOf" srcId="{A3D612E1-8C06-4BCF-AAE8-D7F441496E96}" destId="{0E40B1FC-1329-4695-B5D5-C51AD94F1C05}" srcOrd="0" destOrd="0" presId="urn:microsoft.com/office/officeart/2005/8/layout/process5"/>
    <dgm:cxn modelId="{2C76956F-2B48-4C45-AA62-782EC781C6EB}" srcId="{AEE28D50-AE70-4503-A882-8015FECAEA96}" destId="{5D94FD2B-DBBA-4A72-98F4-21DC52757C8D}" srcOrd="13" destOrd="0" parTransId="{A1690C52-E0EE-4B15-9FB1-700D33331D5D}" sibTransId="{3001BA25-962A-4D3D-BFFB-71365419DE14}"/>
    <dgm:cxn modelId="{06C63453-679A-4B93-A4CC-C3F87F76ACF4}" srcId="{AEE28D50-AE70-4503-A882-8015FECAEA96}" destId="{A3D612E1-8C06-4BCF-AAE8-D7F441496E96}" srcOrd="1" destOrd="0" parTransId="{D9F3BA92-838B-43A0-9289-F1E9B2C773BC}" sibTransId="{D0C3AE13-0EAD-41C1-A4EE-9C9018FDCA27}"/>
    <dgm:cxn modelId="{4FC37856-B954-4181-96B2-B3CB7C6AF69D}" type="presOf" srcId="{A2D8EDBE-C0BA-4DD4-8D07-76E27511556F}" destId="{9BC3B9A8-FCB2-4C2D-AFD6-268DEF66280E}" srcOrd="0" destOrd="0" presId="urn:microsoft.com/office/officeart/2005/8/layout/process5"/>
    <dgm:cxn modelId="{DA9C4858-3D2E-45CC-AF78-D58E98666F2E}" type="presOf" srcId="{1F38D1D4-D355-4EBE-85E2-C4BA6AE9B6C0}" destId="{27DE1BA8-840A-40A0-8510-FA1008C41F2F}" srcOrd="0" destOrd="0" presId="urn:microsoft.com/office/officeart/2005/8/layout/process5"/>
    <dgm:cxn modelId="{2E95A47A-2DBA-45CB-9123-CA5B8863D107}" type="presOf" srcId="{AB4152F2-BF66-4AEE-A430-AA37E34F4542}" destId="{78CF1AFE-FF60-4B84-8497-376E71359E1A}" srcOrd="0" destOrd="0" presId="urn:microsoft.com/office/officeart/2005/8/layout/process5"/>
    <dgm:cxn modelId="{9E24397C-4F9C-40D3-A779-637737EE8864}" type="presOf" srcId="{D87D54EE-7397-4F05-A4F0-0C8070384121}" destId="{34F85174-FC9D-42DC-83C3-510474CA3821}" srcOrd="0" destOrd="0" presId="urn:microsoft.com/office/officeart/2005/8/layout/process5"/>
    <dgm:cxn modelId="{B200DD7C-19A1-4104-AD58-B9EC34BCCBD1}" type="presOf" srcId="{72BF1373-662B-4377-9B29-270275E45CC6}" destId="{50F556D3-9CCC-49F7-A3B1-FF86CCB847DF}" srcOrd="0" destOrd="0" presId="urn:microsoft.com/office/officeart/2005/8/layout/process5"/>
    <dgm:cxn modelId="{5763A67E-A8E2-43C1-8A7F-1A901CC850AA}" type="presOf" srcId="{B5CAD656-A719-417C-9E9C-597381E834A8}" destId="{BD9CB497-2FE7-49EE-AB3F-E631192164F4}" srcOrd="0" destOrd="0" presId="urn:microsoft.com/office/officeart/2005/8/layout/process5"/>
    <dgm:cxn modelId="{C19EF18C-EA87-4B6E-880F-E529E7BC51E2}" srcId="{AEE28D50-AE70-4503-A882-8015FECAEA96}" destId="{E89F9793-A64E-445F-94C6-FA1583FF5602}" srcOrd="12" destOrd="0" parTransId="{CF2AE247-B74A-4397-968E-279D8FF4CB82}" sibTransId="{1F38D1D4-D355-4EBE-85E2-C4BA6AE9B6C0}"/>
    <dgm:cxn modelId="{A7C5AB90-DF0B-4AC0-B696-DD2FFB4270D8}" type="presOf" srcId="{1F38D1D4-D355-4EBE-85E2-C4BA6AE9B6C0}" destId="{1DB3F0C1-7EB1-4E5D-8AB0-0DBC00DF168B}" srcOrd="1" destOrd="0" presId="urn:microsoft.com/office/officeart/2005/8/layout/process5"/>
    <dgm:cxn modelId="{A1756692-82DE-4DF0-B9B8-B3706E6BD11F}" type="presOf" srcId="{3001BA25-962A-4D3D-BFFB-71365419DE14}" destId="{B99607D4-2653-4253-BD8C-ABCE538F2424}" srcOrd="1" destOrd="0" presId="urn:microsoft.com/office/officeart/2005/8/layout/process5"/>
    <dgm:cxn modelId="{FA47C992-E890-4B0D-A344-0A9EC4271F6E}" type="presOf" srcId="{ABDB555E-F209-4F32-85F3-01034BE534AB}" destId="{CBC15F73-69C7-4140-BAEE-066FF2C7CF61}" srcOrd="0" destOrd="0" presId="urn:microsoft.com/office/officeart/2005/8/layout/process5"/>
    <dgm:cxn modelId="{1E427997-4982-48E2-9E81-444AACF7402A}" type="presOf" srcId="{8BEA455D-CEE3-4A2D-8EAA-2D8B71E42CB2}" destId="{DBC982D5-D0AB-4DAB-AD15-8DCEF5DF3C4E}" srcOrd="1" destOrd="0" presId="urn:microsoft.com/office/officeart/2005/8/layout/process5"/>
    <dgm:cxn modelId="{61B1619D-242A-4897-8D99-A395F3C429F6}" srcId="{AEE28D50-AE70-4503-A882-8015FECAEA96}" destId="{AB4152F2-BF66-4AEE-A430-AA37E34F4542}" srcOrd="10" destOrd="0" parTransId="{EEBCD967-EA44-45DA-BCB9-B926B85CA996}" sibTransId="{DF0D74C9-CD00-47EF-A33D-8B19CDDDF1A5}"/>
    <dgm:cxn modelId="{A43122A0-3CF7-4D0A-86F7-AAB662B7D6B9}" type="presOf" srcId="{8671C93A-CC58-43EA-9531-C1F716A354BD}" destId="{CB0CD84A-925E-4908-825D-C5C2C6C6FAF1}" srcOrd="0" destOrd="0" presId="urn:microsoft.com/office/officeart/2005/8/layout/process5"/>
    <dgm:cxn modelId="{37662EA0-9B39-4ED2-BBEA-4F0097205383}" srcId="{AEE28D50-AE70-4503-A882-8015FECAEA96}" destId="{337E0F5F-CC77-4A2A-8E73-3BD7D3135DBB}" srcOrd="11" destOrd="0" parTransId="{87AED9D3-F9D5-4DA6-A12A-7BC857C0E14F}" sibTransId="{36A6B918-0364-490B-9B48-015044175E7D}"/>
    <dgm:cxn modelId="{C82C59A6-BEA3-44B1-BFC8-5F222D3ECE1F}" type="presOf" srcId="{53600755-01E3-4759-BBE0-5044653C42B2}" destId="{3089A897-B3AC-488F-910E-6FCF2A0924FF}" srcOrd="1" destOrd="0" presId="urn:microsoft.com/office/officeart/2005/8/layout/process5"/>
    <dgm:cxn modelId="{5CEB28AD-A492-44C9-84E4-B58111BFE077}" type="presOf" srcId="{6935BECC-5F8B-4FA3-AADD-DCBD40AA6C02}" destId="{E23B07F5-1E31-47FB-B6F3-5148DD940787}" srcOrd="0" destOrd="0" presId="urn:microsoft.com/office/officeart/2005/8/layout/process5"/>
    <dgm:cxn modelId="{3E867DAD-B5E1-46A7-96F4-0778AEC23D0E}" srcId="{AEE28D50-AE70-4503-A882-8015FECAEA96}" destId="{8671C93A-CC58-43EA-9531-C1F716A354BD}" srcOrd="8" destOrd="0" parTransId="{59660A11-2F33-4B95-A93A-A86208E9F2A7}" sibTransId="{A2D8EDBE-C0BA-4DD4-8D07-76E27511556F}"/>
    <dgm:cxn modelId="{C67071BD-3664-4FCC-837B-689119A6CE09}" type="presOf" srcId="{FDDBF278-4E3A-4AD9-B7E0-673247CD68AD}" destId="{9B0E4B67-96A4-440F-B813-72D209DD0E86}" srcOrd="0" destOrd="0" presId="urn:microsoft.com/office/officeart/2005/8/layout/process5"/>
    <dgm:cxn modelId="{70CFAFC5-C7A2-49DC-BFF6-20EB1764A1E4}" type="presOf" srcId="{DF0D74C9-CD00-47EF-A33D-8B19CDDDF1A5}" destId="{D8265D0B-4172-4424-96B4-64A0B23A48B2}" srcOrd="0" destOrd="0" presId="urn:microsoft.com/office/officeart/2005/8/layout/process5"/>
    <dgm:cxn modelId="{7775C2C5-1BCC-4D63-A713-1BAFCDE4987B}" type="presOf" srcId="{A2D8EDBE-C0BA-4DD4-8D07-76E27511556F}" destId="{95655D9B-1723-463D-BB28-29BBAD6222EB}" srcOrd="1" destOrd="0" presId="urn:microsoft.com/office/officeart/2005/8/layout/process5"/>
    <dgm:cxn modelId="{2531DDD3-8DF2-4312-B8B4-2C0C4C0ECCF6}" type="presOf" srcId="{5F92FF25-540E-4B73-A323-FA9230C34218}" destId="{07C5C4A5-579A-44B2-B55C-C0ED6882530C}" srcOrd="0" destOrd="0" presId="urn:microsoft.com/office/officeart/2005/8/layout/process5"/>
    <dgm:cxn modelId="{76A4BADB-3153-45F0-8FBB-4B06BB10F88E}" type="presOf" srcId="{84ECE16E-C0EC-4B16-8865-B430F7DF7182}" destId="{98C422CD-DABB-41FC-A854-50096B72387E}" srcOrd="0" destOrd="0" presId="urn:microsoft.com/office/officeart/2005/8/layout/process5"/>
    <dgm:cxn modelId="{FBB9E5E6-1773-4DA8-AEC6-34602E06EEBF}" srcId="{AEE28D50-AE70-4503-A882-8015FECAEA96}" destId="{84ECE16E-C0EC-4B16-8865-B430F7DF7182}" srcOrd="7" destOrd="0" parTransId="{294896C0-EA96-42E6-A0A6-322A79C32AA8}" sibTransId="{45B2E4BE-DD94-4BBF-8437-597EDD06040E}"/>
    <dgm:cxn modelId="{8F4B3FEA-CA7F-4414-AE9D-99F542403DC5}" type="presOf" srcId="{AEE28D50-AE70-4503-A882-8015FECAEA96}" destId="{9126CD30-55D3-4054-BF35-D31C80B718D8}" srcOrd="0" destOrd="0" presId="urn:microsoft.com/office/officeart/2005/8/layout/process5"/>
    <dgm:cxn modelId="{0DEEE1F2-EDBD-4FC8-906C-A4E443D63DBA}" srcId="{AEE28D50-AE70-4503-A882-8015FECAEA96}" destId="{F0520DF1-0AED-4069-90FD-F0ACE5B8A95C}" srcOrd="5" destOrd="0" parTransId="{A6311410-D374-4A13-BF49-71FD61BFABD6}" sibTransId="{D87D54EE-7397-4F05-A4F0-0C8070384121}"/>
    <dgm:cxn modelId="{2C773DF4-5185-4FE0-9E93-05684304E6DC}" type="presOf" srcId="{DF0D74C9-CD00-47EF-A33D-8B19CDDDF1A5}" destId="{E1E7B60C-7573-4B8D-BC8D-7A6BF6324657}" srcOrd="1" destOrd="0" presId="urn:microsoft.com/office/officeart/2005/8/layout/process5"/>
    <dgm:cxn modelId="{50AF66FD-2428-422B-8CEB-F8E26F27A6D2}" type="presOf" srcId="{B343C908-DE3E-49E6-A445-928EDBD10A0F}" destId="{F1218248-9953-4679-97B5-ECB6DA499AD2}" srcOrd="0" destOrd="0" presId="urn:microsoft.com/office/officeart/2005/8/layout/process5"/>
    <dgm:cxn modelId="{6371DBFD-355E-4F42-A2F8-584CF1F0F970}" type="presOf" srcId="{8BEA455D-CEE3-4A2D-8EAA-2D8B71E42CB2}" destId="{6D775CAB-0501-423F-8334-A14B62341F82}" srcOrd="0" destOrd="0" presId="urn:microsoft.com/office/officeart/2005/8/layout/process5"/>
    <dgm:cxn modelId="{03752085-4001-45FE-A8AA-3226FF500967}" type="presParOf" srcId="{9126CD30-55D3-4054-BF35-D31C80B718D8}" destId="{FB81FD08-05DD-428A-97C4-9A142755B3F1}" srcOrd="0" destOrd="0" presId="urn:microsoft.com/office/officeart/2005/8/layout/process5"/>
    <dgm:cxn modelId="{044CB7EF-18F7-4E3B-A3A0-B4FBE8378EF8}" type="presParOf" srcId="{9126CD30-55D3-4054-BF35-D31C80B718D8}" destId="{50F556D3-9CCC-49F7-A3B1-FF86CCB847DF}" srcOrd="1" destOrd="0" presId="urn:microsoft.com/office/officeart/2005/8/layout/process5"/>
    <dgm:cxn modelId="{1B6F4166-A6BB-40FC-8515-ABCD1D4EBEBA}" type="presParOf" srcId="{50F556D3-9CCC-49F7-A3B1-FF86CCB847DF}" destId="{D53F683E-B498-4709-B6EC-27CA992679DD}" srcOrd="0" destOrd="0" presId="urn:microsoft.com/office/officeart/2005/8/layout/process5"/>
    <dgm:cxn modelId="{0BA42023-4ECF-4C48-8FBC-3F12E169E799}" type="presParOf" srcId="{9126CD30-55D3-4054-BF35-D31C80B718D8}" destId="{0E40B1FC-1329-4695-B5D5-C51AD94F1C05}" srcOrd="2" destOrd="0" presId="urn:microsoft.com/office/officeart/2005/8/layout/process5"/>
    <dgm:cxn modelId="{0FD6E4CD-5B73-4B36-9673-96AC4EBCA630}" type="presParOf" srcId="{9126CD30-55D3-4054-BF35-D31C80B718D8}" destId="{FE87F274-16C1-44B6-BE8A-87E080014F0C}" srcOrd="3" destOrd="0" presId="urn:microsoft.com/office/officeart/2005/8/layout/process5"/>
    <dgm:cxn modelId="{4853A719-9D59-461F-8B6D-93F26B12D381}" type="presParOf" srcId="{FE87F274-16C1-44B6-BE8A-87E080014F0C}" destId="{68BD5F26-5489-4880-99AE-230060CAE407}" srcOrd="0" destOrd="0" presId="urn:microsoft.com/office/officeart/2005/8/layout/process5"/>
    <dgm:cxn modelId="{5EFCE3E6-F3EE-4926-8537-C248FB335DAE}" type="presParOf" srcId="{9126CD30-55D3-4054-BF35-D31C80B718D8}" destId="{F1218248-9953-4679-97B5-ECB6DA499AD2}" srcOrd="4" destOrd="0" presId="urn:microsoft.com/office/officeart/2005/8/layout/process5"/>
    <dgm:cxn modelId="{F43B388D-8FC9-4CBB-84FF-1F0BBC71F4F8}" type="presParOf" srcId="{9126CD30-55D3-4054-BF35-D31C80B718D8}" destId="{9B0E4B67-96A4-440F-B813-72D209DD0E86}" srcOrd="5" destOrd="0" presId="urn:microsoft.com/office/officeart/2005/8/layout/process5"/>
    <dgm:cxn modelId="{C5BE19FC-1413-420F-AD55-DAD06E712FB0}" type="presParOf" srcId="{9B0E4B67-96A4-440F-B813-72D209DD0E86}" destId="{950AC818-2535-4C5A-8D64-A309E10E1A1E}" srcOrd="0" destOrd="0" presId="urn:microsoft.com/office/officeart/2005/8/layout/process5"/>
    <dgm:cxn modelId="{F6C082E1-E580-407E-AFB2-F575DC6A1B85}" type="presParOf" srcId="{9126CD30-55D3-4054-BF35-D31C80B718D8}" destId="{1F45A2F2-A5EA-4942-B75C-036804A05591}" srcOrd="6" destOrd="0" presId="urn:microsoft.com/office/officeart/2005/8/layout/process5"/>
    <dgm:cxn modelId="{3ACECD3A-42E6-4E14-98A3-5DC99B85A71A}" type="presParOf" srcId="{9126CD30-55D3-4054-BF35-D31C80B718D8}" destId="{E23B07F5-1E31-47FB-B6F3-5148DD940787}" srcOrd="7" destOrd="0" presId="urn:microsoft.com/office/officeart/2005/8/layout/process5"/>
    <dgm:cxn modelId="{45A613D2-67E4-4EEC-BD77-01F790872884}" type="presParOf" srcId="{E23B07F5-1E31-47FB-B6F3-5148DD940787}" destId="{FBA5454A-24BD-439E-84CE-ABFC81AF2B97}" srcOrd="0" destOrd="0" presId="urn:microsoft.com/office/officeart/2005/8/layout/process5"/>
    <dgm:cxn modelId="{B8CD6D7F-320C-4CEA-8CB6-F2ED2C9F0544}" type="presParOf" srcId="{9126CD30-55D3-4054-BF35-D31C80B718D8}" destId="{BD9CB497-2FE7-49EE-AB3F-E631192164F4}" srcOrd="8" destOrd="0" presId="urn:microsoft.com/office/officeart/2005/8/layout/process5"/>
    <dgm:cxn modelId="{C0AD8C60-8A4F-4D38-932E-9A9E9197DAD2}" type="presParOf" srcId="{9126CD30-55D3-4054-BF35-D31C80B718D8}" destId="{3672CD1C-6FCA-4A24-9BF6-F26457C2250A}" srcOrd="9" destOrd="0" presId="urn:microsoft.com/office/officeart/2005/8/layout/process5"/>
    <dgm:cxn modelId="{C9CFFF94-E45E-4F7E-909E-387692F223FB}" type="presParOf" srcId="{3672CD1C-6FCA-4A24-9BF6-F26457C2250A}" destId="{3089A897-B3AC-488F-910E-6FCF2A0924FF}" srcOrd="0" destOrd="0" presId="urn:microsoft.com/office/officeart/2005/8/layout/process5"/>
    <dgm:cxn modelId="{125D0991-3D74-4265-9B69-6CAA052F49C9}" type="presParOf" srcId="{9126CD30-55D3-4054-BF35-D31C80B718D8}" destId="{CD9B9426-6882-4EDC-8D8B-12BEA8680C2A}" srcOrd="10" destOrd="0" presId="urn:microsoft.com/office/officeart/2005/8/layout/process5"/>
    <dgm:cxn modelId="{145B2967-D9AA-4CD4-8B06-C31D30554FDF}" type="presParOf" srcId="{9126CD30-55D3-4054-BF35-D31C80B718D8}" destId="{34F85174-FC9D-42DC-83C3-510474CA3821}" srcOrd="11" destOrd="0" presId="urn:microsoft.com/office/officeart/2005/8/layout/process5"/>
    <dgm:cxn modelId="{D6E45CB1-68D2-4FD1-BD8B-D35CD6FABEB5}" type="presParOf" srcId="{34F85174-FC9D-42DC-83C3-510474CA3821}" destId="{C0023B11-AFC8-4A55-BF7A-323D7E943757}" srcOrd="0" destOrd="0" presId="urn:microsoft.com/office/officeart/2005/8/layout/process5"/>
    <dgm:cxn modelId="{39FBD57F-D0F9-415C-9BAF-65A2E3EFBDA4}" type="presParOf" srcId="{9126CD30-55D3-4054-BF35-D31C80B718D8}" destId="{1AE8DDF1-F16C-4934-84B9-6611902F0A18}" srcOrd="12" destOrd="0" presId="urn:microsoft.com/office/officeart/2005/8/layout/process5"/>
    <dgm:cxn modelId="{CA36E248-3076-4AF4-B740-388CBF39FE13}" type="presParOf" srcId="{9126CD30-55D3-4054-BF35-D31C80B718D8}" destId="{6D775CAB-0501-423F-8334-A14B62341F82}" srcOrd="13" destOrd="0" presId="urn:microsoft.com/office/officeart/2005/8/layout/process5"/>
    <dgm:cxn modelId="{9476A67E-3F4F-4E1B-86B7-65A47FE832DE}" type="presParOf" srcId="{6D775CAB-0501-423F-8334-A14B62341F82}" destId="{DBC982D5-D0AB-4DAB-AD15-8DCEF5DF3C4E}" srcOrd="0" destOrd="0" presId="urn:microsoft.com/office/officeart/2005/8/layout/process5"/>
    <dgm:cxn modelId="{AAB4D243-5E45-4EA5-9130-BC298BDAA099}" type="presParOf" srcId="{9126CD30-55D3-4054-BF35-D31C80B718D8}" destId="{98C422CD-DABB-41FC-A854-50096B72387E}" srcOrd="14" destOrd="0" presId="urn:microsoft.com/office/officeart/2005/8/layout/process5"/>
    <dgm:cxn modelId="{92F577AB-84D3-44FF-B295-85F51B6226AA}" type="presParOf" srcId="{9126CD30-55D3-4054-BF35-D31C80B718D8}" destId="{DCA5F51C-218C-4764-80BE-DB1BAA1DEABA}" srcOrd="15" destOrd="0" presId="urn:microsoft.com/office/officeart/2005/8/layout/process5"/>
    <dgm:cxn modelId="{11FB33BB-5F17-4E67-90F7-E7B51B954230}" type="presParOf" srcId="{DCA5F51C-218C-4764-80BE-DB1BAA1DEABA}" destId="{3175D1E1-D304-426A-9C50-C8546057286E}" srcOrd="0" destOrd="0" presId="urn:microsoft.com/office/officeart/2005/8/layout/process5"/>
    <dgm:cxn modelId="{EE5A2076-F3ED-4CC8-B56E-CF3BF4D4214F}" type="presParOf" srcId="{9126CD30-55D3-4054-BF35-D31C80B718D8}" destId="{CB0CD84A-925E-4908-825D-C5C2C6C6FAF1}" srcOrd="16" destOrd="0" presId="urn:microsoft.com/office/officeart/2005/8/layout/process5"/>
    <dgm:cxn modelId="{8269C2A2-8661-409C-9AEE-4EDCF97B3FF9}" type="presParOf" srcId="{9126CD30-55D3-4054-BF35-D31C80B718D8}" destId="{9BC3B9A8-FCB2-4C2D-AFD6-268DEF66280E}" srcOrd="17" destOrd="0" presId="urn:microsoft.com/office/officeart/2005/8/layout/process5"/>
    <dgm:cxn modelId="{6826350B-8FF3-4022-A60B-38B99086B0EF}" type="presParOf" srcId="{9BC3B9A8-FCB2-4C2D-AFD6-268DEF66280E}" destId="{95655D9B-1723-463D-BB28-29BBAD6222EB}" srcOrd="0" destOrd="0" presId="urn:microsoft.com/office/officeart/2005/8/layout/process5"/>
    <dgm:cxn modelId="{8AB2319D-7BEB-44EA-B803-79508DFC9A40}" type="presParOf" srcId="{9126CD30-55D3-4054-BF35-D31C80B718D8}" destId="{6279F4EC-7895-41A5-8CE5-A68DED253991}" srcOrd="18" destOrd="0" presId="urn:microsoft.com/office/officeart/2005/8/layout/process5"/>
    <dgm:cxn modelId="{73B60653-D537-4E78-9E12-41D68B4C25C0}" type="presParOf" srcId="{9126CD30-55D3-4054-BF35-D31C80B718D8}" destId="{EC674B22-93C5-4468-84BD-EAEA88BAF5E9}" srcOrd="19" destOrd="0" presId="urn:microsoft.com/office/officeart/2005/8/layout/process5"/>
    <dgm:cxn modelId="{A098E84B-F1A1-47DA-8C69-6A69DAFEAC01}" type="presParOf" srcId="{EC674B22-93C5-4468-84BD-EAEA88BAF5E9}" destId="{6D78E902-D126-4AF4-B2F4-9105D9724BA4}" srcOrd="0" destOrd="0" presId="urn:microsoft.com/office/officeart/2005/8/layout/process5"/>
    <dgm:cxn modelId="{EB64B283-D78B-4690-A53D-1F190251C35D}" type="presParOf" srcId="{9126CD30-55D3-4054-BF35-D31C80B718D8}" destId="{78CF1AFE-FF60-4B84-8497-376E71359E1A}" srcOrd="20" destOrd="0" presId="urn:microsoft.com/office/officeart/2005/8/layout/process5"/>
    <dgm:cxn modelId="{DA8940E5-4779-46AD-B88D-E5DF96AD4250}" type="presParOf" srcId="{9126CD30-55D3-4054-BF35-D31C80B718D8}" destId="{D8265D0B-4172-4424-96B4-64A0B23A48B2}" srcOrd="21" destOrd="0" presId="urn:microsoft.com/office/officeart/2005/8/layout/process5"/>
    <dgm:cxn modelId="{D8EA3D85-7464-4F50-A884-CB1A56466007}" type="presParOf" srcId="{D8265D0B-4172-4424-96B4-64A0B23A48B2}" destId="{E1E7B60C-7573-4B8D-BC8D-7A6BF6324657}" srcOrd="0" destOrd="0" presId="urn:microsoft.com/office/officeart/2005/8/layout/process5"/>
    <dgm:cxn modelId="{A3C6FF00-5A88-4E67-B24C-CA203CEB01B7}" type="presParOf" srcId="{9126CD30-55D3-4054-BF35-D31C80B718D8}" destId="{8A62833A-1BA4-4F6E-86F6-D4E1B2E5FE3D}" srcOrd="22" destOrd="0" presId="urn:microsoft.com/office/officeart/2005/8/layout/process5"/>
    <dgm:cxn modelId="{BFD5C84B-4213-4E27-BD20-501F3FC7DFE7}" type="presParOf" srcId="{9126CD30-55D3-4054-BF35-D31C80B718D8}" destId="{C480F913-76D5-4084-ADB5-CD55D40D62C0}" srcOrd="23" destOrd="0" presId="urn:microsoft.com/office/officeart/2005/8/layout/process5"/>
    <dgm:cxn modelId="{333AD820-B521-40B4-A072-B9053C4F330A}" type="presParOf" srcId="{C480F913-76D5-4084-ADB5-CD55D40D62C0}" destId="{423EC8FD-5C1C-4DC3-8279-08A209F55912}" srcOrd="0" destOrd="0" presId="urn:microsoft.com/office/officeart/2005/8/layout/process5"/>
    <dgm:cxn modelId="{F9E99217-0EE2-4114-A66B-21DB0562B8D1}" type="presParOf" srcId="{9126CD30-55D3-4054-BF35-D31C80B718D8}" destId="{8F698C32-9302-46BA-BD1B-334B7EA29279}" srcOrd="24" destOrd="0" presId="urn:microsoft.com/office/officeart/2005/8/layout/process5"/>
    <dgm:cxn modelId="{E84FFB3C-90BE-4557-8A46-7AE5C7663BED}" type="presParOf" srcId="{9126CD30-55D3-4054-BF35-D31C80B718D8}" destId="{27DE1BA8-840A-40A0-8510-FA1008C41F2F}" srcOrd="25" destOrd="0" presId="urn:microsoft.com/office/officeart/2005/8/layout/process5"/>
    <dgm:cxn modelId="{F5B7EF01-7D8C-4C35-B00D-EDAA3AB844EF}" type="presParOf" srcId="{27DE1BA8-840A-40A0-8510-FA1008C41F2F}" destId="{1DB3F0C1-7EB1-4E5D-8AB0-0DBC00DF168B}" srcOrd="0" destOrd="0" presId="urn:microsoft.com/office/officeart/2005/8/layout/process5"/>
    <dgm:cxn modelId="{B7062992-955B-4894-BDB8-7A57BBFA7E43}" type="presParOf" srcId="{9126CD30-55D3-4054-BF35-D31C80B718D8}" destId="{A4424C70-BD2B-460D-BA59-2F8D1A5B45B4}" srcOrd="26" destOrd="0" presId="urn:microsoft.com/office/officeart/2005/8/layout/process5"/>
    <dgm:cxn modelId="{B2C07075-F7EF-40BA-8413-FB972AD5F8B0}" type="presParOf" srcId="{9126CD30-55D3-4054-BF35-D31C80B718D8}" destId="{88DD1DAE-2D37-4566-B4FB-583667971FC6}" srcOrd="27" destOrd="0" presId="urn:microsoft.com/office/officeart/2005/8/layout/process5"/>
    <dgm:cxn modelId="{1CE331D8-06F2-412E-84D5-2D36DD14B6B1}" type="presParOf" srcId="{88DD1DAE-2D37-4566-B4FB-583667971FC6}" destId="{B99607D4-2653-4253-BD8C-ABCE538F2424}" srcOrd="0" destOrd="0" presId="urn:microsoft.com/office/officeart/2005/8/layout/process5"/>
    <dgm:cxn modelId="{7288C5C3-8C65-4BA2-99AF-0B4FC6DD911E}" type="presParOf" srcId="{9126CD30-55D3-4054-BF35-D31C80B718D8}" destId="{D1113D53-2A4F-43D5-912D-16464DA83BE6}" srcOrd="28" destOrd="0" presId="urn:microsoft.com/office/officeart/2005/8/layout/process5"/>
    <dgm:cxn modelId="{827A300D-1DFB-49E7-9BA7-9A94FADBF3E8}" type="presParOf" srcId="{9126CD30-55D3-4054-BF35-D31C80B718D8}" destId="{07C5C4A5-579A-44B2-B55C-C0ED6882530C}" srcOrd="29" destOrd="0" presId="urn:microsoft.com/office/officeart/2005/8/layout/process5"/>
    <dgm:cxn modelId="{ED63C038-0300-4370-899A-DB3FF165B4B0}" type="presParOf" srcId="{07C5C4A5-579A-44B2-B55C-C0ED6882530C}" destId="{EEE86C84-0FA5-49B4-98B5-2E2BB9FF207C}" srcOrd="0" destOrd="0" presId="urn:microsoft.com/office/officeart/2005/8/layout/process5"/>
    <dgm:cxn modelId="{402F2176-AD9E-4116-BC46-E9431A92408C}" type="presParOf" srcId="{9126CD30-55D3-4054-BF35-D31C80B718D8}" destId="{CBC15F73-69C7-4140-BAEE-066FF2C7CF61}" srcOrd="30" destOrd="0" presId="urn:microsoft.com/office/officeart/2005/8/layout/process5"/>
    <dgm:cxn modelId="{63CF2DD4-9E43-42B0-BC32-F06272159425}" type="presParOf" srcId="{9126CD30-55D3-4054-BF35-D31C80B718D8}" destId="{5A2CDCB4-74FC-4632-8E8A-7563241B3CE6}" srcOrd="31" destOrd="0" presId="urn:microsoft.com/office/officeart/2005/8/layout/process5"/>
    <dgm:cxn modelId="{A65813B1-8061-4B7A-BA4E-A1B78432FDBC}" type="presParOf" srcId="{5A2CDCB4-74FC-4632-8E8A-7563241B3CE6}" destId="{4895C359-01EF-4615-AEDE-12B7077C1C9F}" srcOrd="0" destOrd="0" presId="urn:microsoft.com/office/officeart/2005/8/layout/process5"/>
    <dgm:cxn modelId="{B33FF989-F1EB-4C92-9ED3-A3D9A84BB16B}" type="presParOf" srcId="{9126CD30-55D3-4054-BF35-D31C80B718D8}" destId="{D403048D-281E-4077-A73B-DEB1E1A17478}" srcOrd="3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226B20-544D-4B27-9FBC-1859FFD835AC}" type="doc">
      <dgm:prSet loTypeId="urn:microsoft.com/office/officeart/2005/8/layout/vList2" loCatId="list" qsTypeId="urn:microsoft.com/office/officeart/2005/8/quickstyle/simple3" qsCatId="simple" csTypeId="urn:microsoft.com/office/officeart/2005/8/colors/accent5_3" csCatId="accent5"/>
      <dgm:spPr/>
      <dgm:t>
        <a:bodyPr/>
        <a:lstStyle/>
        <a:p>
          <a:endParaRPr lang="en-US"/>
        </a:p>
      </dgm:t>
    </dgm:pt>
    <dgm:pt modelId="{2FBF052B-0805-4E10-92C1-F9465AB46F2A}">
      <dgm:prSet/>
      <dgm:spPr/>
      <dgm:t>
        <a:bodyPr/>
        <a:lstStyle/>
        <a:p>
          <a:r>
            <a:rPr lang="en-CA" i="1"/>
            <a:t>Javier H. Sandoval Archila  of the National University of Columbia on the US Dollar Columbian Peso (USDCOP  pair)  based on technical indicators from the Limit Order Book and Transaction Price Interactions. This study involved Dynamic Bayesian Network to predict trend based features and market states.</a:t>
          </a:r>
          <a:endParaRPr lang="en-US"/>
        </a:p>
      </dgm:t>
    </dgm:pt>
    <dgm:pt modelId="{7B6B62F6-6162-4783-84FB-8B002A61CE13}" type="parTrans" cxnId="{A611DCD9-FBF0-49B7-A162-7064F0394BC8}">
      <dgm:prSet/>
      <dgm:spPr/>
      <dgm:t>
        <a:bodyPr/>
        <a:lstStyle/>
        <a:p>
          <a:endParaRPr lang="en-US"/>
        </a:p>
      </dgm:t>
    </dgm:pt>
    <dgm:pt modelId="{D6577C60-1341-4C6E-B9F8-B3A64D742028}" type="sibTrans" cxnId="{A611DCD9-FBF0-49B7-A162-7064F0394BC8}">
      <dgm:prSet/>
      <dgm:spPr/>
      <dgm:t>
        <a:bodyPr/>
        <a:lstStyle/>
        <a:p>
          <a:endParaRPr lang="en-US"/>
        </a:p>
      </dgm:t>
    </dgm:pt>
    <dgm:pt modelId="{EE0AC4F5-F2A7-4243-9A6A-105BD5310D4C}">
      <dgm:prSet/>
      <dgm:spPr/>
      <dgm:t>
        <a:bodyPr/>
        <a:lstStyle/>
        <a:p>
          <a:r>
            <a:rPr lang="en-CA" i="1"/>
            <a:t>Another interesting study was released in Dec 2013 by S. Villa and F. Stella [2] who built a Continuous Time Bayesian Network Classifier. Continuous time Bayesian Networks overcome the limitations of a Bayesian Network or a dynamic Bayesian Networks by representing temporal dynamics of the variables. </a:t>
          </a:r>
          <a:endParaRPr lang="en-US"/>
        </a:p>
      </dgm:t>
    </dgm:pt>
    <dgm:pt modelId="{4151F8AF-9D4B-407E-9319-04ECDA38CFE0}" type="parTrans" cxnId="{4614CC23-BB06-4863-BA01-5B8C7ABF1736}">
      <dgm:prSet/>
      <dgm:spPr/>
      <dgm:t>
        <a:bodyPr/>
        <a:lstStyle/>
        <a:p>
          <a:endParaRPr lang="en-US"/>
        </a:p>
      </dgm:t>
    </dgm:pt>
    <dgm:pt modelId="{8FDFFE32-F513-4E67-958D-CEFD10BCDF14}" type="sibTrans" cxnId="{4614CC23-BB06-4863-BA01-5B8C7ABF1736}">
      <dgm:prSet/>
      <dgm:spPr/>
      <dgm:t>
        <a:bodyPr/>
        <a:lstStyle/>
        <a:p>
          <a:endParaRPr lang="en-US"/>
        </a:p>
      </dgm:t>
    </dgm:pt>
    <dgm:pt modelId="{6D0CF6C5-A5D0-4903-A980-20F8A1FE1E1F}">
      <dgm:prSet/>
      <dgm:spPr/>
      <dgm:t>
        <a:bodyPr/>
        <a:lstStyle/>
        <a:p>
          <a:r>
            <a:rPr lang="en-CA" i="1"/>
            <a:t>John Heaton conducted a study on Forecasting and Futurism in the July 2013 issue of the Society of Actuaries .Using daily data of six currency pairs (EUR/USD, USD JPY, GBP/USD, AUS/USD, USD/CHF, USD/CAD) along with two technical indicators naming 10 days and 20 days Simple Moving Averages he modelled  a Bayesian Network and  attempted  to predict the direction of the exchange pairs at the point the SMA 10 crossed over SMA 20.</a:t>
          </a:r>
          <a:endParaRPr lang="en-US"/>
        </a:p>
      </dgm:t>
    </dgm:pt>
    <dgm:pt modelId="{4025F08F-DE88-48C4-B320-407580664AED}" type="parTrans" cxnId="{2AE20816-3EFC-4BFE-AE7D-B334A9B854CE}">
      <dgm:prSet/>
      <dgm:spPr/>
      <dgm:t>
        <a:bodyPr/>
        <a:lstStyle/>
        <a:p>
          <a:endParaRPr lang="en-US"/>
        </a:p>
      </dgm:t>
    </dgm:pt>
    <dgm:pt modelId="{78911CF2-918D-49C7-88D8-A059586C5643}" type="sibTrans" cxnId="{2AE20816-3EFC-4BFE-AE7D-B334A9B854CE}">
      <dgm:prSet/>
      <dgm:spPr/>
      <dgm:t>
        <a:bodyPr/>
        <a:lstStyle/>
        <a:p>
          <a:endParaRPr lang="en-US"/>
        </a:p>
      </dgm:t>
    </dgm:pt>
    <dgm:pt modelId="{CBCFCD4E-377E-463A-AD1B-FBEFC2F3C744}" type="pres">
      <dgm:prSet presAssocID="{2C226B20-544D-4B27-9FBC-1859FFD835AC}" presName="linear" presStyleCnt="0">
        <dgm:presLayoutVars>
          <dgm:animLvl val="lvl"/>
          <dgm:resizeHandles val="exact"/>
        </dgm:presLayoutVars>
      </dgm:prSet>
      <dgm:spPr/>
    </dgm:pt>
    <dgm:pt modelId="{CF0630EC-17F8-4DD1-AE74-CC2F80FC01E2}" type="pres">
      <dgm:prSet presAssocID="{2FBF052B-0805-4E10-92C1-F9465AB46F2A}" presName="parentText" presStyleLbl="node1" presStyleIdx="0" presStyleCnt="3">
        <dgm:presLayoutVars>
          <dgm:chMax val="0"/>
          <dgm:bulletEnabled val="1"/>
        </dgm:presLayoutVars>
      </dgm:prSet>
      <dgm:spPr/>
    </dgm:pt>
    <dgm:pt modelId="{052E6CE6-20CF-4292-ABD0-DE38ADC64966}" type="pres">
      <dgm:prSet presAssocID="{D6577C60-1341-4C6E-B9F8-B3A64D742028}" presName="spacer" presStyleCnt="0"/>
      <dgm:spPr/>
    </dgm:pt>
    <dgm:pt modelId="{4E08DE51-F92B-4055-A2A6-8BFBF747CA8F}" type="pres">
      <dgm:prSet presAssocID="{EE0AC4F5-F2A7-4243-9A6A-105BD5310D4C}" presName="parentText" presStyleLbl="node1" presStyleIdx="1" presStyleCnt="3">
        <dgm:presLayoutVars>
          <dgm:chMax val="0"/>
          <dgm:bulletEnabled val="1"/>
        </dgm:presLayoutVars>
      </dgm:prSet>
      <dgm:spPr/>
    </dgm:pt>
    <dgm:pt modelId="{AD3FD4A4-79A5-4FC7-8B1F-9F44F5C141F2}" type="pres">
      <dgm:prSet presAssocID="{8FDFFE32-F513-4E67-958D-CEFD10BCDF14}" presName="spacer" presStyleCnt="0"/>
      <dgm:spPr/>
    </dgm:pt>
    <dgm:pt modelId="{00F04497-DA45-49DC-836D-821294CB2EAC}" type="pres">
      <dgm:prSet presAssocID="{6D0CF6C5-A5D0-4903-A980-20F8A1FE1E1F}" presName="parentText" presStyleLbl="node1" presStyleIdx="2" presStyleCnt="3">
        <dgm:presLayoutVars>
          <dgm:chMax val="0"/>
          <dgm:bulletEnabled val="1"/>
        </dgm:presLayoutVars>
      </dgm:prSet>
      <dgm:spPr/>
    </dgm:pt>
  </dgm:ptLst>
  <dgm:cxnLst>
    <dgm:cxn modelId="{2AE20816-3EFC-4BFE-AE7D-B334A9B854CE}" srcId="{2C226B20-544D-4B27-9FBC-1859FFD835AC}" destId="{6D0CF6C5-A5D0-4903-A980-20F8A1FE1E1F}" srcOrd="2" destOrd="0" parTransId="{4025F08F-DE88-48C4-B320-407580664AED}" sibTransId="{78911CF2-918D-49C7-88D8-A059586C5643}"/>
    <dgm:cxn modelId="{4614CC23-BB06-4863-BA01-5B8C7ABF1736}" srcId="{2C226B20-544D-4B27-9FBC-1859FFD835AC}" destId="{EE0AC4F5-F2A7-4243-9A6A-105BD5310D4C}" srcOrd="1" destOrd="0" parTransId="{4151F8AF-9D4B-407E-9319-04ECDA38CFE0}" sibTransId="{8FDFFE32-F513-4E67-958D-CEFD10BCDF14}"/>
    <dgm:cxn modelId="{78CB7E42-87FA-4863-8AFF-11292B2A12F6}" type="presOf" srcId="{EE0AC4F5-F2A7-4243-9A6A-105BD5310D4C}" destId="{4E08DE51-F92B-4055-A2A6-8BFBF747CA8F}" srcOrd="0" destOrd="0" presId="urn:microsoft.com/office/officeart/2005/8/layout/vList2"/>
    <dgm:cxn modelId="{68FEEAAD-41A4-42D8-AE56-DA2A797C74BE}" type="presOf" srcId="{2C226B20-544D-4B27-9FBC-1859FFD835AC}" destId="{CBCFCD4E-377E-463A-AD1B-FBEFC2F3C744}" srcOrd="0" destOrd="0" presId="urn:microsoft.com/office/officeart/2005/8/layout/vList2"/>
    <dgm:cxn modelId="{45B4C1C1-4C44-4C27-8CF4-77C53476D73E}" type="presOf" srcId="{6D0CF6C5-A5D0-4903-A980-20F8A1FE1E1F}" destId="{00F04497-DA45-49DC-836D-821294CB2EAC}" srcOrd="0" destOrd="0" presId="urn:microsoft.com/office/officeart/2005/8/layout/vList2"/>
    <dgm:cxn modelId="{A611DCD9-FBF0-49B7-A162-7064F0394BC8}" srcId="{2C226B20-544D-4B27-9FBC-1859FFD835AC}" destId="{2FBF052B-0805-4E10-92C1-F9465AB46F2A}" srcOrd="0" destOrd="0" parTransId="{7B6B62F6-6162-4783-84FB-8B002A61CE13}" sibTransId="{D6577C60-1341-4C6E-B9F8-B3A64D742028}"/>
    <dgm:cxn modelId="{56D19DF8-DD17-4CFF-B24C-5DC726EA0AA3}" type="presOf" srcId="{2FBF052B-0805-4E10-92C1-F9465AB46F2A}" destId="{CF0630EC-17F8-4DD1-AE74-CC2F80FC01E2}" srcOrd="0" destOrd="0" presId="urn:microsoft.com/office/officeart/2005/8/layout/vList2"/>
    <dgm:cxn modelId="{11A2CCE4-C02A-4FE0-B478-654939D33751}" type="presParOf" srcId="{CBCFCD4E-377E-463A-AD1B-FBEFC2F3C744}" destId="{CF0630EC-17F8-4DD1-AE74-CC2F80FC01E2}" srcOrd="0" destOrd="0" presId="urn:microsoft.com/office/officeart/2005/8/layout/vList2"/>
    <dgm:cxn modelId="{B87679D0-109B-4E6A-B2FB-C71E952F2FCA}" type="presParOf" srcId="{CBCFCD4E-377E-463A-AD1B-FBEFC2F3C744}" destId="{052E6CE6-20CF-4292-ABD0-DE38ADC64966}" srcOrd="1" destOrd="0" presId="urn:microsoft.com/office/officeart/2005/8/layout/vList2"/>
    <dgm:cxn modelId="{3FDFA184-ADCB-4720-B756-2E722CAD04FC}" type="presParOf" srcId="{CBCFCD4E-377E-463A-AD1B-FBEFC2F3C744}" destId="{4E08DE51-F92B-4055-A2A6-8BFBF747CA8F}" srcOrd="2" destOrd="0" presId="urn:microsoft.com/office/officeart/2005/8/layout/vList2"/>
    <dgm:cxn modelId="{E16C6983-E805-46B0-9477-FD26F22D5794}" type="presParOf" srcId="{CBCFCD4E-377E-463A-AD1B-FBEFC2F3C744}" destId="{AD3FD4A4-79A5-4FC7-8B1F-9F44F5C141F2}" srcOrd="3" destOrd="0" presId="urn:microsoft.com/office/officeart/2005/8/layout/vList2"/>
    <dgm:cxn modelId="{804D3165-8A42-497B-86BC-83C548AF602F}" type="presParOf" srcId="{CBCFCD4E-377E-463A-AD1B-FBEFC2F3C744}" destId="{00F04497-DA45-49DC-836D-821294CB2E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BFC7BF-0113-43F2-B5B8-C7125A6EA10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C58C64D-2BA5-4DE3-923F-5A639C575349}">
      <dgm:prSet/>
      <dgm:spPr/>
      <dgm:t>
        <a:bodyPr/>
        <a:lstStyle/>
        <a:p>
          <a:r>
            <a:rPr lang="en-CA" i="1"/>
            <a:t>Developing Bayesian network on continuous data (A Gaussian Bayesian Network ) .</a:t>
          </a:r>
          <a:r>
            <a:rPr lang="en-CA"/>
            <a:t> </a:t>
          </a:r>
          <a:r>
            <a:rPr lang="en-CA" i="1"/>
            <a:t>It is a BN all  of whose variables are continuous and all  of the Conditional Probability Distributions are linear Gaussians</a:t>
          </a:r>
          <a:r>
            <a:rPr lang="en-CA"/>
            <a:t>.</a:t>
          </a:r>
          <a:r>
            <a:rPr lang="en-CA" i="1"/>
            <a:t>  Cross Validation based on correlation and mean squared error of observed vs predicted values was done on the developed network . </a:t>
          </a:r>
          <a:endParaRPr lang="en-US"/>
        </a:p>
      </dgm:t>
    </dgm:pt>
    <dgm:pt modelId="{04387B3D-38C3-4C4B-B058-32699824523F}" type="parTrans" cxnId="{36EAF32F-F6D5-4EDC-B0A0-7E97CB9BBF22}">
      <dgm:prSet/>
      <dgm:spPr/>
      <dgm:t>
        <a:bodyPr/>
        <a:lstStyle/>
        <a:p>
          <a:endParaRPr lang="en-US"/>
        </a:p>
      </dgm:t>
    </dgm:pt>
    <dgm:pt modelId="{49C18D0E-BE87-4440-A50F-4B68C5388941}" type="sibTrans" cxnId="{36EAF32F-F6D5-4EDC-B0A0-7E97CB9BBF22}">
      <dgm:prSet/>
      <dgm:spPr/>
      <dgm:t>
        <a:bodyPr/>
        <a:lstStyle/>
        <a:p>
          <a:endParaRPr lang="en-US"/>
        </a:p>
      </dgm:t>
    </dgm:pt>
    <dgm:pt modelId="{4F7FF636-94C6-4789-8225-ADCD8FB37A8F}">
      <dgm:prSet/>
      <dgm:spPr/>
      <dgm:t>
        <a:bodyPr/>
        <a:lstStyle/>
        <a:p>
          <a:r>
            <a:rPr lang="en-CA" i="1"/>
            <a:t>Another  Bayesian Network was developed where the model was defined from the  data definitions and experts’ views .  The two models were then  checked for their conditional probabilities of the target variable based on certain evidence and then compared with the observed conditional probability .  </a:t>
          </a:r>
          <a:endParaRPr lang="en-US"/>
        </a:p>
      </dgm:t>
    </dgm:pt>
    <dgm:pt modelId="{E011D348-B7A5-4710-A458-4D694FAA2D44}" type="parTrans" cxnId="{94DFE43F-C3CB-4195-AFBB-462AC59A6DD0}">
      <dgm:prSet/>
      <dgm:spPr/>
      <dgm:t>
        <a:bodyPr/>
        <a:lstStyle/>
        <a:p>
          <a:endParaRPr lang="en-US"/>
        </a:p>
      </dgm:t>
    </dgm:pt>
    <dgm:pt modelId="{93B5FC44-A5A3-40A4-859D-61488765DB22}" type="sibTrans" cxnId="{94DFE43F-C3CB-4195-AFBB-462AC59A6DD0}">
      <dgm:prSet/>
      <dgm:spPr/>
      <dgm:t>
        <a:bodyPr/>
        <a:lstStyle/>
        <a:p>
          <a:endParaRPr lang="en-US"/>
        </a:p>
      </dgm:t>
    </dgm:pt>
    <dgm:pt modelId="{66F6F84A-7F0A-4F52-9324-206BAE9F9DED}">
      <dgm:prSet/>
      <dgm:spPr/>
      <dgm:t>
        <a:bodyPr/>
        <a:lstStyle/>
        <a:p>
          <a:r>
            <a:rPr lang="en-CA" i="1"/>
            <a:t>The data was discretized, and A Bayesian Network was developed on the resulting discrete data . Results between the observed and the predicted values were compared .</a:t>
          </a:r>
          <a:endParaRPr lang="en-US"/>
        </a:p>
      </dgm:t>
    </dgm:pt>
    <dgm:pt modelId="{7DED89AC-F63E-48D0-B667-6B55AA97B159}" type="parTrans" cxnId="{27F42683-1D06-4C88-AD2F-0805789B4F71}">
      <dgm:prSet/>
      <dgm:spPr/>
      <dgm:t>
        <a:bodyPr/>
        <a:lstStyle/>
        <a:p>
          <a:endParaRPr lang="en-US"/>
        </a:p>
      </dgm:t>
    </dgm:pt>
    <dgm:pt modelId="{72AB6AFE-88F0-41AB-BC37-115A06ED4C51}" type="sibTrans" cxnId="{27F42683-1D06-4C88-AD2F-0805789B4F71}">
      <dgm:prSet/>
      <dgm:spPr/>
      <dgm:t>
        <a:bodyPr/>
        <a:lstStyle/>
        <a:p>
          <a:endParaRPr lang="en-US"/>
        </a:p>
      </dgm:t>
    </dgm:pt>
    <dgm:pt modelId="{247FE389-1E0F-4F04-80FC-29CF44ADE625}" type="pres">
      <dgm:prSet presAssocID="{9FBFC7BF-0113-43F2-B5B8-C7125A6EA10D}" presName="vert0" presStyleCnt="0">
        <dgm:presLayoutVars>
          <dgm:dir/>
          <dgm:animOne val="branch"/>
          <dgm:animLvl val="lvl"/>
        </dgm:presLayoutVars>
      </dgm:prSet>
      <dgm:spPr/>
    </dgm:pt>
    <dgm:pt modelId="{A5221073-04C7-4577-B5A5-53F6C73EC27B}" type="pres">
      <dgm:prSet presAssocID="{AC58C64D-2BA5-4DE3-923F-5A639C575349}" presName="thickLine" presStyleLbl="alignNode1" presStyleIdx="0" presStyleCnt="3"/>
      <dgm:spPr/>
    </dgm:pt>
    <dgm:pt modelId="{97327F1E-737C-44BC-B172-FF43C7D0BBAD}" type="pres">
      <dgm:prSet presAssocID="{AC58C64D-2BA5-4DE3-923F-5A639C575349}" presName="horz1" presStyleCnt="0"/>
      <dgm:spPr/>
    </dgm:pt>
    <dgm:pt modelId="{22DBDCDA-7449-4C26-9BAA-F59115F4E854}" type="pres">
      <dgm:prSet presAssocID="{AC58C64D-2BA5-4DE3-923F-5A639C575349}" presName="tx1" presStyleLbl="revTx" presStyleIdx="0" presStyleCnt="3"/>
      <dgm:spPr/>
    </dgm:pt>
    <dgm:pt modelId="{09DDEC8D-72FC-4767-8164-F91FFFE89102}" type="pres">
      <dgm:prSet presAssocID="{AC58C64D-2BA5-4DE3-923F-5A639C575349}" presName="vert1" presStyleCnt="0"/>
      <dgm:spPr/>
    </dgm:pt>
    <dgm:pt modelId="{593852B2-F746-4BFD-8D69-53488A37AC30}" type="pres">
      <dgm:prSet presAssocID="{4F7FF636-94C6-4789-8225-ADCD8FB37A8F}" presName="thickLine" presStyleLbl="alignNode1" presStyleIdx="1" presStyleCnt="3"/>
      <dgm:spPr/>
    </dgm:pt>
    <dgm:pt modelId="{4BEA7EEF-9D07-446E-8091-EC209BB4D890}" type="pres">
      <dgm:prSet presAssocID="{4F7FF636-94C6-4789-8225-ADCD8FB37A8F}" presName="horz1" presStyleCnt="0"/>
      <dgm:spPr/>
    </dgm:pt>
    <dgm:pt modelId="{E7822155-441B-41D3-A949-A1AAD811321B}" type="pres">
      <dgm:prSet presAssocID="{4F7FF636-94C6-4789-8225-ADCD8FB37A8F}" presName="tx1" presStyleLbl="revTx" presStyleIdx="1" presStyleCnt="3"/>
      <dgm:spPr/>
    </dgm:pt>
    <dgm:pt modelId="{16AE00FB-E7F1-4E0E-8393-431681FBFFD0}" type="pres">
      <dgm:prSet presAssocID="{4F7FF636-94C6-4789-8225-ADCD8FB37A8F}" presName="vert1" presStyleCnt="0"/>
      <dgm:spPr/>
    </dgm:pt>
    <dgm:pt modelId="{6F46494D-47D5-4B3D-A33F-BDA1C3385769}" type="pres">
      <dgm:prSet presAssocID="{66F6F84A-7F0A-4F52-9324-206BAE9F9DED}" presName="thickLine" presStyleLbl="alignNode1" presStyleIdx="2" presStyleCnt="3"/>
      <dgm:spPr/>
    </dgm:pt>
    <dgm:pt modelId="{2FD88F84-9B33-48A3-8811-95E30A474210}" type="pres">
      <dgm:prSet presAssocID="{66F6F84A-7F0A-4F52-9324-206BAE9F9DED}" presName="horz1" presStyleCnt="0"/>
      <dgm:spPr/>
    </dgm:pt>
    <dgm:pt modelId="{25DF1175-725F-41B6-ADB9-AF9B4E605F64}" type="pres">
      <dgm:prSet presAssocID="{66F6F84A-7F0A-4F52-9324-206BAE9F9DED}" presName="tx1" presStyleLbl="revTx" presStyleIdx="2" presStyleCnt="3"/>
      <dgm:spPr/>
    </dgm:pt>
    <dgm:pt modelId="{D466071A-DD35-447D-BD1B-F74D0E4038E0}" type="pres">
      <dgm:prSet presAssocID="{66F6F84A-7F0A-4F52-9324-206BAE9F9DED}" presName="vert1" presStyleCnt="0"/>
      <dgm:spPr/>
    </dgm:pt>
  </dgm:ptLst>
  <dgm:cxnLst>
    <dgm:cxn modelId="{B8B45813-DF58-42B2-A798-6BF5ADD7E935}" type="presOf" srcId="{4F7FF636-94C6-4789-8225-ADCD8FB37A8F}" destId="{E7822155-441B-41D3-A949-A1AAD811321B}" srcOrd="0" destOrd="0" presId="urn:microsoft.com/office/officeart/2008/layout/LinedList"/>
    <dgm:cxn modelId="{36EAF32F-F6D5-4EDC-B0A0-7E97CB9BBF22}" srcId="{9FBFC7BF-0113-43F2-B5B8-C7125A6EA10D}" destId="{AC58C64D-2BA5-4DE3-923F-5A639C575349}" srcOrd="0" destOrd="0" parTransId="{04387B3D-38C3-4C4B-B058-32699824523F}" sibTransId="{49C18D0E-BE87-4440-A50F-4B68C5388941}"/>
    <dgm:cxn modelId="{94DFE43F-C3CB-4195-AFBB-462AC59A6DD0}" srcId="{9FBFC7BF-0113-43F2-B5B8-C7125A6EA10D}" destId="{4F7FF636-94C6-4789-8225-ADCD8FB37A8F}" srcOrd="1" destOrd="0" parTransId="{E011D348-B7A5-4710-A458-4D694FAA2D44}" sibTransId="{93B5FC44-A5A3-40A4-859D-61488765DB22}"/>
    <dgm:cxn modelId="{27F42683-1D06-4C88-AD2F-0805789B4F71}" srcId="{9FBFC7BF-0113-43F2-B5B8-C7125A6EA10D}" destId="{66F6F84A-7F0A-4F52-9324-206BAE9F9DED}" srcOrd="2" destOrd="0" parTransId="{7DED89AC-F63E-48D0-B667-6B55AA97B159}" sibTransId="{72AB6AFE-88F0-41AB-BC37-115A06ED4C51}"/>
    <dgm:cxn modelId="{F6E788A6-F91C-4EE9-B27F-398B37C6776E}" type="presOf" srcId="{9FBFC7BF-0113-43F2-B5B8-C7125A6EA10D}" destId="{247FE389-1E0F-4F04-80FC-29CF44ADE625}" srcOrd="0" destOrd="0" presId="urn:microsoft.com/office/officeart/2008/layout/LinedList"/>
    <dgm:cxn modelId="{1F7DDEB5-2B32-41C0-BA27-26B8AA6499A9}" type="presOf" srcId="{66F6F84A-7F0A-4F52-9324-206BAE9F9DED}" destId="{25DF1175-725F-41B6-ADB9-AF9B4E605F64}" srcOrd="0" destOrd="0" presId="urn:microsoft.com/office/officeart/2008/layout/LinedList"/>
    <dgm:cxn modelId="{A05930F4-FC3B-407C-8C77-CA58C3DFCA5C}" type="presOf" srcId="{AC58C64D-2BA5-4DE3-923F-5A639C575349}" destId="{22DBDCDA-7449-4C26-9BAA-F59115F4E854}" srcOrd="0" destOrd="0" presId="urn:microsoft.com/office/officeart/2008/layout/LinedList"/>
    <dgm:cxn modelId="{99325A2F-E285-4071-939E-40B70FFCBA9A}" type="presParOf" srcId="{247FE389-1E0F-4F04-80FC-29CF44ADE625}" destId="{A5221073-04C7-4577-B5A5-53F6C73EC27B}" srcOrd="0" destOrd="0" presId="urn:microsoft.com/office/officeart/2008/layout/LinedList"/>
    <dgm:cxn modelId="{351E10D7-F29A-4E89-BCBA-63AB72F76AF6}" type="presParOf" srcId="{247FE389-1E0F-4F04-80FC-29CF44ADE625}" destId="{97327F1E-737C-44BC-B172-FF43C7D0BBAD}" srcOrd="1" destOrd="0" presId="urn:microsoft.com/office/officeart/2008/layout/LinedList"/>
    <dgm:cxn modelId="{42DA19B9-E0B5-4328-966E-036958C14CD8}" type="presParOf" srcId="{97327F1E-737C-44BC-B172-FF43C7D0BBAD}" destId="{22DBDCDA-7449-4C26-9BAA-F59115F4E854}" srcOrd="0" destOrd="0" presId="urn:microsoft.com/office/officeart/2008/layout/LinedList"/>
    <dgm:cxn modelId="{148E2758-58E8-453A-B870-F2BF5DEBACB9}" type="presParOf" srcId="{97327F1E-737C-44BC-B172-FF43C7D0BBAD}" destId="{09DDEC8D-72FC-4767-8164-F91FFFE89102}" srcOrd="1" destOrd="0" presId="urn:microsoft.com/office/officeart/2008/layout/LinedList"/>
    <dgm:cxn modelId="{43D0E375-8D57-4AD4-A7E4-305DA0135EEF}" type="presParOf" srcId="{247FE389-1E0F-4F04-80FC-29CF44ADE625}" destId="{593852B2-F746-4BFD-8D69-53488A37AC30}" srcOrd="2" destOrd="0" presId="urn:microsoft.com/office/officeart/2008/layout/LinedList"/>
    <dgm:cxn modelId="{5E3E6787-4FBF-4A45-9AC7-0AB9C71898FF}" type="presParOf" srcId="{247FE389-1E0F-4F04-80FC-29CF44ADE625}" destId="{4BEA7EEF-9D07-446E-8091-EC209BB4D890}" srcOrd="3" destOrd="0" presId="urn:microsoft.com/office/officeart/2008/layout/LinedList"/>
    <dgm:cxn modelId="{7E24C75C-82A1-4503-846A-C1A64CDC1BEB}" type="presParOf" srcId="{4BEA7EEF-9D07-446E-8091-EC209BB4D890}" destId="{E7822155-441B-41D3-A949-A1AAD811321B}" srcOrd="0" destOrd="0" presId="urn:microsoft.com/office/officeart/2008/layout/LinedList"/>
    <dgm:cxn modelId="{AE782749-28D6-4AA4-9B9B-EB987B938406}" type="presParOf" srcId="{4BEA7EEF-9D07-446E-8091-EC209BB4D890}" destId="{16AE00FB-E7F1-4E0E-8393-431681FBFFD0}" srcOrd="1" destOrd="0" presId="urn:microsoft.com/office/officeart/2008/layout/LinedList"/>
    <dgm:cxn modelId="{9E8021BB-02A8-43B2-92EA-F2A4C72F29FD}" type="presParOf" srcId="{247FE389-1E0F-4F04-80FC-29CF44ADE625}" destId="{6F46494D-47D5-4B3D-A33F-BDA1C3385769}" srcOrd="4" destOrd="0" presId="urn:microsoft.com/office/officeart/2008/layout/LinedList"/>
    <dgm:cxn modelId="{195B9416-8A1F-4CC3-8CB0-B793A644CD44}" type="presParOf" srcId="{247FE389-1E0F-4F04-80FC-29CF44ADE625}" destId="{2FD88F84-9B33-48A3-8811-95E30A474210}" srcOrd="5" destOrd="0" presId="urn:microsoft.com/office/officeart/2008/layout/LinedList"/>
    <dgm:cxn modelId="{2AEB2A07-6B6F-4CA2-9EB0-E0F4909F6147}" type="presParOf" srcId="{2FD88F84-9B33-48A3-8811-95E30A474210}" destId="{25DF1175-725F-41B6-ADB9-AF9B4E605F64}" srcOrd="0" destOrd="0" presId="urn:microsoft.com/office/officeart/2008/layout/LinedList"/>
    <dgm:cxn modelId="{EC4348BD-B365-42F1-B633-F3B131F0A9CB}" type="presParOf" srcId="{2FD88F84-9B33-48A3-8811-95E30A474210}" destId="{D466071A-DD35-447D-BD1B-F74D0E4038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05C8C-ED76-42F5-B6C7-FD170F7687A0}" type="doc">
      <dgm:prSet loTypeId="urn:microsoft.com/office/officeart/2005/8/layout/default" loCatId="list" qsTypeId="urn:microsoft.com/office/officeart/2005/8/quickstyle/simple5" qsCatId="simple" csTypeId="urn:microsoft.com/office/officeart/2005/8/colors/colorful4" csCatId="colorful"/>
      <dgm:spPr/>
      <dgm:t>
        <a:bodyPr/>
        <a:lstStyle/>
        <a:p>
          <a:endParaRPr lang="en-US"/>
        </a:p>
      </dgm:t>
    </dgm:pt>
    <dgm:pt modelId="{20DAE9B3-E1C2-4E5D-904D-960E5BDA2474}">
      <dgm:prSet/>
      <dgm:spPr/>
      <dgm:t>
        <a:bodyPr/>
        <a:lstStyle/>
        <a:p>
          <a:r>
            <a:rPr lang="en-CA" i="1"/>
            <a:t>The Exchange Rates of different currency pairs depend on numerous factors . These factors may fall into different categories . The major categories are fundamental which portray the health of economy of a Country and technical which are derived on the price , open, high , low , close , volume and the  indicators derived from these  Many different studies have been conducted in the past .</a:t>
          </a:r>
          <a:endParaRPr lang="en-US"/>
        </a:p>
      </dgm:t>
    </dgm:pt>
    <dgm:pt modelId="{5F323F26-5052-4C83-A64B-841813C25F47}" type="parTrans" cxnId="{0BD033F4-50FA-4B6A-B99C-C2F0C5DA9F99}">
      <dgm:prSet/>
      <dgm:spPr/>
      <dgm:t>
        <a:bodyPr/>
        <a:lstStyle/>
        <a:p>
          <a:endParaRPr lang="en-US"/>
        </a:p>
      </dgm:t>
    </dgm:pt>
    <dgm:pt modelId="{8A96B79E-66D2-494A-AB01-977B518B4A6D}" type="sibTrans" cxnId="{0BD033F4-50FA-4B6A-B99C-C2F0C5DA9F99}">
      <dgm:prSet/>
      <dgm:spPr/>
      <dgm:t>
        <a:bodyPr/>
        <a:lstStyle/>
        <a:p>
          <a:endParaRPr lang="en-US"/>
        </a:p>
      </dgm:t>
    </dgm:pt>
    <dgm:pt modelId="{07D807E3-E91E-4076-BDC9-BDF6846C6248}">
      <dgm:prSet/>
      <dgm:spPr/>
      <dgm:t>
        <a:bodyPr/>
        <a:lstStyle/>
        <a:p>
          <a:r>
            <a:rPr lang="en-CA" i="1"/>
            <a:t>This study has analysed the affects of fundamental indicators on the exchange rate . The study was conducted on a database having fifteen variables including the target variable.  Different models were learned , defined and compared to discover the attributes that cause a movement in exchange rate and the attributes which may cause the largest affect on the exchange rate . </a:t>
          </a:r>
          <a:endParaRPr lang="en-US"/>
        </a:p>
      </dgm:t>
    </dgm:pt>
    <dgm:pt modelId="{1DB3D387-1E22-42B6-8764-51FBDB5D3CF4}" type="parTrans" cxnId="{4A50E5A2-94F6-4663-B845-C440471ACAF2}">
      <dgm:prSet/>
      <dgm:spPr/>
      <dgm:t>
        <a:bodyPr/>
        <a:lstStyle/>
        <a:p>
          <a:endParaRPr lang="en-US"/>
        </a:p>
      </dgm:t>
    </dgm:pt>
    <dgm:pt modelId="{9A9525E3-B881-4ADE-8EC7-B92925F70152}" type="sibTrans" cxnId="{4A50E5A2-94F6-4663-B845-C440471ACAF2}">
      <dgm:prSet/>
      <dgm:spPr/>
      <dgm:t>
        <a:bodyPr/>
        <a:lstStyle/>
        <a:p>
          <a:endParaRPr lang="en-US"/>
        </a:p>
      </dgm:t>
    </dgm:pt>
    <dgm:pt modelId="{7D7E4793-12BF-4C9B-9B35-F0F2A7CCA0F5}">
      <dgm:prSet/>
      <dgm:spPr/>
      <dgm:t>
        <a:bodyPr/>
        <a:lstStyle/>
        <a:p>
          <a:r>
            <a:rPr lang="en-CA" i="1"/>
            <a:t>It was found that the two main factors that cause the highest movement in the exchange are the oil price and the interest differential .  The conditional probability graph of the discrete data clearly showed that given one variable the exchange rate was directly proportional to the interest differential and inversely proportional to the oil prices .  The coefficients parameters of the fitted Gaussian Bayesian model also corroborate the findings .  The conclusions are also perfectly in line with the held beliefs within the expert community . </a:t>
          </a:r>
          <a:endParaRPr lang="en-US"/>
        </a:p>
      </dgm:t>
    </dgm:pt>
    <dgm:pt modelId="{A634075A-8227-4C02-8CD3-04C836E01D94}" type="parTrans" cxnId="{2BCAEA95-971C-4B51-A884-B8A152575BBF}">
      <dgm:prSet/>
      <dgm:spPr/>
      <dgm:t>
        <a:bodyPr/>
        <a:lstStyle/>
        <a:p>
          <a:endParaRPr lang="en-US"/>
        </a:p>
      </dgm:t>
    </dgm:pt>
    <dgm:pt modelId="{970AB565-A04C-4404-BD3C-455713D11790}" type="sibTrans" cxnId="{2BCAEA95-971C-4B51-A884-B8A152575BBF}">
      <dgm:prSet/>
      <dgm:spPr/>
      <dgm:t>
        <a:bodyPr/>
        <a:lstStyle/>
        <a:p>
          <a:endParaRPr lang="en-US"/>
        </a:p>
      </dgm:t>
    </dgm:pt>
    <dgm:pt modelId="{CD6E93B4-390F-41A6-8CA6-BD24F49A27C4}">
      <dgm:prSet/>
      <dgm:spPr/>
      <dgm:t>
        <a:bodyPr/>
        <a:lstStyle/>
        <a:p>
          <a:r>
            <a:rPr lang="en-CA" i="1" dirty="0"/>
            <a:t>The scope of the study can be widened to incorporate </a:t>
          </a:r>
          <a:r>
            <a:rPr lang="en-CA" i="1" dirty="0" err="1"/>
            <a:t>technicals</a:t>
          </a:r>
          <a:r>
            <a:rPr lang="en-CA" i="1" dirty="0"/>
            <a:t>’ like price , volume indicators also . The recent studies in the market indicate that exchange rate also depends on the sentiments in the trading community .  Furthermore, the exchange rates of different currency pairs are  also believed to be interdependent and movement in one may cause a corresponding movement in other . </a:t>
          </a:r>
          <a:endParaRPr lang="en-US" dirty="0"/>
        </a:p>
      </dgm:t>
    </dgm:pt>
    <dgm:pt modelId="{B953477C-C119-47A7-8F08-3C1C28B3AC05}" type="parTrans" cxnId="{A7B5A353-0236-423F-B5A1-0B7BCB1302E7}">
      <dgm:prSet/>
      <dgm:spPr/>
      <dgm:t>
        <a:bodyPr/>
        <a:lstStyle/>
        <a:p>
          <a:endParaRPr lang="en-US"/>
        </a:p>
      </dgm:t>
    </dgm:pt>
    <dgm:pt modelId="{2B1366BD-59E2-4771-A85F-3C68ECBA1153}" type="sibTrans" cxnId="{A7B5A353-0236-423F-B5A1-0B7BCB1302E7}">
      <dgm:prSet/>
      <dgm:spPr/>
      <dgm:t>
        <a:bodyPr/>
        <a:lstStyle/>
        <a:p>
          <a:endParaRPr lang="en-US"/>
        </a:p>
      </dgm:t>
    </dgm:pt>
    <dgm:pt modelId="{F879E2BC-BEE3-4D15-A57D-9F0727E915F9}">
      <dgm:prSet/>
      <dgm:spPr/>
      <dgm:t>
        <a:bodyPr/>
        <a:lstStyle/>
        <a:p>
          <a:r>
            <a:rPr lang="en-CA" i="1"/>
            <a:t>Sentiment analysis can also be done which may involve analysing twitter trends and other social network sites for clues to the exchange rate movement .  The exchange rates are also known to be affected by the stock market sentiments in the world .   </a:t>
          </a:r>
          <a:endParaRPr lang="en-US"/>
        </a:p>
      </dgm:t>
    </dgm:pt>
    <dgm:pt modelId="{72C5202E-BDEF-4A66-AE52-4BF04710A215}" type="parTrans" cxnId="{BCA21FF2-A4DE-4AB4-BBF4-E5D0F7029589}">
      <dgm:prSet/>
      <dgm:spPr/>
      <dgm:t>
        <a:bodyPr/>
        <a:lstStyle/>
        <a:p>
          <a:endParaRPr lang="en-US"/>
        </a:p>
      </dgm:t>
    </dgm:pt>
    <dgm:pt modelId="{0824360E-B7D1-48BF-9E9F-16A00DBE0578}" type="sibTrans" cxnId="{BCA21FF2-A4DE-4AB4-BBF4-E5D0F7029589}">
      <dgm:prSet/>
      <dgm:spPr/>
      <dgm:t>
        <a:bodyPr/>
        <a:lstStyle/>
        <a:p>
          <a:endParaRPr lang="en-US"/>
        </a:p>
      </dgm:t>
    </dgm:pt>
    <dgm:pt modelId="{CBB0988B-C2A6-4B28-B359-57E284E611B5}">
      <dgm:prSet/>
      <dgm:spPr/>
      <dgm:t>
        <a:bodyPr/>
        <a:lstStyle/>
        <a:p>
          <a:r>
            <a:rPr lang="en-CA" i="1"/>
            <a:t>A complete study in my view will have to incorporate fundamental , technical and sentiment analysis to devise an effective predictive model . These indicators may be analyzed together or separately where the output of model based on fundamental factors may be the input of the model based on technical factors, which may further be analysed in line with the sentiment analysis  .</a:t>
          </a:r>
          <a:endParaRPr lang="en-US"/>
        </a:p>
      </dgm:t>
    </dgm:pt>
    <dgm:pt modelId="{F588A0E2-0531-4748-A87D-57EF7A99DB6F}" type="parTrans" cxnId="{31B2FC85-D874-46BE-A3E5-F7BAADC262AE}">
      <dgm:prSet/>
      <dgm:spPr/>
      <dgm:t>
        <a:bodyPr/>
        <a:lstStyle/>
        <a:p>
          <a:endParaRPr lang="en-US"/>
        </a:p>
      </dgm:t>
    </dgm:pt>
    <dgm:pt modelId="{E446CBDA-8F8F-43C1-8DFE-780FE1401FF5}" type="sibTrans" cxnId="{31B2FC85-D874-46BE-A3E5-F7BAADC262AE}">
      <dgm:prSet/>
      <dgm:spPr/>
      <dgm:t>
        <a:bodyPr/>
        <a:lstStyle/>
        <a:p>
          <a:endParaRPr lang="en-US"/>
        </a:p>
      </dgm:t>
    </dgm:pt>
    <dgm:pt modelId="{46906964-E412-4339-903F-E37212DD4223}" type="pres">
      <dgm:prSet presAssocID="{AF405C8C-ED76-42F5-B6C7-FD170F7687A0}" presName="diagram" presStyleCnt="0">
        <dgm:presLayoutVars>
          <dgm:dir/>
          <dgm:resizeHandles val="exact"/>
        </dgm:presLayoutVars>
      </dgm:prSet>
      <dgm:spPr/>
    </dgm:pt>
    <dgm:pt modelId="{1FD22B5F-DE73-4042-8B8A-999A7D2EB5C4}" type="pres">
      <dgm:prSet presAssocID="{20DAE9B3-E1C2-4E5D-904D-960E5BDA2474}" presName="node" presStyleLbl="node1" presStyleIdx="0" presStyleCnt="6">
        <dgm:presLayoutVars>
          <dgm:bulletEnabled val="1"/>
        </dgm:presLayoutVars>
      </dgm:prSet>
      <dgm:spPr/>
    </dgm:pt>
    <dgm:pt modelId="{37F408F0-A648-4A3D-BFA3-BC6F2B08B52E}" type="pres">
      <dgm:prSet presAssocID="{8A96B79E-66D2-494A-AB01-977B518B4A6D}" presName="sibTrans" presStyleCnt="0"/>
      <dgm:spPr/>
    </dgm:pt>
    <dgm:pt modelId="{CDCCBB9F-33DE-4904-89F9-6555C9C4C635}" type="pres">
      <dgm:prSet presAssocID="{07D807E3-E91E-4076-BDC9-BDF6846C6248}" presName="node" presStyleLbl="node1" presStyleIdx="1" presStyleCnt="6">
        <dgm:presLayoutVars>
          <dgm:bulletEnabled val="1"/>
        </dgm:presLayoutVars>
      </dgm:prSet>
      <dgm:spPr/>
    </dgm:pt>
    <dgm:pt modelId="{C6837764-7574-4366-B00F-D90B67C1770C}" type="pres">
      <dgm:prSet presAssocID="{9A9525E3-B881-4ADE-8EC7-B92925F70152}" presName="sibTrans" presStyleCnt="0"/>
      <dgm:spPr/>
    </dgm:pt>
    <dgm:pt modelId="{0E7B9F63-5655-4161-92AD-4BD967C962EB}" type="pres">
      <dgm:prSet presAssocID="{7D7E4793-12BF-4C9B-9B35-F0F2A7CCA0F5}" presName="node" presStyleLbl="node1" presStyleIdx="2" presStyleCnt="6">
        <dgm:presLayoutVars>
          <dgm:bulletEnabled val="1"/>
        </dgm:presLayoutVars>
      </dgm:prSet>
      <dgm:spPr/>
    </dgm:pt>
    <dgm:pt modelId="{7C4E6826-FDCB-4E63-9FD1-449B63923FE7}" type="pres">
      <dgm:prSet presAssocID="{970AB565-A04C-4404-BD3C-455713D11790}" presName="sibTrans" presStyleCnt="0"/>
      <dgm:spPr/>
    </dgm:pt>
    <dgm:pt modelId="{7C84DE2C-2300-404A-80E4-059F77B70E14}" type="pres">
      <dgm:prSet presAssocID="{CD6E93B4-390F-41A6-8CA6-BD24F49A27C4}" presName="node" presStyleLbl="node1" presStyleIdx="3" presStyleCnt="6">
        <dgm:presLayoutVars>
          <dgm:bulletEnabled val="1"/>
        </dgm:presLayoutVars>
      </dgm:prSet>
      <dgm:spPr/>
    </dgm:pt>
    <dgm:pt modelId="{C03C07BD-D19D-4173-BF47-0BB58AB5716C}" type="pres">
      <dgm:prSet presAssocID="{2B1366BD-59E2-4771-A85F-3C68ECBA1153}" presName="sibTrans" presStyleCnt="0"/>
      <dgm:spPr/>
    </dgm:pt>
    <dgm:pt modelId="{D82559F8-3D9A-49CF-86BD-9C5CCC267A2D}" type="pres">
      <dgm:prSet presAssocID="{F879E2BC-BEE3-4D15-A57D-9F0727E915F9}" presName="node" presStyleLbl="node1" presStyleIdx="4" presStyleCnt="6">
        <dgm:presLayoutVars>
          <dgm:bulletEnabled val="1"/>
        </dgm:presLayoutVars>
      </dgm:prSet>
      <dgm:spPr/>
    </dgm:pt>
    <dgm:pt modelId="{EDD6822D-519D-4AE9-B22B-CA28D49A4125}" type="pres">
      <dgm:prSet presAssocID="{0824360E-B7D1-48BF-9E9F-16A00DBE0578}" presName="sibTrans" presStyleCnt="0"/>
      <dgm:spPr/>
    </dgm:pt>
    <dgm:pt modelId="{DD69D621-D557-4D80-97C8-A7215E010A93}" type="pres">
      <dgm:prSet presAssocID="{CBB0988B-C2A6-4B28-B359-57E284E611B5}" presName="node" presStyleLbl="node1" presStyleIdx="5" presStyleCnt="6">
        <dgm:presLayoutVars>
          <dgm:bulletEnabled val="1"/>
        </dgm:presLayoutVars>
      </dgm:prSet>
      <dgm:spPr/>
    </dgm:pt>
  </dgm:ptLst>
  <dgm:cxnLst>
    <dgm:cxn modelId="{7EDEFA41-A956-40B1-B1B9-9F979D646A16}" type="presOf" srcId="{7D7E4793-12BF-4C9B-9B35-F0F2A7CCA0F5}" destId="{0E7B9F63-5655-4161-92AD-4BD967C962EB}" srcOrd="0" destOrd="0" presId="urn:microsoft.com/office/officeart/2005/8/layout/default"/>
    <dgm:cxn modelId="{A7B5A353-0236-423F-B5A1-0B7BCB1302E7}" srcId="{AF405C8C-ED76-42F5-B6C7-FD170F7687A0}" destId="{CD6E93B4-390F-41A6-8CA6-BD24F49A27C4}" srcOrd="3" destOrd="0" parTransId="{B953477C-C119-47A7-8F08-3C1C28B3AC05}" sibTransId="{2B1366BD-59E2-4771-A85F-3C68ECBA1153}"/>
    <dgm:cxn modelId="{5A425E54-F2F6-4B18-852B-CD0E659EB5E2}" type="presOf" srcId="{20DAE9B3-E1C2-4E5D-904D-960E5BDA2474}" destId="{1FD22B5F-DE73-4042-8B8A-999A7D2EB5C4}" srcOrd="0" destOrd="0" presId="urn:microsoft.com/office/officeart/2005/8/layout/default"/>
    <dgm:cxn modelId="{31B2FC85-D874-46BE-A3E5-F7BAADC262AE}" srcId="{AF405C8C-ED76-42F5-B6C7-FD170F7687A0}" destId="{CBB0988B-C2A6-4B28-B359-57E284E611B5}" srcOrd="5" destOrd="0" parTransId="{F588A0E2-0531-4748-A87D-57EF7A99DB6F}" sibTransId="{E446CBDA-8F8F-43C1-8DFE-780FE1401FF5}"/>
    <dgm:cxn modelId="{2BCAEA95-971C-4B51-A884-B8A152575BBF}" srcId="{AF405C8C-ED76-42F5-B6C7-FD170F7687A0}" destId="{7D7E4793-12BF-4C9B-9B35-F0F2A7CCA0F5}" srcOrd="2" destOrd="0" parTransId="{A634075A-8227-4C02-8CD3-04C836E01D94}" sibTransId="{970AB565-A04C-4404-BD3C-455713D11790}"/>
    <dgm:cxn modelId="{4A50E5A2-94F6-4663-B845-C440471ACAF2}" srcId="{AF405C8C-ED76-42F5-B6C7-FD170F7687A0}" destId="{07D807E3-E91E-4076-BDC9-BDF6846C6248}" srcOrd="1" destOrd="0" parTransId="{1DB3D387-1E22-42B6-8764-51FBDB5D3CF4}" sibTransId="{9A9525E3-B881-4ADE-8EC7-B92925F70152}"/>
    <dgm:cxn modelId="{D9E045AC-0B30-4F8F-A8D7-508DDB595010}" type="presOf" srcId="{F879E2BC-BEE3-4D15-A57D-9F0727E915F9}" destId="{D82559F8-3D9A-49CF-86BD-9C5CCC267A2D}" srcOrd="0" destOrd="0" presId="urn:microsoft.com/office/officeart/2005/8/layout/default"/>
    <dgm:cxn modelId="{0983DDD0-D7D0-43B7-89BA-43602ED7D0E0}" type="presOf" srcId="{CBB0988B-C2A6-4B28-B359-57E284E611B5}" destId="{DD69D621-D557-4D80-97C8-A7215E010A93}" srcOrd="0" destOrd="0" presId="urn:microsoft.com/office/officeart/2005/8/layout/default"/>
    <dgm:cxn modelId="{BCA21FF2-A4DE-4AB4-BBF4-E5D0F7029589}" srcId="{AF405C8C-ED76-42F5-B6C7-FD170F7687A0}" destId="{F879E2BC-BEE3-4D15-A57D-9F0727E915F9}" srcOrd="4" destOrd="0" parTransId="{72C5202E-BDEF-4A66-AE52-4BF04710A215}" sibTransId="{0824360E-B7D1-48BF-9E9F-16A00DBE0578}"/>
    <dgm:cxn modelId="{0BD033F4-50FA-4B6A-B99C-C2F0C5DA9F99}" srcId="{AF405C8C-ED76-42F5-B6C7-FD170F7687A0}" destId="{20DAE9B3-E1C2-4E5D-904D-960E5BDA2474}" srcOrd="0" destOrd="0" parTransId="{5F323F26-5052-4C83-A64B-841813C25F47}" sibTransId="{8A96B79E-66D2-494A-AB01-977B518B4A6D}"/>
    <dgm:cxn modelId="{D8E885F5-DCC2-4A17-832A-1B27632037B2}" type="presOf" srcId="{07D807E3-E91E-4076-BDC9-BDF6846C6248}" destId="{CDCCBB9F-33DE-4904-89F9-6555C9C4C635}" srcOrd="0" destOrd="0" presId="urn:microsoft.com/office/officeart/2005/8/layout/default"/>
    <dgm:cxn modelId="{003C85F6-6779-46D9-AF74-F454EB28D8F8}" type="presOf" srcId="{AF405C8C-ED76-42F5-B6C7-FD170F7687A0}" destId="{46906964-E412-4339-903F-E37212DD4223}" srcOrd="0" destOrd="0" presId="urn:microsoft.com/office/officeart/2005/8/layout/default"/>
    <dgm:cxn modelId="{139E85FF-6CB6-4BD5-860F-32A14DD73ACA}" type="presOf" srcId="{CD6E93B4-390F-41A6-8CA6-BD24F49A27C4}" destId="{7C84DE2C-2300-404A-80E4-059F77B70E14}" srcOrd="0" destOrd="0" presId="urn:microsoft.com/office/officeart/2005/8/layout/default"/>
    <dgm:cxn modelId="{C2800E82-0AFD-4222-A74D-66762972F08F}" type="presParOf" srcId="{46906964-E412-4339-903F-E37212DD4223}" destId="{1FD22B5F-DE73-4042-8B8A-999A7D2EB5C4}" srcOrd="0" destOrd="0" presId="urn:microsoft.com/office/officeart/2005/8/layout/default"/>
    <dgm:cxn modelId="{EC40688D-69BE-4A7C-9FEC-A4117A49FB43}" type="presParOf" srcId="{46906964-E412-4339-903F-E37212DD4223}" destId="{37F408F0-A648-4A3D-BFA3-BC6F2B08B52E}" srcOrd="1" destOrd="0" presId="urn:microsoft.com/office/officeart/2005/8/layout/default"/>
    <dgm:cxn modelId="{7CA24F27-F016-474A-8455-C7F4BF59ED27}" type="presParOf" srcId="{46906964-E412-4339-903F-E37212DD4223}" destId="{CDCCBB9F-33DE-4904-89F9-6555C9C4C635}" srcOrd="2" destOrd="0" presId="urn:microsoft.com/office/officeart/2005/8/layout/default"/>
    <dgm:cxn modelId="{AC92D35B-C081-4679-87B5-59493E01FE55}" type="presParOf" srcId="{46906964-E412-4339-903F-E37212DD4223}" destId="{C6837764-7574-4366-B00F-D90B67C1770C}" srcOrd="3" destOrd="0" presId="urn:microsoft.com/office/officeart/2005/8/layout/default"/>
    <dgm:cxn modelId="{2E9C78D8-5629-44CE-802D-9EC352C20589}" type="presParOf" srcId="{46906964-E412-4339-903F-E37212DD4223}" destId="{0E7B9F63-5655-4161-92AD-4BD967C962EB}" srcOrd="4" destOrd="0" presId="urn:microsoft.com/office/officeart/2005/8/layout/default"/>
    <dgm:cxn modelId="{47831133-912F-493D-95A7-1E3C575739E0}" type="presParOf" srcId="{46906964-E412-4339-903F-E37212DD4223}" destId="{7C4E6826-FDCB-4E63-9FD1-449B63923FE7}" srcOrd="5" destOrd="0" presId="urn:microsoft.com/office/officeart/2005/8/layout/default"/>
    <dgm:cxn modelId="{2B3F066A-AB1F-4570-A82F-84F272AD5A09}" type="presParOf" srcId="{46906964-E412-4339-903F-E37212DD4223}" destId="{7C84DE2C-2300-404A-80E4-059F77B70E14}" srcOrd="6" destOrd="0" presId="urn:microsoft.com/office/officeart/2005/8/layout/default"/>
    <dgm:cxn modelId="{0EF935AD-D264-403A-A005-A283454E9553}" type="presParOf" srcId="{46906964-E412-4339-903F-E37212DD4223}" destId="{C03C07BD-D19D-4173-BF47-0BB58AB5716C}" srcOrd="7" destOrd="0" presId="urn:microsoft.com/office/officeart/2005/8/layout/default"/>
    <dgm:cxn modelId="{9594CB20-FCA2-483E-BFB4-636C14193E8B}" type="presParOf" srcId="{46906964-E412-4339-903F-E37212DD4223}" destId="{D82559F8-3D9A-49CF-86BD-9C5CCC267A2D}" srcOrd="8" destOrd="0" presId="urn:microsoft.com/office/officeart/2005/8/layout/default"/>
    <dgm:cxn modelId="{138A082E-7866-4C44-8FDB-B1D32B6C5C13}" type="presParOf" srcId="{46906964-E412-4339-903F-E37212DD4223}" destId="{EDD6822D-519D-4AE9-B22B-CA28D49A4125}" srcOrd="9" destOrd="0" presId="urn:microsoft.com/office/officeart/2005/8/layout/default"/>
    <dgm:cxn modelId="{DD34EA47-5FD7-4F42-A8FA-F09C78C71681}" type="presParOf" srcId="{46906964-E412-4339-903F-E37212DD4223}" destId="{DD69D621-D557-4D80-97C8-A7215E010A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FD08-05DD-428A-97C4-9A142755B3F1}">
      <dsp:nvSpPr>
        <dsp:cNvPr id="0" name=""/>
        <dsp:cNvSpPr/>
      </dsp:nvSpPr>
      <dsp:spPr>
        <a:xfrm>
          <a:off x="0" y="483794"/>
          <a:ext cx="1202266" cy="721359"/>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Introduction</a:t>
          </a:r>
        </a:p>
      </dsp:txBody>
      <dsp:txXfrm>
        <a:off x="21128" y="504922"/>
        <a:ext cx="1160010" cy="679103"/>
      </dsp:txXfrm>
    </dsp:sp>
    <dsp:sp modelId="{50F556D3-9CCC-49F7-A3B1-FF86CCB847DF}">
      <dsp:nvSpPr>
        <dsp:cNvPr id="0" name=""/>
        <dsp:cNvSpPr/>
      </dsp:nvSpPr>
      <dsp:spPr>
        <a:xfrm>
          <a:off x="1308066" y="695393"/>
          <a:ext cx="254880" cy="2981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308066" y="755025"/>
        <a:ext cx="178416" cy="178898"/>
      </dsp:txXfrm>
    </dsp:sp>
    <dsp:sp modelId="{0E40B1FC-1329-4695-B5D5-C51AD94F1C05}">
      <dsp:nvSpPr>
        <dsp:cNvPr id="0" name=""/>
        <dsp:cNvSpPr/>
      </dsp:nvSpPr>
      <dsp:spPr>
        <a:xfrm>
          <a:off x="1683173" y="483794"/>
          <a:ext cx="1202266" cy="721359"/>
        </a:xfrm>
        <a:prstGeom prst="roundRect">
          <a:avLst>
            <a:gd name="adj" fmla="val 10000"/>
          </a:avLst>
        </a:prstGeom>
        <a:solidFill>
          <a:schemeClr val="accent4">
            <a:hueOff val="-56990"/>
            <a:satOff val="-288"/>
            <a:lumOff val="-40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Purpose </a:t>
          </a:r>
        </a:p>
      </dsp:txBody>
      <dsp:txXfrm>
        <a:off x="1704301" y="504922"/>
        <a:ext cx="1160010" cy="679103"/>
      </dsp:txXfrm>
    </dsp:sp>
    <dsp:sp modelId="{FE87F274-16C1-44B6-BE8A-87E080014F0C}">
      <dsp:nvSpPr>
        <dsp:cNvPr id="0" name=""/>
        <dsp:cNvSpPr/>
      </dsp:nvSpPr>
      <dsp:spPr>
        <a:xfrm>
          <a:off x="2991239" y="695393"/>
          <a:ext cx="254880" cy="298162"/>
        </a:xfrm>
        <a:prstGeom prst="rightArrow">
          <a:avLst>
            <a:gd name="adj1" fmla="val 60000"/>
            <a:gd name="adj2" fmla="val 50000"/>
          </a:avLst>
        </a:prstGeom>
        <a:solidFill>
          <a:schemeClr val="accent4">
            <a:hueOff val="-60789"/>
            <a:satOff val="-307"/>
            <a:lumOff val="-43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991239" y="755025"/>
        <a:ext cx="178416" cy="178898"/>
      </dsp:txXfrm>
    </dsp:sp>
    <dsp:sp modelId="{F1218248-9953-4679-97B5-ECB6DA499AD2}">
      <dsp:nvSpPr>
        <dsp:cNvPr id="0" name=""/>
        <dsp:cNvSpPr/>
      </dsp:nvSpPr>
      <dsp:spPr>
        <a:xfrm>
          <a:off x="3366346" y="483794"/>
          <a:ext cx="1202266" cy="721359"/>
        </a:xfrm>
        <a:prstGeom prst="roundRect">
          <a:avLst>
            <a:gd name="adj" fmla="val 10000"/>
          </a:avLst>
        </a:prstGeom>
        <a:solidFill>
          <a:schemeClr val="accent4">
            <a:hueOff val="-113979"/>
            <a:satOff val="-576"/>
            <a:lumOff val="-80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Literature Review</a:t>
          </a:r>
        </a:p>
      </dsp:txBody>
      <dsp:txXfrm>
        <a:off x="3387474" y="504922"/>
        <a:ext cx="1160010" cy="679103"/>
      </dsp:txXfrm>
    </dsp:sp>
    <dsp:sp modelId="{9B0E4B67-96A4-440F-B813-72D209DD0E86}">
      <dsp:nvSpPr>
        <dsp:cNvPr id="0" name=""/>
        <dsp:cNvSpPr/>
      </dsp:nvSpPr>
      <dsp:spPr>
        <a:xfrm>
          <a:off x="4674412" y="695393"/>
          <a:ext cx="254880" cy="298162"/>
        </a:xfrm>
        <a:prstGeom prst="rightArrow">
          <a:avLst>
            <a:gd name="adj1" fmla="val 60000"/>
            <a:gd name="adj2" fmla="val 50000"/>
          </a:avLst>
        </a:prstGeom>
        <a:solidFill>
          <a:schemeClr val="accent4">
            <a:hueOff val="-121578"/>
            <a:satOff val="-614"/>
            <a:lumOff val="-86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74412" y="755025"/>
        <a:ext cx="178416" cy="178898"/>
      </dsp:txXfrm>
    </dsp:sp>
    <dsp:sp modelId="{1F45A2F2-A5EA-4942-B75C-036804A05591}">
      <dsp:nvSpPr>
        <dsp:cNvPr id="0" name=""/>
        <dsp:cNvSpPr/>
      </dsp:nvSpPr>
      <dsp:spPr>
        <a:xfrm>
          <a:off x="5049519" y="483794"/>
          <a:ext cx="1202266" cy="721359"/>
        </a:xfrm>
        <a:prstGeom prst="roundRect">
          <a:avLst>
            <a:gd name="adj" fmla="val 10000"/>
          </a:avLst>
        </a:prstGeom>
        <a:solidFill>
          <a:schemeClr val="accent4">
            <a:hueOff val="-170969"/>
            <a:satOff val="-863"/>
            <a:lumOff val="-121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Data </a:t>
          </a:r>
        </a:p>
      </dsp:txBody>
      <dsp:txXfrm>
        <a:off x="5070647" y="504922"/>
        <a:ext cx="1160010" cy="679103"/>
      </dsp:txXfrm>
    </dsp:sp>
    <dsp:sp modelId="{E23B07F5-1E31-47FB-B6F3-5148DD940787}">
      <dsp:nvSpPr>
        <dsp:cNvPr id="0" name=""/>
        <dsp:cNvSpPr/>
      </dsp:nvSpPr>
      <dsp:spPr>
        <a:xfrm>
          <a:off x="6357585" y="695393"/>
          <a:ext cx="254880" cy="298162"/>
        </a:xfrm>
        <a:prstGeom prst="rightArrow">
          <a:avLst>
            <a:gd name="adj1" fmla="val 60000"/>
            <a:gd name="adj2" fmla="val 50000"/>
          </a:avLst>
        </a:prstGeom>
        <a:solidFill>
          <a:schemeClr val="accent4">
            <a:hueOff val="-182367"/>
            <a:satOff val="-921"/>
            <a:lumOff val="-1294"/>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357585" y="755025"/>
        <a:ext cx="178416" cy="178898"/>
      </dsp:txXfrm>
    </dsp:sp>
    <dsp:sp modelId="{BD9CB497-2FE7-49EE-AB3F-E631192164F4}">
      <dsp:nvSpPr>
        <dsp:cNvPr id="0" name=""/>
        <dsp:cNvSpPr/>
      </dsp:nvSpPr>
      <dsp:spPr>
        <a:xfrm>
          <a:off x="6732693" y="483794"/>
          <a:ext cx="1202266" cy="721359"/>
        </a:xfrm>
        <a:prstGeom prst="roundRect">
          <a:avLst>
            <a:gd name="adj" fmla="val 10000"/>
          </a:avLst>
        </a:prstGeom>
        <a:solidFill>
          <a:schemeClr val="accent4">
            <a:hueOff val="-227958"/>
            <a:satOff val="-1151"/>
            <a:lumOff val="-161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Data Compiling , Cleaning, Initial Analysis  &amp; The Final Data </a:t>
          </a:r>
        </a:p>
      </dsp:txBody>
      <dsp:txXfrm>
        <a:off x="6753821" y="504922"/>
        <a:ext cx="1160010" cy="679103"/>
      </dsp:txXfrm>
    </dsp:sp>
    <dsp:sp modelId="{3672CD1C-6FCA-4A24-9BF6-F26457C2250A}">
      <dsp:nvSpPr>
        <dsp:cNvPr id="0" name=""/>
        <dsp:cNvSpPr/>
      </dsp:nvSpPr>
      <dsp:spPr>
        <a:xfrm>
          <a:off x="8040759" y="695393"/>
          <a:ext cx="254880" cy="298162"/>
        </a:xfrm>
        <a:prstGeom prst="rightArrow">
          <a:avLst>
            <a:gd name="adj1" fmla="val 60000"/>
            <a:gd name="adj2" fmla="val 50000"/>
          </a:avLst>
        </a:prstGeom>
        <a:solidFill>
          <a:schemeClr val="accent4">
            <a:hueOff val="-243156"/>
            <a:satOff val="-1228"/>
            <a:lumOff val="-172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040759" y="755025"/>
        <a:ext cx="178416" cy="178898"/>
      </dsp:txXfrm>
    </dsp:sp>
    <dsp:sp modelId="{CD9B9426-6882-4EDC-8D8B-12BEA8680C2A}">
      <dsp:nvSpPr>
        <dsp:cNvPr id="0" name=""/>
        <dsp:cNvSpPr/>
      </dsp:nvSpPr>
      <dsp:spPr>
        <a:xfrm>
          <a:off x="8415866" y="483794"/>
          <a:ext cx="1202266" cy="721359"/>
        </a:xfrm>
        <a:prstGeom prst="roundRect">
          <a:avLst>
            <a:gd name="adj" fmla="val 10000"/>
          </a:avLst>
        </a:prstGeom>
        <a:solidFill>
          <a:schemeClr val="accent4">
            <a:hueOff val="-284948"/>
            <a:satOff val="-1439"/>
            <a:lumOff val="-202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Bayesian Network </a:t>
          </a:r>
        </a:p>
      </dsp:txBody>
      <dsp:txXfrm>
        <a:off x="8436994" y="504922"/>
        <a:ext cx="1160010" cy="679103"/>
      </dsp:txXfrm>
    </dsp:sp>
    <dsp:sp modelId="{34F85174-FC9D-42DC-83C3-510474CA3821}">
      <dsp:nvSpPr>
        <dsp:cNvPr id="0" name=""/>
        <dsp:cNvSpPr/>
      </dsp:nvSpPr>
      <dsp:spPr>
        <a:xfrm rot="5400000">
          <a:off x="8889559" y="1289313"/>
          <a:ext cx="254880" cy="298162"/>
        </a:xfrm>
        <a:prstGeom prst="rightArrow">
          <a:avLst>
            <a:gd name="adj1" fmla="val 60000"/>
            <a:gd name="adj2" fmla="val 50000"/>
          </a:avLst>
        </a:prstGeom>
        <a:solidFill>
          <a:schemeClr val="accent4">
            <a:hueOff val="-303945"/>
            <a:satOff val="-1535"/>
            <a:lumOff val="-2157"/>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8927550" y="1310954"/>
        <a:ext cx="178898" cy="178416"/>
      </dsp:txXfrm>
    </dsp:sp>
    <dsp:sp modelId="{1AE8DDF1-F16C-4934-84B9-6611902F0A18}">
      <dsp:nvSpPr>
        <dsp:cNvPr id="0" name=""/>
        <dsp:cNvSpPr/>
      </dsp:nvSpPr>
      <dsp:spPr>
        <a:xfrm>
          <a:off x="8415866" y="1686061"/>
          <a:ext cx="1202266" cy="721359"/>
        </a:xfrm>
        <a:prstGeom prst="roundRect">
          <a:avLst>
            <a:gd name="adj" fmla="val 10000"/>
          </a:avLst>
        </a:prstGeom>
        <a:solidFill>
          <a:schemeClr val="accent4">
            <a:hueOff val="-341938"/>
            <a:satOff val="-1727"/>
            <a:lumOff val="-242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Methodology</a:t>
          </a:r>
        </a:p>
      </dsp:txBody>
      <dsp:txXfrm>
        <a:off x="8436994" y="1707189"/>
        <a:ext cx="1160010" cy="679103"/>
      </dsp:txXfrm>
    </dsp:sp>
    <dsp:sp modelId="{6D775CAB-0501-423F-8334-A14B62341F82}">
      <dsp:nvSpPr>
        <dsp:cNvPr id="0" name=""/>
        <dsp:cNvSpPr/>
      </dsp:nvSpPr>
      <dsp:spPr>
        <a:xfrm rot="10800000">
          <a:off x="8055186" y="1897659"/>
          <a:ext cx="254880" cy="298162"/>
        </a:xfrm>
        <a:prstGeom prst="rightArrow">
          <a:avLst>
            <a:gd name="adj1" fmla="val 60000"/>
            <a:gd name="adj2" fmla="val 50000"/>
          </a:avLst>
        </a:prstGeom>
        <a:solidFill>
          <a:schemeClr val="accent4">
            <a:hueOff val="-364734"/>
            <a:satOff val="-1842"/>
            <a:lumOff val="-258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8131650" y="1957291"/>
        <a:ext cx="178416" cy="178898"/>
      </dsp:txXfrm>
    </dsp:sp>
    <dsp:sp modelId="{98C422CD-DABB-41FC-A854-50096B72387E}">
      <dsp:nvSpPr>
        <dsp:cNvPr id="0" name=""/>
        <dsp:cNvSpPr/>
      </dsp:nvSpPr>
      <dsp:spPr>
        <a:xfrm>
          <a:off x="6732693" y="1686061"/>
          <a:ext cx="1202266" cy="721359"/>
        </a:xfrm>
        <a:prstGeom prst="roundRect">
          <a:avLst>
            <a:gd name="adj" fmla="val 10000"/>
          </a:avLst>
        </a:prstGeom>
        <a:solidFill>
          <a:schemeClr val="accent4">
            <a:hueOff val="-398927"/>
            <a:satOff val="-2015"/>
            <a:lumOff val="-283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Initial Model </a:t>
          </a:r>
        </a:p>
      </dsp:txBody>
      <dsp:txXfrm>
        <a:off x="6753821" y="1707189"/>
        <a:ext cx="1160010" cy="679103"/>
      </dsp:txXfrm>
    </dsp:sp>
    <dsp:sp modelId="{DCA5F51C-218C-4764-80BE-DB1BAA1DEABA}">
      <dsp:nvSpPr>
        <dsp:cNvPr id="0" name=""/>
        <dsp:cNvSpPr/>
      </dsp:nvSpPr>
      <dsp:spPr>
        <a:xfrm rot="10800000">
          <a:off x="6372013" y="1897659"/>
          <a:ext cx="254880" cy="298162"/>
        </a:xfrm>
        <a:prstGeom prst="rightArrow">
          <a:avLst>
            <a:gd name="adj1" fmla="val 60000"/>
            <a:gd name="adj2" fmla="val 50000"/>
          </a:avLst>
        </a:prstGeom>
        <a:solidFill>
          <a:schemeClr val="accent4">
            <a:hueOff val="-425523"/>
            <a:satOff val="-2149"/>
            <a:lumOff val="-301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448477" y="1957291"/>
        <a:ext cx="178416" cy="178898"/>
      </dsp:txXfrm>
    </dsp:sp>
    <dsp:sp modelId="{CB0CD84A-925E-4908-825D-C5C2C6C6FAF1}">
      <dsp:nvSpPr>
        <dsp:cNvPr id="0" name=""/>
        <dsp:cNvSpPr/>
      </dsp:nvSpPr>
      <dsp:spPr>
        <a:xfrm>
          <a:off x="5049519" y="1686061"/>
          <a:ext cx="1202266" cy="721359"/>
        </a:xfrm>
        <a:prstGeom prst="roundRect">
          <a:avLst>
            <a:gd name="adj" fmla="val 10000"/>
          </a:avLst>
        </a:prstGeom>
        <a:solidFill>
          <a:schemeClr val="accent4">
            <a:hueOff val="-455917"/>
            <a:satOff val="-2303"/>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Model from the PC- Algorithm </a:t>
          </a:r>
        </a:p>
      </dsp:txBody>
      <dsp:txXfrm>
        <a:off x="5070647" y="1707189"/>
        <a:ext cx="1160010" cy="679103"/>
      </dsp:txXfrm>
    </dsp:sp>
    <dsp:sp modelId="{9BC3B9A8-FCB2-4C2D-AFD6-268DEF66280E}">
      <dsp:nvSpPr>
        <dsp:cNvPr id="0" name=""/>
        <dsp:cNvSpPr/>
      </dsp:nvSpPr>
      <dsp:spPr>
        <a:xfrm rot="10800000">
          <a:off x="4688839" y="1897659"/>
          <a:ext cx="254880" cy="298162"/>
        </a:xfrm>
        <a:prstGeom prst="rightArrow">
          <a:avLst>
            <a:gd name="adj1" fmla="val 60000"/>
            <a:gd name="adj2" fmla="val 50000"/>
          </a:avLst>
        </a:prstGeom>
        <a:solidFill>
          <a:schemeClr val="accent4">
            <a:hueOff val="-486311"/>
            <a:satOff val="-2456"/>
            <a:lumOff val="-345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65303" y="1957291"/>
        <a:ext cx="178416" cy="178898"/>
      </dsp:txXfrm>
    </dsp:sp>
    <dsp:sp modelId="{6279F4EC-7895-41A5-8CE5-A68DED253991}">
      <dsp:nvSpPr>
        <dsp:cNvPr id="0" name=""/>
        <dsp:cNvSpPr/>
      </dsp:nvSpPr>
      <dsp:spPr>
        <a:xfrm>
          <a:off x="3366346" y="1686061"/>
          <a:ext cx="1202266" cy="721359"/>
        </a:xfrm>
        <a:prstGeom prst="roundRect">
          <a:avLst>
            <a:gd name="adj" fmla="val 10000"/>
          </a:avLst>
        </a:prstGeom>
        <a:solidFill>
          <a:schemeClr val="accent4">
            <a:hueOff val="-512907"/>
            <a:satOff val="-2590"/>
            <a:lumOff val="-363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Improved Model </a:t>
          </a:r>
        </a:p>
      </dsp:txBody>
      <dsp:txXfrm>
        <a:off x="3387474" y="1707189"/>
        <a:ext cx="1160010" cy="679103"/>
      </dsp:txXfrm>
    </dsp:sp>
    <dsp:sp modelId="{EC674B22-93C5-4468-84BD-EAEA88BAF5E9}">
      <dsp:nvSpPr>
        <dsp:cNvPr id="0" name=""/>
        <dsp:cNvSpPr/>
      </dsp:nvSpPr>
      <dsp:spPr>
        <a:xfrm rot="10800000">
          <a:off x="3005666" y="1897659"/>
          <a:ext cx="254880" cy="298162"/>
        </a:xfrm>
        <a:prstGeom prst="rightArrow">
          <a:avLst>
            <a:gd name="adj1" fmla="val 60000"/>
            <a:gd name="adj2" fmla="val 50000"/>
          </a:avLst>
        </a:prstGeom>
        <a:solidFill>
          <a:schemeClr val="accent4">
            <a:hueOff val="-547100"/>
            <a:satOff val="-2763"/>
            <a:lumOff val="-3882"/>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082130" y="1957291"/>
        <a:ext cx="178416" cy="178898"/>
      </dsp:txXfrm>
    </dsp:sp>
    <dsp:sp modelId="{78CF1AFE-FF60-4B84-8497-376E71359E1A}">
      <dsp:nvSpPr>
        <dsp:cNvPr id="0" name=""/>
        <dsp:cNvSpPr/>
      </dsp:nvSpPr>
      <dsp:spPr>
        <a:xfrm>
          <a:off x="1683173" y="1686061"/>
          <a:ext cx="1202266" cy="721359"/>
        </a:xfrm>
        <a:prstGeom prst="roundRect">
          <a:avLst>
            <a:gd name="adj" fmla="val 10000"/>
          </a:avLst>
        </a:prstGeom>
        <a:solidFill>
          <a:schemeClr val="accent4">
            <a:hueOff val="-569896"/>
            <a:satOff val="-2878"/>
            <a:lumOff val="-404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Cross Validation</a:t>
          </a:r>
        </a:p>
      </dsp:txBody>
      <dsp:txXfrm>
        <a:off x="1704301" y="1707189"/>
        <a:ext cx="1160010" cy="679103"/>
      </dsp:txXfrm>
    </dsp:sp>
    <dsp:sp modelId="{D8265D0B-4172-4424-96B4-64A0B23A48B2}">
      <dsp:nvSpPr>
        <dsp:cNvPr id="0" name=""/>
        <dsp:cNvSpPr/>
      </dsp:nvSpPr>
      <dsp:spPr>
        <a:xfrm rot="10800000">
          <a:off x="1322493" y="1897659"/>
          <a:ext cx="254880" cy="298162"/>
        </a:xfrm>
        <a:prstGeom prst="rightArrow">
          <a:avLst>
            <a:gd name="adj1" fmla="val 60000"/>
            <a:gd name="adj2" fmla="val 50000"/>
          </a:avLst>
        </a:prstGeom>
        <a:solidFill>
          <a:schemeClr val="accent4">
            <a:hueOff val="-607889"/>
            <a:satOff val="-3070"/>
            <a:lumOff val="-431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398957" y="1957291"/>
        <a:ext cx="178416" cy="178898"/>
      </dsp:txXfrm>
    </dsp:sp>
    <dsp:sp modelId="{8A62833A-1BA4-4F6E-86F6-D4E1B2E5FE3D}">
      <dsp:nvSpPr>
        <dsp:cNvPr id="0" name=""/>
        <dsp:cNvSpPr/>
      </dsp:nvSpPr>
      <dsp:spPr>
        <a:xfrm>
          <a:off x="0" y="1686061"/>
          <a:ext cx="1202266" cy="721359"/>
        </a:xfrm>
        <a:prstGeom prst="roundRect">
          <a:avLst>
            <a:gd name="adj" fmla="val 10000"/>
          </a:avLst>
        </a:prstGeom>
        <a:solidFill>
          <a:schemeClr val="accent4">
            <a:hueOff val="-626886"/>
            <a:satOff val="-3166"/>
            <a:lumOff val="-444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Network generated from Data Definitions </a:t>
          </a:r>
        </a:p>
      </dsp:txBody>
      <dsp:txXfrm>
        <a:off x="21128" y="1707189"/>
        <a:ext cx="1160010" cy="679103"/>
      </dsp:txXfrm>
    </dsp:sp>
    <dsp:sp modelId="{C480F913-76D5-4084-ADB5-CD55D40D62C0}">
      <dsp:nvSpPr>
        <dsp:cNvPr id="0" name=""/>
        <dsp:cNvSpPr/>
      </dsp:nvSpPr>
      <dsp:spPr>
        <a:xfrm rot="5400000">
          <a:off x="473693" y="2491579"/>
          <a:ext cx="254880" cy="298162"/>
        </a:xfrm>
        <a:prstGeom prst="rightArrow">
          <a:avLst>
            <a:gd name="adj1" fmla="val 60000"/>
            <a:gd name="adj2" fmla="val 50000"/>
          </a:avLst>
        </a:prstGeom>
        <a:solidFill>
          <a:schemeClr val="accent4">
            <a:hueOff val="-668678"/>
            <a:satOff val="-3377"/>
            <a:lumOff val="-47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511684" y="2513220"/>
        <a:ext cx="178898" cy="178416"/>
      </dsp:txXfrm>
    </dsp:sp>
    <dsp:sp modelId="{8F698C32-9302-46BA-BD1B-334B7EA29279}">
      <dsp:nvSpPr>
        <dsp:cNvPr id="0" name=""/>
        <dsp:cNvSpPr/>
      </dsp:nvSpPr>
      <dsp:spPr>
        <a:xfrm>
          <a:off x="0" y="2888327"/>
          <a:ext cx="1202266" cy="721359"/>
        </a:xfrm>
        <a:prstGeom prst="roundRect">
          <a:avLst>
            <a:gd name="adj" fmla="val 10000"/>
          </a:avLst>
        </a:prstGeom>
        <a:solidFill>
          <a:schemeClr val="accent4">
            <a:hueOff val="-683875"/>
            <a:satOff val="-3454"/>
            <a:lumOff val="-485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Comparing the two models </a:t>
          </a:r>
        </a:p>
      </dsp:txBody>
      <dsp:txXfrm>
        <a:off x="21128" y="2909455"/>
        <a:ext cx="1160010" cy="679103"/>
      </dsp:txXfrm>
    </dsp:sp>
    <dsp:sp modelId="{27DE1BA8-840A-40A0-8510-FA1008C41F2F}">
      <dsp:nvSpPr>
        <dsp:cNvPr id="0" name=""/>
        <dsp:cNvSpPr/>
      </dsp:nvSpPr>
      <dsp:spPr>
        <a:xfrm>
          <a:off x="1308066" y="3099926"/>
          <a:ext cx="254880" cy="298162"/>
        </a:xfrm>
        <a:prstGeom prst="rightArrow">
          <a:avLst>
            <a:gd name="adj1" fmla="val 60000"/>
            <a:gd name="adj2" fmla="val 50000"/>
          </a:avLst>
        </a:prstGeom>
        <a:solidFill>
          <a:schemeClr val="accent4">
            <a:hueOff val="-729467"/>
            <a:satOff val="-3684"/>
            <a:lumOff val="-517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308066" y="3159558"/>
        <a:ext cx="178416" cy="178898"/>
      </dsp:txXfrm>
    </dsp:sp>
    <dsp:sp modelId="{A4424C70-BD2B-460D-BA59-2F8D1A5B45B4}">
      <dsp:nvSpPr>
        <dsp:cNvPr id="0" name=""/>
        <dsp:cNvSpPr/>
      </dsp:nvSpPr>
      <dsp:spPr>
        <a:xfrm>
          <a:off x="1683173" y="2888327"/>
          <a:ext cx="1202266" cy="721359"/>
        </a:xfrm>
        <a:prstGeom prst="roundRect">
          <a:avLst>
            <a:gd name="adj" fmla="val 10000"/>
          </a:avLst>
        </a:prstGeom>
        <a:solidFill>
          <a:schemeClr val="accent4">
            <a:hueOff val="-740865"/>
            <a:satOff val="-3742"/>
            <a:lumOff val="-525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Using discretized data </a:t>
          </a:r>
        </a:p>
      </dsp:txBody>
      <dsp:txXfrm>
        <a:off x="1704301" y="2909455"/>
        <a:ext cx="1160010" cy="679103"/>
      </dsp:txXfrm>
    </dsp:sp>
    <dsp:sp modelId="{88DD1DAE-2D37-4566-B4FB-583667971FC6}">
      <dsp:nvSpPr>
        <dsp:cNvPr id="0" name=""/>
        <dsp:cNvSpPr/>
      </dsp:nvSpPr>
      <dsp:spPr>
        <a:xfrm>
          <a:off x="2991239" y="3099926"/>
          <a:ext cx="254880" cy="298162"/>
        </a:xfrm>
        <a:prstGeom prst="rightArrow">
          <a:avLst>
            <a:gd name="adj1" fmla="val 60000"/>
            <a:gd name="adj2" fmla="val 50000"/>
          </a:avLst>
        </a:prstGeom>
        <a:solidFill>
          <a:schemeClr val="accent4">
            <a:hueOff val="-790256"/>
            <a:satOff val="-3991"/>
            <a:lumOff val="-5607"/>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991239" y="3159558"/>
        <a:ext cx="178416" cy="178898"/>
      </dsp:txXfrm>
    </dsp:sp>
    <dsp:sp modelId="{D1113D53-2A4F-43D5-912D-16464DA83BE6}">
      <dsp:nvSpPr>
        <dsp:cNvPr id="0" name=""/>
        <dsp:cNvSpPr/>
      </dsp:nvSpPr>
      <dsp:spPr>
        <a:xfrm>
          <a:off x="3366346" y="2888327"/>
          <a:ext cx="1202266" cy="721359"/>
        </a:xfrm>
        <a:prstGeom prst="roundRect">
          <a:avLst>
            <a:gd name="adj" fmla="val 10000"/>
          </a:avLst>
        </a:prstGeom>
        <a:solidFill>
          <a:schemeClr val="accent4">
            <a:hueOff val="-797855"/>
            <a:satOff val="-4029"/>
            <a:lumOff val="-566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Comparing the Models </a:t>
          </a:r>
        </a:p>
      </dsp:txBody>
      <dsp:txXfrm>
        <a:off x="3387474" y="2909455"/>
        <a:ext cx="1160010" cy="679103"/>
      </dsp:txXfrm>
    </dsp:sp>
    <dsp:sp modelId="{07C5C4A5-579A-44B2-B55C-C0ED6882530C}">
      <dsp:nvSpPr>
        <dsp:cNvPr id="0" name=""/>
        <dsp:cNvSpPr/>
      </dsp:nvSpPr>
      <dsp:spPr>
        <a:xfrm>
          <a:off x="4674412" y="3099926"/>
          <a:ext cx="254880" cy="298162"/>
        </a:xfrm>
        <a:prstGeom prst="rightArrow">
          <a:avLst>
            <a:gd name="adj1" fmla="val 60000"/>
            <a:gd name="adj2" fmla="val 50000"/>
          </a:avLst>
        </a:prstGeom>
        <a:solidFill>
          <a:schemeClr val="accent4">
            <a:hueOff val="-851045"/>
            <a:satOff val="-4298"/>
            <a:lumOff val="-603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74412" y="3159558"/>
        <a:ext cx="178416" cy="178898"/>
      </dsp:txXfrm>
    </dsp:sp>
    <dsp:sp modelId="{CBC15F73-69C7-4140-BAEE-066FF2C7CF61}">
      <dsp:nvSpPr>
        <dsp:cNvPr id="0" name=""/>
        <dsp:cNvSpPr/>
      </dsp:nvSpPr>
      <dsp:spPr>
        <a:xfrm>
          <a:off x="5049519" y="2888327"/>
          <a:ext cx="1202266" cy="721359"/>
        </a:xfrm>
        <a:prstGeom prst="roundRect">
          <a:avLst>
            <a:gd name="adj" fmla="val 10000"/>
          </a:avLst>
        </a:prstGeom>
        <a:solidFill>
          <a:schemeClr val="accent4">
            <a:hueOff val="-854844"/>
            <a:satOff val="-4317"/>
            <a:lumOff val="-606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Conditional Probabilities</a:t>
          </a:r>
        </a:p>
      </dsp:txBody>
      <dsp:txXfrm>
        <a:off x="5070647" y="2909455"/>
        <a:ext cx="1160010" cy="679103"/>
      </dsp:txXfrm>
    </dsp:sp>
    <dsp:sp modelId="{5A2CDCB4-74FC-4632-8E8A-7563241B3CE6}">
      <dsp:nvSpPr>
        <dsp:cNvPr id="0" name=""/>
        <dsp:cNvSpPr/>
      </dsp:nvSpPr>
      <dsp:spPr>
        <a:xfrm>
          <a:off x="6357585" y="3099926"/>
          <a:ext cx="254880" cy="298162"/>
        </a:xfrm>
        <a:prstGeom prst="rightArrow">
          <a:avLst>
            <a:gd name="adj1" fmla="val 60000"/>
            <a:gd name="adj2" fmla="val 50000"/>
          </a:avLst>
        </a:prstGeom>
        <a:solidFill>
          <a:schemeClr val="accent4">
            <a:hueOff val="-911834"/>
            <a:satOff val="-4605"/>
            <a:lumOff val="-647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357585" y="3159558"/>
        <a:ext cx="178416" cy="178898"/>
      </dsp:txXfrm>
    </dsp:sp>
    <dsp:sp modelId="{D403048D-281E-4077-A73B-DEB1E1A17478}">
      <dsp:nvSpPr>
        <dsp:cNvPr id="0" name=""/>
        <dsp:cNvSpPr/>
      </dsp:nvSpPr>
      <dsp:spPr>
        <a:xfrm>
          <a:off x="6732693" y="2888327"/>
          <a:ext cx="1202266" cy="721359"/>
        </a:xfrm>
        <a:prstGeom prst="roundRect">
          <a:avLst>
            <a:gd name="adj" fmla="val 10000"/>
          </a:avLst>
        </a:prstGeom>
        <a:solidFill>
          <a:schemeClr val="accent4">
            <a:hueOff val="-911834"/>
            <a:satOff val="-4605"/>
            <a:lumOff val="-647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Conclusion </a:t>
          </a:r>
        </a:p>
      </dsp:txBody>
      <dsp:txXfrm>
        <a:off x="6753821" y="2909455"/>
        <a:ext cx="1160010" cy="679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630EC-17F8-4DD1-AE74-CC2F80FC01E2}">
      <dsp:nvSpPr>
        <dsp:cNvPr id="0" name=""/>
        <dsp:cNvSpPr/>
      </dsp:nvSpPr>
      <dsp:spPr>
        <a:xfrm>
          <a:off x="0" y="357847"/>
          <a:ext cx="6656769" cy="1374960"/>
        </a:xfrm>
        <a:prstGeom prst="roundRect">
          <a:avLst/>
        </a:prstGeom>
        <a:gradFill rotWithShape="0">
          <a:gsLst>
            <a:gs pos="0">
              <a:schemeClr val="accent5">
                <a:shade val="80000"/>
                <a:hueOff val="0"/>
                <a:satOff val="0"/>
                <a:lumOff val="0"/>
                <a:alphaOff val="0"/>
                <a:tint val="65000"/>
                <a:lumMod val="110000"/>
              </a:schemeClr>
            </a:gs>
            <a:gs pos="88000">
              <a:schemeClr val="accent5">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i="1" kern="1200"/>
            <a:t>Javier H. Sandoval Archila  of the National University of Columbia on the US Dollar Columbian Peso (USDCOP  pair)  based on technical indicators from the Limit Order Book and Transaction Price Interactions. This study involved Dynamic Bayesian Network to predict trend based features and market states.</a:t>
          </a:r>
          <a:endParaRPr lang="en-US" sz="1400" kern="1200"/>
        </a:p>
      </dsp:txBody>
      <dsp:txXfrm>
        <a:off x="67120" y="424967"/>
        <a:ext cx="6522529" cy="1240720"/>
      </dsp:txXfrm>
    </dsp:sp>
    <dsp:sp modelId="{4E08DE51-F92B-4055-A2A6-8BFBF747CA8F}">
      <dsp:nvSpPr>
        <dsp:cNvPr id="0" name=""/>
        <dsp:cNvSpPr/>
      </dsp:nvSpPr>
      <dsp:spPr>
        <a:xfrm>
          <a:off x="0" y="1773127"/>
          <a:ext cx="6656769" cy="1374960"/>
        </a:xfrm>
        <a:prstGeom prst="roundRect">
          <a:avLst/>
        </a:prstGeom>
        <a:gradFill rotWithShape="0">
          <a:gsLst>
            <a:gs pos="0">
              <a:schemeClr val="accent5">
                <a:shade val="80000"/>
                <a:hueOff val="-145592"/>
                <a:satOff val="-15966"/>
                <a:lumOff val="16340"/>
                <a:alphaOff val="0"/>
                <a:tint val="65000"/>
                <a:lumMod val="110000"/>
              </a:schemeClr>
            </a:gs>
            <a:gs pos="88000">
              <a:schemeClr val="accent5">
                <a:shade val="80000"/>
                <a:hueOff val="-145592"/>
                <a:satOff val="-15966"/>
                <a:lumOff val="1634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i="1" kern="1200"/>
            <a:t>Another interesting study was released in Dec 2013 by S. Villa and F. Stella [2] who built a Continuous Time Bayesian Network Classifier. Continuous time Bayesian Networks overcome the limitations of a Bayesian Network or a dynamic Bayesian Networks by representing temporal dynamics of the variables. </a:t>
          </a:r>
          <a:endParaRPr lang="en-US" sz="1400" kern="1200"/>
        </a:p>
      </dsp:txBody>
      <dsp:txXfrm>
        <a:off x="67120" y="1840247"/>
        <a:ext cx="6522529" cy="1240720"/>
      </dsp:txXfrm>
    </dsp:sp>
    <dsp:sp modelId="{00F04497-DA45-49DC-836D-821294CB2EAC}">
      <dsp:nvSpPr>
        <dsp:cNvPr id="0" name=""/>
        <dsp:cNvSpPr/>
      </dsp:nvSpPr>
      <dsp:spPr>
        <a:xfrm>
          <a:off x="0" y="3188407"/>
          <a:ext cx="6656769" cy="1374960"/>
        </a:xfrm>
        <a:prstGeom prst="roundRect">
          <a:avLst/>
        </a:prstGeom>
        <a:gradFill rotWithShape="0">
          <a:gsLst>
            <a:gs pos="0">
              <a:schemeClr val="accent5">
                <a:shade val="80000"/>
                <a:hueOff val="-291184"/>
                <a:satOff val="-31932"/>
                <a:lumOff val="32680"/>
                <a:alphaOff val="0"/>
                <a:tint val="65000"/>
                <a:lumMod val="110000"/>
              </a:schemeClr>
            </a:gs>
            <a:gs pos="88000">
              <a:schemeClr val="accent5">
                <a:shade val="80000"/>
                <a:hueOff val="-291184"/>
                <a:satOff val="-31932"/>
                <a:lumOff val="3268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i="1" kern="1200"/>
            <a:t>John Heaton conducted a study on Forecasting and Futurism in the July 2013 issue of the Society of Actuaries .Using daily data of six currency pairs (EUR/USD, USD JPY, GBP/USD, AUS/USD, USD/CHF, USD/CAD) along with two technical indicators naming 10 days and 20 days Simple Moving Averages he modelled  a Bayesian Network and  attempted  to predict the direction of the exchange pairs at the point the SMA 10 crossed over SMA 20.</a:t>
          </a:r>
          <a:endParaRPr lang="en-US" sz="1400" kern="1200"/>
        </a:p>
      </dsp:txBody>
      <dsp:txXfrm>
        <a:off x="67120" y="3255527"/>
        <a:ext cx="6522529" cy="1240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21073-04C7-4577-B5A5-53F6C73EC27B}">
      <dsp:nvSpPr>
        <dsp:cNvPr id="0" name=""/>
        <dsp:cNvSpPr/>
      </dsp:nvSpPr>
      <dsp:spPr>
        <a:xfrm>
          <a:off x="0" y="2431"/>
          <a:ext cx="662880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BDCDA-7449-4C26-9BAA-F59115F4E854}">
      <dsp:nvSpPr>
        <dsp:cNvPr id="0" name=""/>
        <dsp:cNvSpPr/>
      </dsp:nvSpPr>
      <dsp:spPr>
        <a:xfrm>
          <a:off x="0" y="2431"/>
          <a:ext cx="6628804" cy="165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i="1" kern="1200"/>
            <a:t>Developing Bayesian network on continuous data (A Gaussian Bayesian Network ) .</a:t>
          </a:r>
          <a:r>
            <a:rPr lang="en-CA" sz="1800" kern="1200"/>
            <a:t> </a:t>
          </a:r>
          <a:r>
            <a:rPr lang="en-CA" sz="1800" i="1" kern="1200"/>
            <a:t>It is a BN all  of whose variables are continuous and all  of the Conditional Probability Distributions are linear Gaussians</a:t>
          </a:r>
          <a:r>
            <a:rPr lang="en-CA" sz="1800" kern="1200"/>
            <a:t>.</a:t>
          </a:r>
          <a:r>
            <a:rPr lang="en-CA" sz="1800" i="1" kern="1200"/>
            <a:t>  Cross Validation based on correlation and mean squared error of observed vs predicted values was done on the developed network . </a:t>
          </a:r>
          <a:endParaRPr lang="en-US" sz="1800" kern="1200"/>
        </a:p>
      </dsp:txBody>
      <dsp:txXfrm>
        <a:off x="0" y="2431"/>
        <a:ext cx="6628804" cy="1658239"/>
      </dsp:txXfrm>
    </dsp:sp>
    <dsp:sp modelId="{593852B2-F746-4BFD-8D69-53488A37AC30}">
      <dsp:nvSpPr>
        <dsp:cNvPr id="0" name=""/>
        <dsp:cNvSpPr/>
      </dsp:nvSpPr>
      <dsp:spPr>
        <a:xfrm>
          <a:off x="0" y="1660670"/>
          <a:ext cx="662880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22155-441B-41D3-A949-A1AAD811321B}">
      <dsp:nvSpPr>
        <dsp:cNvPr id="0" name=""/>
        <dsp:cNvSpPr/>
      </dsp:nvSpPr>
      <dsp:spPr>
        <a:xfrm>
          <a:off x="0" y="1660670"/>
          <a:ext cx="6628804" cy="165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i="1" kern="1200"/>
            <a:t>Another  Bayesian Network was developed where the model was defined from the  data definitions and experts’ views .  The two models were then  checked for their conditional probabilities of the target variable based on certain evidence and then compared with the observed conditional probability .  </a:t>
          </a:r>
          <a:endParaRPr lang="en-US" sz="1800" kern="1200"/>
        </a:p>
      </dsp:txBody>
      <dsp:txXfrm>
        <a:off x="0" y="1660670"/>
        <a:ext cx="6628804" cy="1658239"/>
      </dsp:txXfrm>
    </dsp:sp>
    <dsp:sp modelId="{6F46494D-47D5-4B3D-A33F-BDA1C3385769}">
      <dsp:nvSpPr>
        <dsp:cNvPr id="0" name=""/>
        <dsp:cNvSpPr/>
      </dsp:nvSpPr>
      <dsp:spPr>
        <a:xfrm>
          <a:off x="0" y="3318910"/>
          <a:ext cx="662880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F1175-725F-41B6-ADB9-AF9B4E605F64}">
      <dsp:nvSpPr>
        <dsp:cNvPr id="0" name=""/>
        <dsp:cNvSpPr/>
      </dsp:nvSpPr>
      <dsp:spPr>
        <a:xfrm>
          <a:off x="0" y="3318910"/>
          <a:ext cx="6628804" cy="165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i="1" kern="1200"/>
            <a:t>The data was discretized, and A Bayesian Network was developed on the resulting discrete data . Results between the observed and the predicted values were compared .</a:t>
          </a:r>
          <a:endParaRPr lang="en-US" sz="1800" kern="1200"/>
        </a:p>
      </dsp:txBody>
      <dsp:txXfrm>
        <a:off x="0" y="3318910"/>
        <a:ext cx="6628804" cy="1658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22B5F-DE73-4042-8B8A-999A7D2EB5C4}">
      <dsp:nvSpPr>
        <dsp:cNvPr id="0" name=""/>
        <dsp:cNvSpPr/>
      </dsp:nvSpPr>
      <dsp:spPr>
        <a:xfrm>
          <a:off x="0" y="93057"/>
          <a:ext cx="3005666" cy="1803399"/>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CA" sz="1000" i="1" kern="1200"/>
            <a:t>The Exchange Rates of different currency pairs depend on numerous factors . These factors may fall into different categories . The major categories are fundamental which portray the health of economy of a Country and technical which are derived on the price , open, high , low , close , volume and the  indicators derived from these  Many different studies have been conducted in the past .</a:t>
          </a:r>
          <a:endParaRPr lang="en-US" sz="1000" kern="1200"/>
        </a:p>
      </dsp:txBody>
      <dsp:txXfrm>
        <a:off x="0" y="93057"/>
        <a:ext cx="3005666" cy="1803399"/>
      </dsp:txXfrm>
    </dsp:sp>
    <dsp:sp modelId="{CDCCBB9F-33DE-4904-89F9-6555C9C4C635}">
      <dsp:nvSpPr>
        <dsp:cNvPr id="0" name=""/>
        <dsp:cNvSpPr/>
      </dsp:nvSpPr>
      <dsp:spPr>
        <a:xfrm>
          <a:off x="3306233" y="93057"/>
          <a:ext cx="3005666" cy="1803399"/>
        </a:xfrm>
        <a:prstGeom prst="rect">
          <a:avLst/>
        </a:prstGeom>
        <a:gradFill rotWithShape="0">
          <a:gsLst>
            <a:gs pos="0">
              <a:schemeClr val="accent4">
                <a:hueOff val="-182367"/>
                <a:satOff val="-921"/>
                <a:lumOff val="-1294"/>
                <a:alphaOff val="0"/>
                <a:tint val="96000"/>
                <a:lumMod val="100000"/>
              </a:schemeClr>
            </a:gs>
            <a:gs pos="78000">
              <a:schemeClr val="accent4">
                <a:hueOff val="-182367"/>
                <a:satOff val="-921"/>
                <a:lumOff val="-1294"/>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CA" sz="1000" i="1" kern="1200"/>
            <a:t>This study has analysed the affects of fundamental indicators on the exchange rate . The study was conducted on a database having fifteen variables including the target variable.  Different models were learned , defined and compared to discover the attributes that cause a movement in exchange rate and the attributes which may cause the largest affect on the exchange rate . </a:t>
          </a:r>
          <a:endParaRPr lang="en-US" sz="1000" kern="1200"/>
        </a:p>
      </dsp:txBody>
      <dsp:txXfrm>
        <a:off x="3306233" y="93057"/>
        <a:ext cx="3005666" cy="1803399"/>
      </dsp:txXfrm>
    </dsp:sp>
    <dsp:sp modelId="{0E7B9F63-5655-4161-92AD-4BD967C962EB}">
      <dsp:nvSpPr>
        <dsp:cNvPr id="0" name=""/>
        <dsp:cNvSpPr/>
      </dsp:nvSpPr>
      <dsp:spPr>
        <a:xfrm>
          <a:off x="6612466" y="93057"/>
          <a:ext cx="3005666" cy="1803399"/>
        </a:xfrm>
        <a:prstGeom prst="rect">
          <a:avLst/>
        </a:prstGeom>
        <a:gradFill rotWithShape="0">
          <a:gsLst>
            <a:gs pos="0">
              <a:schemeClr val="accent4">
                <a:hueOff val="-364734"/>
                <a:satOff val="-1842"/>
                <a:lumOff val="-2588"/>
                <a:alphaOff val="0"/>
                <a:tint val="96000"/>
                <a:lumMod val="100000"/>
              </a:schemeClr>
            </a:gs>
            <a:gs pos="78000">
              <a:schemeClr val="accent4">
                <a:hueOff val="-364734"/>
                <a:satOff val="-1842"/>
                <a:lumOff val="-2588"/>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CA" sz="1000" i="1" kern="1200"/>
            <a:t>It was found that the two main factors that cause the highest movement in the exchange are the oil price and the interest differential .  The conditional probability graph of the discrete data clearly showed that given one variable the exchange rate was directly proportional to the interest differential and inversely proportional to the oil prices .  The coefficients parameters of the fitted Gaussian Bayesian model also corroborate the findings .  The conclusions are also perfectly in line with the held beliefs within the expert community . </a:t>
          </a:r>
          <a:endParaRPr lang="en-US" sz="1000" kern="1200"/>
        </a:p>
      </dsp:txBody>
      <dsp:txXfrm>
        <a:off x="6612466" y="93057"/>
        <a:ext cx="3005666" cy="1803399"/>
      </dsp:txXfrm>
    </dsp:sp>
    <dsp:sp modelId="{7C84DE2C-2300-404A-80E4-059F77B70E14}">
      <dsp:nvSpPr>
        <dsp:cNvPr id="0" name=""/>
        <dsp:cNvSpPr/>
      </dsp:nvSpPr>
      <dsp:spPr>
        <a:xfrm>
          <a:off x="0" y="2197024"/>
          <a:ext cx="3005666" cy="1803399"/>
        </a:xfrm>
        <a:prstGeom prst="rect">
          <a:avLst/>
        </a:prstGeom>
        <a:gradFill rotWithShape="0">
          <a:gsLst>
            <a:gs pos="0">
              <a:schemeClr val="accent4">
                <a:hueOff val="-547100"/>
                <a:satOff val="-2763"/>
                <a:lumOff val="-3882"/>
                <a:alphaOff val="0"/>
                <a:tint val="96000"/>
                <a:lumMod val="100000"/>
              </a:schemeClr>
            </a:gs>
            <a:gs pos="78000">
              <a:schemeClr val="accent4">
                <a:hueOff val="-547100"/>
                <a:satOff val="-2763"/>
                <a:lumOff val="-3882"/>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CA" sz="1000" i="1" kern="1200" dirty="0"/>
            <a:t>The scope of the study can be widened to incorporate </a:t>
          </a:r>
          <a:r>
            <a:rPr lang="en-CA" sz="1000" i="1" kern="1200" dirty="0" err="1"/>
            <a:t>technicals</a:t>
          </a:r>
          <a:r>
            <a:rPr lang="en-CA" sz="1000" i="1" kern="1200" dirty="0"/>
            <a:t>’ like price , volume indicators also . The recent studies in the market indicate that exchange rate also depends on the sentiments in the trading community .  Furthermore, the exchange rates of different currency pairs are  also believed to be interdependent and movement in one may cause a corresponding movement in other . </a:t>
          </a:r>
          <a:endParaRPr lang="en-US" sz="1000" kern="1200" dirty="0"/>
        </a:p>
      </dsp:txBody>
      <dsp:txXfrm>
        <a:off x="0" y="2197024"/>
        <a:ext cx="3005666" cy="1803399"/>
      </dsp:txXfrm>
    </dsp:sp>
    <dsp:sp modelId="{D82559F8-3D9A-49CF-86BD-9C5CCC267A2D}">
      <dsp:nvSpPr>
        <dsp:cNvPr id="0" name=""/>
        <dsp:cNvSpPr/>
      </dsp:nvSpPr>
      <dsp:spPr>
        <a:xfrm>
          <a:off x="3306233" y="2197024"/>
          <a:ext cx="3005666" cy="1803399"/>
        </a:xfrm>
        <a:prstGeom prst="rect">
          <a:avLst/>
        </a:prstGeom>
        <a:gradFill rotWithShape="0">
          <a:gsLst>
            <a:gs pos="0">
              <a:schemeClr val="accent4">
                <a:hueOff val="-729467"/>
                <a:satOff val="-3684"/>
                <a:lumOff val="-5176"/>
                <a:alphaOff val="0"/>
                <a:tint val="96000"/>
                <a:lumMod val="100000"/>
              </a:schemeClr>
            </a:gs>
            <a:gs pos="78000">
              <a:schemeClr val="accent4">
                <a:hueOff val="-729467"/>
                <a:satOff val="-3684"/>
                <a:lumOff val="-5176"/>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CA" sz="1000" i="1" kern="1200"/>
            <a:t>Sentiment analysis can also be done which may involve analysing twitter trends and other social network sites for clues to the exchange rate movement .  The exchange rates are also known to be affected by the stock market sentiments in the world .   </a:t>
          </a:r>
          <a:endParaRPr lang="en-US" sz="1000" kern="1200"/>
        </a:p>
      </dsp:txBody>
      <dsp:txXfrm>
        <a:off x="3306233" y="2197024"/>
        <a:ext cx="3005666" cy="1803399"/>
      </dsp:txXfrm>
    </dsp:sp>
    <dsp:sp modelId="{DD69D621-D557-4D80-97C8-A7215E010A93}">
      <dsp:nvSpPr>
        <dsp:cNvPr id="0" name=""/>
        <dsp:cNvSpPr/>
      </dsp:nvSpPr>
      <dsp:spPr>
        <a:xfrm>
          <a:off x="6612466" y="2197024"/>
          <a:ext cx="3005666" cy="1803399"/>
        </a:xfrm>
        <a:prstGeom prst="rect">
          <a:avLst/>
        </a:prstGeom>
        <a:gradFill rotWithShape="0">
          <a:gsLst>
            <a:gs pos="0">
              <a:schemeClr val="accent4">
                <a:hueOff val="-911834"/>
                <a:satOff val="-4605"/>
                <a:lumOff val="-6470"/>
                <a:alphaOff val="0"/>
                <a:tint val="96000"/>
                <a:lumMod val="100000"/>
              </a:schemeClr>
            </a:gs>
            <a:gs pos="78000">
              <a:schemeClr val="accent4">
                <a:hueOff val="-911834"/>
                <a:satOff val="-4605"/>
                <a:lumOff val="-647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CA" sz="1000" i="1" kern="1200"/>
            <a:t>A complete study in my view will have to incorporate fundamental , technical and sentiment analysis to devise an effective predictive model . These indicators may be analyzed together or separately where the output of model based on fundamental factors may be the input of the model based on technical factors, which may further be analysed in line with the sentiment analysis  .</a:t>
          </a:r>
          <a:endParaRPr lang="en-US" sz="1000" kern="1200"/>
        </a:p>
      </dsp:txBody>
      <dsp:txXfrm>
        <a:off x="6612466" y="2197024"/>
        <a:ext cx="3005666" cy="18033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6381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21811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13257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43067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306069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3891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19226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020547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25486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58347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989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6352971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320466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64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836775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356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346127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01214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94156448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06338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3917899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419337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09459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27786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8632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98821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86397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633830-2244-49AE-BC4A-47F415C177C6}" type="datetimeFigureOut">
              <a:rPr lang="en-US" smtClean="0"/>
              <a:pPr/>
              <a:t>4/10/2018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71287218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Money-Euro-USD-LEI_53073-480x360_(4791385567).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creativecommons.org/licenses/by/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soa.org/Search.aspx?q=bayesian+networks+for+predictive+modelling" TargetMode="External"/><Relationship Id="rId2" Type="http://schemas.openxmlformats.org/officeDocument/2006/relationships/hyperlink" Target="https://www.researchgate.net/publication/264751744_A_continuous_time_Bayesian_network_classifier_for_intraday_FX_prediction" TargetMode="External"/><Relationship Id="rId1" Type="http://schemas.openxmlformats.org/officeDocument/2006/relationships/slideLayout" Target="../slideLayouts/slideLayout2.xml"/><Relationship Id="rId4" Type="http://schemas.openxmlformats.org/officeDocument/2006/relationships/hyperlink" Target="https://arxiv.org/pdf/1211.329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ree Photos – Money – EURO, USD and LEI&#10;More Photos and Full Size Up to 3072 x 2304 pixels public-photo.net/business-finance/money-euro-usd-and-lei/&#10;Information Regarding Copyright: public-photo.net/copyright/"/>
          <p:cNvPicPr>
            <a:picLocks noChangeAspect="1"/>
          </p:cNvPicPr>
          <p:nvPr/>
        </p:nvPicPr>
        <p:blipFill rotWithShape="1">
          <a:blip r:embed="rId2">
            <a:extLst>
              <a:ext uri="{28A0092B-C50C-407E-A947-70E740481C1C}">
                <a14:useLocalDpi xmlns:a14="http://schemas.microsoft.com/office/drawing/2010/main" val="0"/>
              </a:ext>
            </a:extLst>
          </a:blip>
          <a:srcRect l="33006" r="7994"/>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p:cNvSpPr>
            <a:spLocks noGrp="1"/>
          </p:cNvSpPr>
          <p:nvPr>
            <p:ph type="ctrTitle"/>
          </p:nvPr>
        </p:nvSpPr>
        <p:spPr>
          <a:xfrm>
            <a:off x="5380563" y="1678665"/>
            <a:ext cx="3887839" cy="2372168"/>
          </a:xfrm>
        </p:spPr>
        <p:txBody>
          <a:bodyPr>
            <a:normAutofit/>
          </a:bodyPr>
          <a:lstStyle/>
          <a:p>
            <a:r>
              <a:rPr lang="en-US"/>
              <a:t>Exchange rate</a:t>
            </a:r>
          </a:p>
        </p:txBody>
      </p:sp>
      <p:sp>
        <p:nvSpPr>
          <p:cNvPr id="3" name="Content Placeholder 2"/>
          <p:cNvSpPr>
            <a:spLocks noGrp="1"/>
          </p:cNvSpPr>
          <p:nvPr>
            <p:ph type="subTitle" idx="1"/>
          </p:nvPr>
        </p:nvSpPr>
        <p:spPr>
          <a:xfrm>
            <a:off x="5380563" y="4050833"/>
            <a:ext cx="3893440" cy="1096899"/>
          </a:xfrm>
        </p:spPr>
        <p:txBody>
          <a:bodyPr>
            <a:normAutofit lnSpcReduction="10000"/>
          </a:bodyPr>
          <a:lstStyle/>
          <a:p>
            <a:r>
              <a:rPr lang="en-CA" dirty="0">
                <a:latin typeface="Baskerville Old Face" panose="02020602080505020303" pitchFamily="18" charset="0"/>
                <a:ea typeface="Batang" panose="020B0503020000020004" pitchFamily="18" charset="-127"/>
              </a:rPr>
              <a:t>USDCAD</a:t>
            </a:r>
          </a:p>
          <a:p>
            <a:endParaRPr lang="en-CA" dirty="0">
              <a:latin typeface="Baskerville Old Face" panose="02020602080505020303" pitchFamily="18" charset="0"/>
              <a:ea typeface="Batang" panose="020B0503020000020004" pitchFamily="18" charset="-127"/>
            </a:endParaRPr>
          </a:p>
          <a:p>
            <a:r>
              <a:rPr lang="en-CA" dirty="0">
                <a:latin typeface="Baskerville Old Face" panose="02020602080505020303" pitchFamily="18" charset="0"/>
                <a:ea typeface="Batang" panose="020B0503020000020004" pitchFamily="18" charset="-127"/>
              </a:rPr>
              <a:t>Tejinder Sahni</a:t>
            </a:r>
          </a:p>
        </p:txBody>
      </p:sp>
      <p:sp>
        <p:nvSpPr>
          <p:cNvPr id="5" name="Footer PlaceHolder 3"/>
          <p:cNvSpPr>
            <a:spLocks noGrp="1"/>
          </p:cNvSpPr>
          <p:nvPr>
            <p:ph type="ftr" sz="quarter" idx="11"/>
          </p:nvPr>
        </p:nvSpPr>
        <p:spPr>
          <a:xfrm>
            <a:off x="4711597" y="6041362"/>
            <a:ext cx="3404724" cy="365125"/>
          </a:xfrm>
        </p:spPr>
        <p:txBody>
          <a:bodyPr>
            <a:normAutofit/>
          </a:bodyPr>
          <a:lstStyle/>
          <a:p>
            <a:pPr>
              <a:lnSpc>
                <a:spcPct val="90000"/>
              </a:lnSpc>
              <a:spcAft>
                <a:spcPts val="600"/>
              </a:spcAft>
            </a:pPr>
            <a:r>
              <a:rPr lang="en-US">
                <a:hlinkClick r:id="rId3"/>
              </a:rPr>
              <a:t>Photo</a:t>
            </a:r>
            <a:r>
              <a:rPr lang="en-US"/>
              <a:t> by Emilian Robert Vicol from Com. Balanesti, Romania / </a:t>
            </a:r>
            <a:r>
              <a:rPr lang="en-US">
                <a:hlinkClick r:id="rId4"/>
              </a:rPr>
              <a:t>CC BY 2.0</a:t>
            </a:r>
          </a:p>
        </p:txBody>
      </p:sp>
    </p:spTree>
    <p:extLst>
      <p:ext uri="{BB962C8B-B14F-4D97-AF65-F5344CB8AC3E}">
        <p14:creationId xmlns:p14="http://schemas.microsoft.com/office/powerpoint/2010/main" val="18356191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3502" y="609600"/>
            <a:ext cx="8596668" cy="1320800"/>
          </a:xfrm>
        </p:spPr>
        <p:txBody>
          <a:bodyPr>
            <a:normAutofit/>
          </a:bodyPr>
          <a:lstStyle/>
          <a:p>
            <a:r>
              <a:rPr lang="en-US"/>
              <a:t>Data</a:t>
            </a:r>
          </a:p>
        </p:txBody>
      </p:sp>
      <p:sp>
        <p:nvSpPr>
          <p:cNvPr id="3" name="Content Placeholder 2"/>
          <p:cNvSpPr>
            <a:spLocks noGrp="1"/>
          </p:cNvSpPr>
          <p:nvPr>
            <p:ph idx="1"/>
          </p:nvPr>
        </p:nvSpPr>
        <p:spPr>
          <a:xfrm>
            <a:off x="1333502" y="2160590"/>
            <a:ext cx="8596668" cy="2573336"/>
          </a:xfrm>
        </p:spPr>
        <p:txBody>
          <a:bodyPr>
            <a:normAutofit/>
          </a:bodyPr>
          <a:lstStyle/>
          <a:p>
            <a:pPr marL="0" indent="0" latinLnBrk="1">
              <a:lnSpc>
                <a:spcPct val="90000"/>
              </a:lnSpc>
              <a:buNone/>
            </a:pPr>
            <a:r>
              <a:rPr lang="en-CA" sz="900" b="1" dirty="0"/>
              <a:t>Exchang_Rate   oil price  IntCA   IntUS   cpiCA   cpiUS   JobsCA   JobsUS    Ma_Index_US  RMPI_CA  unempCA    unempUS  ppi_IndUS    ppi_commUS    Int_Diff</a:t>
            </a:r>
          </a:p>
          <a:p>
            <a:pPr marL="0" indent="0" latinLnBrk="1">
              <a:lnSpc>
                <a:spcPct val="90000"/>
              </a:lnSpc>
              <a:buNone/>
            </a:pPr>
            <a:r>
              <a:rPr lang="en-CA" sz="1000" dirty="0">
                <a:latin typeface="NSimSun" panose="02010609030101010101" pitchFamily="49" charset="-122"/>
                <a:ea typeface="NSimSun" panose="02010609030101010101" pitchFamily="49" charset="-122"/>
                <a:cs typeface="Myanmar Text" panose="020B0502040204020203" pitchFamily="34" charset="0"/>
              </a:rPr>
              <a:t>1.2537        15.59   8.78   6.58  0.6    0.4   40700  276000      56.2    -2.6      7.8        5.7       0.19         0.1     -2.2</a:t>
            </a:r>
          </a:p>
          <a:p>
            <a:pPr marL="0" indent="0" latinLnBrk="1">
              <a:lnSpc>
                <a:spcPct val="90000"/>
              </a:lnSpc>
              <a:buNone/>
            </a:pPr>
            <a:r>
              <a:rPr lang="en-CA" sz="1000" dirty="0">
                <a:latin typeface="NSimSun" panose="02010609030101010101" pitchFamily="49" charset="-122"/>
                <a:ea typeface="NSimSun" panose="02010609030101010101" pitchFamily="49" charset="-122"/>
                <a:cs typeface="Myanmar Text" panose="020B0502040204020203" pitchFamily="34" charset="0"/>
              </a:rPr>
              <a:t>1.2544        15.37   8.78   6.58  0.6    0.4   40700  276000      56.2    -2.6      7.8        5.7       0.19         0.1     -2.2</a:t>
            </a:r>
          </a:p>
          <a:p>
            <a:pPr marL="0" indent="0" latinLnBrk="1">
              <a:lnSpc>
                <a:spcPct val="90000"/>
              </a:lnSpc>
              <a:buNone/>
            </a:pPr>
            <a:r>
              <a:rPr lang="en-CA" sz="1000" dirty="0">
                <a:latin typeface="NSimSun" panose="02010609030101010101" pitchFamily="49" charset="-122"/>
                <a:ea typeface="NSimSun" panose="02010609030101010101" pitchFamily="49" charset="-122"/>
                <a:cs typeface="Myanmar Text" panose="020B0502040204020203" pitchFamily="34" charset="0"/>
              </a:rPr>
              <a:t>1.2537        15.45   8.78   6.58  0.6    0.4   40700  276000      56.2    -2.6      7.8        5.7       0.19         0.1     -2.2</a:t>
            </a:r>
          </a:p>
          <a:p>
            <a:pPr marL="0" indent="0" latinLnBrk="1">
              <a:lnSpc>
                <a:spcPct val="90000"/>
              </a:lnSpc>
              <a:buNone/>
            </a:pPr>
            <a:r>
              <a:rPr lang="en-CA" sz="1000" dirty="0">
                <a:latin typeface="NSimSun" panose="02010609030101010101" pitchFamily="49" charset="-122"/>
                <a:ea typeface="NSimSun" panose="02010609030101010101" pitchFamily="49" charset="-122"/>
                <a:cs typeface="Myanmar Text" panose="020B0502040204020203" pitchFamily="34" charset="0"/>
              </a:rPr>
              <a:t>1.2536        15.49   8.78   6.58  0.6    0.4   40700  276000      56.2    -2.6      7.8        5.7       0.19         0.1     -2.2</a:t>
            </a:r>
          </a:p>
          <a:p>
            <a:pPr marL="0" indent="0" latinLnBrk="1">
              <a:lnSpc>
                <a:spcPct val="90000"/>
              </a:lnSpc>
              <a:buNone/>
            </a:pPr>
            <a:r>
              <a:rPr lang="en-CA" sz="1000" dirty="0">
                <a:latin typeface="NSimSun" panose="02010609030101010101" pitchFamily="49" charset="-122"/>
                <a:ea typeface="NSimSun" panose="02010609030101010101" pitchFamily="49" charset="-122"/>
                <a:cs typeface="Myanmar Text" panose="020B0502040204020203" pitchFamily="34" charset="0"/>
              </a:rPr>
              <a:t>1.2565        16.00   8.78   6.58  0.6    0.4   40700  276000      56.2    -2.6      7.8        5.7       0.19         0.1     -2.2</a:t>
            </a:r>
          </a:p>
          <a:p>
            <a:pPr marL="0" indent="0" latinLnBrk="1">
              <a:lnSpc>
                <a:spcPct val="90000"/>
              </a:lnSpc>
              <a:buNone/>
            </a:pPr>
            <a:r>
              <a:rPr lang="en-CA" sz="1000" dirty="0">
                <a:latin typeface="NSimSun" panose="02010609030101010101" pitchFamily="49" charset="-122"/>
                <a:ea typeface="NSimSun" panose="02010609030101010101" pitchFamily="49" charset="-122"/>
                <a:cs typeface="Myanmar Text" panose="020B0502040204020203" pitchFamily="34" charset="0"/>
              </a:rPr>
              <a:t>1.2570        16.29   8.78   6.58  0.6    0.4   40700  276000      56.2    -2.6      7.8        5.7       0.19         0.1     -2.2</a:t>
            </a:r>
          </a:p>
          <a:p>
            <a:pPr marL="0" indent="0">
              <a:lnSpc>
                <a:spcPct val="90000"/>
              </a:lnSpc>
              <a:buNone/>
            </a:pPr>
            <a:endParaRPr lang="en-CA" sz="1500" dirty="0"/>
          </a:p>
        </p:txBody>
      </p:sp>
    </p:spTree>
    <p:extLst>
      <p:ext uri="{BB962C8B-B14F-4D97-AF65-F5344CB8AC3E}">
        <p14:creationId xmlns:p14="http://schemas.microsoft.com/office/powerpoint/2010/main" val="271045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2286000"/>
            <a:ext cx="2887674" cy="3294753"/>
          </a:xfrm>
        </p:spPr>
        <p:txBody>
          <a:bodyPr anchor="b">
            <a:normAutofit/>
          </a:bodyPr>
          <a:lstStyle/>
          <a:p>
            <a:pPr algn="l"/>
            <a:r>
              <a:rPr lang="en-US" sz="4800" dirty="0"/>
              <a:t>The Bayesian Network </a:t>
            </a:r>
          </a:p>
        </p:txBody>
      </p:sp>
      <p:sp>
        <p:nvSpPr>
          <p:cNvPr id="3" name="Content Placeholder 2"/>
          <p:cNvSpPr>
            <a:spLocks noGrp="1"/>
          </p:cNvSpPr>
          <p:nvPr>
            <p:ph idx="1"/>
          </p:nvPr>
        </p:nvSpPr>
        <p:spPr>
          <a:xfrm>
            <a:off x="3385226" y="643466"/>
            <a:ext cx="8163308" cy="4937287"/>
          </a:xfrm>
        </p:spPr>
        <p:txBody>
          <a:bodyPr anchor="t">
            <a:normAutofit/>
          </a:bodyPr>
          <a:lstStyle/>
          <a:p>
            <a:r>
              <a:rPr lang="en-CA" i="1" dirty="0"/>
              <a:t>A Bayesian Network also called a  belief network or probabilistic directed acyclic graphical model is a probabilistic graphical model  that represents a set of variables and their conditional dependencies via a directed acyclic graph (DAG).  The nodes represent the variables and the arcs represent the conditional dependencies . </a:t>
            </a:r>
            <a:endParaRPr lang="en-CA" dirty="0"/>
          </a:p>
          <a:p>
            <a:r>
              <a:rPr lang="en-CA" i="1" dirty="0"/>
              <a:t>Bayesian Networks can be used both as predictive and descriptive models. In prediction they can be a tool for solving posterior probability, classification etc. For descriptive purposes  they can efficiently represent the dependence/independence relationships among the random variables of the data set or domain in question.</a:t>
            </a:r>
            <a:endParaRPr lang="en-CA" dirty="0"/>
          </a:p>
          <a:p>
            <a:endParaRPr dirty="0"/>
          </a:p>
        </p:txBody>
      </p:sp>
    </p:spTree>
    <p:extLst>
      <p:ext uri="{BB962C8B-B14F-4D97-AF65-F5344CB8AC3E}">
        <p14:creationId xmlns:p14="http://schemas.microsoft.com/office/powerpoint/2010/main" val="54022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a:t>Methodology</a:t>
            </a:r>
          </a:p>
        </p:txBody>
      </p:sp>
      <p:graphicFrame>
        <p:nvGraphicFramePr>
          <p:cNvPr id="5" name="Content Placeholder 2">
            <a:extLst>
              <a:ext uri="{FF2B5EF4-FFF2-40B4-BE49-F238E27FC236}">
                <a16:creationId xmlns:a16="http://schemas.microsoft.com/office/drawing/2014/main" id="{8C97DC68-C7CA-4268-932C-E761DBA9A66C}"/>
              </a:ext>
            </a:extLst>
          </p:cNvPr>
          <p:cNvGraphicFramePr>
            <a:graphicFrameLocks noGrp="1"/>
          </p:cNvGraphicFramePr>
          <p:nvPr>
            <p:ph idx="1"/>
            <p:extLst>
              <p:ext uri="{D42A27DB-BD31-4B8C-83A1-F6EECF244321}">
                <p14:modId xmlns:p14="http://schemas.microsoft.com/office/powerpoint/2010/main" val="120762684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286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B93A-BC17-4542-B7EA-B2C488AE29CE}"/>
              </a:ext>
            </a:extLst>
          </p:cNvPr>
          <p:cNvSpPr>
            <a:spLocks noGrp="1"/>
          </p:cNvSpPr>
          <p:nvPr>
            <p:ph type="title"/>
          </p:nvPr>
        </p:nvSpPr>
        <p:spPr/>
        <p:txBody>
          <a:bodyPr/>
          <a:lstStyle/>
          <a:p>
            <a:r>
              <a:rPr lang="en-CA" dirty="0"/>
              <a:t> </a:t>
            </a:r>
          </a:p>
        </p:txBody>
      </p:sp>
      <p:graphicFrame>
        <p:nvGraphicFramePr>
          <p:cNvPr id="4" name="Content Placeholder 3">
            <a:extLst>
              <a:ext uri="{FF2B5EF4-FFF2-40B4-BE49-F238E27FC236}">
                <a16:creationId xmlns:a16="http://schemas.microsoft.com/office/drawing/2014/main" id="{537E736A-FBFF-405B-8418-B8CE0B4A6125}"/>
              </a:ext>
            </a:extLst>
          </p:cNvPr>
          <p:cNvGraphicFramePr>
            <a:graphicFrameLocks noGrp="1" noChangeAspect="1"/>
          </p:cNvGraphicFramePr>
          <p:nvPr>
            <p:ph idx="1"/>
            <p:extLst>
              <p:ext uri="{D42A27DB-BD31-4B8C-83A1-F6EECF244321}">
                <p14:modId xmlns:p14="http://schemas.microsoft.com/office/powerpoint/2010/main" val="3799881055"/>
              </p:ext>
            </p:extLst>
          </p:nvPr>
        </p:nvGraphicFramePr>
        <p:xfrm>
          <a:off x="259497" y="457200"/>
          <a:ext cx="10551378" cy="6181725"/>
        </p:xfrm>
        <a:graphic>
          <a:graphicData uri="http://schemas.openxmlformats.org/presentationml/2006/ole">
            <mc:AlternateContent xmlns:mc="http://schemas.openxmlformats.org/markup-compatibility/2006">
              <mc:Choice xmlns:v="urn:schemas-microsoft-com:vml" Requires="v">
                <p:oleObj spid="_x0000_s12295" name="Acrobat Document" r:id="rId3" imgW="7543561" imgH="5829141" progId="AcroExch.Document.DC">
                  <p:embed/>
                </p:oleObj>
              </mc:Choice>
              <mc:Fallback>
                <p:oleObj name="Acrobat Document" r:id="rId3" imgW="7543561" imgH="5829141" progId="AcroExch.Document.DC">
                  <p:embed/>
                  <p:pic>
                    <p:nvPicPr>
                      <p:cNvPr id="0" name=""/>
                      <p:cNvPicPr/>
                      <p:nvPr/>
                    </p:nvPicPr>
                    <p:blipFill>
                      <a:blip r:embed="rId4"/>
                      <a:stretch>
                        <a:fillRect/>
                      </a:stretch>
                    </p:blipFill>
                    <p:spPr>
                      <a:xfrm>
                        <a:off x="259497" y="457200"/>
                        <a:ext cx="10551378" cy="6181725"/>
                      </a:xfrm>
                      <a:prstGeom prst="rect">
                        <a:avLst/>
                      </a:prstGeom>
                    </p:spPr>
                  </p:pic>
                </p:oleObj>
              </mc:Fallback>
            </mc:AlternateContent>
          </a:graphicData>
        </a:graphic>
      </p:graphicFrame>
    </p:spTree>
    <p:extLst>
      <p:ext uri="{BB962C8B-B14F-4D97-AF65-F5344CB8AC3E}">
        <p14:creationId xmlns:p14="http://schemas.microsoft.com/office/powerpoint/2010/main" val="21873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6326" y="2828926"/>
            <a:ext cx="1447800" cy="2751828"/>
          </a:xfrm>
        </p:spPr>
        <p:txBody>
          <a:bodyPr anchor="b">
            <a:normAutofit/>
          </a:bodyPr>
          <a:lstStyle/>
          <a:p>
            <a:r>
              <a:rPr lang="en-US" sz="4800" dirty="0"/>
              <a:t> </a:t>
            </a:r>
          </a:p>
        </p:txBody>
      </p:sp>
      <p:pic>
        <p:nvPicPr>
          <p:cNvPr id="23" name="Content Placeholder 22" descr="A close up of a necklace&#10;&#10;Description generated with high confidence">
            <a:extLst>
              <a:ext uri="{FF2B5EF4-FFF2-40B4-BE49-F238E27FC236}">
                <a16:creationId xmlns:a16="http://schemas.microsoft.com/office/drawing/2014/main" id="{D465EEB0-8B44-4E6E-9706-07F47C62D93E}"/>
              </a:ext>
            </a:extLst>
          </p:cNvPr>
          <p:cNvPicPr>
            <a:picLocks noGrp="1" noChangeAspect="1"/>
          </p:cNvPicPr>
          <p:nvPr>
            <p:ph idx="1"/>
          </p:nvPr>
        </p:nvPicPr>
        <p:blipFill>
          <a:blip r:embed="rId3"/>
          <a:stretch>
            <a:fillRect/>
          </a:stretch>
        </p:blipFill>
        <p:spPr>
          <a:xfrm>
            <a:off x="171449" y="358403"/>
            <a:ext cx="11172825" cy="6270706"/>
          </a:xfrm>
        </p:spPr>
      </p:pic>
    </p:spTree>
    <p:extLst>
      <p:ext uri="{BB962C8B-B14F-4D97-AF65-F5344CB8AC3E}">
        <p14:creationId xmlns:p14="http://schemas.microsoft.com/office/powerpoint/2010/main" val="398143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67300" y="5200650"/>
            <a:ext cx="1714403" cy="380103"/>
          </a:xfrm>
        </p:spPr>
        <p:txBody>
          <a:bodyPr anchor="b">
            <a:normAutofit fontScale="90000"/>
          </a:bodyPr>
          <a:lstStyle/>
          <a:p>
            <a:endParaRPr lang="en-US" sz="4800" dirty="0"/>
          </a:p>
        </p:txBody>
      </p:sp>
      <p:graphicFrame>
        <p:nvGraphicFramePr>
          <p:cNvPr id="26" name="Content Placeholder 25">
            <a:extLst>
              <a:ext uri="{FF2B5EF4-FFF2-40B4-BE49-F238E27FC236}">
                <a16:creationId xmlns:a16="http://schemas.microsoft.com/office/drawing/2014/main" id="{62C7A61E-5941-4B04-A01D-17E86FE87F72}"/>
              </a:ext>
            </a:extLst>
          </p:cNvPr>
          <p:cNvGraphicFramePr>
            <a:graphicFrameLocks noGrp="1" noChangeAspect="1"/>
          </p:cNvGraphicFramePr>
          <p:nvPr>
            <p:ph idx="1"/>
            <p:extLst>
              <p:ext uri="{D42A27DB-BD31-4B8C-83A1-F6EECF244321}">
                <p14:modId xmlns:p14="http://schemas.microsoft.com/office/powerpoint/2010/main" val="193823162"/>
              </p:ext>
            </p:extLst>
          </p:nvPr>
        </p:nvGraphicFramePr>
        <p:xfrm>
          <a:off x="228600" y="0"/>
          <a:ext cx="10696575" cy="6858000"/>
        </p:xfrm>
        <a:graphic>
          <a:graphicData uri="http://schemas.openxmlformats.org/presentationml/2006/ole">
            <mc:AlternateContent xmlns:mc="http://schemas.openxmlformats.org/markup-compatibility/2006">
              <mc:Choice xmlns:v="urn:schemas-microsoft-com:vml" Requires="v">
                <p:oleObj spid="_x0000_s1057" name="Acrobat Document" r:id="rId3" imgW="7543561" imgH="5829141" progId="AcroExch.Document.DC">
                  <p:embed/>
                </p:oleObj>
              </mc:Choice>
              <mc:Fallback>
                <p:oleObj name="Acrobat Document" r:id="rId3" imgW="7543561" imgH="5829141" progId="AcroExch.Document.DC">
                  <p:embed/>
                  <p:pic>
                    <p:nvPicPr>
                      <p:cNvPr id="0" name=""/>
                      <p:cNvPicPr/>
                      <p:nvPr/>
                    </p:nvPicPr>
                    <p:blipFill>
                      <a:blip r:embed="rId4"/>
                      <a:stretch>
                        <a:fillRect/>
                      </a:stretch>
                    </p:blipFill>
                    <p:spPr>
                      <a:xfrm>
                        <a:off x="228600" y="0"/>
                        <a:ext cx="10696575" cy="6858000"/>
                      </a:xfrm>
                      <a:prstGeom prst="rect">
                        <a:avLst/>
                      </a:prstGeom>
                    </p:spPr>
                  </p:pic>
                </p:oleObj>
              </mc:Fallback>
            </mc:AlternateContent>
          </a:graphicData>
        </a:graphic>
      </p:graphicFrame>
    </p:spTree>
    <p:extLst>
      <p:ext uri="{BB962C8B-B14F-4D97-AF65-F5344CB8AC3E}">
        <p14:creationId xmlns:p14="http://schemas.microsoft.com/office/powerpoint/2010/main" val="403210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0FA6-BE2F-4469-8310-99F8284C2CBA}"/>
              </a:ext>
            </a:extLst>
          </p:cNvPr>
          <p:cNvSpPr>
            <a:spLocks noGrp="1"/>
          </p:cNvSpPr>
          <p:nvPr>
            <p:ph type="title"/>
          </p:nvPr>
        </p:nvSpPr>
        <p:spPr/>
        <p:txBody>
          <a:bodyPr/>
          <a:lstStyle/>
          <a:p>
            <a:r>
              <a:rPr lang="en-CA" dirty="0"/>
              <a:t>Parameters </a:t>
            </a:r>
          </a:p>
        </p:txBody>
      </p:sp>
      <p:sp>
        <p:nvSpPr>
          <p:cNvPr id="3" name="Content Placeholder 2">
            <a:extLst>
              <a:ext uri="{FF2B5EF4-FFF2-40B4-BE49-F238E27FC236}">
                <a16:creationId xmlns:a16="http://schemas.microsoft.com/office/drawing/2014/main" id="{1AF4B345-9550-4B91-BB1A-7BE035FC2E88}"/>
              </a:ext>
            </a:extLst>
          </p:cNvPr>
          <p:cNvSpPr>
            <a:spLocks noGrp="1"/>
          </p:cNvSpPr>
          <p:nvPr>
            <p:ph idx="1"/>
          </p:nvPr>
        </p:nvSpPr>
        <p:spPr/>
        <p:txBody>
          <a:bodyPr>
            <a:normAutofit/>
          </a:bodyPr>
          <a:lstStyle/>
          <a:p>
            <a:r>
              <a:rPr lang="en-CA" sz="1050" dirty="0"/>
              <a:t>Parameters of node Exchange_Rate (Gaussian distribution)</a:t>
            </a:r>
          </a:p>
          <a:p>
            <a:pPr marL="0" indent="0">
              <a:buNone/>
            </a:pPr>
            <a:r>
              <a:rPr lang="en-CA" sz="1050" dirty="0"/>
              <a:t>Conditional density: Exchange_Rate | oil_price + Int_CA + Int_US + cpi_CA + cpi_US + Jobs_CA + Jobs_US + Manu_Index_US + RMPI_CA + unemp_CA + unemp_rate_US + ppi_comm_US + Int_Diff</a:t>
            </a:r>
          </a:p>
          <a:p>
            <a:pPr marL="0" indent="0">
              <a:buNone/>
            </a:pPr>
            <a:r>
              <a:rPr lang="en-CA" sz="1050" dirty="0"/>
              <a:t>Coefficients:</a:t>
            </a:r>
          </a:p>
          <a:p>
            <a:pPr marL="0" indent="0">
              <a:buNone/>
            </a:pPr>
            <a:r>
              <a:rPr lang="en-CA" sz="1050" dirty="0"/>
              <a:t>(Intercept)      oil_price         Int_CA         Int_US         cpi_CA         cpi_US        Jobs_CA        Jobs_US  </a:t>
            </a:r>
          </a:p>
          <a:p>
            <a:pPr marL="0" indent="0">
              <a:buNone/>
            </a:pPr>
            <a:r>
              <a:rPr lang="en-CA" sz="1050" dirty="0"/>
              <a:t>2.097197e+00  -5.313186e-03   5.026182e-02  -7.743796e-02   3.550774e-02  -3.766553e-02   3.115086e-07  -6.824634e-08  </a:t>
            </a:r>
          </a:p>
          <a:p>
            <a:pPr marL="0" indent="0">
              <a:buNone/>
            </a:pPr>
            <a:r>
              <a:rPr lang="en-CA" sz="1050" dirty="0"/>
              <a:t>Manu_Index_US        RMPI_CA       unemp_CA  unemp_rate_US    ppi_comm_US       Int_Diff  </a:t>
            </a:r>
          </a:p>
          <a:p>
            <a:pPr marL="0" indent="0">
              <a:buNone/>
            </a:pPr>
            <a:r>
              <a:rPr lang="en-CA" sz="1050" dirty="0"/>
              <a:t>-4.024060e-03   3.775659e-03  -5.921415e-03  -3.876139e-02   1.027794e-02   7.277333e-02  </a:t>
            </a:r>
          </a:p>
          <a:p>
            <a:pPr marL="0" indent="0">
              <a:buNone/>
            </a:pPr>
            <a:r>
              <a:rPr lang="en-CA" sz="1050" dirty="0"/>
              <a:t>Standard deviation of the residuals: 0.06862524 </a:t>
            </a:r>
          </a:p>
        </p:txBody>
      </p:sp>
    </p:spTree>
    <p:extLst>
      <p:ext uri="{BB962C8B-B14F-4D97-AF65-F5344CB8AC3E}">
        <p14:creationId xmlns:p14="http://schemas.microsoft.com/office/powerpoint/2010/main" val="428497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2286000"/>
            <a:ext cx="4538134" cy="3294753"/>
          </a:xfrm>
        </p:spPr>
        <p:txBody>
          <a:bodyPr anchor="b">
            <a:normAutofit/>
          </a:bodyPr>
          <a:lstStyle/>
          <a:p>
            <a:r>
              <a:rPr lang="en-US" sz="4800" dirty="0"/>
              <a:t>Cross Validation</a:t>
            </a:r>
          </a:p>
        </p:txBody>
      </p:sp>
      <p:graphicFrame>
        <p:nvGraphicFramePr>
          <p:cNvPr id="4" name="Content Placeholder 3">
            <a:extLst>
              <a:ext uri="{FF2B5EF4-FFF2-40B4-BE49-F238E27FC236}">
                <a16:creationId xmlns:a16="http://schemas.microsoft.com/office/drawing/2014/main" id="{5B620A75-023D-4698-BD30-C26C555B84ED}"/>
              </a:ext>
            </a:extLst>
          </p:cNvPr>
          <p:cNvGraphicFramePr>
            <a:graphicFrameLocks noGrp="1"/>
          </p:cNvGraphicFramePr>
          <p:nvPr>
            <p:ph idx="1"/>
            <p:extLst>
              <p:ext uri="{D42A27DB-BD31-4B8C-83A1-F6EECF244321}">
                <p14:modId xmlns:p14="http://schemas.microsoft.com/office/powerpoint/2010/main" val="3649913056"/>
              </p:ext>
            </p:extLst>
          </p:nvPr>
        </p:nvGraphicFramePr>
        <p:xfrm>
          <a:off x="381000" y="285750"/>
          <a:ext cx="9639301" cy="3501643"/>
        </p:xfrm>
        <a:graphic>
          <a:graphicData uri="http://schemas.openxmlformats.org/drawingml/2006/table">
            <a:tbl>
              <a:tblPr firstRow="1" firstCol="1" bandRow="1">
                <a:tableStyleId>{5C22544A-7EE6-4342-B048-85BDC9FD1C3A}</a:tableStyleId>
              </a:tblPr>
              <a:tblGrid>
                <a:gridCol w="3212595">
                  <a:extLst>
                    <a:ext uri="{9D8B030D-6E8A-4147-A177-3AD203B41FA5}">
                      <a16:colId xmlns:a16="http://schemas.microsoft.com/office/drawing/2014/main" val="2257562671"/>
                    </a:ext>
                  </a:extLst>
                </a:gridCol>
                <a:gridCol w="3213353">
                  <a:extLst>
                    <a:ext uri="{9D8B030D-6E8A-4147-A177-3AD203B41FA5}">
                      <a16:colId xmlns:a16="http://schemas.microsoft.com/office/drawing/2014/main" val="2676728818"/>
                    </a:ext>
                  </a:extLst>
                </a:gridCol>
                <a:gridCol w="3213353">
                  <a:extLst>
                    <a:ext uri="{9D8B030D-6E8A-4147-A177-3AD203B41FA5}">
                      <a16:colId xmlns:a16="http://schemas.microsoft.com/office/drawing/2014/main" val="4274589863"/>
                    </a:ext>
                  </a:extLst>
                </a:gridCol>
              </a:tblGrid>
              <a:tr h="1347607">
                <a:tc>
                  <a:txBody>
                    <a:bodyPr/>
                    <a:lstStyle/>
                    <a:p>
                      <a:pPr>
                        <a:lnSpc>
                          <a:spcPct val="115000"/>
                        </a:lnSpc>
                        <a:spcAft>
                          <a:spcPts val="1000"/>
                        </a:spcAft>
                      </a:pPr>
                      <a:r>
                        <a:rPr lang="en-CA" sz="1400" dirty="0">
                          <a:effectLst/>
                        </a:rPr>
                        <a:t>Loss Type  </a:t>
                      </a:r>
                      <a:r>
                        <a:rPr lang="en-CA" sz="1400" dirty="0">
                          <a:effectLst/>
                          <a:sym typeface="Wingdings" panose="05000000000000000000" pitchFamily="2" charset="2"/>
                        </a:rPr>
                        <a:t></a:t>
                      </a:r>
                      <a:endParaRPr lang="en-CA" sz="1400" dirty="0">
                        <a:effectLst/>
                      </a:endParaRPr>
                    </a:p>
                    <a:p>
                      <a:pPr>
                        <a:lnSpc>
                          <a:spcPct val="115000"/>
                        </a:lnSpc>
                        <a:spcAft>
                          <a:spcPts val="1000"/>
                        </a:spcAft>
                      </a:pPr>
                      <a:r>
                        <a:rPr lang="en-CA"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tc>
                  <a:txBody>
                    <a:bodyPr/>
                    <a:lstStyle/>
                    <a:p>
                      <a:pPr>
                        <a:lnSpc>
                          <a:spcPct val="115000"/>
                        </a:lnSpc>
                        <a:spcAft>
                          <a:spcPts val="1000"/>
                        </a:spcAft>
                      </a:pPr>
                      <a:r>
                        <a:rPr lang="en-CA" sz="1400" dirty="0">
                          <a:effectLst/>
                        </a:rPr>
                        <a:t>Mean Squared Error between the Observed and the Predicted  values of Exchange Rate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tc>
                  <a:txBody>
                    <a:bodyPr/>
                    <a:lstStyle/>
                    <a:p>
                      <a:pPr>
                        <a:lnSpc>
                          <a:spcPct val="115000"/>
                        </a:lnSpc>
                        <a:spcAft>
                          <a:spcPts val="1000"/>
                        </a:spcAft>
                      </a:pPr>
                      <a:r>
                        <a:rPr lang="en-CA" sz="1400">
                          <a:effectLst/>
                        </a:rPr>
                        <a:t>Predictive Correlation between the Observed and the Predicted  values of Exchange Rate</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extLst>
                  <a:ext uri="{0D108BD9-81ED-4DB2-BD59-A6C34878D82A}">
                    <a16:rowId xmlns:a16="http://schemas.microsoft.com/office/drawing/2014/main" val="2978662561"/>
                  </a:ext>
                </a:extLst>
              </a:tr>
              <a:tr h="1077018">
                <a:tc>
                  <a:txBody>
                    <a:bodyPr/>
                    <a:lstStyle/>
                    <a:p>
                      <a:pPr>
                        <a:lnSpc>
                          <a:spcPct val="115000"/>
                        </a:lnSpc>
                        <a:spcAft>
                          <a:spcPts val="1000"/>
                        </a:spcAft>
                      </a:pPr>
                      <a:r>
                        <a:rPr lang="en-CA" sz="1400" dirty="0">
                          <a:effectLst/>
                        </a:rPr>
                        <a:t>Range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tc>
                  <a:txBody>
                    <a:bodyPr/>
                    <a:lstStyle/>
                    <a:p>
                      <a:pPr>
                        <a:lnSpc>
                          <a:spcPct val="115000"/>
                        </a:lnSpc>
                        <a:spcAft>
                          <a:spcPts val="1000"/>
                        </a:spcAft>
                      </a:pPr>
                      <a:r>
                        <a:rPr lang="en-CA" sz="1400">
                          <a:effectLst/>
                        </a:rPr>
                        <a:t>       0.004716  -  0.004725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tc>
                  <a:txBody>
                    <a:bodyPr/>
                    <a:lstStyle/>
                    <a:p>
                      <a:pPr>
                        <a:lnSpc>
                          <a:spcPct val="115000"/>
                        </a:lnSpc>
                        <a:spcAft>
                          <a:spcPts val="1000"/>
                        </a:spcAft>
                      </a:pPr>
                      <a:r>
                        <a:rPr lang="en-CA" sz="1400">
                          <a:effectLst/>
                        </a:rPr>
                        <a:t>       0.0091437 - 0.0091446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extLst>
                  <a:ext uri="{0D108BD9-81ED-4DB2-BD59-A6C34878D82A}">
                    <a16:rowId xmlns:a16="http://schemas.microsoft.com/office/drawing/2014/main" val="647038741"/>
                  </a:ext>
                </a:extLst>
              </a:tr>
              <a:tr h="1077018">
                <a:tc>
                  <a:txBody>
                    <a:bodyPr/>
                    <a:lstStyle/>
                    <a:p>
                      <a:pPr>
                        <a:lnSpc>
                          <a:spcPct val="115000"/>
                        </a:lnSpc>
                        <a:spcAft>
                          <a:spcPts val="1000"/>
                        </a:spcAft>
                      </a:pPr>
                      <a:r>
                        <a:rPr lang="en-CA" sz="1400" dirty="0">
                          <a:effectLst/>
                        </a:rPr>
                        <a:t>Average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tc>
                  <a:txBody>
                    <a:bodyPr/>
                    <a:lstStyle/>
                    <a:p>
                      <a:pPr>
                        <a:lnSpc>
                          <a:spcPct val="115000"/>
                        </a:lnSpc>
                        <a:spcAft>
                          <a:spcPts val="1000"/>
                        </a:spcAft>
                      </a:pPr>
                      <a:r>
                        <a:rPr lang="en-CA" sz="1400">
                          <a:effectLst/>
                        </a:rPr>
                        <a:t>                0.00472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tc>
                  <a:txBody>
                    <a:bodyPr/>
                    <a:lstStyle/>
                    <a:p>
                      <a:pPr>
                        <a:lnSpc>
                          <a:spcPct val="115000"/>
                        </a:lnSpc>
                        <a:spcAft>
                          <a:spcPts val="1000"/>
                        </a:spcAft>
                      </a:pPr>
                      <a:r>
                        <a:rPr lang="en-CA" sz="1400" dirty="0">
                          <a:effectLst/>
                        </a:rPr>
                        <a:t>                  0.0091441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082" marR="34082" marT="0" marB="0"/>
                </a:tc>
                <a:extLst>
                  <a:ext uri="{0D108BD9-81ED-4DB2-BD59-A6C34878D82A}">
                    <a16:rowId xmlns:a16="http://schemas.microsoft.com/office/drawing/2014/main" val="1149684363"/>
                  </a:ext>
                </a:extLst>
              </a:tr>
            </a:tbl>
          </a:graphicData>
        </a:graphic>
      </p:graphicFrame>
    </p:spTree>
    <p:extLst>
      <p:ext uri="{BB962C8B-B14F-4D97-AF65-F5344CB8AC3E}">
        <p14:creationId xmlns:p14="http://schemas.microsoft.com/office/powerpoint/2010/main" val="15747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19399" y="5438775"/>
            <a:ext cx="1704975" cy="190500"/>
          </a:xfrm>
        </p:spPr>
        <p:txBody>
          <a:bodyPr anchor="b">
            <a:normAutofit fontScale="90000"/>
          </a:bodyPr>
          <a:lstStyle/>
          <a:p>
            <a:r>
              <a:rPr lang="en-US" sz="4800" dirty="0"/>
              <a:t> </a:t>
            </a:r>
          </a:p>
        </p:txBody>
      </p:sp>
      <p:graphicFrame>
        <p:nvGraphicFramePr>
          <p:cNvPr id="4" name="Content Placeholder 3">
            <a:extLst>
              <a:ext uri="{FF2B5EF4-FFF2-40B4-BE49-F238E27FC236}">
                <a16:creationId xmlns:a16="http://schemas.microsoft.com/office/drawing/2014/main" id="{E68986E3-42ED-4FF9-BFCE-6F49AD5EC324}"/>
              </a:ext>
            </a:extLst>
          </p:cNvPr>
          <p:cNvGraphicFramePr>
            <a:graphicFrameLocks noGrp="1" noChangeAspect="1"/>
          </p:cNvGraphicFramePr>
          <p:nvPr>
            <p:ph idx="1"/>
            <p:extLst>
              <p:ext uri="{D42A27DB-BD31-4B8C-83A1-F6EECF244321}">
                <p14:modId xmlns:p14="http://schemas.microsoft.com/office/powerpoint/2010/main" val="195055119"/>
              </p:ext>
            </p:extLst>
          </p:nvPr>
        </p:nvGraphicFramePr>
        <p:xfrm>
          <a:off x="5755574" y="523875"/>
          <a:ext cx="5793490" cy="5972175"/>
        </p:xfrm>
        <a:graphic>
          <a:graphicData uri="http://schemas.openxmlformats.org/presentationml/2006/ole">
            <mc:AlternateContent xmlns:mc="http://schemas.openxmlformats.org/markup-compatibility/2006">
              <mc:Choice xmlns:v="urn:schemas-microsoft-com:vml" Requires="v">
                <p:oleObj spid="_x0000_s4142" name="Acrobat Document" r:id="rId3" imgW="7543561" imgH="5829141" progId="AcroExch.Document.DC">
                  <p:embed/>
                </p:oleObj>
              </mc:Choice>
              <mc:Fallback>
                <p:oleObj name="Acrobat Document" r:id="rId3" imgW="7543561" imgH="5829141" progId="AcroExch.Document.DC">
                  <p:embed/>
                  <p:pic>
                    <p:nvPicPr>
                      <p:cNvPr id="0" name=""/>
                      <p:cNvPicPr/>
                      <p:nvPr/>
                    </p:nvPicPr>
                    <p:blipFill>
                      <a:blip r:embed="rId4"/>
                      <a:stretch>
                        <a:fillRect/>
                      </a:stretch>
                    </p:blipFill>
                    <p:spPr>
                      <a:xfrm>
                        <a:off x="5755574" y="523875"/>
                        <a:ext cx="5793490" cy="59721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C51FC09E-1811-4DFB-87AA-90E6995FD914}"/>
              </a:ext>
            </a:extLst>
          </p:cNvPr>
          <p:cNvGraphicFramePr>
            <a:graphicFrameLocks noChangeAspect="1"/>
          </p:cNvGraphicFramePr>
          <p:nvPr>
            <p:extLst>
              <p:ext uri="{D42A27DB-BD31-4B8C-83A1-F6EECF244321}">
                <p14:modId xmlns:p14="http://schemas.microsoft.com/office/powerpoint/2010/main" val="3555977051"/>
              </p:ext>
            </p:extLst>
          </p:nvPr>
        </p:nvGraphicFramePr>
        <p:xfrm>
          <a:off x="571500" y="523875"/>
          <a:ext cx="4993574" cy="5972175"/>
        </p:xfrm>
        <a:graphic>
          <a:graphicData uri="http://schemas.openxmlformats.org/presentationml/2006/ole">
            <mc:AlternateContent xmlns:mc="http://schemas.openxmlformats.org/markup-compatibility/2006">
              <mc:Choice xmlns:v="urn:schemas-microsoft-com:vml" Requires="v">
                <p:oleObj spid="_x0000_s4143" name="Acrobat Document" r:id="rId5" imgW="7543561" imgH="5829141" progId="AcroExch.Document.DC">
                  <p:embed/>
                </p:oleObj>
              </mc:Choice>
              <mc:Fallback>
                <p:oleObj name="Acrobat Document" r:id="rId5" imgW="7543561" imgH="5829141" progId="AcroExch.Document.DC">
                  <p:embed/>
                  <p:pic>
                    <p:nvPicPr>
                      <p:cNvPr id="0" name=""/>
                      <p:cNvPicPr/>
                      <p:nvPr/>
                    </p:nvPicPr>
                    <p:blipFill>
                      <a:blip r:embed="rId6"/>
                      <a:stretch>
                        <a:fillRect/>
                      </a:stretch>
                    </p:blipFill>
                    <p:spPr>
                      <a:xfrm>
                        <a:off x="571500" y="523875"/>
                        <a:ext cx="4993574" cy="5972175"/>
                      </a:xfrm>
                      <a:prstGeom prst="rect">
                        <a:avLst/>
                      </a:prstGeom>
                    </p:spPr>
                  </p:pic>
                </p:oleObj>
              </mc:Fallback>
            </mc:AlternateContent>
          </a:graphicData>
        </a:graphic>
      </p:graphicFrame>
    </p:spTree>
    <p:extLst>
      <p:ext uri="{BB962C8B-B14F-4D97-AF65-F5344CB8AC3E}">
        <p14:creationId xmlns:p14="http://schemas.microsoft.com/office/powerpoint/2010/main" val="302888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0" y="4838700"/>
            <a:ext cx="1295303" cy="742053"/>
          </a:xfrm>
        </p:spPr>
        <p:txBody>
          <a:bodyPr anchor="b">
            <a:normAutofit fontScale="90000"/>
          </a:bodyPr>
          <a:lstStyle/>
          <a:p>
            <a:r>
              <a:rPr lang="en-US" sz="4800" dirty="0"/>
              <a:t> </a:t>
            </a:r>
          </a:p>
        </p:txBody>
      </p:sp>
      <p:graphicFrame>
        <p:nvGraphicFramePr>
          <p:cNvPr id="4" name="Content Placeholder 3">
            <a:extLst>
              <a:ext uri="{FF2B5EF4-FFF2-40B4-BE49-F238E27FC236}">
                <a16:creationId xmlns:a16="http://schemas.microsoft.com/office/drawing/2014/main" id="{5A7CEFDE-2640-4FAE-B065-6DC42DD3A808}"/>
              </a:ext>
            </a:extLst>
          </p:cNvPr>
          <p:cNvGraphicFramePr>
            <a:graphicFrameLocks noGrp="1" noChangeAspect="1"/>
          </p:cNvGraphicFramePr>
          <p:nvPr>
            <p:ph idx="1"/>
            <p:extLst>
              <p:ext uri="{D42A27DB-BD31-4B8C-83A1-F6EECF244321}">
                <p14:modId xmlns:p14="http://schemas.microsoft.com/office/powerpoint/2010/main" val="4060172811"/>
              </p:ext>
            </p:extLst>
          </p:nvPr>
        </p:nvGraphicFramePr>
        <p:xfrm>
          <a:off x="133350" y="162233"/>
          <a:ext cx="11415713" cy="6619567"/>
        </p:xfrm>
        <a:graphic>
          <a:graphicData uri="http://schemas.openxmlformats.org/presentationml/2006/ole">
            <mc:AlternateContent xmlns:mc="http://schemas.openxmlformats.org/markup-compatibility/2006">
              <mc:Choice xmlns:v="urn:schemas-microsoft-com:vml" Requires="v">
                <p:oleObj spid="_x0000_s2073" name="Acrobat Document" r:id="rId3" imgW="7543561" imgH="5829141" progId="AcroExch.Document.DC">
                  <p:embed/>
                </p:oleObj>
              </mc:Choice>
              <mc:Fallback>
                <p:oleObj name="Acrobat Document" r:id="rId3" imgW="7543561" imgH="5829141" progId="AcroExch.Document.DC">
                  <p:embed/>
                  <p:pic>
                    <p:nvPicPr>
                      <p:cNvPr id="0" name=""/>
                      <p:cNvPicPr/>
                      <p:nvPr/>
                    </p:nvPicPr>
                    <p:blipFill>
                      <a:blip r:embed="rId4"/>
                      <a:stretch>
                        <a:fillRect/>
                      </a:stretch>
                    </p:blipFill>
                    <p:spPr>
                      <a:xfrm>
                        <a:off x="133350" y="162233"/>
                        <a:ext cx="11415713" cy="6619567"/>
                      </a:xfrm>
                      <a:prstGeom prst="rect">
                        <a:avLst/>
                      </a:prstGeom>
                    </p:spPr>
                  </p:pic>
                </p:oleObj>
              </mc:Fallback>
            </mc:AlternateContent>
          </a:graphicData>
        </a:graphic>
      </p:graphicFrame>
    </p:spTree>
    <p:extLst>
      <p:ext uri="{BB962C8B-B14F-4D97-AF65-F5344CB8AC3E}">
        <p14:creationId xmlns:p14="http://schemas.microsoft.com/office/powerpoint/2010/main" val="275363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6933" y="609600"/>
            <a:ext cx="10197494" cy="1099457"/>
          </a:xfrm>
        </p:spPr>
        <p:txBody>
          <a:bodyPr>
            <a:normAutofit/>
          </a:bodyPr>
          <a:lstStyle/>
          <a:p>
            <a:r>
              <a:rPr lang="en-US"/>
              <a:t>Contents</a:t>
            </a:r>
          </a:p>
        </p:txBody>
      </p:sp>
      <p:graphicFrame>
        <p:nvGraphicFramePr>
          <p:cNvPr id="5" name="Content Placeholder 2">
            <a:extLst>
              <a:ext uri="{FF2B5EF4-FFF2-40B4-BE49-F238E27FC236}">
                <a16:creationId xmlns:a16="http://schemas.microsoft.com/office/drawing/2014/main" id="{C2743547-5126-48D4-B461-377FA545CCFB}"/>
              </a:ext>
            </a:extLst>
          </p:cNvPr>
          <p:cNvGraphicFramePr>
            <a:graphicFrameLocks noGrp="1"/>
          </p:cNvGraphicFramePr>
          <p:nvPr>
            <p:ph idx="1"/>
            <p:extLst>
              <p:ext uri="{D42A27DB-BD31-4B8C-83A1-F6EECF244321}">
                <p14:modId xmlns:p14="http://schemas.microsoft.com/office/powerpoint/2010/main" val="328407419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7733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4543425"/>
            <a:ext cx="4480983" cy="1885950"/>
          </a:xfrm>
        </p:spPr>
        <p:txBody>
          <a:bodyPr anchor="b">
            <a:normAutofit/>
          </a:bodyPr>
          <a:lstStyle/>
          <a:p>
            <a:r>
              <a:rPr lang="en-US" sz="4800" dirty="0"/>
              <a:t>Comparing the two Models</a:t>
            </a:r>
          </a:p>
        </p:txBody>
      </p:sp>
      <p:graphicFrame>
        <p:nvGraphicFramePr>
          <p:cNvPr id="4" name="Content Placeholder 3">
            <a:extLst>
              <a:ext uri="{FF2B5EF4-FFF2-40B4-BE49-F238E27FC236}">
                <a16:creationId xmlns:a16="http://schemas.microsoft.com/office/drawing/2014/main" id="{D27754FC-D627-4E31-AD68-F4E2145443DD}"/>
              </a:ext>
            </a:extLst>
          </p:cNvPr>
          <p:cNvGraphicFramePr>
            <a:graphicFrameLocks noGrp="1"/>
          </p:cNvGraphicFramePr>
          <p:nvPr>
            <p:ph idx="1"/>
            <p:extLst>
              <p:ext uri="{D42A27DB-BD31-4B8C-83A1-F6EECF244321}">
                <p14:modId xmlns:p14="http://schemas.microsoft.com/office/powerpoint/2010/main" val="1136219298"/>
              </p:ext>
            </p:extLst>
          </p:nvPr>
        </p:nvGraphicFramePr>
        <p:xfrm>
          <a:off x="352426" y="0"/>
          <a:ext cx="11839576" cy="4772025"/>
        </p:xfrm>
        <a:graphic>
          <a:graphicData uri="http://schemas.openxmlformats.org/drawingml/2006/table">
            <a:tbl>
              <a:tblPr firstRow="1" firstCol="1" bandRow="1">
                <a:tableStyleId>{5C22544A-7EE6-4342-B048-85BDC9FD1C3A}</a:tableStyleId>
              </a:tblPr>
              <a:tblGrid>
                <a:gridCol w="2044838">
                  <a:extLst>
                    <a:ext uri="{9D8B030D-6E8A-4147-A177-3AD203B41FA5}">
                      <a16:colId xmlns:a16="http://schemas.microsoft.com/office/drawing/2014/main" val="2913550782"/>
                    </a:ext>
                  </a:extLst>
                </a:gridCol>
                <a:gridCol w="1360269">
                  <a:extLst>
                    <a:ext uri="{9D8B030D-6E8A-4147-A177-3AD203B41FA5}">
                      <a16:colId xmlns:a16="http://schemas.microsoft.com/office/drawing/2014/main" val="1286367393"/>
                    </a:ext>
                  </a:extLst>
                </a:gridCol>
                <a:gridCol w="1360269">
                  <a:extLst>
                    <a:ext uri="{9D8B030D-6E8A-4147-A177-3AD203B41FA5}">
                      <a16:colId xmlns:a16="http://schemas.microsoft.com/office/drawing/2014/main" val="430012530"/>
                    </a:ext>
                  </a:extLst>
                </a:gridCol>
                <a:gridCol w="1281472">
                  <a:extLst>
                    <a:ext uri="{9D8B030D-6E8A-4147-A177-3AD203B41FA5}">
                      <a16:colId xmlns:a16="http://schemas.microsoft.com/office/drawing/2014/main" val="1724317106"/>
                    </a:ext>
                  </a:extLst>
                </a:gridCol>
                <a:gridCol w="1490290">
                  <a:extLst>
                    <a:ext uri="{9D8B030D-6E8A-4147-A177-3AD203B41FA5}">
                      <a16:colId xmlns:a16="http://schemas.microsoft.com/office/drawing/2014/main" val="440582732"/>
                    </a:ext>
                  </a:extLst>
                </a:gridCol>
                <a:gridCol w="1434146">
                  <a:extLst>
                    <a:ext uri="{9D8B030D-6E8A-4147-A177-3AD203B41FA5}">
                      <a16:colId xmlns:a16="http://schemas.microsoft.com/office/drawing/2014/main" val="1702086644"/>
                    </a:ext>
                  </a:extLst>
                </a:gridCol>
                <a:gridCol w="1434146">
                  <a:extLst>
                    <a:ext uri="{9D8B030D-6E8A-4147-A177-3AD203B41FA5}">
                      <a16:colId xmlns:a16="http://schemas.microsoft.com/office/drawing/2014/main" val="3490935704"/>
                    </a:ext>
                  </a:extLst>
                </a:gridCol>
                <a:gridCol w="1434146">
                  <a:extLst>
                    <a:ext uri="{9D8B030D-6E8A-4147-A177-3AD203B41FA5}">
                      <a16:colId xmlns:a16="http://schemas.microsoft.com/office/drawing/2014/main" val="897530232"/>
                    </a:ext>
                  </a:extLst>
                </a:gridCol>
              </a:tblGrid>
              <a:tr h="1647209">
                <a:tc>
                  <a:txBody>
                    <a:bodyPr/>
                    <a:lstStyle/>
                    <a:p>
                      <a:pPr marL="457200">
                        <a:lnSpc>
                          <a:spcPct val="115000"/>
                        </a:lnSpc>
                        <a:spcAft>
                          <a:spcPts val="1000"/>
                        </a:spcAft>
                      </a:pPr>
                      <a:r>
                        <a:rPr lang="en-CA" sz="1050">
                          <a:effectLst/>
                        </a:rPr>
                        <a:t> </a:t>
                      </a:r>
                    </a:p>
                    <a:p>
                      <a:pPr marL="457200">
                        <a:lnSpc>
                          <a:spcPct val="115000"/>
                        </a:lnSpc>
                        <a:spcAft>
                          <a:spcPts val="1000"/>
                        </a:spcAft>
                      </a:pPr>
                      <a:r>
                        <a:rPr lang="en-CA" sz="1050">
                          <a:effectLst/>
                        </a:rPr>
                        <a:t> </a:t>
                      </a:r>
                    </a:p>
                    <a:p>
                      <a:pPr marL="457200">
                        <a:lnSpc>
                          <a:spcPct val="115000"/>
                        </a:lnSpc>
                        <a:spcAft>
                          <a:spcPts val="1000"/>
                        </a:spcAft>
                      </a:pPr>
                      <a:r>
                        <a:rPr lang="en-CA" sz="1050">
                          <a:effectLst/>
                        </a:rPr>
                        <a:t> </a:t>
                      </a:r>
                    </a:p>
                    <a:p>
                      <a:pPr marL="457200">
                        <a:lnSpc>
                          <a:spcPct val="115000"/>
                        </a:lnSpc>
                        <a:spcAft>
                          <a:spcPts val="1000"/>
                        </a:spcAft>
                      </a:pPr>
                      <a:r>
                        <a:rPr lang="en-CA" sz="1050">
                          <a:effectLst/>
                        </a:rPr>
                        <a:t>Examples</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050">
                          <a:effectLst/>
                        </a:rPr>
                        <a:t>Oil Price</a:t>
                      </a:r>
                    </a:p>
                    <a:p>
                      <a:pPr marL="457200">
                        <a:lnSpc>
                          <a:spcPct val="115000"/>
                        </a:lnSpc>
                        <a:spcAft>
                          <a:spcPts val="1000"/>
                        </a:spcAft>
                      </a:pPr>
                      <a:r>
                        <a:rPr lang="en-CA" sz="1050">
                          <a:effectLst/>
                        </a:rPr>
                        <a:t>(evidence)</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050">
                          <a:effectLst/>
                        </a:rPr>
                        <a:t>Interest Diff</a:t>
                      </a:r>
                    </a:p>
                    <a:p>
                      <a:pPr marL="457200">
                        <a:lnSpc>
                          <a:spcPct val="115000"/>
                        </a:lnSpc>
                        <a:spcAft>
                          <a:spcPts val="1000"/>
                        </a:spcAft>
                      </a:pPr>
                      <a:r>
                        <a:rPr lang="en-CA" sz="1050">
                          <a:effectLst/>
                        </a:rPr>
                        <a:t>(evidence)</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050">
                          <a:effectLst/>
                        </a:rPr>
                        <a:t>Exchange Rate</a:t>
                      </a:r>
                    </a:p>
                    <a:p>
                      <a:pPr marL="457200">
                        <a:lnSpc>
                          <a:spcPct val="115000"/>
                        </a:lnSpc>
                        <a:spcAft>
                          <a:spcPts val="1000"/>
                        </a:spcAft>
                      </a:pPr>
                      <a:r>
                        <a:rPr lang="en-CA" sz="1050">
                          <a:effectLst/>
                        </a:rPr>
                        <a:t>(event)</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050">
                          <a:effectLst/>
                        </a:rPr>
                        <a:t>Network Learned from Data</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050" dirty="0">
                          <a:effectLst/>
                        </a:rPr>
                        <a:t>Network built from Data Definitions</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050" dirty="0">
                          <a:effectLst/>
                        </a:rPr>
                        <a:t>Observed</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700" dirty="0">
                          <a:effectLst/>
                        </a:rPr>
                        <a:t> </a:t>
                      </a:r>
                      <a:endParaRPr lang="en-CA"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extLst>
                  <a:ext uri="{0D108BD9-81ED-4DB2-BD59-A6C34878D82A}">
                    <a16:rowId xmlns:a16="http://schemas.microsoft.com/office/drawing/2014/main" val="4190269179"/>
                  </a:ext>
                </a:extLst>
              </a:tr>
              <a:tr h="1092212">
                <a:tc>
                  <a:txBody>
                    <a:bodyPr/>
                    <a:lstStyle/>
                    <a:p>
                      <a:pPr marL="457200">
                        <a:lnSpc>
                          <a:spcPct val="115000"/>
                        </a:lnSpc>
                        <a:spcAft>
                          <a:spcPts val="1000"/>
                        </a:spcAft>
                      </a:pPr>
                      <a:r>
                        <a:rPr lang="en-CA" sz="1600">
                          <a:effectLst/>
                        </a:rPr>
                        <a:t>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&lt; 59</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dirty="0">
                          <a:effectLst/>
                        </a:rPr>
                        <a:t>&gt;=  1.2   &amp;          &lt;= 1.25</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.1157</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.0825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.1053</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extLst>
                  <a:ext uri="{0D108BD9-81ED-4DB2-BD59-A6C34878D82A}">
                    <a16:rowId xmlns:a16="http://schemas.microsoft.com/office/drawing/2014/main" val="2411647886"/>
                  </a:ext>
                </a:extLst>
              </a:tr>
              <a:tr h="940392">
                <a:tc>
                  <a:txBody>
                    <a:bodyPr/>
                    <a:lstStyle/>
                    <a:p>
                      <a:pPr marL="457200">
                        <a:lnSpc>
                          <a:spcPct val="115000"/>
                        </a:lnSpc>
                        <a:spcAft>
                          <a:spcPts val="1000"/>
                        </a:spcAft>
                      </a:pPr>
                      <a:r>
                        <a:rPr lang="en-CA" sz="1600">
                          <a:effectLst/>
                        </a:rPr>
                        <a:t>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&gt;=0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&gt;= 1.15 &amp; </a:t>
                      </a:r>
                    </a:p>
                    <a:p>
                      <a:pPr marL="457200">
                        <a:lnSpc>
                          <a:spcPct val="115000"/>
                        </a:lnSpc>
                        <a:spcAft>
                          <a:spcPts val="1000"/>
                        </a:spcAft>
                      </a:pPr>
                      <a:r>
                        <a:rPr lang="en-CA" sz="1400">
                          <a:effectLst/>
                        </a:rPr>
                        <a:t>&lt;= 1.2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.0910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.0447</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.1141</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extLst>
                  <a:ext uri="{0D108BD9-81ED-4DB2-BD59-A6C34878D82A}">
                    <a16:rowId xmlns:a16="http://schemas.microsoft.com/office/drawing/2014/main" val="3216599176"/>
                  </a:ext>
                </a:extLst>
              </a:tr>
              <a:tr h="1092212">
                <a:tc>
                  <a:txBody>
                    <a:bodyPr/>
                    <a:lstStyle/>
                    <a:p>
                      <a:pPr marL="457200">
                        <a:lnSpc>
                          <a:spcPct val="115000"/>
                        </a:lnSpc>
                        <a:spcAft>
                          <a:spcPts val="1000"/>
                        </a:spcAft>
                      </a:pPr>
                      <a:r>
                        <a:rPr lang="en-CA" sz="1600" dirty="0">
                          <a:effectLst/>
                        </a:rPr>
                        <a:t>3.</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&lt;59</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&lt;= -2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dirty="0">
                          <a:effectLst/>
                        </a:rPr>
                        <a:t>&gt;=  1.2   &amp;          &lt;= 1.25</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.1398</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a:effectLst/>
                        </a:rPr>
                        <a:t>.1145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dirty="0">
                          <a:effectLst/>
                        </a:rPr>
                        <a:t>.1499</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tc>
                  <a:txBody>
                    <a:bodyPr/>
                    <a:lstStyle/>
                    <a:p>
                      <a:pPr marL="457200">
                        <a:lnSpc>
                          <a:spcPct val="115000"/>
                        </a:lnSpc>
                        <a:spcAft>
                          <a:spcPts val="1000"/>
                        </a:spcAft>
                      </a:pPr>
                      <a:r>
                        <a:rPr lang="en-CA"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6073" marR="36073" marT="0" marB="0"/>
                </a:tc>
                <a:extLst>
                  <a:ext uri="{0D108BD9-81ED-4DB2-BD59-A6C34878D82A}">
                    <a16:rowId xmlns:a16="http://schemas.microsoft.com/office/drawing/2014/main" val="4256828326"/>
                  </a:ext>
                </a:extLst>
              </a:tr>
            </a:tbl>
          </a:graphicData>
        </a:graphic>
      </p:graphicFrame>
    </p:spTree>
    <p:extLst>
      <p:ext uri="{BB962C8B-B14F-4D97-AF65-F5344CB8AC3E}">
        <p14:creationId xmlns:p14="http://schemas.microsoft.com/office/powerpoint/2010/main" val="339161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A807-0FF0-43B8-8D3F-A663AA0FEFC0}"/>
              </a:ext>
            </a:extLst>
          </p:cNvPr>
          <p:cNvSpPr>
            <a:spLocks noGrp="1"/>
          </p:cNvSpPr>
          <p:nvPr>
            <p:ph type="title"/>
          </p:nvPr>
        </p:nvSpPr>
        <p:spPr/>
        <p:txBody>
          <a:bodyPr/>
          <a:lstStyle/>
          <a:p>
            <a:r>
              <a:rPr lang="en-CA" dirty="0"/>
              <a:t>Discretized Data </a:t>
            </a:r>
          </a:p>
        </p:txBody>
      </p:sp>
      <p:graphicFrame>
        <p:nvGraphicFramePr>
          <p:cNvPr id="7" name="Content Placeholder 6">
            <a:extLst>
              <a:ext uri="{FF2B5EF4-FFF2-40B4-BE49-F238E27FC236}">
                <a16:creationId xmlns:a16="http://schemas.microsoft.com/office/drawing/2014/main" id="{84CA9556-CBE7-4D94-847C-72816BF5F97B}"/>
              </a:ext>
            </a:extLst>
          </p:cNvPr>
          <p:cNvGraphicFramePr>
            <a:graphicFrameLocks noGrp="1"/>
          </p:cNvGraphicFramePr>
          <p:nvPr>
            <p:ph idx="1"/>
            <p:extLst>
              <p:ext uri="{D42A27DB-BD31-4B8C-83A1-F6EECF244321}">
                <p14:modId xmlns:p14="http://schemas.microsoft.com/office/powerpoint/2010/main" val="2627248243"/>
              </p:ext>
            </p:extLst>
          </p:nvPr>
        </p:nvGraphicFramePr>
        <p:xfrm>
          <a:off x="438151" y="1930400"/>
          <a:ext cx="11572875" cy="4413248"/>
        </p:xfrm>
        <a:graphic>
          <a:graphicData uri="http://schemas.openxmlformats.org/drawingml/2006/table">
            <a:tbl>
              <a:tblPr>
                <a:tableStyleId>{5C22544A-7EE6-4342-B048-85BDC9FD1C3A}</a:tableStyleId>
              </a:tblPr>
              <a:tblGrid>
                <a:gridCol w="823268">
                  <a:extLst>
                    <a:ext uri="{9D8B030D-6E8A-4147-A177-3AD203B41FA5}">
                      <a16:colId xmlns:a16="http://schemas.microsoft.com/office/drawing/2014/main" val="678592001"/>
                    </a:ext>
                  </a:extLst>
                </a:gridCol>
                <a:gridCol w="698530">
                  <a:extLst>
                    <a:ext uri="{9D8B030D-6E8A-4147-A177-3AD203B41FA5}">
                      <a16:colId xmlns:a16="http://schemas.microsoft.com/office/drawing/2014/main" val="2851764235"/>
                    </a:ext>
                  </a:extLst>
                </a:gridCol>
                <a:gridCol w="698530">
                  <a:extLst>
                    <a:ext uri="{9D8B030D-6E8A-4147-A177-3AD203B41FA5}">
                      <a16:colId xmlns:a16="http://schemas.microsoft.com/office/drawing/2014/main" val="1473108061"/>
                    </a:ext>
                  </a:extLst>
                </a:gridCol>
                <a:gridCol w="698530">
                  <a:extLst>
                    <a:ext uri="{9D8B030D-6E8A-4147-A177-3AD203B41FA5}">
                      <a16:colId xmlns:a16="http://schemas.microsoft.com/office/drawing/2014/main" val="529840024"/>
                    </a:ext>
                  </a:extLst>
                </a:gridCol>
                <a:gridCol w="465688">
                  <a:extLst>
                    <a:ext uri="{9D8B030D-6E8A-4147-A177-3AD203B41FA5}">
                      <a16:colId xmlns:a16="http://schemas.microsoft.com/office/drawing/2014/main" val="2349622460"/>
                    </a:ext>
                  </a:extLst>
                </a:gridCol>
                <a:gridCol w="587652">
                  <a:extLst>
                    <a:ext uri="{9D8B030D-6E8A-4147-A177-3AD203B41FA5}">
                      <a16:colId xmlns:a16="http://schemas.microsoft.com/office/drawing/2014/main" val="545796099"/>
                    </a:ext>
                  </a:extLst>
                </a:gridCol>
                <a:gridCol w="1186393">
                  <a:extLst>
                    <a:ext uri="{9D8B030D-6E8A-4147-A177-3AD203B41FA5}">
                      <a16:colId xmlns:a16="http://schemas.microsoft.com/office/drawing/2014/main" val="1743915008"/>
                    </a:ext>
                  </a:extLst>
                </a:gridCol>
                <a:gridCol w="1186393">
                  <a:extLst>
                    <a:ext uri="{9D8B030D-6E8A-4147-A177-3AD203B41FA5}">
                      <a16:colId xmlns:a16="http://schemas.microsoft.com/office/drawing/2014/main" val="592385053"/>
                    </a:ext>
                  </a:extLst>
                </a:gridCol>
                <a:gridCol w="898111">
                  <a:extLst>
                    <a:ext uri="{9D8B030D-6E8A-4147-A177-3AD203B41FA5}">
                      <a16:colId xmlns:a16="http://schemas.microsoft.com/office/drawing/2014/main" val="1616400780"/>
                    </a:ext>
                  </a:extLst>
                </a:gridCol>
                <a:gridCol w="643092">
                  <a:extLst>
                    <a:ext uri="{9D8B030D-6E8A-4147-A177-3AD203B41FA5}">
                      <a16:colId xmlns:a16="http://schemas.microsoft.com/office/drawing/2014/main" val="1733186221"/>
                    </a:ext>
                  </a:extLst>
                </a:gridCol>
                <a:gridCol w="643092">
                  <a:extLst>
                    <a:ext uri="{9D8B030D-6E8A-4147-A177-3AD203B41FA5}">
                      <a16:colId xmlns:a16="http://schemas.microsoft.com/office/drawing/2014/main" val="2893065218"/>
                    </a:ext>
                  </a:extLst>
                </a:gridCol>
                <a:gridCol w="823268">
                  <a:extLst>
                    <a:ext uri="{9D8B030D-6E8A-4147-A177-3AD203B41FA5}">
                      <a16:colId xmlns:a16="http://schemas.microsoft.com/office/drawing/2014/main" val="4179174826"/>
                    </a:ext>
                  </a:extLst>
                </a:gridCol>
                <a:gridCol w="698530">
                  <a:extLst>
                    <a:ext uri="{9D8B030D-6E8A-4147-A177-3AD203B41FA5}">
                      <a16:colId xmlns:a16="http://schemas.microsoft.com/office/drawing/2014/main" val="1459437417"/>
                    </a:ext>
                  </a:extLst>
                </a:gridCol>
                <a:gridCol w="698530">
                  <a:extLst>
                    <a:ext uri="{9D8B030D-6E8A-4147-A177-3AD203B41FA5}">
                      <a16:colId xmlns:a16="http://schemas.microsoft.com/office/drawing/2014/main" val="3239551703"/>
                    </a:ext>
                  </a:extLst>
                </a:gridCol>
                <a:gridCol w="823268">
                  <a:extLst>
                    <a:ext uri="{9D8B030D-6E8A-4147-A177-3AD203B41FA5}">
                      <a16:colId xmlns:a16="http://schemas.microsoft.com/office/drawing/2014/main" val="2038362638"/>
                    </a:ext>
                  </a:extLst>
                </a:gridCol>
              </a:tblGrid>
              <a:tr h="630464">
                <a:tc>
                  <a:txBody>
                    <a:bodyPr/>
                    <a:lstStyle/>
                    <a:p>
                      <a:pPr algn="l" fontAlgn="ctr"/>
                      <a:r>
                        <a:rPr lang="en-CA" sz="900" u="none" strike="noStrike">
                          <a:effectLst/>
                        </a:rPr>
                        <a:t>Exchange_Rate</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oil_price</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Int_CA</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Int_US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cpi_CA</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cpi_US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Jobs_CA</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Jobs_US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Manu_Index_US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RMPI_CA</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unemp_CA</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unemp_rate_US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ppi_Ind_US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ppi_comm_US</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Int_Diff</a:t>
                      </a:r>
                      <a:endParaRPr lang="en-CA" sz="900" b="0" i="0" u="none" strike="noStrike">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3111053035"/>
                  </a:ext>
                </a:extLst>
              </a:tr>
              <a:tr h="630464">
                <a:tc>
                  <a:txBody>
                    <a:bodyPr/>
                    <a:lstStyle/>
                    <a:p>
                      <a:pPr algn="l" fontAlgn="ctr"/>
                      <a:r>
                        <a:rPr lang="en-CA" sz="900" u="none" strike="noStrike">
                          <a:effectLst/>
                        </a:rPr>
                        <a:t>(1.19,1.31]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[10.7,19.3]</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(6.04,11.8]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(5.54,9.85]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(0.4,1]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(0.3,0.5]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(2.42e+04,4.17e+04]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(2.68e+05,5.24e+05]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(56.1,61.4]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[-6.81,-2]</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(7.7,9.34]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(5.3,5.8]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(0.05,0.34]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(0.08,0.34]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[-4.28,-2.03]</a:t>
                      </a:r>
                      <a:endParaRPr lang="en-CA" sz="900" b="0" i="0" u="none" strike="noStrike">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2385549336"/>
                  </a:ext>
                </a:extLst>
              </a:tr>
              <a:tr h="630464">
                <a:tc>
                  <a:txBody>
                    <a:bodyPr/>
                    <a:lstStyle/>
                    <a:p>
                      <a:pPr algn="l" fontAlgn="ctr"/>
                      <a:r>
                        <a:rPr lang="en-CA" sz="900" u="none" strike="noStrike">
                          <a:effectLst/>
                        </a:rPr>
                        <a:t>(1.19,1.31]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[10.7,19.3]</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(6.04,11.8]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(5.54,9.85]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(0.4,1]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(0.3,0.5]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(2.42e+04,4.17e+04]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(2.68e+05,5.24e+05]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(56.1,61.4]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[-6.81,-2]</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(7.7,9.34]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(5.3,5.8]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(0.05,0.34]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(0.08,0.34]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[-4.28,-2.03]</a:t>
                      </a:r>
                      <a:endParaRPr lang="en-CA" sz="900" b="0" i="0" u="none" strike="noStrike">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1437845427"/>
                  </a:ext>
                </a:extLst>
              </a:tr>
              <a:tr h="630464">
                <a:tc>
                  <a:txBody>
                    <a:bodyPr/>
                    <a:lstStyle/>
                    <a:p>
                      <a:pPr algn="l" fontAlgn="ctr"/>
                      <a:r>
                        <a:rPr lang="en-CA" sz="900" u="none" strike="noStrike">
                          <a:effectLst/>
                        </a:rPr>
                        <a:t>(1.19,1.31]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[10.7,19.3]</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(6.04,11.8]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(5.54,9.85]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(0.4,1]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(0.3,0.5]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(2.42e+04,4.17e+04]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(2.68e+05,5.24e+05]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(56.1,61.4]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[-6.81,-2]</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(7.7,9.34]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(5.3,5.8]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(0.05,0.34]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(0.08,0.34]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[-4.28,-2.03]</a:t>
                      </a:r>
                      <a:endParaRPr lang="en-CA" sz="900" b="0" i="0" u="none" strike="noStrike">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3220634141"/>
                  </a:ext>
                </a:extLst>
              </a:tr>
              <a:tr h="630464">
                <a:tc>
                  <a:txBody>
                    <a:bodyPr/>
                    <a:lstStyle/>
                    <a:p>
                      <a:pPr algn="l" fontAlgn="ctr"/>
                      <a:r>
                        <a:rPr lang="en-CA" sz="900" u="none" strike="noStrike">
                          <a:effectLst/>
                        </a:rPr>
                        <a:t>(1.19,1.31]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[10.7,19.3]</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(6.04,11.8]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(5.54,9.85]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(0.4,1]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(0.3,0.5]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(2.42e+04,4.17e+04]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(2.68e+05,5.24e+05]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(56.1,61.4]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[-6.81,-2]</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(7.7,9.34]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(5.3,5.8]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(0.05,0.34]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(0.08,0.34]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[-4.28,-2.03]</a:t>
                      </a:r>
                      <a:endParaRPr lang="en-CA" sz="900" b="0" i="0" u="none" strike="noStrike">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4017759145"/>
                  </a:ext>
                </a:extLst>
              </a:tr>
              <a:tr h="630464">
                <a:tc>
                  <a:txBody>
                    <a:bodyPr/>
                    <a:lstStyle/>
                    <a:p>
                      <a:pPr algn="l" fontAlgn="ctr"/>
                      <a:r>
                        <a:rPr lang="en-CA" sz="900" u="none" strike="noStrike">
                          <a:effectLst/>
                        </a:rPr>
                        <a:t>(1.19,1.31]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[10.7,19.3]</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(6.04,11.8]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(5.54,9.85]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(0.4,1]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(0.3,0.5]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(2.42e+04,4.17e+04]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(2.68e+05,5.24e+05]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(56.1,61.4]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[-6.81,-2]</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(7.7,9.34]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(5.3,5.8]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(0.05,0.34]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(0.08,0.34]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[-4.28,-2.03]</a:t>
                      </a:r>
                      <a:endParaRPr lang="en-CA" sz="900" b="0" i="0" u="none" strike="noStrike">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522931149"/>
                  </a:ext>
                </a:extLst>
              </a:tr>
              <a:tr h="630464">
                <a:tc>
                  <a:txBody>
                    <a:bodyPr/>
                    <a:lstStyle/>
                    <a:p>
                      <a:pPr algn="l" fontAlgn="ctr"/>
                      <a:r>
                        <a:rPr lang="en-CA" sz="900" u="none" strike="noStrike">
                          <a:effectLst/>
                        </a:rPr>
                        <a:t>(1.19,1.31]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[10.7,19.3]</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(6.04,11.8]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(5.54,9.85]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(0.4,1]</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(0.3,0.5]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(2.42e+04,4.17e+04]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(2.68e+05,5.24e+05]</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(56.1,61.4]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[-6.81,-2]</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(7.7,9.34]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(5.3,5.8]</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(0.05,0.34]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a:effectLst/>
                        </a:rPr>
                        <a:t>(0.08,0.34]</a:t>
                      </a:r>
                      <a:endParaRPr lang="en-CA" sz="900" b="0" i="0" u="none" strike="noStrike">
                        <a:solidFill>
                          <a:srgbClr val="000000"/>
                        </a:solidFill>
                        <a:effectLst/>
                        <a:latin typeface="Lucida Console" panose="020B0609040504020204" pitchFamily="49" charset="0"/>
                      </a:endParaRPr>
                    </a:p>
                  </a:txBody>
                  <a:tcPr marL="6181" marR="6181" marT="6181" marB="0" anchor="ctr"/>
                </a:tc>
                <a:tc>
                  <a:txBody>
                    <a:bodyPr/>
                    <a:lstStyle/>
                    <a:p>
                      <a:pPr algn="l" fontAlgn="ctr"/>
                      <a:r>
                        <a:rPr lang="en-CA" sz="900" u="none" strike="noStrike" dirty="0">
                          <a:effectLst/>
                        </a:rPr>
                        <a:t>[-4.28,-2.03]</a:t>
                      </a:r>
                      <a:endParaRPr lang="en-CA" sz="900" b="0" i="0" u="none" strike="noStrike" dirty="0">
                        <a:solidFill>
                          <a:srgbClr val="000000"/>
                        </a:solidFill>
                        <a:effectLst/>
                        <a:latin typeface="Lucida Console" panose="020B0609040504020204" pitchFamily="49" charset="0"/>
                      </a:endParaRPr>
                    </a:p>
                  </a:txBody>
                  <a:tcPr marL="6181" marR="6181" marT="6181" marB="0" anchor="ctr"/>
                </a:tc>
                <a:extLst>
                  <a:ext uri="{0D108BD9-81ED-4DB2-BD59-A6C34878D82A}">
                    <a16:rowId xmlns:a16="http://schemas.microsoft.com/office/drawing/2014/main" val="1856656947"/>
                  </a:ext>
                </a:extLst>
              </a:tr>
            </a:tbl>
          </a:graphicData>
        </a:graphic>
      </p:graphicFrame>
    </p:spTree>
    <p:extLst>
      <p:ext uri="{BB962C8B-B14F-4D97-AF65-F5344CB8AC3E}">
        <p14:creationId xmlns:p14="http://schemas.microsoft.com/office/powerpoint/2010/main" val="380296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12A7-2FCB-4EAA-83A7-3A42368A20A6}"/>
              </a:ext>
            </a:extLst>
          </p:cNvPr>
          <p:cNvSpPr>
            <a:spLocks noGrp="1"/>
          </p:cNvSpPr>
          <p:nvPr>
            <p:ph type="title"/>
          </p:nvPr>
        </p:nvSpPr>
        <p:spPr/>
        <p:txBody>
          <a:bodyPr/>
          <a:lstStyle/>
          <a:p>
            <a:r>
              <a:rPr lang="en-CA" dirty="0"/>
              <a:t> </a:t>
            </a:r>
          </a:p>
        </p:txBody>
      </p:sp>
      <p:graphicFrame>
        <p:nvGraphicFramePr>
          <p:cNvPr id="4" name="Content Placeholder 3">
            <a:extLst>
              <a:ext uri="{FF2B5EF4-FFF2-40B4-BE49-F238E27FC236}">
                <a16:creationId xmlns:a16="http://schemas.microsoft.com/office/drawing/2014/main" id="{9F2EBAC9-FDFA-45F1-95CC-139A3D7D66F2}"/>
              </a:ext>
            </a:extLst>
          </p:cNvPr>
          <p:cNvGraphicFramePr>
            <a:graphicFrameLocks noGrp="1" noChangeAspect="1"/>
          </p:cNvGraphicFramePr>
          <p:nvPr>
            <p:ph idx="1"/>
            <p:extLst>
              <p:ext uri="{D42A27DB-BD31-4B8C-83A1-F6EECF244321}">
                <p14:modId xmlns:p14="http://schemas.microsoft.com/office/powerpoint/2010/main" val="2170990965"/>
              </p:ext>
            </p:extLst>
          </p:nvPr>
        </p:nvGraphicFramePr>
        <p:xfrm>
          <a:off x="372683" y="419100"/>
          <a:ext cx="11819317" cy="6705599"/>
        </p:xfrm>
        <a:graphic>
          <a:graphicData uri="http://schemas.openxmlformats.org/presentationml/2006/ole">
            <mc:AlternateContent xmlns:mc="http://schemas.openxmlformats.org/markup-compatibility/2006">
              <mc:Choice xmlns:v="urn:schemas-microsoft-com:vml" Requires="v">
                <p:oleObj spid="_x0000_s8222" name="Acrobat Document" r:id="rId4" imgW="7543561" imgH="5829141" progId="AcroExch.Document.DC">
                  <p:embed/>
                </p:oleObj>
              </mc:Choice>
              <mc:Fallback>
                <p:oleObj name="Acrobat Document" r:id="rId4" imgW="7543561" imgH="5829141" progId="AcroExch.Document.DC">
                  <p:embed/>
                  <p:pic>
                    <p:nvPicPr>
                      <p:cNvPr id="0" name=""/>
                      <p:cNvPicPr/>
                      <p:nvPr/>
                    </p:nvPicPr>
                    <p:blipFill>
                      <a:blip r:embed="rId5"/>
                      <a:stretch>
                        <a:fillRect/>
                      </a:stretch>
                    </p:blipFill>
                    <p:spPr>
                      <a:xfrm>
                        <a:off x="372683" y="419100"/>
                        <a:ext cx="11819317" cy="6705599"/>
                      </a:xfrm>
                      <a:prstGeom prst="rect">
                        <a:avLst/>
                      </a:prstGeom>
                    </p:spPr>
                  </p:pic>
                </p:oleObj>
              </mc:Fallback>
            </mc:AlternateContent>
          </a:graphicData>
        </a:graphic>
      </p:graphicFrame>
    </p:spTree>
    <p:extLst>
      <p:ext uri="{BB962C8B-B14F-4D97-AF65-F5344CB8AC3E}">
        <p14:creationId xmlns:p14="http://schemas.microsoft.com/office/powerpoint/2010/main" val="90474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861-2523-40F0-8C28-7FF09BE7E926}"/>
              </a:ext>
            </a:extLst>
          </p:cNvPr>
          <p:cNvSpPr>
            <a:spLocks noGrp="1"/>
          </p:cNvSpPr>
          <p:nvPr>
            <p:ph type="title"/>
          </p:nvPr>
        </p:nvSpPr>
        <p:spPr/>
        <p:txBody>
          <a:bodyPr/>
          <a:lstStyle/>
          <a:p>
            <a:r>
              <a:rPr lang="en-CA" dirty="0"/>
              <a:t> </a:t>
            </a:r>
          </a:p>
        </p:txBody>
      </p:sp>
      <p:graphicFrame>
        <p:nvGraphicFramePr>
          <p:cNvPr id="5" name="Content Placeholder 4">
            <a:extLst>
              <a:ext uri="{FF2B5EF4-FFF2-40B4-BE49-F238E27FC236}">
                <a16:creationId xmlns:a16="http://schemas.microsoft.com/office/drawing/2014/main" id="{62229ED5-2D8B-4472-A45B-6D0C5E76CFD1}"/>
              </a:ext>
            </a:extLst>
          </p:cNvPr>
          <p:cNvGraphicFramePr>
            <a:graphicFrameLocks noGrp="1" noChangeAspect="1"/>
          </p:cNvGraphicFramePr>
          <p:nvPr>
            <p:ph idx="1"/>
            <p:extLst>
              <p:ext uri="{D42A27DB-BD31-4B8C-83A1-F6EECF244321}">
                <p14:modId xmlns:p14="http://schemas.microsoft.com/office/powerpoint/2010/main" val="3547651944"/>
              </p:ext>
            </p:extLst>
          </p:nvPr>
        </p:nvGraphicFramePr>
        <p:xfrm>
          <a:off x="99259" y="333376"/>
          <a:ext cx="11673641" cy="6410324"/>
        </p:xfrm>
        <a:graphic>
          <a:graphicData uri="http://schemas.openxmlformats.org/presentationml/2006/ole">
            <mc:AlternateContent xmlns:mc="http://schemas.openxmlformats.org/markup-compatibility/2006">
              <mc:Choice xmlns:v="urn:schemas-microsoft-com:vml" Requires="v">
                <p:oleObj spid="_x0000_s9236" name="Acrobat Document" r:id="rId3" imgW="7543561" imgH="5829141" progId="AcroExch.Document.DC">
                  <p:embed/>
                </p:oleObj>
              </mc:Choice>
              <mc:Fallback>
                <p:oleObj name="Acrobat Document" r:id="rId3" imgW="7543561" imgH="5829141" progId="AcroExch.Document.DC">
                  <p:embed/>
                  <p:pic>
                    <p:nvPicPr>
                      <p:cNvPr id="0" name=""/>
                      <p:cNvPicPr/>
                      <p:nvPr/>
                    </p:nvPicPr>
                    <p:blipFill>
                      <a:blip r:embed="rId4"/>
                      <a:stretch>
                        <a:fillRect/>
                      </a:stretch>
                    </p:blipFill>
                    <p:spPr>
                      <a:xfrm>
                        <a:off x="99259" y="333376"/>
                        <a:ext cx="11673641" cy="6410324"/>
                      </a:xfrm>
                      <a:prstGeom prst="rect">
                        <a:avLst/>
                      </a:prstGeom>
                    </p:spPr>
                  </p:pic>
                </p:oleObj>
              </mc:Fallback>
            </mc:AlternateContent>
          </a:graphicData>
        </a:graphic>
      </p:graphicFrame>
    </p:spTree>
    <p:extLst>
      <p:ext uri="{BB962C8B-B14F-4D97-AF65-F5344CB8AC3E}">
        <p14:creationId xmlns:p14="http://schemas.microsoft.com/office/powerpoint/2010/main" val="2911310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2FCDA44-6EB2-4F2C-8139-B66CAAB8474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700" kern="1200" dirty="0">
                <a:solidFill>
                  <a:schemeClr val="accent1"/>
                </a:solidFill>
                <a:latin typeface="+mj-lt"/>
                <a:ea typeface="+mj-ea"/>
                <a:cs typeface="+mj-cs"/>
              </a:rPr>
              <a:t>Cross Validation of the Discrete Model </a:t>
            </a:r>
          </a:p>
        </p:txBody>
      </p:sp>
      <p:pic>
        <p:nvPicPr>
          <p:cNvPr id="44" name="Content Placeholder 43">
            <a:extLst>
              <a:ext uri="{FF2B5EF4-FFF2-40B4-BE49-F238E27FC236}">
                <a16:creationId xmlns:a16="http://schemas.microsoft.com/office/drawing/2014/main" id="{103134D5-3CDB-4BBD-8BE9-0E106B4995F8}"/>
              </a:ext>
            </a:extLst>
          </p:cNvPr>
          <p:cNvPicPr>
            <a:picLocks noGrp="1" noChangeAspect="1"/>
          </p:cNvPicPr>
          <p:nvPr>
            <p:ph idx="1"/>
          </p:nvPr>
        </p:nvPicPr>
        <p:blipFill>
          <a:blip r:embed="rId3"/>
          <a:stretch>
            <a:fillRect/>
          </a:stretch>
        </p:blipFill>
        <p:spPr>
          <a:xfrm>
            <a:off x="842598" y="447675"/>
            <a:ext cx="9339627" cy="3691842"/>
          </a:xfrm>
          <a:prstGeom prst="rect">
            <a:avLst/>
          </a:prstGeom>
        </p:spPr>
      </p:pic>
    </p:spTree>
    <p:extLst>
      <p:ext uri="{BB962C8B-B14F-4D97-AF65-F5344CB8AC3E}">
        <p14:creationId xmlns:p14="http://schemas.microsoft.com/office/powerpoint/2010/main" val="6599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87FDCF7-1A53-497E-83FE-A42D3BAA6AFE}"/>
              </a:ext>
            </a:extLst>
          </p:cNvPr>
          <p:cNvGraphicFramePr>
            <a:graphicFrameLocks noChangeAspect="1"/>
          </p:cNvGraphicFramePr>
          <p:nvPr>
            <p:extLst>
              <p:ext uri="{D42A27DB-BD31-4B8C-83A1-F6EECF244321}">
                <p14:modId xmlns:p14="http://schemas.microsoft.com/office/powerpoint/2010/main" val="1724291663"/>
              </p:ext>
            </p:extLst>
          </p:nvPr>
        </p:nvGraphicFramePr>
        <p:xfrm>
          <a:off x="295275" y="123825"/>
          <a:ext cx="11753850" cy="6619875"/>
        </p:xfrm>
        <a:graphic>
          <a:graphicData uri="http://schemas.openxmlformats.org/presentationml/2006/ole">
            <mc:AlternateContent xmlns:mc="http://schemas.openxmlformats.org/markup-compatibility/2006">
              <mc:Choice xmlns:v="urn:schemas-microsoft-com:vml" Requires="v">
                <p:oleObj spid="_x0000_s10265" name="Acrobat Document" r:id="rId4" imgW="7543561" imgH="5829141" progId="AcroExch.Document.DC">
                  <p:embed/>
                </p:oleObj>
              </mc:Choice>
              <mc:Fallback>
                <p:oleObj name="Acrobat Document" r:id="rId4" imgW="7543561" imgH="5829141" progId="AcroExch.Document.DC">
                  <p:embed/>
                  <p:pic>
                    <p:nvPicPr>
                      <p:cNvPr id="0" name=""/>
                      <p:cNvPicPr/>
                      <p:nvPr/>
                    </p:nvPicPr>
                    <p:blipFill>
                      <a:blip r:embed="rId5"/>
                      <a:stretch>
                        <a:fillRect/>
                      </a:stretch>
                    </p:blipFill>
                    <p:spPr>
                      <a:xfrm>
                        <a:off x="295275" y="123825"/>
                        <a:ext cx="11753850" cy="6619875"/>
                      </a:xfrm>
                      <a:prstGeom prst="rect">
                        <a:avLst/>
                      </a:prstGeom>
                    </p:spPr>
                  </p:pic>
                </p:oleObj>
              </mc:Fallback>
            </mc:AlternateContent>
          </a:graphicData>
        </a:graphic>
      </p:graphicFrame>
    </p:spTree>
    <p:extLst>
      <p:ext uri="{BB962C8B-B14F-4D97-AF65-F5344CB8AC3E}">
        <p14:creationId xmlns:p14="http://schemas.microsoft.com/office/powerpoint/2010/main" val="353695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C5D1-D8FB-4724-ADB1-0DA624119293}"/>
              </a:ext>
            </a:extLst>
          </p:cNvPr>
          <p:cNvSpPr>
            <a:spLocks noGrp="1"/>
          </p:cNvSpPr>
          <p:nvPr>
            <p:ph type="title"/>
          </p:nvPr>
        </p:nvSpPr>
        <p:spPr/>
        <p:txBody>
          <a:bodyPr/>
          <a:lstStyle/>
          <a:p>
            <a:r>
              <a:rPr lang="en-CA" dirty="0"/>
              <a:t>Usefulness of the study </a:t>
            </a:r>
          </a:p>
        </p:txBody>
      </p:sp>
      <p:sp>
        <p:nvSpPr>
          <p:cNvPr id="3" name="Content Placeholder 2">
            <a:extLst>
              <a:ext uri="{FF2B5EF4-FFF2-40B4-BE49-F238E27FC236}">
                <a16:creationId xmlns:a16="http://schemas.microsoft.com/office/drawing/2014/main" id="{B96E581E-B12B-47E6-AFC6-5E3572471303}"/>
              </a:ext>
            </a:extLst>
          </p:cNvPr>
          <p:cNvSpPr>
            <a:spLocks noGrp="1"/>
          </p:cNvSpPr>
          <p:nvPr>
            <p:ph idx="1"/>
          </p:nvPr>
        </p:nvSpPr>
        <p:spPr/>
        <p:txBody>
          <a:bodyPr>
            <a:normAutofit fontScale="92500" lnSpcReduction="20000"/>
          </a:bodyPr>
          <a:lstStyle/>
          <a:p>
            <a:r>
              <a:rPr lang="en-CA" i="1" dirty="0"/>
              <a:t>Exchange rate forecasts are necessary to evaluate the foreign denominated cash flows involved in international transactions. </a:t>
            </a:r>
            <a:endParaRPr lang="en-CA" dirty="0"/>
          </a:p>
          <a:p>
            <a:r>
              <a:rPr lang="en-CA" i="1" dirty="0"/>
              <a:t>Exchange rate forecasting is very important to evaluate the benefits and risks attached to the international business environment.</a:t>
            </a:r>
            <a:endParaRPr lang="en-CA" dirty="0"/>
          </a:p>
          <a:p>
            <a:r>
              <a:rPr lang="en-CA" i="1" dirty="0"/>
              <a:t>The central banks make policies depending on the exchange rate predictions. The exchange rates can substantially affect the foreign trade equilibrium. A weaker currency can increase import costs and hence inflation in a country. </a:t>
            </a:r>
            <a:endParaRPr lang="en-CA" dirty="0"/>
          </a:p>
          <a:p>
            <a:r>
              <a:rPr lang="en-CA" i="1" dirty="0"/>
              <a:t>Big business houses with operations in numerous countries are affected daily by the exchange rates. Their exchange rate profits or losses can run into millions of dollars.  They resort to practices like forward pricing, currency option, forward exchange contracts and rely on exchange rate studies.</a:t>
            </a:r>
            <a:endParaRPr lang="en-CA" dirty="0"/>
          </a:p>
          <a:p>
            <a:r>
              <a:rPr lang="en-CA" i="1" dirty="0"/>
              <a:t>Importers and Exporters time their shipments and payments depending on the exchange rates. </a:t>
            </a:r>
            <a:endParaRPr lang="en-CA" dirty="0"/>
          </a:p>
          <a:p>
            <a:r>
              <a:rPr lang="en-CA" i="1" dirty="0"/>
              <a:t>Tourism industry , Airlines are affected by exchange rates and make use of such studies.</a:t>
            </a:r>
            <a:endParaRPr lang="en-CA" dirty="0"/>
          </a:p>
          <a:p>
            <a:endParaRPr lang="en-CA" dirty="0"/>
          </a:p>
        </p:txBody>
      </p:sp>
    </p:spTree>
    <p:extLst>
      <p:ext uri="{BB962C8B-B14F-4D97-AF65-F5344CB8AC3E}">
        <p14:creationId xmlns:p14="http://schemas.microsoft.com/office/powerpoint/2010/main" val="288679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105DDA-BD0C-4FFC-8831-6C1A96AD71B7}"/>
              </a:ext>
            </a:extLst>
          </p:cNvPr>
          <p:cNvSpPr>
            <a:spLocks noGrp="1"/>
          </p:cNvSpPr>
          <p:nvPr>
            <p:ph type="title"/>
          </p:nvPr>
        </p:nvSpPr>
        <p:spPr>
          <a:xfrm>
            <a:off x="1286933" y="609600"/>
            <a:ext cx="10197494" cy="1099457"/>
          </a:xfrm>
        </p:spPr>
        <p:txBody>
          <a:bodyPr>
            <a:normAutofit/>
          </a:bodyPr>
          <a:lstStyle/>
          <a:p>
            <a:r>
              <a:rPr lang="en-CA"/>
              <a:t>Conclusion</a:t>
            </a:r>
            <a:endParaRPr lang="en-CA" dirty="0"/>
          </a:p>
        </p:txBody>
      </p:sp>
      <p:graphicFrame>
        <p:nvGraphicFramePr>
          <p:cNvPr id="5" name="Content Placeholder 2">
            <a:extLst>
              <a:ext uri="{FF2B5EF4-FFF2-40B4-BE49-F238E27FC236}">
                <a16:creationId xmlns:a16="http://schemas.microsoft.com/office/drawing/2014/main" id="{D9A15389-51C2-4AD0-AF1A-9CC74357EA77}"/>
              </a:ext>
            </a:extLst>
          </p:cNvPr>
          <p:cNvGraphicFramePr>
            <a:graphicFrameLocks noGrp="1"/>
          </p:cNvGraphicFramePr>
          <p:nvPr>
            <p:ph idx="1"/>
            <p:extLst>
              <p:ext uri="{D42A27DB-BD31-4B8C-83A1-F6EECF244321}">
                <p14:modId xmlns:p14="http://schemas.microsoft.com/office/powerpoint/2010/main" val="258873569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961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7B50-89F6-46EC-8B0C-FCAB03C19301}"/>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4A4C231-5F35-4093-9020-30522D338B45}"/>
              </a:ext>
            </a:extLst>
          </p:cNvPr>
          <p:cNvSpPr>
            <a:spLocks noGrp="1"/>
          </p:cNvSpPr>
          <p:nvPr>
            <p:ph idx="1"/>
          </p:nvPr>
        </p:nvSpPr>
        <p:spPr/>
        <p:txBody>
          <a:bodyPr>
            <a:normAutofit/>
          </a:bodyPr>
          <a:lstStyle/>
          <a:p>
            <a:pPr lvl="0"/>
            <a:r>
              <a:rPr lang="en-CA" sz="1600" i="1" dirty="0"/>
              <a:t>http://www.bdigital.unal.edu.co/55461/7/Javier%20H.%20SandovalA.2016.pdf</a:t>
            </a:r>
            <a:endParaRPr lang="en-CA" sz="1600" dirty="0"/>
          </a:p>
          <a:p>
            <a:pPr lvl="0"/>
            <a:r>
              <a:rPr lang="en-CA" sz="1600" i="1" dirty="0">
                <a:hlinkClick r:id="rId2"/>
              </a:rPr>
              <a:t>https://www.researchgate.net/publication/264751744_A_continuous_time_Bayesian_network_classifier_for_intraday_FX_prediction</a:t>
            </a:r>
            <a:endParaRPr lang="en-CA" sz="1600" dirty="0"/>
          </a:p>
          <a:p>
            <a:pPr lvl="0"/>
            <a:r>
              <a:rPr lang="en-CA" sz="1600" i="1" dirty="0">
                <a:hlinkClick r:id="rId3"/>
              </a:rPr>
              <a:t>https://www.soa.org/Search.aspx?q=bayesian+networks+for+predictive+modelling</a:t>
            </a:r>
            <a:endParaRPr lang="en-CA" sz="1600" dirty="0"/>
          </a:p>
          <a:p>
            <a:pPr lvl="0"/>
            <a:r>
              <a:rPr lang="en-CA" sz="1600" i="1" dirty="0"/>
              <a:t>D. Colombo and M. H. </a:t>
            </a:r>
            <a:r>
              <a:rPr lang="en-CA" sz="1600" i="1" dirty="0" err="1"/>
              <a:t>Maathuis</a:t>
            </a:r>
            <a:r>
              <a:rPr lang="en-CA" sz="1600" i="1" dirty="0"/>
              <a:t>, “A modification of the PC algorithm yielding order-independent skeletons,” </a:t>
            </a:r>
            <a:r>
              <a:rPr lang="en-CA" sz="1600" i="1" dirty="0" err="1"/>
              <a:t>ArXiv</a:t>
            </a:r>
            <a:r>
              <a:rPr lang="en-CA" sz="1600" i="1" dirty="0"/>
              <a:t> e-prints, Nov. 2012</a:t>
            </a:r>
            <a:r>
              <a:rPr lang="en-CA" sz="1600" dirty="0"/>
              <a:t>   </a:t>
            </a:r>
            <a:r>
              <a:rPr lang="en-CA" sz="1600" u="sng" dirty="0">
                <a:hlinkClick r:id="rId4"/>
              </a:rPr>
              <a:t>https://arxiv.org/pdf/1211.3295.pdf</a:t>
            </a:r>
            <a:endParaRPr lang="en-CA" sz="1600" dirty="0"/>
          </a:p>
          <a:p>
            <a:pPr lvl="0"/>
            <a:r>
              <a:rPr lang="en-CA" sz="1600" i="1" dirty="0"/>
              <a:t>Bayesian Network Structure Learning , Parameter Learning and Inference : Package </a:t>
            </a:r>
            <a:r>
              <a:rPr lang="en-CA" sz="1600" i="1" dirty="0" err="1"/>
              <a:t>bnlearn</a:t>
            </a:r>
            <a:r>
              <a:rPr lang="en-CA" sz="1600" i="1" dirty="0"/>
              <a:t>  </a:t>
            </a:r>
            <a:endParaRPr lang="en-CA" sz="1600" dirty="0"/>
          </a:p>
          <a:p>
            <a:pPr lvl="0"/>
            <a:r>
              <a:rPr lang="en-CA" sz="1600" i="1" dirty="0"/>
              <a:t>Methods for Graphical Models and Causal Inference  : Package </a:t>
            </a:r>
            <a:r>
              <a:rPr lang="en-CA" sz="1600" i="1" dirty="0" err="1"/>
              <a:t>pcalg</a:t>
            </a:r>
            <a:endParaRPr lang="en-CA" sz="1600" dirty="0"/>
          </a:p>
          <a:p>
            <a:endParaRPr lang="en-CA" dirty="0"/>
          </a:p>
        </p:txBody>
      </p:sp>
    </p:spTree>
    <p:extLst>
      <p:ext uri="{BB962C8B-B14F-4D97-AF65-F5344CB8AC3E}">
        <p14:creationId xmlns:p14="http://schemas.microsoft.com/office/powerpoint/2010/main" val="414501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6" y="2286000"/>
            <a:ext cx="6138237" cy="3294753"/>
          </a:xfrm>
        </p:spPr>
        <p:txBody>
          <a:bodyPr anchor="b">
            <a:normAutofit/>
          </a:bodyPr>
          <a:lstStyle/>
          <a:p>
            <a:r>
              <a:rPr lang="en-US" sz="4800" dirty="0"/>
              <a:t>Introduction</a:t>
            </a:r>
          </a:p>
        </p:txBody>
      </p:sp>
      <p:sp>
        <p:nvSpPr>
          <p:cNvPr id="3" name="Content Placeholder 2"/>
          <p:cNvSpPr>
            <a:spLocks noGrp="1"/>
          </p:cNvSpPr>
          <p:nvPr>
            <p:ph idx="1"/>
          </p:nvPr>
        </p:nvSpPr>
        <p:spPr>
          <a:xfrm>
            <a:off x="7534656" y="643466"/>
            <a:ext cx="4013878" cy="4937287"/>
          </a:xfrm>
        </p:spPr>
        <p:txBody>
          <a:bodyPr anchor="t">
            <a:normAutofit fontScale="92500" lnSpcReduction="10000"/>
          </a:bodyPr>
          <a:lstStyle/>
          <a:p>
            <a:r>
              <a:rPr lang="en-CA" i="1" dirty="0"/>
              <a:t>Floating exchange rate regime</a:t>
            </a:r>
          </a:p>
          <a:p>
            <a:r>
              <a:rPr lang="en-CA" i="1" dirty="0"/>
              <a:t>The forces of supply and demand </a:t>
            </a:r>
          </a:p>
          <a:p>
            <a:r>
              <a:rPr lang="en-CA" i="1" dirty="0"/>
              <a:t>Factors that increase demand for the Canadian dollar, or that decrease demand for US Dollar, will place downward pressure on the USDCAD exchange rate and vice versa </a:t>
            </a:r>
          </a:p>
          <a:p>
            <a:r>
              <a:rPr lang="en-CA" i="1" dirty="0"/>
              <a:t>The increase in supply of Canadian Dollar or decrease in supply of US Dollar will push USDCAD higher and vice versa</a:t>
            </a:r>
            <a:endParaRPr lang="en-CA" dirty="0"/>
          </a:p>
          <a:p>
            <a:r>
              <a:rPr lang="en-CA" i="1" dirty="0"/>
              <a:t> Economic theory and empirical evidence have identified a number of exchange rate determinants that, in isolation from one another, have predictable effects on exchange rates. </a:t>
            </a:r>
            <a:endParaRPr lang="en-CA" dirty="0"/>
          </a:p>
          <a:p>
            <a:endParaRPr dirty="0"/>
          </a:p>
        </p:txBody>
      </p:sp>
    </p:spTree>
    <p:extLst>
      <p:ext uri="{BB962C8B-B14F-4D97-AF65-F5344CB8AC3E}">
        <p14:creationId xmlns:p14="http://schemas.microsoft.com/office/powerpoint/2010/main" val="204183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1759316"/>
          </a:xfrm>
        </p:spPr>
        <p:txBody>
          <a:bodyPr>
            <a:normAutofit/>
          </a:bodyPr>
          <a:lstStyle/>
          <a:p>
            <a:r>
              <a:rPr lang="en-US" sz="4000"/>
              <a:t>Purpose</a:t>
            </a:r>
            <a:endParaRPr lang="en-US" sz="4000" dirty="0"/>
          </a:p>
        </p:txBody>
      </p:sp>
      <p:sp>
        <p:nvSpPr>
          <p:cNvPr id="3" name="Content Placeholder 2"/>
          <p:cNvSpPr>
            <a:spLocks noGrp="1"/>
          </p:cNvSpPr>
          <p:nvPr>
            <p:ph idx="1"/>
          </p:nvPr>
        </p:nvSpPr>
        <p:spPr>
          <a:xfrm>
            <a:off x="762000" y="2492134"/>
            <a:ext cx="5862536" cy="3324204"/>
          </a:xfrm>
        </p:spPr>
        <p:txBody>
          <a:bodyPr>
            <a:normAutofit/>
          </a:bodyPr>
          <a:lstStyle/>
          <a:p>
            <a:r>
              <a:rPr lang="en-CA" i="1" dirty="0"/>
              <a:t>To find the factors and the extent to which they affect the USDCAD pair. </a:t>
            </a:r>
            <a:endParaRPr lang="en-CA" dirty="0"/>
          </a:p>
          <a:p>
            <a:pPr marL="0" indent="0">
              <a:buNone/>
            </a:pPr>
            <a:r>
              <a:rPr lang="en-CA" i="1" dirty="0"/>
              <a:t> </a:t>
            </a:r>
            <a:endParaRPr lang="en-CA" dirty="0"/>
          </a:p>
          <a:p>
            <a:r>
              <a:rPr lang="en-CA" i="1" dirty="0"/>
              <a:t>The research questions are: </a:t>
            </a:r>
            <a:endParaRPr lang="en-CA" dirty="0"/>
          </a:p>
          <a:p>
            <a:r>
              <a:rPr lang="en-CA" i="1" dirty="0"/>
              <a:t>What are the factors that cause the movement in the exchange rate?</a:t>
            </a:r>
            <a:endParaRPr lang="en-CA" dirty="0"/>
          </a:p>
          <a:p>
            <a:r>
              <a:rPr lang="en-CA" i="1" dirty="0"/>
              <a:t>Which top two factors in isolation or in combination have the maximum affect on the currency movement?</a:t>
            </a:r>
            <a:endParaRPr lang="en-CA" dirty="0"/>
          </a:p>
          <a:p>
            <a:endParaRPr sz="1600" dirty="0"/>
          </a:p>
        </p:txBody>
      </p:sp>
    </p:spTree>
    <p:extLst>
      <p:ext uri="{BB962C8B-B14F-4D97-AF65-F5344CB8AC3E}">
        <p14:creationId xmlns:p14="http://schemas.microsoft.com/office/powerpoint/2010/main" val="7945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85">
              <a:schemeClr val="accent1">
                <a:lumMod val="45000"/>
                <a:lumOff val="55000"/>
              </a:schemeClr>
            </a:gs>
            <a:gs pos="98000">
              <a:schemeClr val="accent1">
                <a:lumMod val="5000"/>
                <a:lumOff val="95000"/>
              </a:schemeClr>
            </a:gs>
            <a:gs pos="74000">
              <a:schemeClr val="accent1">
                <a:lumMod val="45000"/>
                <a:lumOff val="55000"/>
              </a:schemeClr>
            </a:gs>
            <a:gs pos="83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2481" y="1382486"/>
            <a:ext cx="3547581" cy="4093028"/>
          </a:xfrm>
        </p:spPr>
        <p:txBody>
          <a:bodyPr anchor="ctr">
            <a:normAutofit/>
          </a:bodyPr>
          <a:lstStyle/>
          <a:p>
            <a:r>
              <a:rPr lang="en-US" sz="4400"/>
              <a:t>Literature Review</a:t>
            </a:r>
          </a:p>
        </p:txBody>
      </p:sp>
      <p:graphicFrame>
        <p:nvGraphicFramePr>
          <p:cNvPr id="5" name="Content Placeholder 2">
            <a:extLst>
              <a:ext uri="{FF2B5EF4-FFF2-40B4-BE49-F238E27FC236}">
                <a16:creationId xmlns:a16="http://schemas.microsoft.com/office/drawing/2014/main" id="{05676CE2-61B3-4786-8C1E-8775CB3B329C}"/>
              </a:ext>
            </a:extLst>
          </p:cNvPr>
          <p:cNvGraphicFramePr>
            <a:graphicFrameLocks noGrp="1"/>
          </p:cNvGraphicFramePr>
          <p:nvPr>
            <p:ph idx="1"/>
            <p:extLst>
              <p:ext uri="{D42A27DB-BD31-4B8C-83A1-F6EECF244321}">
                <p14:modId xmlns:p14="http://schemas.microsoft.com/office/powerpoint/2010/main" val="3343065911"/>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34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278" y="2879387"/>
            <a:ext cx="2217906" cy="2701366"/>
          </a:xfrm>
        </p:spPr>
        <p:txBody>
          <a:bodyPr anchor="b">
            <a:normAutofit/>
          </a:bodyPr>
          <a:lstStyle/>
          <a:p>
            <a:r>
              <a:rPr lang="en-US" sz="3200" dirty="0"/>
              <a:t>Attributes</a:t>
            </a:r>
          </a:p>
        </p:txBody>
      </p:sp>
      <p:sp>
        <p:nvSpPr>
          <p:cNvPr id="3" name="Content Placeholder 2"/>
          <p:cNvSpPr>
            <a:spLocks noGrp="1"/>
          </p:cNvSpPr>
          <p:nvPr>
            <p:ph idx="1"/>
          </p:nvPr>
        </p:nvSpPr>
        <p:spPr>
          <a:xfrm>
            <a:off x="2315184" y="501694"/>
            <a:ext cx="9708203" cy="5854611"/>
          </a:xfrm>
        </p:spPr>
        <p:txBody>
          <a:bodyPr anchor="t">
            <a:normAutofit fontScale="25000" lnSpcReduction="20000"/>
          </a:bodyPr>
          <a:lstStyle/>
          <a:p>
            <a:r>
              <a:rPr lang="en-CA" sz="4000" i="1" u="sng" dirty="0"/>
              <a:t>Exchange Rate:  </a:t>
            </a:r>
            <a:r>
              <a:rPr lang="en-CA" sz="4000" i="1" dirty="0"/>
              <a:t>The price at which one US dollar can be converted to one Canadian Dollar. </a:t>
            </a:r>
          </a:p>
          <a:p>
            <a:r>
              <a:rPr lang="en-CA" sz="4000" i="1" u="sng" dirty="0"/>
              <a:t>Oil Prices: </a:t>
            </a:r>
            <a:r>
              <a:rPr lang="en-CA" sz="4000" i="1" dirty="0"/>
              <a:t>Since Canada is a huge exporter of crude oil, the price of oil directly influences the amount of USD Canada will receive by selling the oil. Thus the  price of oil directly influences the exchange rate .</a:t>
            </a:r>
          </a:p>
          <a:p>
            <a:r>
              <a:rPr lang="en-CA" sz="4000" i="1" u="sng" dirty="0"/>
              <a:t>Interest Rate Canada: Int_CA(%)</a:t>
            </a:r>
            <a:r>
              <a:rPr lang="en-CA" sz="4000" u="sng" dirty="0"/>
              <a:t>  </a:t>
            </a:r>
            <a:r>
              <a:rPr lang="en-CA" sz="4000" i="1" dirty="0"/>
              <a:t>Interest rate at which major financial institutions of a country borrow and lend overnight funds between themselves.</a:t>
            </a:r>
            <a:endParaRPr lang="en-CA" sz="4000" dirty="0"/>
          </a:p>
          <a:p>
            <a:r>
              <a:rPr lang="en-CA" sz="4000" i="1" u="sng" dirty="0"/>
              <a:t>Interest Rate US: Int_US(%)  </a:t>
            </a:r>
            <a:r>
              <a:rPr lang="en-CA" sz="4000" i="1" dirty="0"/>
              <a:t>Interest rate at which depository institutions lend balances held at the Federal Reserve to other depository institutions overnight.</a:t>
            </a:r>
            <a:endParaRPr lang="en-CA" sz="4000" dirty="0"/>
          </a:p>
          <a:p>
            <a:r>
              <a:rPr lang="en-CA" sz="4000" i="1" u="sng" dirty="0"/>
              <a:t>Consumer Price Index Canada: cpi_CA(%)   </a:t>
            </a:r>
            <a:r>
              <a:rPr lang="en-CA" sz="4000" i="1" dirty="0"/>
              <a:t>Change in the price of goods and services purchased by consumers. Consumer Price Index is a measure of overall inflation. Inflation is important to currency valuation because rising prices lead the central bank to raise interest to contain inflation.</a:t>
            </a:r>
            <a:endParaRPr lang="en-CA" sz="4000" dirty="0"/>
          </a:p>
          <a:p>
            <a:r>
              <a:rPr lang="en-CA" sz="4000" i="1" u="sng" dirty="0"/>
              <a:t>Consumer Price Index US: cpi_US(%)</a:t>
            </a:r>
            <a:r>
              <a:rPr lang="en-CA" sz="4000" u="sng" dirty="0"/>
              <a:t>   </a:t>
            </a:r>
            <a:r>
              <a:rPr lang="en-CA" sz="4000" i="1" dirty="0"/>
              <a:t>Change in the price of goods and services purchased by consumers.</a:t>
            </a:r>
            <a:endParaRPr lang="en-CA" sz="4000" dirty="0"/>
          </a:p>
          <a:p>
            <a:r>
              <a:rPr lang="en-CA" sz="4000" i="1" u="sng" dirty="0"/>
              <a:t>Employment change Canada: (Jobs_CA)   </a:t>
            </a:r>
            <a:r>
              <a:rPr lang="en-CA" sz="4000" i="1" dirty="0"/>
              <a:t>Change in the number of employed people during the previous month. Job creation is an important leading indicator of consumer spending, which accounts for a majority of overall economic activity.</a:t>
            </a:r>
            <a:endParaRPr lang="en-CA" sz="4000" dirty="0"/>
          </a:p>
          <a:p>
            <a:r>
              <a:rPr lang="en-CA" sz="4000" i="1" u="sng" dirty="0"/>
              <a:t>Non-Farm Payrolls: (Jobs_US)    </a:t>
            </a:r>
            <a:r>
              <a:rPr lang="en-CA" sz="4000" i="1" dirty="0"/>
              <a:t>Change in the number of employed people during the previous month, excluding the farming industry.</a:t>
            </a:r>
            <a:endParaRPr lang="en-CA" sz="4000" dirty="0"/>
          </a:p>
          <a:p>
            <a:r>
              <a:rPr lang="en-CA" sz="4000" i="1" u="sng" dirty="0"/>
              <a:t>ISM Manufacturing PMI: (Manu_Index_US)   </a:t>
            </a:r>
            <a:r>
              <a:rPr lang="en-CA" sz="4000" i="1" dirty="0"/>
              <a:t>Level of a diffusion index based on surveyed purchasing managers in the manufacturing industry. It's a leading indicator of economic health - businesses react quickly to market conditions, and their purchasing managers hold perhaps the most current and relevant insight into the company's view of the economy.</a:t>
            </a:r>
            <a:endParaRPr lang="en-CA" sz="4000" dirty="0"/>
          </a:p>
          <a:p>
            <a:r>
              <a:rPr lang="en-CA" sz="4000" i="1" u="sng" dirty="0"/>
              <a:t>Raw Material Price Index Canada: RMPI_CA    </a:t>
            </a:r>
            <a:r>
              <a:rPr lang="en-CA" sz="4000" i="1" dirty="0"/>
              <a:t>Change in the price of raw materials purchased by manufacturers; It's a leading indicator of consumer inflation - when manufacturers pay more for goods the higher costs are usually passed on to the consumer.</a:t>
            </a:r>
            <a:endParaRPr lang="en-CA" sz="4000" dirty="0"/>
          </a:p>
          <a:p>
            <a:r>
              <a:rPr lang="en-CA" sz="4000" i="1" u="sng" dirty="0"/>
              <a:t>Unemployment rate Canada: (unemp_CA(%)   </a:t>
            </a:r>
            <a:r>
              <a:rPr lang="en-CA" sz="4000" i="1" dirty="0"/>
              <a:t>Percentage of the total work force that is unemployed and actively seeking employment during the previous month.  Although it's generally viewed as a lagging indicator, the number of unemployed people is an important signal of overall economic health because consumer spending is highly correlated with labor-market conditions.</a:t>
            </a:r>
            <a:endParaRPr lang="en-CA" sz="4000" dirty="0"/>
          </a:p>
          <a:p>
            <a:r>
              <a:rPr lang="en-CA" sz="4000" i="1" u="sng" dirty="0"/>
              <a:t>US Unemployment Rate: unemp_rate_US   </a:t>
            </a:r>
            <a:r>
              <a:rPr lang="en-CA" sz="4000" i="1" dirty="0"/>
              <a:t>Percentage of the total work force that is unemployed and actively seeking employment during the previous month. Unemployment is  a major consideration for those steering the country's monetary policy.</a:t>
            </a:r>
            <a:endParaRPr lang="en-CA" sz="4000" dirty="0"/>
          </a:p>
          <a:p>
            <a:r>
              <a:rPr lang="en-CA" sz="4000" i="1" u="sng" dirty="0"/>
              <a:t>PPI   </a:t>
            </a:r>
            <a:r>
              <a:rPr lang="en-CA" sz="4000" i="1" dirty="0"/>
              <a:t>Change in the price of finished goods and services sold by producers.  It's a leading indicator of consumer inflation - When producers charge more for goods and services the higher costs are usually passed on to the consumer.</a:t>
            </a:r>
            <a:endParaRPr lang="en-CA" sz="4000" dirty="0"/>
          </a:p>
          <a:p>
            <a:r>
              <a:rPr lang="en-CA" sz="4000" i="1" dirty="0"/>
              <a:t>PPI Industry Data US</a:t>
            </a:r>
            <a:endParaRPr lang="en-CA" sz="4000" dirty="0"/>
          </a:p>
          <a:p>
            <a:r>
              <a:rPr lang="en-CA" sz="4000" i="1" dirty="0"/>
              <a:t>PPI Commodities US</a:t>
            </a:r>
            <a:endParaRPr lang="en-CA" sz="4000" dirty="0"/>
          </a:p>
          <a:p>
            <a:r>
              <a:rPr lang="en-CA" sz="4000" i="1" u="sng" dirty="0"/>
              <a:t>Import price index US:   </a:t>
            </a:r>
            <a:r>
              <a:rPr lang="en-CA" sz="4000" i="1" dirty="0"/>
              <a:t>Change in the price of imported goods and services purchased domestically;   It contributes to inflation for businesses and consumers, especially those who rely heavily on imported goods and services</a:t>
            </a:r>
            <a:endParaRPr lang="en-CA" sz="4000" dirty="0"/>
          </a:p>
          <a:p>
            <a:r>
              <a:rPr lang="en-CA" sz="4000" i="1" u="sng" dirty="0"/>
              <a:t>ISM Non-Manufacturing:   </a:t>
            </a:r>
            <a:r>
              <a:rPr lang="en-CA" sz="4000" i="1" dirty="0"/>
              <a:t>Level of a diffusion index based on surveyed purchasing managers, excluding the manufacturing industry.  It's a leading indicator of economic health - businesses react quickly to market conditions, and their purchasing managers hold  the most current and relevant insight into the company's view of the economy</a:t>
            </a:r>
            <a:endParaRPr lang="en-CA" sz="4000" dirty="0"/>
          </a:p>
          <a:p>
            <a:r>
              <a:rPr lang="en-CA" sz="4000" i="1" u="sng" dirty="0"/>
              <a:t>Interest Rate Differential: Int_Diff(%)    </a:t>
            </a:r>
            <a:r>
              <a:rPr lang="en-CA" sz="4000" i="1" dirty="0"/>
              <a:t>The difference between the interest rate of Federal Bank US and the Bank of Canada   Factor engineered from Interest Rate US and Interest Rate Canada.</a:t>
            </a:r>
            <a:endParaRPr lang="en-CA" sz="4000" dirty="0"/>
          </a:p>
          <a:p>
            <a:pPr marL="0" indent="0">
              <a:buNone/>
            </a:pPr>
            <a:endParaRPr lang="en-CA" sz="1200" i="1" dirty="0"/>
          </a:p>
          <a:p>
            <a:endParaRPr lang="en-CA" sz="1200" dirty="0"/>
          </a:p>
          <a:p>
            <a:endParaRPr lang="en-CA" dirty="0"/>
          </a:p>
          <a:p>
            <a:endParaRPr lang="en-CA" i="1" dirty="0"/>
          </a:p>
          <a:p>
            <a:endParaRPr dirty="0"/>
          </a:p>
        </p:txBody>
      </p:sp>
    </p:spTree>
    <p:extLst>
      <p:ext uri="{BB962C8B-B14F-4D97-AF65-F5344CB8AC3E}">
        <p14:creationId xmlns:p14="http://schemas.microsoft.com/office/powerpoint/2010/main" val="342336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7BCE-72E2-46C4-A7C6-8AFFFB188CB0}"/>
              </a:ext>
            </a:extLst>
          </p:cNvPr>
          <p:cNvSpPr>
            <a:spLocks noGrp="1"/>
          </p:cNvSpPr>
          <p:nvPr>
            <p:ph type="title"/>
          </p:nvPr>
        </p:nvSpPr>
        <p:spPr/>
        <p:txBody>
          <a:bodyPr/>
          <a:lstStyle/>
          <a:p>
            <a:r>
              <a:rPr lang="en-CA" dirty="0"/>
              <a:t> </a:t>
            </a:r>
          </a:p>
        </p:txBody>
      </p:sp>
      <p:pic>
        <p:nvPicPr>
          <p:cNvPr id="4" name="Content Placeholder 3">
            <a:extLst>
              <a:ext uri="{FF2B5EF4-FFF2-40B4-BE49-F238E27FC236}">
                <a16:creationId xmlns:a16="http://schemas.microsoft.com/office/drawing/2014/main" id="{BF2E7719-3CBB-49B2-9327-0A1AA0DE3154}"/>
              </a:ext>
            </a:extLst>
          </p:cNvPr>
          <p:cNvPicPr>
            <a:picLocks noGrp="1" noChangeAspect="1"/>
          </p:cNvPicPr>
          <p:nvPr>
            <p:ph idx="1"/>
          </p:nvPr>
        </p:nvPicPr>
        <p:blipFill>
          <a:blip r:embed="rId3"/>
          <a:stretch>
            <a:fillRect/>
          </a:stretch>
        </p:blipFill>
        <p:spPr>
          <a:xfrm>
            <a:off x="1152525" y="857250"/>
            <a:ext cx="8858249" cy="5603698"/>
          </a:xfrm>
          <a:prstGeom prst="rect">
            <a:avLst/>
          </a:prstGeom>
        </p:spPr>
      </p:pic>
    </p:spTree>
    <p:extLst>
      <p:ext uri="{BB962C8B-B14F-4D97-AF65-F5344CB8AC3E}">
        <p14:creationId xmlns:p14="http://schemas.microsoft.com/office/powerpoint/2010/main" val="265798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1DCF-7323-4AEC-9288-CA535712940E}"/>
              </a:ext>
            </a:extLst>
          </p:cNvPr>
          <p:cNvSpPr>
            <a:spLocks noGrp="1"/>
          </p:cNvSpPr>
          <p:nvPr>
            <p:ph type="title"/>
          </p:nvPr>
        </p:nvSpPr>
        <p:spPr/>
        <p:txBody>
          <a:bodyPr/>
          <a:lstStyle/>
          <a:p>
            <a:r>
              <a:rPr lang="en-CA" dirty="0"/>
              <a:t> </a:t>
            </a:r>
          </a:p>
        </p:txBody>
      </p:sp>
      <p:pic>
        <p:nvPicPr>
          <p:cNvPr id="4" name="Content Placeholder 3">
            <a:extLst>
              <a:ext uri="{FF2B5EF4-FFF2-40B4-BE49-F238E27FC236}">
                <a16:creationId xmlns:a16="http://schemas.microsoft.com/office/drawing/2014/main" id="{F5B8861E-EDD4-4712-8F81-23E4DD9B4A37}"/>
              </a:ext>
            </a:extLst>
          </p:cNvPr>
          <p:cNvPicPr>
            <a:picLocks noGrp="1" noChangeAspect="1"/>
          </p:cNvPicPr>
          <p:nvPr>
            <p:ph idx="1"/>
          </p:nvPr>
        </p:nvPicPr>
        <p:blipFill>
          <a:blip r:embed="rId3"/>
          <a:stretch>
            <a:fillRect/>
          </a:stretch>
        </p:blipFill>
        <p:spPr>
          <a:xfrm>
            <a:off x="1831336" y="542926"/>
            <a:ext cx="8910578" cy="5499100"/>
          </a:xfrm>
          <a:prstGeom prst="rect">
            <a:avLst/>
          </a:prstGeom>
        </p:spPr>
      </p:pic>
    </p:spTree>
    <p:extLst>
      <p:ext uri="{BB962C8B-B14F-4D97-AF65-F5344CB8AC3E}">
        <p14:creationId xmlns:p14="http://schemas.microsoft.com/office/powerpoint/2010/main" val="15800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4820-06C8-4ABD-8E7C-593B4B64CCBB}"/>
              </a:ext>
            </a:extLst>
          </p:cNvPr>
          <p:cNvSpPr>
            <a:spLocks noGrp="1"/>
          </p:cNvSpPr>
          <p:nvPr>
            <p:ph type="title"/>
          </p:nvPr>
        </p:nvSpPr>
        <p:spPr/>
        <p:txBody>
          <a:bodyPr/>
          <a:lstStyle/>
          <a:p>
            <a:r>
              <a:rPr lang="en-CA" dirty="0"/>
              <a:t>Data Cleaning</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A3E0664E-9A7D-415B-AA4F-2F8033C34F62}"/>
              </a:ext>
            </a:extLst>
          </p:cNvPr>
          <p:cNvPicPr>
            <a:picLocks noGrp="1" noChangeAspect="1"/>
          </p:cNvPicPr>
          <p:nvPr>
            <p:ph idx="1"/>
          </p:nvPr>
        </p:nvPicPr>
        <p:blipFill>
          <a:blip r:embed="rId2"/>
          <a:stretch>
            <a:fillRect/>
          </a:stretch>
        </p:blipFill>
        <p:spPr>
          <a:xfrm>
            <a:off x="677334" y="2160588"/>
            <a:ext cx="8596668" cy="3881437"/>
          </a:xfrm>
        </p:spPr>
      </p:pic>
    </p:spTree>
    <p:extLst>
      <p:ext uri="{BB962C8B-B14F-4D97-AF65-F5344CB8AC3E}">
        <p14:creationId xmlns:p14="http://schemas.microsoft.com/office/powerpoint/2010/main" val="3775385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3954</TotalTime>
  <Words>2502</Words>
  <Application>Microsoft Office PowerPoint</Application>
  <PresentationFormat>Widescreen</PresentationFormat>
  <Paragraphs>283</Paragraphs>
  <Slides>28</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1" baseType="lpstr">
      <vt:lpstr>Batang</vt:lpstr>
      <vt:lpstr>NSimSun</vt:lpstr>
      <vt:lpstr>Arial</vt:lpstr>
      <vt:lpstr>Baskerville Old Face</vt:lpstr>
      <vt:lpstr>Calibri</vt:lpstr>
      <vt:lpstr>Lucida Console</vt:lpstr>
      <vt:lpstr>Myanmar Text</vt:lpstr>
      <vt:lpstr>Times New Roman</vt:lpstr>
      <vt:lpstr>Trebuchet MS</vt:lpstr>
      <vt:lpstr>Wingdings</vt:lpstr>
      <vt:lpstr>Wingdings 3</vt:lpstr>
      <vt:lpstr>Facet</vt:lpstr>
      <vt:lpstr>Adobe Acrobat Document</vt:lpstr>
      <vt:lpstr>Exchange rate</vt:lpstr>
      <vt:lpstr>Contents</vt:lpstr>
      <vt:lpstr>Introduction</vt:lpstr>
      <vt:lpstr>Purpose</vt:lpstr>
      <vt:lpstr>Literature Review</vt:lpstr>
      <vt:lpstr>Attributes</vt:lpstr>
      <vt:lpstr> </vt:lpstr>
      <vt:lpstr> </vt:lpstr>
      <vt:lpstr>Data Cleaning</vt:lpstr>
      <vt:lpstr>Data</vt:lpstr>
      <vt:lpstr>The Bayesian Network </vt:lpstr>
      <vt:lpstr>Methodology</vt:lpstr>
      <vt:lpstr> </vt:lpstr>
      <vt:lpstr> </vt:lpstr>
      <vt:lpstr>PowerPoint Presentation</vt:lpstr>
      <vt:lpstr>Parameters </vt:lpstr>
      <vt:lpstr>Cross Validation</vt:lpstr>
      <vt:lpstr> </vt:lpstr>
      <vt:lpstr> </vt:lpstr>
      <vt:lpstr>Comparing the two Models</vt:lpstr>
      <vt:lpstr>Discretized Data </vt:lpstr>
      <vt:lpstr> </vt:lpstr>
      <vt:lpstr> </vt:lpstr>
      <vt:lpstr>Cross Validation of the Discrete Model </vt:lpstr>
      <vt:lpstr>PowerPoint Presentation</vt:lpstr>
      <vt:lpstr>Usefulness of the study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rate</dc:title>
  <dc:creator>Tejinder Sa</dc:creator>
  <cp:lastModifiedBy>Tejinder Sa</cp:lastModifiedBy>
  <cp:revision>65</cp:revision>
  <dcterms:created xsi:type="dcterms:W3CDTF">2018-04-10T19:27:47Z</dcterms:created>
  <dcterms:modified xsi:type="dcterms:W3CDTF">2018-04-13T13:22:27Z</dcterms:modified>
</cp:coreProperties>
</file>