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162" y="-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0559F96-BD1B-4AF0-93B6-1CC452600CB2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69D078E-DB3E-4109-BF24-29AA37A1C5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7.tm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40803"/>
            <a:ext cx="6858000" cy="11521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</a:t>
            </a:r>
            <a:r>
              <a:rPr lang="zh-TW" altLang="en-US" dirty="0"/>
              <a:t>合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程式於單變量隨機變數的轉</a:t>
            </a:r>
            <a:r>
              <a:rPr lang="zh-TW" altLang="en-US" dirty="0"/>
              <a:t>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131" y="2183030"/>
                <a:ext cx="3565892" cy="2967407"/>
              </a:xfrm>
              <a:ln>
                <a:solidFill>
                  <a:schemeClr val="tx1"/>
                </a:solidFill>
                <a:prstDash val="sysDash"/>
              </a:ln>
            </p:spPr>
            <p:txBody>
              <a:bodyPr>
                <a:normAutofit fontScale="70000" lnSpcReduction="20000"/>
              </a:bodyPr>
              <a:lstStyle/>
              <a:p>
                <a:endParaRPr lang="en-US" altLang="zh-TW" dirty="0" smtClean="0"/>
              </a:p>
              <a:p>
                <a:r>
                  <a:rPr lang="zh-TW" altLang="en-US" sz="1900" dirty="0" smtClean="0">
                    <a:latin typeface="+mn-ea"/>
                    <a:ea typeface="+mn-ea"/>
                  </a:rPr>
                  <a:t>解法一</a:t>
                </a:r>
                <a:r>
                  <a:rPr lang="en-US" altLang="zh-TW" sz="1900" dirty="0" smtClean="0">
                    <a:latin typeface="+mn-ea"/>
                    <a:ea typeface="+mn-ea"/>
                  </a:rPr>
                  <a:t>:</a:t>
                </a:r>
              </a:p>
              <a:p>
                <a:r>
                  <a:rPr lang="zh-TW" altLang="en-US" sz="1900" dirty="0" smtClean="0">
                    <a:latin typeface="+mn-ea"/>
                    <a:ea typeface="+mn-ea"/>
                  </a:rPr>
                  <a:t>分配函數法</a:t>
                </a:r>
                <a:r>
                  <a:rPr lang="en-US" altLang="zh-TW" sz="1900" cap="none" dirty="0" smtClean="0">
                    <a:latin typeface="+mn-ea"/>
                    <a:ea typeface="+mn-ea"/>
                  </a:rPr>
                  <a:t>(The method of distribution functions</a:t>
                </a:r>
                <a:r>
                  <a:rPr lang="en-US" altLang="zh-TW" sz="1900" cap="none" dirty="0" smtClean="0">
                    <a:latin typeface="+mn-ea"/>
                    <a:ea typeface="+mn-ea"/>
                  </a:rPr>
                  <a:t>):</a:t>
                </a:r>
              </a:p>
              <a:p>
                <a:r>
                  <a:rPr lang="zh-TW" altLang="en-US" sz="1900" cap="none" dirty="0">
                    <a:latin typeface="+mn-ea"/>
                    <a:ea typeface="+mn-ea"/>
                  </a:rPr>
                  <a:t>使用方法</a:t>
                </a:r>
                <a:r>
                  <a:rPr lang="en-US" altLang="zh-TW" sz="1900" cap="none" dirty="0" smtClean="0">
                    <a:latin typeface="+mn-ea"/>
                    <a:ea typeface="+mn-ea"/>
                  </a:rPr>
                  <a:t>:</a:t>
                </a:r>
                <a:r>
                  <a:rPr lang="zh-TW" altLang="en-US" sz="1900" cap="none" dirty="0" smtClean="0">
                    <a:latin typeface="+mn-ea"/>
                    <a:ea typeface="+mn-ea"/>
                  </a:rPr>
                  <a:t>先求其積分再求其導函數</a:t>
                </a:r>
                <a:endParaRPr lang="en-US" altLang="zh-TW" sz="1900" cap="none" dirty="0" smtClean="0">
                  <a:latin typeface="+mn-ea"/>
                  <a:ea typeface="+mn-ea"/>
                </a:endParaRPr>
              </a:p>
              <a:p>
                <a:r>
                  <a:rPr lang="zh-TW" altLang="en-US" sz="1900" dirty="0">
                    <a:latin typeface="+mn-ea"/>
                    <a:ea typeface="+mn-ea"/>
                  </a:rPr>
                  <a:t>先求</a:t>
                </a:r>
                <a:r>
                  <a:rPr lang="zh-TW" altLang="en-US" sz="1900" dirty="0" smtClean="0">
                    <a:latin typeface="+mn-ea"/>
                    <a:ea typeface="+mn-ea"/>
                  </a:rPr>
                  <a:t>出</a:t>
                </a:r>
                <a:r>
                  <a:rPr lang="en-US" altLang="zh-TW" sz="1900" dirty="0" smtClean="0">
                    <a:latin typeface="+mn-ea"/>
                    <a:ea typeface="+mn-ea"/>
                  </a:rPr>
                  <a:t>u</a:t>
                </a:r>
                <a:r>
                  <a:rPr lang="zh-TW" altLang="en-US" sz="1900" dirty="0" smtClean="0">
                    <a:latin typeface="+mn-ea"/>
                    <a:ea typeface="+mn-ea"/>
                  </a:rPr>
                  <a:t>的範圍</a:t>
                </a:r>
                <a:r>
                  <a:rPr lang="en-US" altLang="zh-TW" sz="1900" dirty="0" smtClean="0">
                    <a:latin typeface="+mn-ea"/>
                    <a:ea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zh-TW" sz="1900" i="1">
                        <a:latin typeface="Cambria Math"/>
                        <a:ea typeface="+mn-ea"/>
                      </a:rPr>
                      <m:t>≤</m:t>
                    </m:r>
                    <m:r>
                      <a:rPr lang="en-US" altLang="zh-TW" sz="1900" b="0" i="1" smtClean="0">
                        <a:latin typeface="Cambria Math"/>
                        <a:ea typeface="+mn-ea"/>
                      </a:rPr>
                      <m:t>𝑢</m:t>
                    </m:r>
                    <m:r>
                      <a:rPr lang="en-US" altLang="zh-TW" sz="1900" i="1">
                        <a:latin typeface="Cambria Math"/>
                        <a:ea typeface="+mn-ea"/>
                      </a:rPr>
                      <m:t>≤</m:t>
                    </m:r>
                    <m:r>
                      <a:rPr lang="en-US" altLang="zh-TW" sz="1900" b="0" i="1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endParaRPr lang="en-US" altLang="zh-TW" sz="1900" b="0" dirty="0" smtClean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smtClean="0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𝐹</m:t>
                        </m:r>
                      </m:e>
                      <m:sub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TW" sz="1900" dirty="0" smtClean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900" i="1" dirty="0">
                        <a:latin typeface="Cambria Math"/>
                        <a:ea typeface="+mn-ea"/>
                      </a:rPr>
                      <m:t>𝑢</m:t>
                    </m:r>
                  </m:oMath>
                </a14:m>
                <a:r>
                  <a:rPr lang="en-US" altLang="zh-TW" sz="1900" dirty="0" smtClean="0">
                    <a:latin typeface="+mn-ea"/>
                    <a:ea typeface="+mn-ea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𝑌</m:t>
                        </m:r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≤ </m:t>
                        </m:r>
                        <m:f>
                          <m:fPr>
                            <m:ctrlP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  <m:t>𝑢</m:t>
                            </m:r>
                            <m: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1900" b="0" dirty="0" smtClean="0">
                  <a:latin typeface="+mn-ea"/>
                  <a:ea typeface="+mn-ea"/>
                </a:endParaRPr>
              </a:p>
              <a:p>
                <a:r>
                  <a:rPr lang="en-US" altLang="zh-TW" sz="19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TW" sz="1900" i="1" dirty="0" smtClean="0">
                            <a:latin typeface="Cambria Math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∞</m:t>
                        </m:r>
                      </m:sub>
                      <m:sup>
                        <m:f>
                          <m:fPr>
                            <m:ctrlP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(</m:t>
                            </m:r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𝑢</m:t>
                            </m:r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  <m:t>3</m:t>
                            </m:r>
                          </m:den>
                        </m:f>
                      </m:sup>
                      <m:e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TW" sz="1900" b="0" i="1" dirty="0" smtClean="0">
                                <a:latin typeface="Cambria Math"/>
                                <a:ea typeface="+mn-ea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zh-TW" sz="1900" dirty="0" smtClean="0">
                  <a:latin typeface="+mn-ea"/>
                  <a:ea typeface="+mn-ea"/>
                </a:endParaRPr>
              </a:p>
              <a:p>
                <a:r>
                  <a:rPr lang="en-US" altLang="zh-TW" sz="19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TW" sz="1900" i="1" dirty="0">
                            <a:latin typeface="Cambria Math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sz="1900" i="1" dirty="0"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TW" sz="1900" i="1" dirty="0">
                            <a:latin typeface="Cambria Math"/>
                            <a:ea typeface="+mn-ea"/>
                          </a:rPr>
                          <m:t>∞</m:t>
                        </m:r>
                      </m:sub>
                      <m:sup>
                        <m:r>
                          <a:rPr lang="en-US" altLang="zh-TW" sz="1900" i="1" dirty="0">
                            <a:latin typeface="Cambria Math"/>
                            <a:ea typeface="+mn-ea"/>
                          </a:rPr>
                          <m:t>(</m:t>
                        </m:r>
                        <m:r>
                          <a:rPr lang="en-US" altLang="zh-TW" sz="1900" i="1" dirty="0">
                            <a:latin typeface="Cambria Math"/>
                            <a:ea typeface="+mn-ea"/>
                          </a:rPr>
                          <m:t>𝑢</m:t>
                        </m:r>
                        <m:r>
                          <a:rPr lang="en-US" altLang="zh-TW" sz="1900" i="1" dirty="0">
                            <a:latin typeface="Cambria Math"/>
                            <a:ea typeface="+mn-ea"/>
                          </a:rPr>
                          <m:t>+1)/3</m:t>
                        </m:r>
                      </m:sup>
                      <m:e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2</m:t>
                        </m:r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𝑦</m:t>
                        </m:r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 </m:t>
                        </m:r>
                        <m:r>
                          <a:rPr lang="en-US" altLang="zh-TW" sz="1900" i="1" dirty="0">
                            <a:latin typeface="Cambria Math"/>
                            <a:ea typeface="+mn-ea"/>
                          </a:rPr>
                          <m:t>𝑑𝑦</m:t>
                        </m:r>
                      </m:e>
                    </m:nary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𝑢</m:t>
                            </m:r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TW" sz="1900" i="1" dirty="0">
                                <a:latin typeface="Cambria Math"/>
                                <a:ea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)</m:t>
                        </m:r>
                      </m:e>
                      <m:sup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1900" dirty="0" smtClean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900" i="1" dirty="0">
                        <a:latin typeface="Cambria Math"/>
                        <a:ea typeface="+mn-ea"/>
                      </a:rPr>
                      <m:t>𝑓</m:t>
                    </m:r>
                  </m:oMath>
                </a14:m>
                <a:r>
                  <a:rPr lang="en-US" altLang="zh-TW" sz="1900" dirty="0" smtClean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900" i="1" dirty="0">
                        <a:latin typeface="Cambria Math"/>
                        <a:ea typeface="+mn-ea"/>
                      </a:rPr>
                      <m:t>𝑢</m:t>
                    </m:r>
                  </m:oMath>
                </a14:m>
                <a:r>
                  <a:rPr lang="en-US" altLang="zh-TW" sz="1900" dirty="0" smtClean="0">
                    <a:latin typeface="+mn-ea"/>
                    <a:ea typeface="+mn-ea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00" i="1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𝑑𝐹</m:t>
                        </m:r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(</m:t>
                        </m:r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𝑢</m:t>
                        </m:r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)</m:t>
                        </m:r>
                      </m:num>
                      <m:den>
                        <m:r>
                          <a:rPr lang="en-US" altLang="zh-TW" sz="1900" b="0" i="1" smtClean="0">
                            <a:latin typeface="Cambria Math"/>
                            <a:ea typeface="+mn-ea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altLang="zh-TW" sz="19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00" i="1" dirty="0" smtClean="0">
                            <a:latin typeface="Cambria Math"/>
                            <a:ea typeface="+mn-ea"/>
                          </a:rPr>
                        </m:ctrlPr>
                      </m:fPr>
                      <m:num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2</m:t>
                        </m:r>
                      </m:num>
                      <m:den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𝑢</m:t>
                        </m:r>
                        <m:r>
                          <a:rPr lang="en-US" altLang="zh-TW" sz="1900" b="0" i="1" dirty="0" smtClean="0">
                            <a:latin typeface="Cambria Math"/>
                            <a:ea typeface="+mn-ea"/>
                          </a:rPr>
                          <m:t>+1</m:t>
                        </m:r>
                      </m:e>
                    </m:d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,−1≤</m:t>
                    </m:r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𝑢</m:t>
                    </m:r>
                    <m:r>
                      <a:rPr lang="en-US" altLang="zh-TW" sz="1900" b="0" i="1" dirty="0" smtClean="0">
                        <a:latin typeface="Cambria Math"/>
                        <a:ea typeface="+mn-ea"/>
                      </a:rPr>
                      <m:t>≤2</m:t>
                    </m:r>
                  </m:oMath>
                </a14:m>
                <a:endParaRPr lang="en-US" altLang="zh-TW" sz="190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131" y="2183030"/>
                <a:ext cx="3565892" cy="2967407"/>
              </a:xfrm>
              <a:blipFill rotWithShape="1">
                <a:blip r:embed="rId2"/>
                <a:stretch>
                  <a:fillRect l="-3918" b="-409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6" y="2339752"/>
            <a:ext cx="2562583" cy="523948"/>
          </a:xfrm>
          <a:prstGeom prst="rect">
            <a:avLst/>
          </a:prstGeom>
          <a:noFill/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34" y="3666734"/>
            <a:ext cx="2553056" cy="400106"/>
          </a:xfrm>
          <a:prstGeom prst="rect">
            <a:avLst/>
          </a:prstGeom>
          <a:noFill/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37" y="8658023"/>
            <a:ext cx="1771897" cy="45726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385426" y="1191763"/>
            <a:ext cx="216247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中的套件</a:t>
            </a:r>
            <a:r>
              <a:rPr lang="en-US" altLang="zh-TW" dirty="0" err="1" smtClean="0"/>
              <a:t>sympy</a:t>
            </a:r>
            <a:r>
              <a:rPr lang="zh-TW" altLang="en-US" dirty="0" smtClean="0"/>
              <a:t>計算微積分值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24279" y="1802812"/>
            <a:ext cx="23849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使用方式如下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615451" y="2906329"/>
                <a:ext cx="2014691" cy="727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+1)/3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51" y="2906329"/>
                <a:ext cx="2014691" cy="727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56" y="6540568"/>
            <a:ext cx="2038635" cy="35247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75472" y="5453153"/>
                <a:ext cx="1789832" cy="10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72" y="5453153"/>
                <a:ext cx="1789832" cy="10708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98182" y="1159874"/>
                <a:ext cx="3446841" cy="9871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例</a:t>
                </a:r>
                <a:r>
                  <a:rPr lang="zh-TW" altLang="en-US" dirty="0" smtClean="0"/>
                  <a:t>題</a:t>
                </a:r>
                <a:r>
                  <a:rPr lang="en-US" altLang="zh-TW" dirty="0" smtClean="0"/>
                  <a:t>:f(y)=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0≤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/>
                            </a:rPr>
                            <m:t>≤1</m:t>
                          </m:r>
                        </m:e>
                      </m:mr>
                      <m:m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𝑤</m:t>
                          </m:r>
                        </m:e>
                      </m:mr>
                    </m:m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求</a:t>
                </a:r>
                <a:r>
                  <a:rPr lang="en-US" altLang="zh-TW" dirty="0" smtClean="0"/>
                  <a:t>U=3Y-1</a:t>
                </a:r>
                <a:r>
                  <a:rPr lang="zh-TW" altLang="en-US" dirty="0" smtClean="0"/>
                  <a:t>的機率密度函數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2" y="1159874"/>
                <a:ext cx="3446841" cy="987193"/>
              </a:xfrm>
              <a:prstGeom prst="rect">
                <a:avLst/>
              </a:prstGeom>
              <a:blipFill>
                <a:blip r:embed="rId11"/>
                <a:stretch>
                  <a:fillRect l="-1230" b="-7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499837" y="649352"/>
            <a:ext cx="5088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學生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哲學三愛 蔡宗宏      指導老</a:t>
            </a:r>
            <a:r>
              <a:rPr lang="zh-TW" altLang="en-US" dirty="0">
                <a:solidFill>
                  <a:schemeClr val="tx1"/>
                </a:solidFill>
              </a:rPr>
              <a:t>師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盧宏益老</a:t>
            </a:r>
            <a:r>
              <a:rPr lang="zh-TW" altLang="en-US" dirty="0">
                <a:solidFill>
                  <a:schemeClr val="tx1"/>
                </a:solidFill>
              </a:rPr>
              <a:t>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0145" y="5253368"/>
                <a:ext cx="3361835" cy="3648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 smtClean="0">
                    <a:latin typeface="+mn-ea"/>
                  </a:rPr>
                  <a:t>解法二</a:t>
                </a:r>
                <a:r>
                  <a:rPr lang="en-US" altLang="zh-TW" sz="1600" dirty="0" smtClean="0">
                    <a:latin typeface="+mn-ea"/>
                  </a:rPr>
                  <a:t>:</a:t>
                </a:r>
              </a:p>
              <a:p>
                <a:r>
                  <a:rPr lang="zh-TW" altLang="en-US" sz="1600" dirty="0" smtClean="0">
                    <a:latin typeface="+mn-ea"/>
                  </a:rPr>
                  <a:t>轉換</a:t>
                </a:r>
                <a:r>
                  <a:rPr lang="zh-TW" altLang="en-US" sz="1600" dirty="0">
                    <a:latin typeface="+mn-ea"/>
                  </a:rPr>
                  <a:t>法</a:t>
                </a:r>
                <a:r>
                  <a:rPr lang="en-US" altLang="zh-TW" sz="1600" dirty="0" smtClean="0">
                    <a:latin typeface="+mn-ea"/>
                  </a:rPr>
                  <a:t>(The method of distribution functions</a:t>
                </a:r>
                <a:r>
                  <a:rPr lang="en-US" altLang="zh-TW" sz="1600" dirty="0" smtClean="0">
                    <a:latin typeface="+mn-ea"/>
                  </a:rPr>
                  <a:t>):</a:t>
                </a:r>
              </a:p>
              <a:p>
                <a:r>
                  <a:rPr lang="zh-TW" altLang="en-US" sz="1600">
                    <a:latin typeface="+mn-ea"/>
                  </a:rPr>
                  <a:t>使用方法</a:t>
                </a:r>
                <a:r>
                  <a:rPr lang="en-US" altLang="zh-TW" sz="1600" smtClean="0">
                    <a:latin typeface="+mn-ea"/>
                  </a:rPr>
                  <a:t>:</a:t>
                </a:r>
                <a:r>
                  <a:rPr lang="zh-TW" altLang="en-US" sz="1600" dirty="0" smtClean="0">
                    <a:latin typeface="+mn-ea"/>
                  </a:rPr>
                  <a:t>將欲求的單變量隨機變數轉換後求其導函數</a:t>
                </a:r>
                <a:endParaRPr lang="en-US" altLang="zh-TW" sz="1600" dirty="0">
                  <a:latin typeface="+mn-ea"/>
                </a:endParaRPr>
              </a:p>
              <a:p>
                <a:r>
                  <a:rPr lang="en-US" altLang="zh-TW" sz="1600" dirty="0" smtClean="0">
                    <a:latin typeface="+mn-ea"/>
                  </a:rPr>
                  <a:t>u=3y-1</a:t>
                </a:r>
                <a:r>
                  <a:rPr lang="en-US" altLang="zh-TW" sz="1600" dirty="0">
                    <a:latin typeface="+mn-ea"/>
                  </a:rPr>
                  <a:t> </a:t>
                </a:r>
                <a:r>
                  <a:rPr lang="en-US" altLang="zh-TW" sz="1600" dirty="0" smtClean="0">
                    <a:latin typeface="+mn-ea"/>
                  </a:rPr>
                  <a:t>=h(y</a:t>
                </a:r>
                <a:r>
                  <a:rPr lang="en-US" altLang="zh-TW" sz="1600" dirty="0">
                    <a:latin typeface="+mn-ea"/>
                  </a:rPr>
                  <a:t>);</a:t>
                </a:r>
                <a:endParaRPr lang="en-US" altLang="zh-TW" sz="1600" dirty="0" smtClean="0">
                  <a:latin typeface="+mn-ea"/>
                </a:endParaRPr>
              </a:p>
              <a:p>
                <a:r>
                  <a:rPr lang="en-US" altLang="zh-TW" sz="1600" dirty="0" smtClean="0">
                    <a:latin typeface="+mn-ea"/>
                  </a:rPr>
                  <a:t>y</a:t>
                </a:r>
                <a:r>
                  <a:rPr lang="en-US" altLang="zh-TW" sz="16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TW" sz="1600" i="1" dirty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altLang="zh-TW" sz="1600" b="0" i="1" dirty="0" smtClean="0">
                            <a:latin typeface="Cambria Math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zh-TW" sz="16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1</m:t>
                        </m:r>
                      </m:e>
                    </m:sPre>
                  </m:oMath>
                </a14:m>
                <a:r>
                  <a:rPr lang="en-US" altLang="zh-TW" sz="1600" dirty="0" smtClean="0">
                    <a:latin typeface="+mn-ea"/>
                  </a:rPr>
                  <a:t> 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𝑑</m:t>
                        </m:r>
                        <m:r>
                          <a:rPr lang="en-US" altLang="zh-TW" sz="1600" i="1">
                            <a:latin typeface="Cambria Math"/>
                          </a:rPr>
                          <m:t>(</m:t>
                        </m:r>
                        <m:r>
                          <a:rPr lang="en-US" altLang="zh-TW" sz="1600" i="1">
                            <a:latin typeface="Cambria Math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/>
                          </a:rPr>
                          <m:t>+1)/3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𝑑𝑢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sz="1600" i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altLang="zh-TW" sz="1600" b="0" i="1" smtClean="0">
                        <a:latin typeface="Cambria Math"/>
                      </a:rPr>
                      <m:t>(</m:t>
                    </m:r>
                    <m:r>
                      <a:rPr lang="en-US" altLang="zh-TW" sz="1600" b="0" i="1" smtClean="0">
                        <a:latin typeface="Cambria Math"/>
                      </a:rPr>
                      <m:t>𝑢</m:t>
                    </m:r>
                    <m:r>
                      <a:rPr lang="en-US" altLang="zh-TW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600" i="1" dirty="0" smtClean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TW" sz="1600" i="1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b="0" i="1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sz="1600" i="1" dirty="0">
                            <a:latin typeface="Cambria Math"/>
                          </a:rPr>
                          <m:t>−</m:t>
                        </m:r>
                        <m:r>
                          <a:rPr lang="en-US" altLang="zh-TW" sz="1600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600" i="1" dirty="0" smtClean="0">
                    <a:latin typeface="+mn-ea"/>
                  </a:rPr>
                  <a:t>(u))\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1" smtClean="0">
                            <a:latin typeface="Cambria Math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altLang="zh-TW" sz="1600" i="1" dirty="0" smtClean="0">
                    <a:latin typeface="+mn-ea"/>
                  </a:rPr>
                  <a:t>\</a:t>
                </a:r>
                <a:endParaRPr lang="en-US" altLang="zh-TW" sz="1600" i="1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/>
                      </a:rPr>
                      <m:t>=</m:t>
                    </m:r>
                    <m:r>
                      <a:rPr lang="en-US" altLang="zh-TW" sz="1600" i="1">
                        <a:latin typeface="Cambria Math"/>
                      </a:rPr>
                      <m:t>2(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𝑢</m:t>
                        </m:r>
                        <m:r>
                          <a:rPr lang="en-US" altLang="zh-TW" sz="16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+mn-ea"/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 dirty="0">
                            <a:latin typeface="Cambria Math"/>
                          </a:rPr>
                          <m:t>1 </m:t>
                        </m:r>
                      </m:num>
                      <m:den>
                        <m:r>
                          <a:rPr lang="en-US" altLang="zh-TW" sz="1600" i="1" dirty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sz="1600" i="1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sz="16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 dirty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600" i="1" dirty="0"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altLang="zh-TW" sz="1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i="1" dirty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1600" i="1" dirty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zh-TW" altLang="en-US" sz="1600" i="1" dirty="0">
                          <a:latin typeface="Cambria Math"/>
                        </a:rPr>
                        <m:t>  </m:t>
                      </m:r>
                      <m:r>
                        <a:rPr lang="en-US" altLang="zh-TW" sz="1600" i="1" dirty="0">
                          <a:latin typeface="Cambria Math"/>
                        </a:rPr>
                        <m:t>−1≤</m:t>
                      </m:r>
                      <m:r>
                        <a:rPr lang="en-US" altLang="zh-TW" sz="1600" i="1" dirty="0">
                          <a:latin typeface="Cambria Math"/>
                        </a:rPr>
                        <m:t>𝑢</m:t>
                      </m:r>
                      <m:r>
                        <a:rPr lang="en-US" altLang="zh-TW" sz="1600" i="1" dirty="0">
                          <a:latin typeface="Cambria Math"/>
                        </a:rPr>
                        <m:t>≤2</m:t>
                      </m:r>
                    </m:oMath>
                  </m:oMathPara>
                </a14:m>
                <a:endParaRPr lang="en-US" altLang="zh-TW" sz="1600" dirty="0">
                  <a:latin typeface="+mn-ea"/>
                </a:endParaRPr>
              </a:p>
              <a:p>
                <a:endParaRPr lang="en-US" altLang="zh-TW" sz="1600" i="1" dirty="0" smtClean="0">
                  <a:latin typeface="+mn-ea"/>
                </a:endParaRP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" y="5253368"/>
                <a:ext cx="3361835" cy="3648178"/>
              </a:xfrm>
              <a:prstGeom prst="rect">
                <a:avLst/>
              </a:prstGeom>
              <a:blipFill rotWithShape="1">
                <a:blip r:embed="rId12"/>
                <a:stretch>
                  <a:fillRect l="-904" t="-33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109860" y="4066840"/>
            <a:ext cx="281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若要積分輸入</a:t>
            </a:r>
            <a:endParaRPr lang="en-US" altLang="zh-TW" dirty="0" smtClean="0"/>
          </a:p>
          <a:p>
            <a:r>
              <a:rPr lang="en-US" altLang="zh-TW" dirty="0" err="1" smtClean="0"/>
              <a:t>intergrate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函數名稱</a:t>
            </a:r>
            <a:r>
              <a:rPr lang="en-US" altLang="zh-TW" dirty="0" smtClean="0"/>
              <a:t>,(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積分下限</a:t>
            </a:r>
            <a:r>
              <a:rPr lang="en-US" altLang="zh-TW" dirty="0" smtClean="0"/>
              <a:t>,</a:t>
            </a:r>
            <a:r>
              <a:rPr lang="zh-TW" altLang="en-US" dirty="0" smtClean="0"/>
              <a:t>積分上限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29637" y="7164288"/>
            <a:ext cx="217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若要</a:t>
            </a:r>
            <a:r>
              <a:rPr lang="zh-TW" altLang="en-US" dirty="0" smtClean="0"/>
              <a:t>微分輸入</a:t>
            </a:r>
            <a:endParaRPr lang="en-US" altLang="zh-TW" dirty="0" smtClean="0"/>
          </a:p>
          <a:p>
            <a:r>
              <a:rPr lang="en-US" altLang="zh-TW" dirty="0" smtClean="0"/>
              <a:t>diff(</a:t>
            </a:r>
            <a:r>
              <a:rPr lang="zh-TW" altLang="en-US" dirty="0" smtClean="0"/>
              <a:t>函數名稱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343</TotalTime>
  <Words>348</Words>
  <Application>Microsoft Office PowerPoint</Application>
  <PresentationFormat>如螢幕大小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角度</vt:lpstr>
      <vt:lpstr>結合python程式於單變量隨機變數的轉換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利用python程式進行三種隨機變數計算</dc:title>
  <dc:creator>LI 313</dc:creator>
  <cp:lastModifiedBy>405031543</cp:lastModifiedBy>
  <cp:revision>31</cp:revision>
  <dcterms:created xsi:type="dcterms:W3CDTF">2019-05-10T08:40:20Z</dcterms:created>
  <dcterms:modified xsi:type="dcterms:W3CDTF">2019-06-09T02:45:44Z</dcterms:modified>
</cp:coreProperties>
</file>