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C168A1-43FE-410F-B4E5-75D5B9F5BFB2}">
  <a:tblStyle styleId="{78C168A1-43FE-410F-B4E5-75D5B9F5BF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FC8EFB7-5B4B-4BD1-A791-33789E131153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ae199b12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ae199b12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或單純拆左右兩邊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紅｜</a:t>
            </a:r>
            <a:r>
              <a:rPr lang="zh-TW">
                <a:solidFill>
                  <a:schemeClr val="dk1"/>
                </a:solidFill>
              </a:rPr>
              <a:t>紅｜紅｜紅｜紅｜藍｜藍｜藍｜藍｜藍｜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二項分佈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8da7939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8da7939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或單純拆左右兩邊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紅｜</a:t>
            </a:r>
            <a:r>
              <a:rPr lang="zh-TW">
                <a:solidFill>
                  <a:schemeClr val="dk1"/>
                </a:solidFill>
              </a:rPr>
              <a:t>紅｜紅｜紅｜紅｜藍｜藍｜藍｜藍｜藍｜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二項分佈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08da7939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08da7939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或單純拆左右兩邊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紅｜</a:t>
            </a:r>
            <a:r>
              <a:rPr lang="zh-TW">
                <a:solidFill>
                  <a:schemeClr val="dk1"/>
                </a:solidFill>
              </a:rPr>
              <a:t>紅｜紅｜紅｜紅｜藍｜藍｜藍｜藍｜藍｜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二項分佈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08da79397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08da79397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或單純拆左右兩邊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紅｜</a:t>
            </a:r>
            <a:r>
              <a:rPr lang="zh-TW">
                <a:solidFill>
                  <a:schemeClr val="dk1"/>
                </a:solidFill>
              </a:rPr>
              <a:t>紅｜紅｜紅｜紅｜藍｜藍｜藍｜藍｜藍｜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二項分佈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08da79397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608da79397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或單純拆左右兩邊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紅｜</a:t>
            </a:r>
            <a:r>
              <a:rPr lang="zh-TW">
                <a:solidFill>
                  <a:schemeClr val="dk1"/>
                </a:solidFill>
              </a:rPr>
              <a:t>紅｜紅｜紅｜紅｜藍｜藍｜藍｜藍｜藍｜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二項分佈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ae199b1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ae199b1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72252ddc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72252ddc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08350" y="44900"/>
            <a:ext cx="51306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600">
                <a:solidFill>
                  <a:srgbClr val="CC0000"/>
                </a:solidFill>
              </a:rPr>
              <a:t>  </a:t>
            </a:r>
            <a:r>
              <a:rPr b="1" lang="zh-TW" sz="2600"/>
              <a:t>3色-顆數最多獲勝（Battle）</a:t>
            </a:r>
            <a:endParaRPr b="1"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348925" y="281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{78C168A1-43FE-410F-B4E5-75D5B9F5BFB2}</a:tableStyleId>
              </a:tblPr>
              <a:tblGrid>
                <a:gridCol w="608875"/>
                <a:gridCol w="608875"/>
                <a:gridCol w="608875"/>
                <a:gridCol w="608875"/>
                <a:gridCol w="608875"/>
                <a:gridCol w="608875"/>
                <a:gridCol w="608875"/>
                <a:gridCol w="608875"/>
                <a:gridCol w="608875"/>
              </a:tblGrid>
              <a:tr h="115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/>
          <p:nvPr/>
        </p:nvSpPr>
        <p:spPr>
          <a:xfrm>
            <a:off x="2914612" y="3006088"/>
            <a:ext cx="339000" cy="339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48925" y="4183775"/>
            <a:ext cx="1740300" cy="87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218787" y="4183775"/>
            <a:ext cx="1740300" cy="875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088649" y="4183775"/>
            <a:ext cx="1740300" cy="8754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 title="select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862" y="4402400"/>
            <a:ext cx="43815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3496200" y="4039275"/>
            <a:ext cx="506700" cy="5850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FFFF00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E06666"/>
                </a:solidFill>
              </a:rPr>
              <a:t>WIN</a:t>
            </a:r>
            <a:endParaRPr b="1" sz="1300">
              <a:solidFill>
                <a:srgbClr val="E06666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48650" y="454075"/>
            <a:ext cx="4963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zh-TW" sz="1800">
                <a:solidFill>
                  <a:schemeClr val="dk2"/>
                </a:solidFill>
              </a:rPr>
              <a:t>5</a:t>
            </a:r>
            <a:r>
              <a:rPr lang="zh-TW" sz="1800">
                <a:solidFill>
                  <a:schemeClr val="dk2"/>
                </a:solidFill>
              </a:rPr>
              <a:t>顆</a:t>
            </a:r>
            <a:r>
              <a:rPr lang="zh-TW" sz="1800">
                <a:solidFill>
                  <a:schemeClr val="dk2"/>
                </a:solidFill>
              </a:rPr>
              <a:t>鋼珠</a:t>
            </a:r>
            <a:r>
              <a:rPr lang="zh-TW" sz="1800">
                <a:solidFill>
                  <a:schemeClr val="dk2"/>
                </a:solidFill>
              </a:rPr>
              <a:t>由相同起點落下，</a:t>
            </a:r>
            <a:r>
              <a:rPr lang="zh-TW" sz="1800">
                <a:solidFill>
                  <a:schemeClr val="dk2"/>
                </a:solidFill>
              </a:rPr>
              <a:t>同色格子彈珠數量加總，</a:t>
            </a:r>
            <a:r>
              <a:rPr lang="zh-TW" sz="1800">
                <a:solidFill>
                  <a:srgbClr val="FF0000"/>
                </a:solidFill>
              </a:rPr>
              <a:t>多的那方獲勝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zh-TW" sz="1800">
                <a:solidFill>
                  <a:schemeClr val="dk2"/>
                </a:solidFill>
              </a:rPr>
              <a:t>賠付邏輯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zh-TW" sz="1800">
                <a:solidFill>
                  <a:schemeClr val="dk2"/>
                </a:solidFill>
              </a:rPr>
              <a:t>5 顆同色 - 觸發 Bonus (10x~1000x)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zh-TW" sz="1800">
                <a:solidFill>
                  <a:schemeClr val="dk2"/>
                </a:solidFill>
              </a:rPr>
              <a:t>4 顆同色 - 5.5x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zh-TW" sz="1800">
                <a:solidFill>
                  <a:schemeClr val="dk2"/>
                </a:solidFill>
              </a:rPr>
              <a:t>3 顆同色 - 2.5x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zh-TW" sz="1800">
                <a:solidFill>
                  <a:schemeClr val="dk2"/>
                </a:solidFill>
              </a:rPr>
              <a:t>2 顆同色 - 1x（顆數平手時）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zh-TW" sz="1800">
                <a:solidFill>
                  <a:schemeClr val="dk2"/>
                </a:solidFill>
              </a:rPr>
              <a:t>1 顆同色 - 0x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034525" y="3223600"/>
            <a:ext cx="339000" cy="339000"/>
          </a:xfrm>
          <a:prstGeom prst="ellipse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1034525" y="3576913"/>
            <a:ext cx="339000" cy="339000"/>
          </a:xfrm>
          <a:prstGeom prst="ellipse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4728638" y="3278163"/>
            <a:ext cx="339000" cy="339000"/>
          </a:xfrm>
          <a:prstGeom prst="ellipse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895475" y="3105550"/>
            <a:ext cx="339000" cy="339000"/>
          </a:xfrm>
          <a:prstGeom prst="ellipse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895463" y="3459325"/>
            <a:ext cx="339000" cy="339000"/>
          </a:xfrm>
          <a:prstGeom prst="ellipse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5903494" y="157375"/>
            <a:ext cx="385500" cy="1015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5680000" y="254525"/>
            <a:ext cx="223500" cy="22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5680000" y="553675"/>
            <a:ext cx="223500" cy="223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5680000" y="852825"/>
            <a:ext cx="223500" cy="223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2669" y="44900"/>
            <a:ext cx="2550206" cy="383988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>
            <a:off x="79575" y="176987"/>
            <a:ext cx="339000" cy="33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6814600" y="4297125"/>
            <a:ext cx="2097900" cy="46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RTP: 95.45</a:t>
            </a:r>
            <a:endParaRPr sz="18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08350" y="44900"/>
            <a:ext cx="51306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600"/>
              <a:t>  </a:t>
            </a:r>
            <a:r>
              <a:rPr b="1" lang="zh-TW" sz="2600"/>
              <a:t>3色-</a:t>
            </a:r>
            <a:r>
              <a:rPr b="1" lang="zh-TW" sz="2600"/>
              <a:t>視顆數決定賠率</a:t>
            </a:r>
            <a:r>
              <a:rPr b="1" lang="zh-TW" sz="2600"/>
              <a:t>（Color）</a:t>
            </a:r>
            <a:endParaRPr b="1" sz="2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0" name="Google Shape;80;p14"/>
          <p:cNvGraphicFramePr/>
          <p:nvPr/>
        </p:nvGraphicFramePr>
        <p:xfrm>
          <a:off x="348925" y="281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{78C168A1-43FE-410F-B4E5-75D5B9F5BFB2}</a:tableStyleId>
              </a:tblPr>
              <a:tblGrid>
                <a:gridCol w="608875"/>
                <a:gridCol w="608875"/>
                <a:gridCol w="608875"/>
                <a:gridCol w="608875"/>
                <a:gridCol w="608875"/>
                <a:gridCol w="608875"/>
                <a:gridCol w="608875"/>
                <a:gridCol w="608875"/>
                <a:gridCol w="608875"/>
              </a:tblGrid>
              <a:tr h="115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81" name="Google Shape;81;p14"/>
          <p:cNvSpPr/>
          <p:nvPr/>
        </p:nvSpPr>
        <p:spPr>
          <a:xfrm>
            <a:off x="2914612" y="3006088"/>
            <a:ext cx="339000" cy="339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348925" y="4183775"/>
            <a:ext cx="1740300" cy="87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2218787" y="4183775"/>
            <a:ext cx="1740300" cy="875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4088649" y="4183775"/>
            <a:ext cx="1740300" cy="8754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4" title="select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862" y="4402400"/>
            <a:ext cx="43815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/>
          <p:nvPr/>
        </p:nvSpPr>
        <p:spPr>
          <a:xfrm>
            <a:off x="3496200" y="4039275"/>
            <a:ext cx="506700" cy="5850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FFFF00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E06666"/>
                </a:solidFill>
              </a:rPr>
              <a:t>WIN</a:t>
            </a:r>
            <a:endParaRPr b="1" sz="1300">
              <a:solidFill>
                <a:srgbClr val="E06666"/>
              </a:solidFill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248650" y="454075"/>
            <a:ext cx="5365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zh-TW" sz="1800">
                <a:solidFill>
                  <a:schemeClr val="dk2"/>
                </a:solidFill>
              </a:rPr>
              <a:t>5顆鋼珠由相同起點落下，同色格子數量加總</a:t>
            </a:r>
            <a:r>
              <a:rPr lang="zh-TW" sz="1800">
                <a:solidFill>
                  <a:schemeClr val="dk2"/>
                </a:solidFill>
              </a:rPr>
              <a:t>，</a:t>
            </a:r>
            <a:r>
              <a:rPr lang="zh-TW" sz="1800">
                <a:solidFill>
                  <a:srgbClr val="FF0000"/>
                </a:solidFill>
              </a:rPr>
              <a:t>依據押注顏色的彈珠數量獲得不同賠率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zh-TW" sz="1800">
                <a:solidFill>
                  <a:schemeClr val="dk2"/>
                </a:solidFill>
              </a:rPr>
              <a:t>賠付邏輯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zh-TW" sz="1800">
                <a:solidFill>
                  <a:schemeClr val="dk2"/>
                </a:solidFill>
              </a:rPr>
              <a:t>5 顆同色 - 觸發 Bonus (10x~1000x)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zh-TW" sz="1800">
                <a:solidFill>
                  <a:schemeClr val="dk2"/>
                </a:solidFill>
              </a:rPr>
              <a:t>4 顆同色 - 4.5x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zh-TW" sz="1800">
                <a:solidFill>
                  <a:schemeClr val="dk2"/>
                </a:solidFill>
              </a:rPr>
              <a:t>3 顆同色 - 2.3x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zh-TW" sz="1800">
                <a:solidFill>
                  <a:schemeClr val="dk2"/>
                </a:solidFill>
              </a:rPr>
              <a:t>2 顆同色 - 1x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zh-TW" sz="1800">
                <a:solidFill>
                  <a:schemeClr val="dk2"/>
                </a:solidFill>
              </a:rPr>
              <a:t>1 顆同色 - 0x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1034525" y="3223600"/>
            <a:ext cx="339000" cy="339000"/>
          </a:xfrm>
          <a:prstGeom prst="ellipse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1034525" y="3576913"/>
            <a:ext cx="339000" cy="339000"/>
          </a:xfrm>
          <a:prstGeom prst="ellipse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4171588" y="3483588"/>
            <a:ext cx="339000" cy="339000"/>
          </a:xfrm>
          <a:prstGeom prst="ellipse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2889250" y="3105525"/>
            <a:ext cx="339000" cy="339000"/>
          </a:xfrm>
          <a:prstGeom prst="ellipse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2914600" y="3483588"/>
            <a:ext cx="339000" cy="339000"/>
          </a:xfrm>
          <a:prstGeom prst="ellipse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5903494" y="157375"/>
            <a:ext cx="385500" cy="1015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5680000" y="254525"/>
            <a:ext cx="223500" cy="22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5680000" y="553675"/>
            <a:ext cx="223500" cy="223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5680000" y="852825"/>
            <a:ext cx="223500" cy="223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2669" y="44900"/>
            <a:ext cx="2550206" cy="383988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/>
          <p:nvPr/>
        </p:nvSpPr>
        <p:spPr>
          <a:xfrm>
            <a:off x="79575" y="176987"/>
            <a:ext cx="339000" cy="33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6814600" y="4297125"/>
            <a:ext cx="2097900" cy="46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RTP: 96.27</a:t>
            </a:r>
            <a:endParaRPr sz="18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208350" y="44900"/>
            <a:ext cx="51306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zh-TW" sz="2600"/>
              <a:t>  2</a:t>
            </a:r>
            <a:r>
              <a:rPr b="1" lang="zh-TW" sz="2600"/>
              <a:t>色-顆數最多獲勝（Battle）</a:t>
            </a:r>
            <a:endParaRPr b="1" sz="2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600"/>
          </a:p>
        </p:txBody>
      </p:sp>
      <p:sp>
        <p:nvSpPr>
          <p:cNvPr id="105" name="Google Shape;105;p15"/>
          <p:cNvSpPr txBox="1"/>
          <p:nvPr/>
        </p:nvSpPr>
        <p:spPr>
          <a:xfrm>
            <a:off x="248650" y="454075"/>
            <a:ext cx="4963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zh-TW" sz="1800">
                <a:solidFill>
                  <a:schemeClr val="dk2"/>
                </a:solidFill>
              </a:rPr>
              <a:t>5顆鋼珠由相同起點落下，同色格子</a:t>
            </a:r>
            <a:r>
              <a:rPr lang="zh-TW" sz="1800">
                <a:solidFill>
                  <a:schemeClr val="dk2"/>
                </a:solidFill>
              </a:rPr>
              <a:t>彈珠</a:t>
            </a:r>
            <a:r>
              <a:rPr lang="zh-TW" sz="1800">
                <a:solidFill>
                  <a:schemeClr val="dk2"/>
                </a:solidFill>
              </a:rPr>
              <a:t>數量加總，</a:t>
            </a:r>
            <a:r>
              <a:rPr lang="zh-TW" sz="1800">
                <a:solidFill>
                  <a:srgbClr val="FF0000"/>
                </a:solidFill>
              </a:rPr>
              <a:t>多的那方獲勝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zh-TW" sz="1800">
                <a:solidFill>
                  <a:schemeClr val="dk2"/>
                </a:solidFill>
              </a:rPr>
              <a:t>賠付邏輯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zh-TW" sz="1800">
                <a:solidFill>
                  <a:schemeClr val="dk2"/>
                </a:solidFill>
              </a:rPr>
              <a:t>5 顆同色 - 觸發 Bonus (3x~100x)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zh-TW" sz="1800">
                <a:solidFill>
                  <a:schemeClr val="dk2"/>
                </a:solidFill>
              </a:rPr>
              <a:t>4 顆同色 - 2x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zh-TW" sz="1800">
                <a:solidFill>
                  <a:schemeClr val="dk2"/>
                </a:solidFill>
              </a:rPr>
              <a:t>3 顆同色 - 1.5x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zh-TW" sz="1800">
                <a:solidFill>
                  <a:schemeClr val="dk2"/>
                </a:solidFill>
              </a:rPr>
              <a:t>2 or 1 顆同色 - 0x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5903494" y="157375"/>
            <a:ext cx="385500" cy="1015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5680000" y="254525"/>
            <a:ext cx="223500" cy="22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5680000" y="553675"/>
            <a:ext cx="223500" cy="223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5680000" y="852825"/>
            <a:ext cx="223500" cy="223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0" name="Google Shape;110;p15"/>
          <p:cNvGraphicFramePr/>
          <p:nvPr/>
        </p:nvGraphicFramePr>
        <p:xfrm>
          <a:off x="348925" y="258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{78C168A1-43FE-410F-B4E5-75D5B9F5BFB2}</a:tableStyleId>
              </a:tblPr>
              <a:tblGrid>
                <a:gridCol w="548000"/>
                <a:gridCol w="548000"/>
                <a:gridCol w="548000"/>
                <a:gridCol w="548000"/>
                <a:gridCol w="548000"/>
                <a:gridCol w="548000"/>
                <a:gridCol w="548000"/>
                <a:gridCol w="548000"/>
                <a:gridCol w="548000"/>
                <a:gridCol w="548000"/>
              </a:tblGrid>
              <a:tr h="115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111" name="Google Shape;111;p15"/>
          <p:cNvSpPr/>
          <p:nvPr/>
        </p:nvSpPr>
        <p:spPr>
          <a:xfrm>
            <a:off x="1257900" y="3955150"/>
            <a:ext cx="1740300" cy="87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3179649" y="3955150"/>
            <a:ext cx="1740300" cy="8754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5" title="select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725" y="4232838"/>
            <a:ext cx="43815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>
            <a:off x="3796450" y="4707725"/>
            <a:ext cx="506700" cy="4989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FFFF00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E06666"/>
                </a:solidFill>
              </a:rPr>
              <a:t>WIN</a:t>
            </a:r>
            <a:endParaRPr b="1" sz="1300">
              <a:solidFill>
                <a:srgbClr val="E06666"/>
              </a:solidFill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4266775" y="3348313"/>
            <a:ext cx="339000" cy="339000"/>
          </a:xfrm>
          <a:prstGeom prst="ellipse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1034525" y="3348313"/>
            <a:ext cx="339000" cy="339000"/>
          </a:xfrm>
          <a:prstGeom prst="ellipse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 rot="420711">
            <a:off x="3170675" y="3281439"/>
            <a:ext cx="339136" cy="339136"/>
          </a:xfrm>
          <a:prstGeom prst="ellipse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3170675" y="2876950"/>
            <a:ext cx="339000" cy="339000"/>
          </a:xfrm>
          <a:prstGeom prst="ellipse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1524150" y="2942438"/>
            <a:ext cx="339000" cy="339000"/>
          </a:xfrm>
          <a:prstGeom prst="ellipse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1394" y="152400"/>
            <a:ext cx="2550206" cy="383988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/>
          <p:nvPr/>
        </p:nvSpPr>
        <p:spPr>
          <a:xfrm>
            <a:off x="79575" y="176987"/>
            <a:ext cx="339000" cy="33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6814600" y="4297125"/>
            <a:ext cx="2097900" cy="46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RTP: 95.56</a:t>
            </a:r>
            <a:endParaRPr sz="18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 rot="10800000">
            <a:off x="3043513" y="3038048"/>
            <a:ext cx="3252600" cy="1779600"/>
          </a:xfrm>
          <a:prstGeom prst="trapezoid">
            <a:avLst>
              <a:gd fmla="val 25000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89263" y="3038048"/>
            <a:ext cx="3252600" cy="1779600"/>
          </a:xfrm>
          <a:prstGeom prst="trapezoid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 txBox="1"/>
          <p:nvPr>
            <p:ph type="title"/>
          </p:nvPr>
        </p:nvSpPr>
        <p:spPr>
          <a:xfrm>
            <a:off x="208350" y="44900"/>
            <a:ext cx="51306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600"/>
              <a:t>  </a:t>
            </a:r>
            <a:r>
              <a:rPr b="1" lang="zh-TW" sz="2600"/>
              <a:t>填滿幾個格子</a:t>
            </a:r>
            <a:endParaRPr b="1" sz="2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600"/>
          </a:p>
        </p:txBody>
      </p:sp>
      <p:sp>
        <p:nvSpPr>
          <p:cNvPr id="130" name="Google Shape;130;p16"/>
          <p:cNvSpPr txBox="1"/>
          <p:nvPr/>
        </p:nvSpPr>
        <p:spPr>
          <a:xfrm>
            <a:off x="248650" y="606475"/>
            <a:ext cx="496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5顆鋼珠由</a:t>
            </a:r>
            <a:r>
              <a:rPr lang="zh-TW" sz="1800">
                <a:solidFill>
                  <a:schemeClr val="dk2"/>
                </a:solidFill>
              </a:rPr>
              <a:t>不同</a:t>
            </a:r>
            <a:r>
              <a:rPr lang="zh-TW" sz="1800">
                <a:solidFill>
                  <a:schemeClr val="dk2"/>
                </a:solidFill>
              </a:rPr>
              <a:t>起點落下，</a:t>
            </a:r>
            <a:r>
              <a:rPr lang="zh-TW" sz="1800">
                <a:solidFill>
                  <a:schemeClr val="dk2"/>
                </a:solidFill>
              </a:rPr>
              <a:t>猜</a:t>
            </a:r>
            <a:r>
              <a:rPr lang="zh-TW" sz="1800">
                <a:solidFill>
                  <a:schemeClr val="dk2"/>
                </a:solidFill>
              </a:rPr>
              <a:t>填滿的格子數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79575" y="176987"/>
            <a:ext cx="339000" cy="33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D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32" name="Google Shape;132;p16"/>
          <p:cNvGraphicFramePr/>
          <p:nvPr/>
        </p:nvGraphicFramePr>
        <p:xfrm>
          <a:off x="381325" y="1569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{78C168A1-43FE-410F-B4E5-75D5B9F5BFB2}</a:tableStyleId>
              </a:tblPr>
              <a:tblGrid>
                <a:gridCol w="562275"/>
                <a:gridCol w="562275"/>
                <a:gridCol w="562275"/>
                <a:gridCol w="562275"/>
                <a:gridCol w="562275"/>
                <a:gridCol w="562275"/>
                <a:gridCol w="562275"/>
                <a:gridCol w="562275"/>
                <a:gridCol w="562275"/>
                <a:gridCol w="562275"/>
              </a:tblGrid>
              <a:tr h="128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133" name="Google Shape;133;p16"/>
          <p:cNvSpPr/>
          <p:nvPr/>
        </p:nvSpPr>
        <p:spPr>
          <a:xfrm>
            <a:off x="4419824" y="2444200"/>
            <a:ext cx="339000" cy="339000"/>
          </a:xfrm>
          <a:prstGeom prst="ellipse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3274393" y="2444200"/>
            <a:ext cx="339000" cy="339000"/>
          </a:xfrm>
          <a:prstGeom prst="ellipse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1639450" y="2481325"/>
            <a:ext cx="339000" cy="339000"/>
          </a:xfrm>
          <a:prstGeom prst="ellipse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1639450" y="2105200"/>
            <a:ext cx="339000" cy="339000"/>
          </a:xfrm>
          <a:prstGeom prst="ellipse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5001297" y="2466857"/>
            <a:ext cx="339000" cy="339000"/>
          </a:xfrm>
          <a:prstGeom prst="ellipse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16"/>
          <p:cNvGrpSpPr/>
          <p:nvPr/>
        </p:nvGrpSpPr>
        <p:grpSpPr>
          <a:xfrm>
            <a:off x="339307" y="3321119"/>
            <a:ext cx="2752500" cy="1409902"/>
            <a:chOff x="770138" y="3361148"/>
            <a:chExt cx="2752500" cy="1409902"/>
          </a:xfrm>
        </p:grpSpPr>
        <p:sp>
          <p:nvSpPr>
            <p:cNvPr id="139" name="Google Shape;139;p16"/>
            <p:cNvSpPr/>
            <p:nvPr/>
          </p:nvSpPr>
          <p:spPr>
            <a:xfrm>
              <a:off x="940356" y="3397354"/>
              <a:ext cx="735300" cy="665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60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3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4x</a:t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1778732" y="3397354"/>
              <a:ext cx="735300" cy="665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60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4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1.8x</a:t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2617109" y="3397354"/>
              <a:ext cx="735300" cy="665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60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5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4x</a:t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770138" y="4105650"/>
              <a:ext cx="2752500" cy="665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600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1 or 2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53.2x</a:t>
              </a:r>
              <a:endParaRPr/>
            </a:p>
          </p:txBody>
        </p:sp>
        <p:pic>
          <p:nvPicPr>
            <p:cNvPr id="143" name="Google Shape;143;p16" title="selected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54178" y="3694628"/>
              <a:ext cx="438150" cy="438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16"/>
            <p:cNvSpPr/>
            <p:nvPr/>
          </p:nvSpPr>
          <p:spPr>
            <a:xfrm>
              <a:off x="2243932" y="3361148"/>
              <a:ext cx="344700" cy="339000"/>
            </a:xfrm>
            <a:prstGeom prst="star6">
              <a:avLst>
                <a:gd fmla="val 28868" name="adj"/>
                <a:gd fmla="val 115470" name="hf"/>
              </a:avLst>
            </a:prstGeom>
            <a:solidFill>
              <a:srgbClr val="FFFF00"/>
            </a:solidFill>
            <a:ln cap="flat" cmpd="sng" w="9525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800">
                  <a:solidFill>
                    <a:srgbClr val="E06666"/>
                  </a:solidFill>
                </a:rPr>
                <a:t>WIN</a:t>
              </a:r>
              <a:endParaRPr b="1" sz="800">
                <a:solidFill>
                  <a:srgbClr val="E06666"/>
                </a:solidFill>
              </a:endParaRPr>
            </a:p>
          </p:txBody>
        </p:sp>
      </p:grpSp>
      <p:sp>
        <p:nvSpPr>
          <p:cNvPr id="145" name="Google Shape;145;p16"/>
          <p:cNvSpPr/>
          <p:nvPr/>
        </p:nvSpPr>
        <p:spPr>
          <a:xfrm>
            <a:off x="3821150" y="3397300"/>
            <a:ext cx="1899900" cy="133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   1:      0x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   </a:t>
            </a:r>
            <a:r>
              <a:rPr lang="zh-TW" sz="1200">
                <a:solidFill>
                  <a:srgbClr val="FF0000"/>
                </a:solidFill>
              </a:rPr>
              <a:t>2:      1x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   3:   1.5x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   4:      2x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   5:      Bonus(30~1000x)</a:t>
            </a:r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3638413" y="3009910"/>
            <a:ext cx="206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Payout based on fullest bin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215563" y="300991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H</a:t>
            </a:r>
            <a:r>
              <a:rPr lang="zh-TW" sz="1200"/>
              <a:t>ow many bins will receive balls</a:t>
            </a:r>
            <a:endParaRPr sz="120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8594" y="694975"/>
            <a:ext cx="2721600" cy="239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8133" y="0"/>
            <a:ext cx="261566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3906175" y="115625"/>
            <a:ext cx="2097900" cy="46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RTP: 95.28</a:t>
            </a:r>
            <a:endParaRPr sz="18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208350" y="44900"/>
            <a:ext cx="51306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600"/>
              <a:t>  </a:t>
            </a:r>
            <a:r>
              <a:rPr b="1" lang="zh-TW" sz="2600"/>
              <a:t>哪個格子數量最多</a:t>
            </a:r>
            <a:endParaRPr b="1" sz="2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600"/>
          </a:p>
        </p:txBody>
      </p:sp>
      <p:sp>
        <p:nvSpPr>
          <p:cNvPr id="156" name="Google Shape;156;p17"/>
          <p:cNvSpPr txBox="1"/>
          <p:nvPr/>
        </p:nvSpPr>
        <p:spPr>
          <a:xfrm>
            <a:off x="248650" y="613709"/>
            <a:ext cx="5755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5顆鋼珠由不同起點落下，</a:t>
            </a:r>
            <a:r>
              <a:rPr lang="zh-TW" sz="1800">
                <a:solidFill>
                  <a:srgbClr val="FF0000"/>
                </a:solidFill>
              </a:rPr>
              <a:t>猜</a:t>
            </a:r>
            <a:r>
              <a:rPr lang="zh-TW" sz="1800">
                <a:solidFill>
                  <a:srgbClr val="FF0000"/>
                </a:solidFill>
              </a:rPr>
              <a:t>哪個格子填滿數量最多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顆數平手時退款，其餘選項全輸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79575" y="176987"/>
            <a:ext cx="339000" cy="33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8594" y="694975"/>
            <a:ext cx="2721600" cy="239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8133" y="0"/>
            <a:ext cx="261566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3906175" y="115625"/>
            <a:ext cx="2097900" cy="46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RTP: 95.8</a:t>
            </a:r>
            <a:endParaRPr sz="18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graphicFrame>
        <p:nvGraphicFramePr>
          <p:cNvPr id="161" name="Google Shape;161;p17"/>
          <p:cNvGraphicFramePr/>
          <p:nvPr/>
        </p:nvGraphicFramePr>
        <p:xfrm>
          <a:off x="364375" y="13701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{78C168A1-43FE-410F-B4E5-75D5B9F5BFB2}</a:tableStyleId>
              </a:tblPr>
              <a:tblGrid>
                <a:gridCol w="562275"/>
                <a:gridCol w="562275"/>
                <a:gridCol w="562275"/>
                <a:gridCol w="562275"/>
                <a:gridCol w="562275"/>
                <a:gridCol w="562275"/>
                <a:gridCol w="562275"/>
                <a:gridCol w="562275"/>
                <a:gridCol w="562275"/>
                <a:gridCol w="562275"/>
              </a:tblGrid>
              <a:tr h="128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1</a:t>
                      </a:r>
                      <a:endParaRPr sz="2000"/>
                    </a:p>
                  </a:txBody>
                  <a:tcPr marT="0" marB="100800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2</a:t>
                      </a:r>
                      <a:endParaRPr sz="2000"/>
                    </a:p>
                  </a:txBody>
                  <a:tcPr marT="0" marB="100800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3</a:t>
                      </a:r>
                      <a:endParaRPr sz="2000"/>
                    </a:p>
                  </a:txBody>
                  <a:tcPr marT="0" marB="100800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4</a:t>
                      </a:r>
                      <a:endParaRPr sz="2000"/>
                    </a:p>
                  </a:txBody>
                  <a:tcPr marT="0" marB="100800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5</a:t>
                      </a:r>
                      <a:endParaRPr sz="2000"/>
                    </a:p>
                  </a:txBody>
                  <a:tcPr marT="0" marB="100800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6</a:t>
                      </a:r>
                      <a:endParaRPr sz="2000"/>
                    </a:p>
                  </a:txBody>
                  <a:tcPr marT="0" marB="100800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7</a:t>
                      </a:r>
                      <a:endParaRPr sz="2000"/>
                    </a:p>
                  </a:txBody>
                  <a:tcPr marT="0" marB="100800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8</a:t>
                      </a:r>
                      <a:endParaRPr sz="2000"/>
                    </a:p>
                  </a:txBody>
                  <a:tcPr marT="0" marB="100800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9</a:t>
                      </a:r>
                      <a:endParaRPr sz="2000"/>
                    </a:p>
                  </a:txBody>
                  <a:tcPr marT="0" marB="100800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10</a:t>
                      </a:r>
                      <a:endParaRPr sz="2000"/>
                    </a:p>
                  </a:txBody>
                  <a:tcPr marT="0" marB="100800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162" name="Google Shape;162;p17"/>
          <p:cNvSpPr/>
          <p:nvPr/>
        </p:nvSpPr>
        <p:spPr>
          <a:xfrm>
            <a:off x="4419821" y="2326664"/>
            <a:ext cx="339000" cy="339000"/>
          </a:xfrm>
          <a:prstGeom prst="ellipse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4419821" y="1649301"/>
            <a:ext cx="339000" cy="339000"/>
          </a:xfrm>
          <a:prstGeom prst="ellipse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4419821" y="1987982"/>
            <a:ext cx="339000" cy="339000"/>
          </a:xfrm>
          <a:prstGeom prst="ellipse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461500" y="2258476"/>
            <a:ext cx="339000" cy="339000"/>
          </a:xfrm>
          <a:prstGeom prst="ellipse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2188293" y="2218976"/>
            <a:ext cx="339000" cy="339000"/>
          </a:xfrm>
          <a:prstGeom prst="ellipse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800500" y="2862326"/>
            <a:ext cx="864900" cy="66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br>
              <a:rPr lang="zh-TW"/>
            </a:br>
            <a:r>
              <a:rPr lang="zh-TW"/>
              <a:t>350x</a:t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1786444" y="2862326"/>
            <a:ext cx="864900" cy="66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70x</a:t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2772387" y="2862326"/>
            <a:ext cx="864900" cy="66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br>
              <a:rPr lang="zh-TW"/>
            </a:br>
            <a:r>
              <a:rPr lang="zh-TW"/>
              <a:t>19x</a:t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3758331" y="2862326"/>
            <a:ext cx="864900" cy="66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</a:t>
            </a:r>
            <a:br>
              <a:rPr lang="zh-TW"/>
            </a:br>
            <a:r>
              <a:rPr lang="zh-TW"/>
              <a:t>8.8x</a:t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4744275" y="2862326"/>
            <a:ext cx="864900" cy="66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</a:t>
            </a:r>
            <a:br>
              <a:rPr lang="zh-TW"/>
            </a:br>
            <a:r>
              <a:rPr lang="zh-TW"/>
              <a:t>6x</a:t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800500" y="3730615"/>
            <a:ext cx="864900" cy="66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6x</a:t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1786444" y="3730615"/>
            <a:ext cx="864900" cy="66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7</a:t>
            </a:r>
            <a:br>
              <a:rPr lang="zh-TW"/>
            </a:br>
            <a:r>
              <a:rPr lang="zh-TW">
                <a:solidFill>
                  <a:schemeClr val="dk1"/>
                </a:solidFill>
              </a:rPr>
              <a:t>8.8</a:t>
            </a:r>
            <a:r>
              <a:rPr lang="zh-TW">
                <a:solidFill>
                  <a:schemeClr val="dk1"/>
                </a:solidFill>
              </a:rPr>
              <a:t>x</a:t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2772387" y="3730615"/>
            <a:ext cx="864900" cy="66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8</a:t>
            </a:r>
            <a:br>
              <a:rPr lang="zh-TW"/>
            </a:br>
            <a:r>
              <a:rPr lang="zh-TW">
                <a:solidFill>
                  <a:schemeClr val="dk1"/>
                </a:solidFill>
              </a:rPr>
              <a:t>19</a:t>
            </a:r>
            <a:r>
              <a:rPr lang="zh-TW">
                <a:solidFill>
                  <a:schemeClr val="dk1"/>
                </a:solidFill>
              </a:rPr>
              <a:t>x</a:t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3758331" y="3730615"/>
            <a:ext cx="864900" cy="66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70x</a:t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4744275" y="3730615"/>
            <a:ext cx="864900" cy="66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</a:t>
            </a:r>
            <a:br>
              <a:rPr lang="zh-TW"/>
            </a:br>
            <a:r>
              <a:rPr lang="zh-TW">
                <a:solidFill>
                  <a:schemeClr val="dk1"/>
                </a:solidFill>
              </a:rPr>
              <a:t>350x</a:t>
            </a:r>
            <a:endParaRPr/>
          </a:p>
        </p:txBody>
      </p:sp>
      <p:pic>
        <p:nvPicPr>
          <p:cNvPr id="177" name="Google Shape;177;p17" title="select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5769" y="4101779"/>
            <a:ext cx="43815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"/>
          <p:cNvSpPr/>
          <p:nvPr/>
        </p:nvSpPr>
        <p:spPr>
          <a:xfrm>
            <a:off x="2931107" y="4510754"/>
            <a:ext cx="506700" cy="5850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FFFF00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E06666"/>
                </a:solidFill>
              </a:rPr>
              <a:t>WIN</a:t>
            </a:r>
            <a:endParaRPr b="1" sz="13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/>
        </p:nvSpPr>
        <p:spPr>
          <a:xfrm>
            <a:off x="278050" y="824675"/>
            <a:ext cx="5531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zh-TW" sz="1800">
                <a:solidFill>
                  <a:schemeClr val="dk2"/>
                </a:solidFill>
              </a:rPr>
              <a:t>每局落下</a:t>
            </a:r>
            <a:r>
              <a:rPr lang="zh-TW" sz="1800">
                <a:solidFill>
                  <a:schemeClr val="dk2"/>
                </a:solidFill>
              </a:rPr>
              <a:t>一顆</a:t>
            </a:r>
            <a:r>
              <a:rPr lang="zh-TW" sz="1800">
                <a:solidFill>
                  <a:schemeClr val="dk2"/>
                </a:solidFill>
              </a:rPr>
              <a:t>鋼珠，玩家投注不同</a:t>
            </a:r>
            <a:r>
              <a:rPr lang="zh-TW" sz="1800">
                <a:solidFill>
                  <a:schemeClr val="dk2"/>
                </a:solidFill>
              </a:rPr>
              <a:t>顏色</a:t>
            </a:r>
            <a:r>
              <a:rPr lang="zh-TW" sz="1800">
                <a:solidFill>
                  <a:schemeClr val="dk2"/>
                </a:solidFill>
              </a:rPr>
              <a:t>，鋼珠落點對應的顏色為玩家的賠率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zh-TW" sz="1800">
                <a:solidFill>
                  <a:schemeClr val="dk2"/>
                </a:solidFill>
              </a:rPr>
              <a:t>Bonus 機制</a:t>
            </a:r>
            <a:r>
              <a:rPr lang="zh-TW" sz="1800">
                <a:solidFill>
                  <a:schemeClr val="dk2"/>
                </a:solidFill>
              </a:rPr>
              <a:t>：</a:t>
            </a:r>
            <a:r>
              <a:rPr lang="zh-TW" sz="1800">
                <a:solidFill>
                  <a:schemeClr val="dk2"/>
                </a:solidFill>
              </a:rPr>
              <a:t>每局隨機不同的坑位可觸發 SPIN，SPIN 有機會轉中</a:t>
            </a:r>
            <a:r>
              <a:rPr lang="zh-TW" sz="1800">
                <a:solidFill>
                  <a:schemeClr val="dk2"/>
                </a:solidFill>
              </a:rPr>
              <a:t>高賠（10x~200x）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900" y="64650"/>
            <a:ext cx="2972750" cy="2487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 rotWithShape="1">
          <a:blip r:embed="rId4">
            <a:alphaModFix/>
          </a:blip>
          <a:srcRect b="8026" l="0" r="0" t="43591"/>
          <a:stretch/>
        </p:blipFill>
        <p:spPr>
          <a:xfrm>
            <a:off x="6112900" y="2611570"/>
            <a:ext cx="2972750" cy="24885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8"/>
          <p:cNvSpPr/>
          <p:nvPr/>
        </p:nvSpPr>
        <p:spPr>
          <a:xfrm>
            <a:off x="166375" y="3418138"/>
            <a:ext cx="1839000" cy="875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36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2142454" y="3418138"/>
            <a:ext cx="1839000" cy="875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36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4118532" y="3418138"/>
            <a:ext cx="1839000" cy="87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36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6822070" y="1996131"/>
            <a:ext cx="144000" cy="144000"/>
          </a:xfrm>
          <a:prstGeom prst="ellipse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6742517" y="1883731"/>
            <a:ext cx="273300" cy="67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5957525" y="1695050"/>
            <a:ext cx="728400" cy="37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 txBox="1"/>
          <p:nvPr>
            <p:ph type="title"/>
          </p:nvPr>
        </p:nvSpPr>
        <p:spPr>
          <a:xfrm>
            <a:off x="208350" y="44900"/>
            <a:ext cx="51306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600"/>
              <a:t>  </a:t>
            </a:r>
            <a:r>
              <a:rPr b="1" lang="zh-TW" sz="2600"/>
              <a:t>傳統 Plinko</a:t>
            </a:r>
            <a:endParaRPr b="1" sz="2600"/>
          </a:p>
        </p:txBody>
      </p:sp>
      <p:sp>
        <p:nvSpPr>
          <p:cNvPr id="193" name="Google Shape;193;p18"/>
          <p:cNvSpPr/>
          <p:nvPr/>
        </p:nvSpPr>
        <p:spPr>
          <a:xfrm>
            <a:off x="79575" y="176987"/>
            <a:ext cx="339000" cy="33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F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94" name="Google Shape;194;p18"/>
          <p:cNvGraphicFramePr/>
          <p:nvPr/>
        </p:nvGraphicFramePr>
        <p:xfrm>
          <a:off x="154750" y="211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{CFC8EFB7-5B4B-4BD1-A791-33789E131153}</a:tableStyleId>
              </a:tblPr>
              <a:tblGrid>
                <a:gridCol w="339850"/>
                <a:gridCol w="339850"/>
                <a:gridCol w="339850"/>
                <a:gridCol w="339850"/>
                <a:gridCol w="339850"/>
                <a:gridCol w="339850"/>
                <a:gridCol w="339850"/>
                <a:gridCol w="339850"/>
                <a:gridCol w="339850"/>
                <a:gridCol w="339850"/>
                <a:gridCol w="339850"/>
                <a:gridCol w="339850"/>
                <a:gridCol w="339850"/>
                <a:gridCol w="339850"/>
                <a:gridCol w="339850"/>
                <a:gridCol w="339850"/>
                <a:gridCol w="3398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位置</a:t>
                      </a:r>
                      <a:endParaRPr sz="8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0</a:t>
                      </a:r>
                      <a:endParaRPr sz="8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1</a:t>
                      </a:r>
                      <a:endParaRPr sz="8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2</a:t>
                      </a:r>
                      <a:endParaRPr sz="8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3</a:t>
                      </a:r>
                      <a:endParaRPr sz="8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4</a:t>
                      </a:r>
                      <a:endParaRPr sz="8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5</a:t>
                      </a:r>
                      <a:endParaRPr sz="8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6</a:t>
                      </a:r>
                      <a:endParaRPr sz="8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7</a:t>
                      </a:r>
                      <a:endParaRPr sz="8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8</a:t>
                      </a:r>
                      <a:endParaRPr sz="8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9</a:t>
                      </a:r>
                      <a:endParaRPr sz="8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10</a:t>
                      </a:r>
                      <a:endParaRPr sz="8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11</a:t>
                      </a:r>
                      <a:endParaRPr sz="8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12</a:t>
                      </a:r>
                      <a:endParaRPr sz="8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13</a:t>
                      </a:r>
                      <a:endParaRPr sz="8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14</a:t>
                      </a:r>
                      <a:endParaRPr sz="8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15</a:t>
                      </a:r>
                      <a:endParaRPr sz="8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機率</a:t>
                      </a:r>
                      <a:endParaRPr sz="8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600"/>
                        <a:t>0.003%</a:t>
                      </a:r>
                      <a:endParaRPr sz="6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600"/>
                        <a:t>0.046%</a:t>
                      </a:r>
                      <a:endParaRPr sz="6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600"/>
                        <a:t>0.320%</a:t>
                      </a:r>
                      <a:endParaRPr sz="6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600"/>
                        <a:t>1.389%</a:t>
                      </a:r>
                      <a:endParaRPr sz="6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600"/>
                        <a:t>4.166%</a:t>
                      </a:r>
                      <a:endParaRPr sz="6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600"/>
                        <a:t>9.164%</a:t>
                      </a:r>
                      <a:endParaRPr sz="6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600"/>
                        <a:t>15.274%</a:t>
                      </a:r>
                      <a:endParaRPr sz="6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600"/>
                        <a:t>19.638%</a:t>
                      </a:r>
                      <a:endParaRPr sz="6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600"/>
                        <a:t>19.638%</a:t>
                      </a:r>
                      <a:endParaRPr sz="6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600"/>
                        <a:t>15.274%</a:t>
                      </a:r>
                      <a:endParaRPr sz="6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600"/>
                        <a:t>9.164%</a:t>
                      </a:r>
                      <a:endParaRPr sz="6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600"/>
                        <a:t>4.166%</a:t>
                      </a:r>
                      <a:endParaRPr sz="6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600"/>
                        <a:t>1.389%</a:t>
                      </a:r>
                      <a:endParaRPr sz="6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600"/>
                        <a:t>0.320%</a:t>
                      </a:r>
                      <a:endParaRPr sz="6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600"/>
                        <a:t>0.046%</a:t>
                      </a:r>
                      <a:endParaRPr sz="6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600"/>
                        <a:t>0.003%</a:t>
                      </a:r>
                      <a:endParaRPr sz="600"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0002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/>
                        <a:t>賠率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14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7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gridSpan="2"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SPIN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rowSpan="3"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1.2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1.1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0.7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0.7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1.1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1.2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gridSpan="2"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lt1"/>
                          </a:solidFill>
                        </a:rPr>
                        <a:t>SPIN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rowSpan="3"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7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14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85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13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3"/>
                    </a:solidFill>
                  </a:tcPr>
                </a:tc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1.2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0.5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0.3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0.3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0.5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1.2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3"/>
                    </a:solidFill>
                  </a:tcPr>
                </a:tc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13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85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3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600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07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75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0701"/>
                    </a:solidFill>
                  </a:tcPr>
                </a:tc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07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0.5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07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0.2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07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0.2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07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0.2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07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0.2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07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0.5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07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0701"/>
                    </a:solidFill>
                  </a:tcPr>
                </a:tc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75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07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solidFill>
                            <a:srgbClr val="FFFFFF"/>
                          </a:solidFill>
                        </a:rPr>
                        <a:t>600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0701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18"/>
          <p:cNvSpPr txBox="1"/>
          <p:nvPr/>
        </p:nvSpPr>
        <p:spPr>
          <a:xfrm>
            <a:off x="3906175" y="115625"/>
            <a:ext cx="2097900" cy="46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RTP: 95</a:t>
            </a:r>
            <a:endParaRPr sz="18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/>
        </p:nvSpPr>
        <p:spPr>
          <a:xfrm>
            <a:off x="1512400" y="3389338"/>
            <a:ext cx="2972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2"/>
                </a:solidFill>
              </a:rPr>
              <a:t>A. </a:t>
            </a:r>
            <a:r>
              <a:rPr b="1" lang="zh-TW" sz="1800">
                <a:solidFill>
                  <a:schemeClr val="dk2"/>
                </a:solidFill>
              </a:rPr>
              <a:t>相同的實體彈珠台</a:t>
            </a:r>
            <a:br>
              <a:rPr lang="zh-TW" sz="1800">
                <a:solidFill>
                  <a:schemeClr val="dk2"/>
                </a:solidFill>
              </a:rPr>
            </a:br>
            <a:r>
              <a:rPr lang="zh-TW" sz="1800">
                <a:solidFill>
                  <a:schemeClr val="dk2"/>
                </a:solidFill>
              </a:rPr>
              <a:t>落下一顆彈珠，以落點決定賠率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01" name="Google Shape;2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400" y="814862"/>
            <a:ext cx="2972750" cy="2487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 rotWithShape="1">
          <a:blip r:embed="rId4">
            <a:alphaModFix/>
          </a:blip>
          <a:srcRect b="8026" l="0" r="0" t="43591"/>
          <a:stretch/>
        </p:blipFill>
        <p:spPr>
          <a:xfrm>
            <a:off x="4645225" y="814557"/>
            <a:ext cx="2972750" cy="24885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9"/>
          <p:cNvSpPr/>
          <p:nvPr/>
        </p:nvSpPr>
        <p:spPr>
          <a:xfrm>
            <a:off x="2221570" y="2746344"/>
            <a:ext cx="144000" cy="144000"/>
          </a:xfrm>
          <a:prstGeom prst="ellipse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2142017" y="2633943"/>
            <a:ext cx="273300" cy="67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 txBox="1"/>
          <p:nvPr>
            <p:ph type="title"/>
          </p:nvPr>
        </p:nvSpPr>
        <p:spPr>
          <a:xfrm>
            <a:off x="208350" y="44900"/>
            <a:ext cx="51306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600"/>
              <a:t>  Bonus 形式</a:t>
            </a:r>
            <a:endParaRPr b="1" sz="2600"/>
          </a:p>
        </p:txBody>
      </p:sp>
      <p:sp>
        <p:nvSpPr>
          <p:cNvPr id="206" name="Google Shape;206;p19"/>
          <p:cNvSpPr/>
          <p:nvPr/>
        </p:nvSpPr>
        <p:spPr>
          <a:xfrm>
            <a:off x="79575" y="176987"/>
            <a:ext cx="339000" cy="33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@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4631600" y="3389338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2"/>
                </a:solidFill>
              </a:rPr>
              <a:t>B. </a:t>
            </a:r>
            <a:r>
              <a:rPr b="1" lang="zh-TW" sz="1800">
                <a:solidFill>
                  <a:schemeClr val="dk2"/>
                </a:solidFill>
              </a:rPr>
              <a:t>電子輪盤</a:t>
            </a:r>
            <a:br>
              <a:rPr lang="zh-TW" sz="1800">
                <a:solidFill>
                  <a:schemeClr val="dk2"/>
                </a:solidFill>
              </a:rPr>
            </a:br>
            <a:r>
              <a:rPr lang="zh-TW" sz="1800">
                <a:solidFill>
                  <a:schemeClr val="dk2"/>
                </a:solidFill>
              </a:rPr>
              <a:t>轉動一次，</a:t>
            </a:r>
            <a:r>
              <a:rPr lang="zh-TW" sz="1800">
                <a:solidFill>
                  <a:schemeClr val="dk2"/>
                </a:solidFill>
              </a:rPr>
              <a:t>最終</a:t>
            </a:r>
            <a:r>
              <a:rPr lang="zh-TW" sz="1800">
                <a:solidFill>
                  <a:schemeClr val="dk2"/>
                </a:solidFill>
              </a:rPr>
              <a:t>停留</a:t>
            </a:r>
            <a:r>
              <a:rPr lang="zh-TW" sz="1800">
                <a:solidFill>
                  <a:schemeClr val="dk2"/>
                </a:solidFill>
              </a:rPr>
              <a:t>的位置作為賠率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1519200" y="4601650"/>
            <a:ext cx="6105600" cy="47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補充說明：本次 Bonus 玩法單純以高賠形式呈現，沒有包含 JP 這種需要彩池抽水的成分，一切都包在 RTP 內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