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1" r:id="rId2"/>
    <p:sldId id="322" r:id="rId3"/>
    <p:sldId id="331" r:id="rId4"/>
    <p:sldId id="318" r:id="rId5"/>
    <p:sldId id="323" r:id="rId6"/>
    <p:sldId id="324" r:id="rId7"/>
    <p:sldId id="325" r:id="rId8"/>
    <p:sldId id="326" r:id="rId9"/>
    <p:sldId id="327" r:id="rId10"/>
    <p:sldId id="328" r:id="rId11"/>
    <p:sldId id="319" r:id="rId12"/>
    <p:sldId id="329" r:id="rId13"/>
    <p:sldId id="320" r:id="rId14"/>
    <p:sldId id="33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5D38"/>
    <a:srgbClr val="F4EFE9"/>
    <a:srgbClr val="421E06"/>
    <a:srgbClr val="CDF2FF"/>
    <a:srgbClr val="4D2F1E"/>
    <a:srgbClr val="D2C0B4"/>
    <a:srgbClr val="261314"/>
    <a:srgbClr val="FAE7D9"/>
    <a:srgbClr val="187A71"/>
    <a:srgbClr val="22A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8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217332" y="1285875"/>
            <a:ext cx="5936193" cy="15084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prstDash val="dash"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17333" y="3316115"/>
            <a:ext cx="903111" cy="587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학교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01066" y="3316115"/>
            <a:ext cx="1704623" cy="58702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서강대학교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7333" y="4089420"/>
            <a:ext cx="903111" cy="587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학번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01066" y="4089420"/>
            <a:ext cx="4673601" cy="58702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20191583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7333" y="4862725"/>
            <a:ext cx="903111" cy="587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1066" y="4862725"/>
            <a:ext cx="4673601" cy="58702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김태곤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86310" y="3316115"/>
            <a:ext cx="903111" cy="587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학과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70042" y="3316115"/>
            <a:ext cx="1704625" cy="58702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3217333" y="1363136"/>
            <a:ext cx="5757334" cy="1431191"/>
          </a:xfrm>
          <a:prstGeom prst="snip1Rect">
            <a:avLst>
              <a:gd name="adj" fmla="val 33305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comsil</a:t>
            </a:r>
            <a:r>
              <a:rPr lang="en-US" altLang="ko-KR" sz="3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FinalProject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-Maze-</a:t>
            </a:r>
          </a:p>
        </p:txBody>
      </p:sp>
    </p:spTree>
    <p:extLst>
      <p:ext uri="{BB962C8B-B14F-4D97-AF65-F5344CB8AC3E}">
        <p14:creationId xmlns:p14="http://schemas.microsoft.com/office/powerpoint/2010/main" val="280539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444097-7B05-4049-96D5-25A5E0657915}"/>
              </a:ext>
            </a:extLst>
          </p:cNvPr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프로그램의 동작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7B0BABD-1B2B-4EA8-AE9E-4711D4B6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08" y="546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2E81C-B556-4CE1-A2F3-F1E0C20C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51173104" descr="EMB00000fdc6d91">
            <a:extLst>
              <a:ext uri="{FF2B5EF4-FFF2-40B4-BE49-F238E27FC236}">
                <a16:creationId xmlns:a16="http://schemas.microsoft.com/office/drawing/2014/main" id="{F2FAC796-AED8-4B74-B49D-9488DF4D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55" y="771950"/>
            <a:ext cx="7637689" cy="55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5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prstClr val="white"/>
                </a:solidFill>
              </a:rPr>
              <a:t>프로젝트를 위해 사용한 자료구조 및 알고리즘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546100"/>
            <a:ext cx="12192000" cy="6311900"/>
          </a:xfrm>
          <a:prstGeom prst="rect">
            <a:avLst/>
          </a:prstGeom>
          <a:solidFill>
            <a:srgbClr val="F4EF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691" y="834168"/>
            <a:ext cx="53942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자료구조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9B1339-CB9A-4E76-A5E3-561B7E42D62B}"/>
              </a:ext>
            </a:extLst>
          </p:cNvPr>
          <p:cNvSpPr/>
          <p:nvPr/>
        </p:nvSpPr>
        <p:spPr>
          <a:xfrm>
            <a:off x="1002281" y="1874762"/>
            <a:ext cx="2703674" cy="15249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차원 배열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15D90A-1D4B-466D-A9DF-C31974778402}"/>
              </a:ext>
            </a:extLst>
          </p:cNvPr>
          <p:cNvSpPr/>
          <p:nvPr/>
        </p:nvSpPr>
        <p:spPr>
          <a:xfrm>
            <a:off x="4864236" y="1874761"/>
            <a:ext cx="2703674" cy="1524967"/>
          </a:xfrm>
          <a:prstGeom prst="rect">
            <a:avLst/>
          </a:prstGeom>
          <a:solidFill>
            <a:srgbClr val="D9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구조체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9298BF-25AF-495C-A9A4-888F6C293B9F}"/>
              </a:ext>
            </a:extLst>
          </p:cNvPr>
          <p:cNvSpPr/>
          <p:nvPr/>
        </p:nvSpPr>
        <p:spPr>
          <a:xfrm>
            <a:off x="8726191" y="1874762"/>
            <a:ext cx="2703674" cy="1524966"/>
          </a:xfrm>
          <a:prstGeom prst="rect">
            <a:avLst/>
          </a:prstGeom>
          <a:solidFill>
            <a:srgbClr val="D7D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인접 리스트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4B6EC7-E60E-4942-92B3-B017D9EB12C3}"/>
              </a:ext>
            </a:extLst>
          </p:cNvPr>
          <p:cNvSpPr/>
          <p:nvPr/>
        </p:nvSpPr>
        <p:spPr>
          <a:xfrm>
            <a:off x="243677" y="3508068"/>
            <a:ext cx="4220881" cy="21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이차원 배열의 경우 미로를 나타내는데 가장 간편한 방법이다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. N*M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의 미로를 만들게 되면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(N*2+1)*(M*2+1)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의 크기로 설정된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frame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배열로 미로를 나타낼 수 있다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한컴바탕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323353-2DCC-44DE-B24F-54E07478ECA9}"/>
              </a:ext>
            </a:extLst>
          </p:cNvPr>
          <p:cNvSpPr/>
          <p:nvPr/>
        </p:nvSpPr>
        <p:spPr>
          <a:xfrm>
            <a:off x="8491548" y="3554715"/>
            <a:ext cx="3451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한컴바탕"/>
              </a:rPr>
              <a:t>Node </a:t>
            </a:r>
            <a:r>
              <a:rPr lang="ko-KR" altLang="en-US" dirty="0">
                <a:latin typeface="한컴바탕"/>
              </a:rPr>
              <a:t>구조체로 선언된 인접 리스트는 </a:t>
            </a:r>
            <a:r>
              <a:rPr lang="en-US" altLang="ko-KR" dirty="0">
                <a:latin typeface="한컴바탕"/>
              </a:rPr>
              <a:t>0~N*M-1</a:t>
            </a:r>
            <a:r>
              <a:rPr lang="ko-KR" altLang="en-US" dirty="0">
                <a:latin typeface="한컴바탕"/>
              </a:rPr>
              <a:t>까지의 공간이 할당된다</a:t>
            </a:r>
            <a:r>
              <a:rPr lang="en-US" altLang="ko-KR" dirty="0">
                <a:latin typeface="한컴바탕"/>
              </a:rPr>
              <a:t>. </a:t>
            </a:r>
            <a:r>
              <a:rPr lang="ko-KR" altLang="en-US" dirty="0">
                <a:latin typeface="한컴바탕"/>
              </a:rPr>
              <a:t>할당된 이 노드들은 주변에 연결된 미로를 나타내는 자식 노드들로 연결되어 있다</a:t>
            </a:r>
            <a:r>
              <a:rPr lang="en-US" altLang="ko-KR" dirty="0">
                <a:latin typeface="한컴바탕"/>
              </a:rPr>
              <a:t>. </a:t>
            </a:r>
            <a:r>
              <a:rPr lang="ko-KR" altLang="en-US" dirty="0">
                <a:latin typeface="한컴바탕"/>
              </a:rPr>
              <a:t>모든 벽이 없는 미로일 때 최대 </a:t>
            </a:r>
            <a:r>
              <a:rPr lang="en-US" altLang="ko-KR" dirty="0">
                <a:latin typeface="한컴바탕"/>
              </a:rPr>
              <a:t>4*N*M</a:t>
            </a:r>
            <a:r>
              <a:rPr lang="ko-KR" altLang="en-US" dirty="0">
                <a:latin typeface="한컴바탕"/>
              </a:rPr>
              <a:t>의 노드를 가지게 된다</a:t>
            </a:r>
            <a:r>
              <a:rPr lang="en-US" altLang="ko-KR" dirty="0">
                <a:latin typeface="한컴바탕"/>
              </a:rPr>
              <a:t>.</a:t>
            </a:r>
            <a:endParaRPr lang="ko-KR" altLang="en-US" dirty="0">
              <a:latin typeface="한컴바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3E5B50-E773-4C34-9DB8-7717E1FE655F}"/>
              </a:ext>
            </a:extLst>
          </p:cNvPr>
          <p:cNvSpPr/>
          <p:nvPr/>
        </p:nvSpPr>
        <p:spPr>
          <a:xfrm>
            <a:off x="4599711" y="3622661"/>
            <a:ext cx="3367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한컴바탕"/>
              </a:rPr>
              <a:t>구조체의 경우 인접 리스트를 표현할 때 사용된다</a:t>
            </a:r>
            <a:r>
              <a:rPr lang="en-US" altLang="ko-KR" dirty="0">
                <a:latin typeface="한컴바탕"/>
              </a:rPr>
              <a:t>.</a:t>
            </a:r>
            <a:endParaRPr lang="ko-KR" altLang="en-US" dirty="0"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09769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prstClr val="white"/>
                </a:solidFill>
              </a:rPr>
              <a:t>프로젝트를 위해 사용한 자료구조 및 알고리즘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546100"/>
            <a:ext cx="12192000" cy="6311900"/>
          </a:xfrm>
          <a:prstGeom prst="rect">
            <a:avLst/>
          </a:prstGeom>
          <a:solidFill>
            <a:srgbClr val="F4EF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691" y="834168"/>
            <a:ext cx="53942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알고리즘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5C8AD7-04DA-498F-85B0-B2DE95D1C9D6}"/>
              </a:ext>
            </a:extLst>
          </p:cNvPr>
          <p:cNvSpPr/>
          <p:nvPr/>
        </p:nvSpPr>
        <p:spPr>
          <a:xfrm>
            <a:off x="2720244" y="1616347"/>
            <a:ext cx="2703674" cy="15249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Eller’s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algorithm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916028-7DB0-43FF-8A25-0AB3EBE01037}"/>
              </a:ext>
            </a:extLst>
          </p:cNvPr>
          <p:cNvSpPr/>
          <p:nvPr/>
        </p:nvSpPr>
        <p:spPr>
          <a:xfrm>
            <a:off x="6351291" y="1616730"/>
            <a:ext cx="2703674" cy="1524967"/>
          </a:xfrm>
          <a:prstGeom prst="rect">
            <a:avLst/>
          </a:prstGeom>
          <a:solidFill>
            <a:srgbClr val="D9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깊이 우선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9647C6-6985-47A9-8EA0-D365C44451D1}"/>
              </a:ext>
            </a:extLst>
          </p:cNvPr>
          <p:cNvSpPr/>
          <p:nvPr/>
        </p:nvSpPr>
        <p:spPr>
          <a:xfrm>
            <a:off x="443344" y="3429000"/>
            <a:ext cx="51079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dirty="0"/>
              <a:t>Eller’s algorithm</a:t>
            </a:r>
            <a:r>
              <a:rPr lang="ko-KR" altLang="en-US" dirty="0"/>
              <a:t>의 경우 랜덤으로 미로를 제작하는 알고리즘이다</a:t>
            </a:r>
            <a:r>
              <a:rPr lang="en-US" altLang="ko-KR" dirty="0"/>
              <a:t>. </a:t>
            </a:r>
            <a:r>
              <a:rPr lang="ko-KR" altLang="en-US" dirty="0"/>
              <a:t>처음 미로를 </a:t>
            </a:r>
            <a:r>
              <a:rPr lang="en-US" altLang="ko-KR" dirty="0"/>
              <a:t>1</a:t>
            </a:r>
            <a:r>
              <a:rPr lang="ko-KR" altLang="en-US" dirty="0"/>
              <a:t>부터 오름차순으로 </a:t>
            </a:r>
            <a:r>
              <a:rPr lang="ko-KR" altLang="en-US" dirty="0" err="1"/>
              <a:t>초기화시킨다</a:t>
            </a:r>
            <a:r>
              <a:rPr lang="en-US" altLang="ko-KR" dirty="0"/>
              <a:t>. </a:t>
            </a:r>
            <a:r>
              <a:rPr lang="ko-KR" altLang="en-US" dirty="0"/>
              <a:t>이후 중간의 벽을 제거하고</a:t>
            </a:r>
            <a:r>
              <a:rPr lang="en-US" altLang="ko-KR" dirty="0"/>
              <a:t>, </a:t>
            </a:r>
            <a:r>
              <a:rPr lang="ko-KR" altLang="en-US" dirty="0"/>
              <a:t>동기화를 시킨다</a:t>
            </a:r>
            <a:r>
              <a:rPr lang="en-US" altLang="ko-KR" dirty="0"/>
              <a:t>. </a:t>
            </a:r>
            <a:r>
              <a:rPr lang="ko-KR" altLang="en-US" dirty="0"/>
              <a:t>이후 현재 미로 칸의 숫자를 아래로 랜덤으로 늘리고 아래 미로에서 위의 미로와 숫자가 같지 않다면 오름차순으로 다시 숫자를 입력한다</a:t>
            </a:r>
            <a:r>
              <a:rPr lang="en-US" altLang="ko-KR" dirty="0"/>
              <a:t>. </a:t>
            </a:r>
            <a:r>
              <a:rPr lang="ko-KR" altLang="en-US" dirty="0"/>
              <a:t>위아래 인접한 두 숫자가 같으면 벽을 없애고</a:t>
            </a:r>
            <a:r>
              <a:rPr lang="en-US" altLang="ko-KR" dirty="0"/>
              <a:t>, </a:t>
            </a:r>
            <a:r>
              <a:rPr lang="ko-KR" altLang="en-US" dirty="0"/>
              <a:t>아래 미로의 벽을 만들어준다</a:t>
            </a:r>
            <a:r>
              <a:rPr lang="en-US" altLang="ko-KR" dirty="0"/>
              <a:t>. </a:t>
            </a:r>
            <a:r>
              <a:rPr lang="ko-KR" altLang="en-US" dirty="0"/>
              <a:t>이 과정을 반복하다가 끝에 도달할 경우 끝의 </a:t>
            </a:r>
            <a:r>
              <a:rPr lang="ko-KR" altLang="en-US" dirty="0" err="1"/>
              <a:t>옆벽을</a:t>
            </a:r>
            <a:r>
              <a:rPr lang="ko-KR" altLang="en-US" dirty="0"/>
              <a:t> 동기화 되지 않은 숫자가 있다면 </a:t>
            </a:r>
            <a:r>
              <a:rPr lang="ko-KR" altLang="en-US" dirty="0" err="1"/>
              <a:t>없애준다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EE7229-552C-433B-AC64-51CA5084B91F}"/>
              </a:ext>
            </a:extLst>
          </p:cNvPr>
          <p:cNvSpPr/>
          <p:nvPr/>
        </p:nvSpPr>
        <p:spPr>
          <a:xfrm>
            <a:off x="6231218" y="3429000"/>
            <a:ext cx="4951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깊이 우선 탐색의 경우 미로의 최단 경로를 찾는 데 사용된다</a:t>
            </a:r>
            <a:r>
              <a:rPr lang="en-US" altLang="ko-KR" dirty="0"/>
              <a:t>. </a:t>
            </a:r>
            <a:r>
              <a:rPr lang="ko-KR" altLang="en-US" dirty="0"/>
              <a:t>깊이 우선 탐색의 경우 먼저 스택에 시작 위치의 값을 넣어준다</a:t>
            </a:r>
            <a:r>
              <a:rPr lang="en-US" altLang="ko-KR" dirty="0"/>
              <a:t>. </a:t>
            </a:r>
            <a:r>
              <a:rPr lang="ko-KR" altLang="en-US" dirty="0"/>
              <a:t>스택에 들어간 곳의 </a:t>
            </a:r>
            <a:r>
              <a:rPr lang="en-US" altLang="ko-KR" dirty="0"/>
              <a:t>visited</a:t>
            </a:r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 err="1"/>
              <a:t>이된다</a:t>
            </a:r>
            <a:r>
              <a:rPr lang="en-US" altLang="ko-KR" dirty="0"/>
              <a:t>. </a:t>
            </a:r>
            <a:r>
              <a:rPr lang="ko-KR" altLang="en-US" dirty="0"/>
              <a:t>이후 스택의 값이 모두 빠지지 않는 동안 다음 과정을 반복한다</a:t>
            </a:r>
            <a:r>
              <a:rPr lang="en-US" altLang="ko-KR" dirty="0"/>
              <a:t>. </a:t>
            </a:r>
            <a:r>
              <a:rPr lang="ko-KR" altLang="en-US" dirty="0"/>
              <a:t>스택의 </a:t>
            </a:r>
            <a:r>
              <a:rPr lang="en-US" altLang="ko-KR" dirty="0"/>
              <a:t>top</a:t>
            </a:r>
            <a:r>
              <a:rPr lang="ko-KR" altLang="en-US" dirty="0"/>
              <a:t>에 들어간 값의 인접 리스트의 자식 노드 개수만큼 방문 여부를 판단하고 방문할 곳이 있으면 스택에 넣고</a:t>
            </a:r>
            <a:r>
              <a:rPr lang="en-US" altLang="ko-KR" dirty="0"/>
              <a:t>, </a:t>
            </a:r>
            <a:r>
              <a:rPr lang="ko-KR" altLang="en-US" dirty="0"/>
              <a:t>없으면 스택을 빼는 과정을 반복한다</a:t>
            </a:r>
            <a:r>
              <a:rPr lang="en-US" altLang="ko-KR" dirty="0"/>
              <a:t>. </a:t>
            </a:r>
            <a:r>
              <a:rPr lang="ko-KR" altLang="en-US" dirty="0"/>
              <a:t>이러한 과정을 통해 스택에는 최단 경로가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3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5691" y="1347754"/>
            <a:ext cx="11180618" cy="5258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prstClr val="white"/>
                </a:solidFill>
              </a:rPr>
              <a:t>함수의 기능과 변수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5691" y="834168"/>
            <a:ext cx="539425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함수의 기능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6F9D4B-BEC5-43CA-A5E6-0C7B5AD7EBA6}"/>
              </a:ext>
            </a:extLst>
          </p:cNvPr>
          <p:cNvSpPr/>
          <p:nvPr/>
        </p:nvSpPr>
        <p:spPr>
          <a:xfrm>
            <a:off x="1519901" y="2009707"/>
            <a:ext cx="8926426" cy="434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ⅰ. void setup()</a:t>
            </a:r>
            <a:r>
              <a:rPr lang="en-US" altLang="ko-KR" dirty="0"/>
              <a:t> 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dirty="0"/>
              <a:t>ⅱ. void draw()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dirty="0"/>
              <a:t>ⅲ. void </a:t>
            </a:r>
            <a:r>
              <a:rPr lang="en-US" altLang="ko-KR" dirty="0" err="1"/>
              <a:t>kekPressed</a:t>
            </a:r>
            <a:r>
              <a:rPr lang="en-US" altLang="ko-KR" dirty="0"/>
              <a:t>(int key), void </a:t>
            </a:r>
            <a:r>
              <a:rPr lang="en-US" altLang="ko-KR" dirty="0" err="1"/>
              <a:t>keyReleased</a:t>
            </a:r>
            <a:r>
              <a:rPr lang="en-US" altLang="ko-KR" dirty="0"/>
              <a:t>(int key)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dirty="0"/>
              <a:t>ⅳ. void </a:t>
            </a:r>
            <a:r>
              <a:rPr lang="en-US" altLang="ko-KR" dirty="0" err="1"/>
              <a:t>freeMemory</a:t>
            </a:r>
            <a:r>
              <a:rPr lang="en-US" altLang="ko-KR" dirty="0"/>
              <a:t>()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dirty="0"/>
              <a:t>ⅴ. void makemaze1(), void makemaze2()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dirty="0"/>
              <a:t>ⅵ. void </a:t>
            </a:r>
            <a:r>
              <a:rPr lang="en-US" altLang="ko-KR" dirty="0" err="1"/>
              <a:t>makelist</a:t>
            </a:r>
            <a:r>
              <a:rPr lang="en-US" altLang="ko-KR" dirty="0"/>
              <a:t>()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dirty="0"/>
              <a:t>ⅶ. void DFS1(), void DFS2(), void sync(int**maze, char**frame, int </a:t>
            </a:r>
            <a:r>
              <a:rPr lang="en-US" altLang="ko-KR" dirty="0" err="1"/>
              <a:t>xa</a:t>
            </a:r>
            <a:r>
              <a:rPr lang="en-US" altLang="ko-KR" dirty="0"/>
              <a:t>, int </a:t>
            </a:r>
            <a:r>
              <a:rPr lang="en-US" altLang="ko-KR" dirty="0" err="1"/>
              <a:t>ya</a:t>
            </a:r>
            <a:r>
              <a:rPr lang="en-US" altLang="ko-KR" dirty="0"/>
              <a:t>)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dirty="0"/>
              <a:t>ⅷ. void </a:t>
            </a:r>
            <a:r>
              <a:rPr lang="en-US" altLang="ko-KR" dirty="0" err="1"/>
              <a:t>dfsdraw</a:t>
            </a:r>
            <a:r>
              <a:rPr lang="en-US" altLang="ko-KR" dirty="0"/>
              <a:t>()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r>
              <a:rPr lang="en-US" altLang="ko-KR" dirty="0"/>
              <a:t>ⅸ. void ENDP()</a:t>
            </a:r>
          </a:p>
          <a:p>
            <a:pPr marL="381000" indent="-381000" algn="just" fontAlgn="base">
              <a:lnSpc>
                <a:spcPct val="160000"/>
              </a:lnSpc>
              <a:tabLst>
                <a:tab pos="491490" algn="l"/>
              </a:tabLst>
            </a:pP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11816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5691" y="1347754"/>
            <a:ext cx="11180618" cy="5258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page = 0; //</a:t>
            </a:r>
            <a:r>
              <a:rPr lang="ko-KR" altLang="en-US"/>
              <a:t>미로의 위치를 나타내는 변수</a:t>
            </a:r>
            <a:r>
              <a:rPr lang="en-US" altLang="ko-KR"/>
              <a:t>(maze1</a:t>
            </a:r>
            <a:r>
              <a:rPr lang="ko-KR" altLang="en-US"/>
              <a:t>과 </a:t>
            </a:r>
            <a:r>
              <a:rPr lang="en-US" altLang="ko-KR"/>
              <a:t>maze2)</a:t>
            </a:r>
            <a:endParaRPr lang="ko-KR" altLang="en-US"/>
          </a:p>
          <a:p>
            <a:r>
              <a:rPr lang="en-US" altLang="ko-KR"/>
              <a:t>int k=0; </a:t>
            </a:r>
          </a:p>
          <a:p>
            <a:r>
              <a:rPr lang="en-US" altLang="ko-KR"/>
              <a:t>double timeresult;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prstClr val="white"/>
                </a:solidFill>
              </a:rPr>
              <a:t>함수의 기능과 변수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5691" y="834168"/>
            <a:ext cx="53942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변수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6F9D4B-BEC5-43CA-A5E6-0C7B5AD7EBA6}"/>
              </a:ext>
            </a:extLst>
          </p:cNvPr>
          <p:cNvSpPr/>
          <p:nvPr/>
        </p:nvSpPr>
        <p:spPr>
          <a:xfrm>
            <a:off x="858504" y="1422993"/>
            <a:ext cx="89264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미로의 기본 구성</a:t>
            </a:r>
            <a:endParaRPr lang="en-US" altLang="ko-KR" dirty="0"/>
          </a:p>
          <a:p>
            <a:r>
              <a:rPr lang="en-US" altLang="ko-KR" dirty="0"/>
              <a:t>int HEIGHT; //</a:t>
            </a:r>
            <a:r>
              <a:rPr lang="ko-KR" altLang="en-US" dirty="0"/>
              <a:t>미로의 높이</a:t>
            </a:r>
            <a:endParaRPr lang="en-US" altLang="ko-KR" dirty="0"/>
          </a:p>
          <a:p>
            <a:r>
              <a:rPr lang="en-US" altLang="ko-KR" dirty="0"/>
              <a:t>int WIDTH; //</a:t>
            </a:r>
            <a:r>
              <a:rPr lang="ko-KR" altLang="en-US" dirty="0"/>
              <a:t>미로의 너비</a:t>
            </a:r>
            <a:endParaRPr lang="en-US" altLang="ko-KR" dirty="0"/>
          </a:p>
          <a:p>
            <a:r>
              <a:rPr lang="en-US" altLang="ko-KR" dirty="0"/>
              <a:t>char</a:t>
            </a:r>
            <a:r>
              <a:rPr lang="ko-KR" altLang="en-US" dirty="0"/>
              <a:t>** </a:t>
            </a:r>
            <a:r>
              <a:rPr lang="en-US" altLang="ko-KR" dirty="0"/>
              <a:t>frame1 //</a:t>
            </a:r>
            <a:r>
              <a:rPr lang="ko-KR" altLang="en-US" dirty="0"/>
              <a:t>미로의 벽</a:t>
            </a:r>
          </a:p>
          <a:p>
            <a:r>
              <a:rPr lang="en-US" altLang="ko-KR" dirty="0"/>
              <a:t>char** frame2;</a:t>
            </a:r>
            <a:endParaRPr lang="ko-KR" altLang="en-US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midstart</a:t>
            </a:r>
            <a:r>
              <a:rPr lang="en-US" altLang="ko-KR" dirty="0"/>
              <a:t>, </a:t>
            </a:r>
            <a:r>
              <a:rPr lang="en-US" altLang="ko-KR" dirty="0" err="1"/>
              <a:t>midend</a:t>
            </a:r>
            <a:r>
              <a:rPr lang="en-US" altLang="ko-KR" dirty="0"/>
              <a:t>; //</a:t>
            </a:r>
            <a:r>
              <a:rPr lang="ko-KR" altLang="en-US" dirty="0"/>
              <a:t>랜덤으로 정해진 이동 통로</a:t>
            </a:r>
          </a:p>
          <a:p>
            <a:endParaRPr lang="en-US" altLang="ko-KR" dirty="0"/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D286E5-6F5F-4406-A52D-796C69FC0B85}"/>
              </a:ext>
            </a:extLst>
          </p:cNvPr>
          <p:cNvSpPr/>
          <p:nvPr/>
        </p:nvSpPr>
        <p:spPr>
          <a:xfrm>
            <a:off x="6425023" y="17117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//DFS</a:t>
            </a:r>
            <a:r>
              <a:rPr lang="ko-KR" altLang="en-US" dirty="0"/>
              <a:t>를 위한 자료구조</a:t>
            </a:r>
          </a:p>
          <a:p>
            <a:r>
              <a:rPr lang="en-US" altLang="ko-KR" dirty="0"/>
              <a:t>Node **mazelist1;</a:t>
            </a:r>
          </a:p>
          <a:p>
            <a:r>
              <a:rPr lang="en-US" altLang="ko-KR" dirty="0"/>
              <a:t>Node **mazelist2;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275BF-ECB7-492A-8569-7503E4406C34}"/>
              </a:ext>
            </a:extLst>
          </p:cNvPr>
          <p:cNvSpPr/>
          <p:nvPr/>
        </p:nvSpPr>
        <p:spPr>
          <a:xfrm>
            <a:off x="960582" y="326485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//DFS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* </a:t>
            </a:r>
            <a:r>
              <a:rPr lang="en-US" altLang="ko-KR" dirty="0"/>
              <a:t>visited1; //</a:t>
            </a:r>
            <a:r>
              <a:rPr lang="ko-KR" altLang="en-US" dirty="0"/>
              <a:t>방문여부를 저장할 포인터</a:t>
            </a:r>
          </a:p>
          <a:p>
            <a:r>
              <a:rPr lang="en-US" altLang="ko-KR" dirty="0"/>
              <a:t>int* visited2;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* </a:t>
            </a:r>
            <a:r>
              <a:rPr lang="en-US" altLang="ko-KR" dirty="0"/>
              <a:t>stack1; // </a:t>
            </a:r>
            <a:r>
              <a:rPr lang="ko-KR" altLang="en-US" dirty="0"/>
              <a:t>최단 경로를 저장하는 포인터</a:t>
            </a:r>
          </a:p>
          <a:p>
            <a:r>
              <a:rPr lang="en-US" altLang="ko-KR" dirty="0"/>
              <a:t>int* stack2;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* </a:t>
            </a:r>
            <a:r>
              <a:rPr lang="en-US" altLang="ko-KR" dirty="0"/>
              <a:t>path1; // </a:t>
            </a:r>
            <a:r>
              <a:rPr lang="ko-KR" altLang="en-US" dirty="0"/>
              <a:t>다녀온 경로를 저장하는 포인터</a:t>
            </a:r>
          </a:p>
          <a:p>
            <a:r>
              <a:rPr lang="en-US" altLang="ko-KR" dirty="0"/>
              <a:t>int* path2;</a:t>
            </a:r>
          </a:p>
          <a:p>
            <a:r>
              <a:rPr lang="en-US" altLang="ko-KR" dirty="0"/>
              <a:t>int top1 = -1; // </a:t>
            </a:r>
            <a:r>
              <a:rPr lang="en-US" altLang="ko-KR" dirty="0" err="1"/>
              <a:t>dfs</a:t>
            </a:r>
            <a:r>
              <a:rPr lang="ko-KR" altLang="en-US" dirty="0"/>
              <a:t>에서 </a:t>
            </a:r>
            <a:r>
              <a:rPr lang="en-US" altLang="ko-KR" dirty="0"/>
              <a:t>stack</a:t>
            </a:r>
            <a:r>
              <a:rPr lang="ko-KR" altLang="en-US" dirty="0"/>
              <a:t>에 쌓인 개수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ptop1 = -1; // </a:t>
            </a:r>
            <a:r>
              <a:rPr lang="en-US" altLang="ko-KR" dirty="0" err="1"/>
              <a:t>dfs</a:t>
            </a:r>
            <a:r>
              <a:rPr lang="ko-KR" altLang="en-US" dirty="0"/>
              <a:t>에서 </a:t>
            </a:r>
            <a:r>
              <a:rPr lang="en-US" altLang="ko-KR" dirty="0"/>
              <a:t>path</a:t>
            </a:r>
            <a:r>
              <a:rPr lang="ko-KR" altLang="en-US" dirty="0"/>
              <a:t>에 쌓인 개수</a:t>
            </a:r>
          </a:p>
          <a:p>
            <a:r>
              <a:rPr lang="en-US" altLang="ko-KR" dirty="0"/>
              <a:t>int top2 = -1;</a:t>
            </a:r>
          </a:p>
          <a:p>
            <a:r>
              <a:rPr lang="en-US" altLang="ko-KR" dirty="0"/>
              <a:t>int ptop2 = -1;</a:t>
            </a:r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D12E4C-7963-4E6E-8DED-76B0BFBB1B45}"/>
              </a:ext>
            </a:extLst>
          </p:cNvPr>
          <p:cNvSpPr/>
          <p:nvPr/>
        </p:nvSpPr>
        <p:spPr>
          <a:xfrm>
            <a:off x="6425023" y="31773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사용자의 위치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maze_y</a:t>
            </a:r>
            <a:r>
              <a:rPr lang="en-US" altLang="ko-KR" dirty="0"/>
              <a:t>=0;//</a:t>
            </a:r>
            <a:r>
              <a:rPr lang="ko-KR" altLang="en-US" dirty="0" err="1"/>
              <a:t>미로칸의</a:t>
            </a:r>
            <a:r>
              <a:rPr lang="ko-KR" altLang="en-US" dirty="0"/>
              <a:t> 열의 인덱스를 가리킨다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maze_x</a:t>
            </a:r>
            <a:r>
              <a:rPr lang="en-US" altLang="ko-KR" dirty="0"/>
              <a:t>=0;//</a:t>
            </a:r>
            <a:r>
              <a:rPr lang="ko-KR" altLang="en-US" dirty="0" err="1"/>
              <a:t>미로칸의</a:t>
            </a:r>
            <a:r>
              <a:rPr lang="ko-KR" altLang="en-US" dirty="0"/>
              <a:t> 행의 인덱스를 가리킨다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01346E-2BA3-492A-90F3-67FDE5D78D6B}"/>
              </a:ext>
            </a:extLst>
          </p:cNvPr>
          <p:cNvSpPr/>
          <p:nvPr/>
        </p:nvSpPr>
        <p:spPr>
          <a:xfrm>
            <a:off x="6411191" y="4522294"/>
            <a:ext cx="7201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기타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page = 0; //</a:t>
            </a:r>
            <a:r>
              <a:rPr lang="ko-KR" altLang="en-US" dirty="0"/>
              <a:t>미로의 위치를 나타내는 변수</a:t>
            </a:r>
            <a:endParaRPr lang="en-US" altLang="ko-KR" dirty="0"/>
          </a:p>
          <a:p>
            <a:r>
              <a:rPr lang="en-US" altLang="ko-KR" dirty="0"/>
              <a:t>int k=0; </a:t>
            </a:r>
          </a:p>
          <a:p>
            <a:r>
              <a:rPr lang="en-US" altLang="ko-KR" dirty="0"/>
              <a:t>double </a:t>
            </a:r>
            <a:r>
              <a:rPr lang="en-US" altLang="ko-KR" dirty="0" err="1"/>
              <a:t>timeresult</a:t>
            </a:r>
            <a:r>
              <a:rPr lang="en-US" altLang="ko-KR" dirty="0"/>
              <a:t>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45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C643D-4D82-4AAB-93FA-5987A444896D}"/>
              </a:ext>
            </a:extLst>
          </p:cNvPr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프로젝트의 목적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5EADB-E30C-4438-81DA-806F0158BB4B}"/>
              </a:ext>
            </a:extLst>
          </p:cNvPr>
          <p:cNvSpPr/>
          <p:nvPr/>
        </p:nvSpPr>
        <p:spPr>
          <a:xfrm>
            <a:off x="498846" y="1043191"/>
            <a:ext cx="11180618" cy="5258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F9ABEF5-D746-4875-A1EF-EE49F23434D3}"/>
              </a:ext>
            </a:extLst>
          </p:cNvPr>
          <p:cNvSpPr/>
          <p:nvPr/>
        </p:nvSpPr>
        <p:spPr>
          <a:xfrm>
            <a:off x="2923640" y="4533089"/>
            <a:ext cx="6344719" cy="481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solidFill>
                  <a:srgbClr val="E7E6E6">
                    <a:lumMod val="50000"/>
                  </a:srgbClr>
                </a:solidFill>
              </a:rPr>
              <a:t>최종적인 프로그램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77390E8-9C76-41A1-A8D7-872EBB440024}"/>
              </a:ext>
            </a:extLst>
          </p:cNvPr>
          <p:cNvSpPr/>
          <p:nvPr/>
        </p:nvSpPr>
        <p:spPr>
          <a:xfrm>
            <a:off x="3553291" y="2245399"/>
            <a:ext cx="2381346" cy="108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srgbClr val="E7E6E6">
                    <a:lumMod val="50000"/>
                  </a:srgbClr>
                </a:solidFill>
              </a:rPr>
              <a:t>2</a:t>
            </a:r>
            <a:r>
              <a:rPr lang="ko-KR" altLang="en-US" dirty="0">
                <a:solidFill>
                  <a:srgbClr val="E7E6E6">
                    <a:lumMod val="50000"/>
                  </a:srgbClr>
                </a:solidFill>
              </a:rPr>
              <a:t>개의 미로 생성</a:t>
            </a:r>
            <a:endParaRPr lang="ko-KR" altLang="en-US" sz="2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7D22C7-44DA-4862-82B1-1A485081947E}"/>
              </a:ext>
            </a:extLst>
          </p:cNvPr>
          <p:cNvSpPr/>
          <p:nvPr/>
        </p:nvSpPr>
        <p:spPr>
          <a:xfrm>
            <a:off x="6183128" y="2247581"/>
            <a:ext cx="2381346" cy="108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>
                <a:solidFill>
                  <a:srgbClr val="E7E6E6">
                    <a:lumMod val="50000"/>
                  </a:srgbClr>
                </a:solidFill>
              </a:rPr>
              <a:t>미로간 워프 장치</a:t>
            </a:r>
            <a:endParaRPr lang="ko-KR" altLang="en-US" sz="2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9C49C5-D044-4D27-A316-B9D76E5279FB}"/>
              </a:ext>
            </a:extLst>
          </p:cNvPr>
          <p:cNvSpPr/>
          <p:nvPr/>
        </p:nvSpPr>
        <p:spPr>
          <a:xfrm>
            <a:off x="8812965" y="2245399"/>
            <a:ext cx="2381346" cy="108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solidFill>
                  <a:srgbClr val="E7E6E6">
                    <a:lumMod val="50000"/>
                  </a:srgbClr>
                </a:solidFill>
              </a:rPr>
              <a:t>시간 측정과 경쟁</a:t>
            </a:r>
            <a:endParaRPr lang="ko-KR" altLang="en-US" sz="2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1711271-D2E1-4FB2-8943-54B974F7D448}"/>
              </a:ext>
            </a:extLst>
          </p:cNvPr>
          <p:cNvSpPr/>
          <p:nvPr/>
        </p:nvSpPr>
        <p:spPr>
          <a:xfrm>
            <a:off x="923454" y="2245399"/>
            <a:ext cx="2381346" cy="108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solidFill>
                  <a:srgbClr val="E7E6E6">
                    <a:lumMod val="50000"/>
                  </a:srgbClr>
                </a:solidFill>
              </a:rPr>
              <a:t>사용자 지정 </a:t>
            </a:r>
            <a:endParaRPr lang="en-US" altLang="ko-KR" dirty="0">
              <a:solidFill>
                <a:srgbClr val="E7E6E6">
                  <a:lumMod val="50000"/>
                </a:srgbClr>
              </a:solidFill>
            </a:endParaRPr>
          </a:p>
          <a:p>
            <a:pPr lvl="0" algn="ctr"/>
            <a:r>
              <a:rPr lang="ko-KR" altLang="en-US" dirty="0">
                <a:solidFill>
                  <a:srgbClr val="E7E6E6">
                    <a:lumMod val="50000"/>
                  </a:srgbClr>
                </a:solidFill>
              </a:rPr>
              <a:t>랜덤 미로</a:t>
            </a:r>
            <a:endParaRPr lang="ko-KR" altLang="en-US" sz="2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7D260054-DD0A-4C9A-8C6E-933AEB9A399F}"/>
              </a:ext>
            </a:extLst>
          </p:cNvPr>
          <p:cNvSpPr/>
          <p:nvPr/>
        </p:nvSpPr>
        <p:spPr>
          <a:xfrm rot="1741637">
            <a:off x="2713131" y="3757140"/>
            <a:ext cx="1344706" cy="304800"/>
          </a:xfrm>
          <a:prstGeom prst="rightArrow">
            <a:avLst/>
          </a:prstGeom>
          <a:solidFill>
            <a:srgbClr val="84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660C0B8F-DFFB-4F64-8FE7-7BAA4FA027B9}"/>
              </a:ext>
            </a:extLst>
          </p:cNvPr>
          <p:cNvSpPr/>
          <p:nvPr/>
        </p:nvSpPr>
        <p:spPr>
          <a:xfrm rot="19858363" flipH="1">
            <a:off x="8140612" y="3769072"/>
            <a:ext cx="1344706" cy="304800"/>
          </a:xfrm>
          <a:prstGeom prst="rightArrow">
            <a:avLst/>
          </a:prstGeom>
          <a:solidFill>
            <a:srgbClr val="84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7F9EF142-0264-4F8B-9899-50A767A1EF28}"/>
              </a:ext>
            </a:extLst>
          </p:cNvPr>
          <p:cNvSpPr/>
          <p:nvPr/>
        </p:nvSpPr>
        <p:spPr>
          <a:xfrm rot="14122190" flipH="1">
            <a:off x="4738988" y="3734089"/>
            <a:ext cx="821337" cy="304800"/>
          </a:xfrm>
          <a:prstGeom prst="rightArrow">
            <a:avLst/>
          </a:prstGeom>
          <a:solidFill>
            <a:srgbClr val="84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CC4A6318-8538-41D7-B5DF-674242D0459A}"/>
              </a:ext>
            </a:extLst>
          </p:cNvPr>
          <p:cNvSpPr/>
          <p:nvPr/>
        </p:nvSpPr>
        <p:spPr>
          <a:xfrm rot="7477810">
            <a:off x="6775291" y="3734090"/>
            <a:ext cx="821337" cy="304800"/>
          </a:xfrm>
          <a:prstGeom prst="rightArrow">
            <a:avLst/>
          </a:prstGeom>
          <a:solidFill>
            <a:srgbClr val="84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7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18B02F-9180-4108-A1B8-5505195160D0}"/>
              </a:ext>
            </a:extLst>
          </p:cNvPr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프로그램의 수행 환경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8D9D6E-9E09-4C0C-9907-75A8F401188E}"/>
              </a:ext>
            </a:extLst>
          </p:cNvPr>
          <p:cNvSpPr/>
          <p:nvPr/>
        </p:nvSpPr>
        <p:spPr>
          <a:xfrm>
            <a:off x="1700645" y="2880716"/>
            <a:ext cx="8790709" cy="1310554"/>
          </a:xfrm>
          <a:prstGeom prst="rect">
            <a:avLst/>
          </a:prstGeom>
          <a:solidFill>
            <a:srgbClr val="D9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프로젝트의 수행 환경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845D38"/>
                </a:solidFill>
              </a:rPr>
              <a:t>visual studio</a:t>
            </a:r>
            <a:r>
              <a:rPr lang="ko-KR" altLang="en-US" dirty="0">
                <a:solidFill>
                  <a:srgbClr val="845D38"/>
                </a:solidFill>
              </a:rPr>
              <a:t>를 기반으로 </a:t>
            </a:r>
            <a:r>
              <a:rPr lang="en-US" altLang="ko-KR" dirty="0" err="1">
                <a:solidFill>
                  <a:srgbClr val="845D38"/>
                </a:solidFill>
              </a:rPr>
              <a:t>OpenFramwork</a:t>
            </a:r>
            <a:r>
              <a:rPr lang="ko-KR" altLang="en-US" dirty="0">
                <a:solidFill>
                  <a:srgbClr val="845D38"/>
                </a:solidFill>
              </a:rPr>
              <a:t>를 사용하여 프로젝트를 수행하였다</a:t>
            </a:r>
            <a:r>
              <a:rPr lang="en-US" altLang="ko-KR" dirty="0">
                <a:solidFill>
                  <a:srgbClr val="845D38"/>
                </a:solidFill>
              </a:rPr>
              <a:t>.</a:t>
            </a:r>
            <a:endParaRPr lang="ko-KR" altLang="en-US" dirty="0">
              <a:solidFill>
                <a:srgbClr val="845D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창의적으로 구현한 부분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FC6D58-48FA-426E-837B-ECD8E6372F54}"/>
              </a:ext>
            </a:extLst>
          </p:cNvPr>
          <p:cNvSpPr/>
          <p:nvPr/>
        </p:nvSpPr>
        <p:spPr>
          <a:xfrm>
            <a:off x="3077103" y="1379598"/>
            <a:ext cx="8202632" cy="1310554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3A69065-42DB-41FA-B9FB-4C0E27EE3DBC}"/>
              </a:ext>
            </a:extLst>
          </p:cNvPr>
          <p:cNvSpPr/>
          <p:nvPr/>
        </p:nvSpPr>
        <p:spPr>
          <a:xfrm>
            <a:off x="1393197" y="1379598"/>
            <a:ext cx="1683907" cy="1310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미로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6EDF0A6-7AD7-4083-80B8-39B45C005305}"/>
              </a:ext>
            </a:extLst>
          </p:cNvPr>
          <p:cNvSpPr/>
          <p:nvPr/>
        </p:nvSpPr>
        <p:spPr>
          <a:xfrm>
            <a:off x="1393197" y="2952433"/>
            <a:ext cx="1683907" cy="1310554"/>
          </a:xfrm>
          <a:prstGeom prst="rect">
            <a:avLst/>
          </a:prstGeom>
          <a:solidFill>
            <a:srgbClr val="D9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STEP. 2</a:t>
            </a:r>
          </a:p>
          <a:p>
            <a:pPr algn="ctr"/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미로간 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워프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1021C97-8940-4910-94DC-9205C2DCE568}"/>
              </a:ext>
            </a:extLst>
          </p:cNvPr>
          <p:cNvSpPr/>
          <p:nvPr/>
        </p:nvSpPr>
        <p:spPr>
          <a:xfrm>
            <a:off x="3077103" y="2952433"/>
            <a:ext cx="8202632" cy="1310554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9ACC20-CACF-4B24-85FE-5CE9A2185968}"/>
              </a:ext>
            </a:extLst>
          </p:cNvPr>
          <p:cNvSpPr/>
          <p:nvPr/>
        </p:nvSpPr>
        <p:spPr>
          <a:xfrm>
            <a:off x="1393197" y="4525268"/>
            <a:ext cx="1683907" cy="1310554"/>
          </a:xfrm>
          <a:prstGeom prst="rect">
            <a:avLst/>
          </a:prstGeom>
          <a:solidFill>
            <a:srgbClr val="D7D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STEP. 3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 경쟁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DEA976-3DAD-4140-9751-4DC3A52DCE7E}"/>
              </a:ext>
            </a:extLst>
          </p:cNvPr>
          <p:cNvSpPr/>
          <p:nvPr/>
        </p:nvSpPr>
        <p:spPr>
          <a:xfrm>
            <a:off x="3077103" y="4525268"/>
            <a:ext cx="8202632" cy="1310554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8F8D55-4869-44EF-9B09-6B57B86EFEBE}"/>
              </a:ext>
            </a:extLst>
          </p:cNvPr>
          <p:cNvSpPr/>
          <p:nvPr/>
        </p:nvSpPr>
        <p:spPr>
          <a:xfrm>
            <a:off x="3534480" y="1665543"/>
            <a:ext cx="6792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기존의 한 개의 미로가 아닌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미로를 채택하면서 보다 복잡하고 다양한 미로를 만들 수 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DC00657-F907-4DAB-B430-D1B879C9E1D0}"/>
              </a:ext>
            </a:extLst>
          </p:cNvPr>
          <p:cNvSpPr/>
          <p:nvPr/>
        </p:nvSpPr>
        <p:spPr>
          <a:xfrm>
            <a:off x="3534480" y="3284544"/>
            <a:ext cx="6792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개의 미로를 랜덤 통로를 이용하여 통로 입구 도달 시 워프를 적용하면서 보다 재미있는 미로를 만들 수 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9D2CDFD-5F0D-467D-B713-B9B999B37EC7}"/>
              </a:ext>
            </a:extLst>
          </p:cNvPr>
          <p:cNvSpPr/>
          <p:nvPr/>
        </p:nvSpPr>
        <p:spPr>
          <a:xfrm>
            <a:off x="3534480" y="4869291"/>
            <a:ext cx="6792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 경쟁을 통해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n*m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미로에서 자신이 얼마나 빠르게 통과할 수 있는지 측정할 수 있다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02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490DCA-8555-4D51-A637-98E275EC42B9}"/>
              </a:ext>
            </a:extLst>
          </p:cNvPr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프로그램의 동작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67F2B-04EE-4E8E-8F9B-DB71F21C9D62}"/>
              </a:ext>
            </a:extLst>
          </p:cNvPr>
          <p:cNvSpPr/>
          <p:nvPr/>
        </p:nvSpPr>
        <p:spPr>
          <a:xfrm>
            <a:off x="2251975" y="3017003"/>
            <a:ext cx="7688050" cy="1310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프로젝트의 동작은 프로그램을 실행시켜서 확인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57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444097-7B05-4049-96D5-25A5E0657915}"/>
              </a:ext>
            </a:extLst>
          </p:cNvPr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프로그램의 동작</a:t>
            </a:r>
          </a:p>
        </p:txBody>
      </p:sp>
      <p:pic>
        <p:nvPicPr>
          <p:cNvPr id="1025" name="_x350829616" descr="EMB00000fdc6d89">
            <a:extLst>
              <a:ext uri="{FF2B5EF4-FFF2-40B4-BE49-F238E27FC236}">
                <a16:creationId xmlns:a16="http://schemas.microsoft.com/office/drawing/2014/main" id="{45A94804-55C3-46BF-8A59-C586D99F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92" y="1143732"/>
            <a:ext cx="9907816" cy="522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3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444097-7B05-4049-96D5-25A5E0657915}"/>
              </a:ext>
            </a:extLst>
          </p:cNvPr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프로그램의 동작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6FA2ABB-CC53-44BE-93BC-1DDF57C4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51170368" descr="EMB00000fdc6d8b">
            <a:extLst>
              <a:ext uri="{FF2B5EF4-FFF2-40B4-BE49-F238E27FC236}">
                <a16:creationId xmlns:a16="http://schemas.microsoft.com/office/drawing/2014/main" id="{72458AEE-8D90-4952-BDB1-66E214BE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29" y="695081"/>
            <a:ext cx="8309341" cy="60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444097-7B05-4049-96D5-25A5E0657915}"/>
              </a:ext>
            </a:extLst>
          </p:cNvPr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프로그램의 동작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5D6D93-3940-4BDB-ADE6-701EF370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51169432" descr="EMB00000fdc6d8d">
            <a:extLst>
              <a:ext uri="{FF2B5EF4-FFF2-40B4-BE49-F238E27FC236}">
                <a16:creationId xmlns:a16="http://schemas.microsoft.com/office/drawing/2014/main" id="{8E3A97C6-BC19-48B4-A80E-B3284276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62" y="773235"/>
            <a:ext cx="7770773" cy="56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96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444097-7B05-4049-96D5-25A5E0657915}"/>
              </a:ext>
            </a:extLst>
          </p:cNvPr>
          <p:cNvSpPr/>
          <p:nvPr/>
        </p:nvSpPr>
        <p:spPr>
          <a:xfrm>
            <a:off x="0" y="1"/>
            <a:ext cx="12192000" cy="546099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/>
              <a:t>프로그램의 동작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7B0BABD-1B2B-4EA8-AE9E-4711D4B6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08" y="546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51173176" descr="EMB00000fdc6d8f">
            <a:extLst>
              <a:ext uri="{FF2B5EF4-FFF2-40B4-BE49-F238E27FC236}">
                <a16:creationId xmlns:a16="http://schemas.microsoft.com/office/drawing/2014/main" id="{8BF8C887-E0C8-40C1-ACBA-C62CA9B8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21" y="791307"/>
            <a:ext cx="7893307" cy="57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66499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675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Adobe 고딕 Std B</vt:lpstr>
      <vt:lpstr>맑은 고딕</vt:lpstr>
      <vt:lpstr>야놀자 야체 R</vt:lpstr>
      <vt:lpstr>한컴바탕</vt:lpstr>
      <vt:lpstr>Arial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tg85911@naver.com</cp:lastModifiedBy>
  <cp:revision>153</cp:revision>
  <dcterms:created xsi:type="dcterms:W3CDTF">2017-08-07T07:53:17Z</dcterms:created>
  <dcterms:modified xsi:type="dcterms:W3CDTF">2020-06-28T14:15:00Z</dcterms:modified>
</cp:coreProperties>
</file>