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6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3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1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3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975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0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8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042B0DB6-F5C7-45FB-8CF3-31B45F9C2DAC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52F3-5EBD-4E90-8FCD-68E3B1FA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Trade Finance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6E0E4-3B54-4E25-A953-8EC9CF85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Use case:  Trade Finance - Letter of Credit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93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0113-2C8A-45FD-94B7-F8AF3344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Trade Finance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38B74-2B79-4EFD-9203-1E8578E809A8}"/>
              </a:ext>
            </a:extLst>
          </p:cNvPr>
          <p:cNvSpPr/>
          <p:nvPr/>
        </p:nvSpPr>
        <p:spPr>
          <a:xfrm>
            <a:off x="2522220" y="2782669"/>
            <a:ext cx="538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What?     W</a:t>
            </a:r>
            <a:r>
              <a:rPr lang="en-IN" sz="3600" dirty="0" err="1"/>
              <a:t>hy</a:t>
            </a:r>
            <a:r>
              <a:rPr lang="en-IN" sz="3600" dirty="0"/>
              <a:t> ?     </a:t>
            </a:r>
            <a:r>
              <a:rPr lang="en-US" sz="3600" dirty="0"/>
              <a:t>Who?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DDCCB-2229-43BC-9C14-358E8E6DA1D5}"/>
              </a:ext>
            </a:extLst>
          </p:cNvPr>
          <p:cNvSpPr/>
          <p:nvPr/>
        </p:nvSpPr>
        <p:spPr>
          <a:xfrm>
            <a:off x="1181100" y="3924188"/>
            <a:ext cx="929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Signifies financing of trade that concerns domestic and international trade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intermediaries such as </a:t>
            </a:r>
            <a:r>
              <a:rPr lang="en-US" b="1" dirty="0"/>
              <a:t>banks</a:t>
            </a:r>
            <a:r>
              <a:rPr lang="en-US" dirty="0"/>
              <a:t> and financial institutions can facilitate transactions by financing the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Seller of goods, buyer, banks and financial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132490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FA21-1764-4F87-8D6E-F066341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C75970-A76D-4B39-AED0-21815F23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804161"/>
            <a:ext cx="7403147" cy="3070860"/>
          </a:xfrm>
        </p:spPr>
        <p:txBody>
          <a:bodyPr numCol="2">
            <a:normAutofit/>
          </a:bodyPr>
          <a:lstStyle/>
          <a:p>
            <a:r>
              <a:rPr lang="en-US" sz="2400" b="1" dirty="0"/>
              <a:t>Buyer</a:t>
            </a:r>
          </a:p>
          <a:p>
            <a:r>
              <a:rPr lang="en-US" sz="2400" dirty="0"/>
              <a:t>Seller</a:t>
            </a:r>
          </a:p>
          <a:p>
            <a:r>
              <a:rPr lang="en-US" sz="2400" dirty="0"/>
              <a:t>Financial Institutions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Shipping Companies</a:t>
            </a:r>
          </a:p>
          <a:p>
            <a:r>
              <a:rPr lang="en-US" sz="2400" dirty="0"/>
              <a:t>Insurance Agents</a:t>
            </a:r>
          </a:p>
          <a:p>
            <a:r>
              <a:rPr lang="en-US" sz="2400" dirty="0"/>
              <a:t>Certificate Agencies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4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54FF-5A61-4CCF-A48B-1058673B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Instruments available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9E33-DCD3-4F4C-9A22-FA18C460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401284" cy="3450613"/>
          </a:xfrm>
        </p:spPr>
        <p:txBody>
          <a:bodyPr/>
          <a:lstStyle/>
          <a:p>
            <a:r>
              <a:rPr lang="en-US" dirty="0"/>
              <a:t>Trade Acceptance</a:t>
            </a:r>
          </a:p>
          <a:p>
            <a:r>
              <a:rPr lang="en-US" dirty="0"/>
              <a:t>Documentary Letter of Credit</a:t>
            </a:r>
          </a:p>
          <a:p>
            <a:r>
              <a:rPr lang="en-US" dirty="0"/>
              <a:t>Bankers Acceptance</a:t>
            </a:r>
          </a:p>
          <a:p>
            <a:r>
              <a:rPr lang="en-US" dirty="0"/>
              <a:t>Deferred Payment</a:t>
            </a:r>
          </a:p>
          <a:p>
            <a:r>
              <a:rPr lang="en-US" dirty="0"/>
              <a:t>Standby Letter of Credit</a:t>
            </a:r>
          </a:p>
          <a:p>
            <a:r>
              <a:rPr lang="en-US" dirty="0"/>
              <a:t>Guarantee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3F2240-4A42-4E2A-B164-9BB69C3741A9}"/>
              </a:ext>
            </a:extLst>
          </p:cNvPr>
          <p:cNvSpPr txBox="1">
            <a:spLocks/>
          </p:cNvSpPr>
          <p:nvPr/>
        </p:nvSpPr>
        <p:spPr>
          <a:xfrm>
            <a:off x="6007636" y="2012164"/>
            <a:ext cx="440128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</a:t>
            </a:r>
          </a:p>
          <a:p>
            <a:r>
              <a:rPr lang="en-US" dirty="0"/>
              <a:t>Invoice</a:t>
            </a:r>
          </a:p>
          <a:p>
            <a:r>
              <a:rPr lang="en-US" dirty="0"/>
              <a:t>Finance</a:t>
            </a:r>
          </a:p>
          <a:p>
            <a:r>
              <a:rPr lang="en-US" dirty="0"/>
              <a:t>Promissory Note</a:t>
            </a:r>
          </a:p>
          <a:p>
            <a:r>
              <a:rPr lang="en-US" dirty="0"/>
              <a:t>Letter of Indemnity</a:t>
            </a:r>
          </a:p>
          <a:p>
            <a:r>
              <a:rPr lang="en-US" dirty="0"/>
              <a:t>Letter of Undertaking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32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F186-81BC-4AB1-9455-2F9C8DD4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mechanisms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1452-2560-4FC5-AB3F-7374D716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International Standards DLPC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25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A14C51B-09B6-4F4A-A29C-6772E65044E6}"/>
              </a:ext>
            </a:extLst>
          </p:cNvPr>
          <p:cNvSpPr/>
          <p:nvPr/>
        </p:nvSpPr>
        <p:spPr>
          <a:xfrm>
            <a:off x="2346500" y="2429498"/>
            <a:ext cx="6530244" cy="3132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8F26DEB-9DE3-4E2D-A545-0BF3603F2CD7}"/>
              </a:ext>
            </a:extLst>
          </p:cNvPr>
          <p:cNvSpPr/>
          <p:nvPr/>
        </p:nvSpPr>
        <p:spPr>
          <a:xfrm>
            <a:off x="1060301" y="2068154"/>
            <a:ext cx="1797268" cy="18976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DF186-81BC-4AB1-9455-2F9C8DD4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- TFBC</a:t>
            </a:r>
            <a:endParaRPr lang="en-IN" dirty="0"/>
          </a:p>
        </p:txBody>
      </p:sp>
      <p:pic>
        <p:nvPicPr>
          <p:cNvPr id="2056" name="Picture 8" descr="Image result for seller icon">
            <a:extLst>
              <a:ext uri="{FF2B5EF4-FFF2-40B4-BE49-F238E27FC236}">
                <a16:creationId xmlns:a16="http://schemas.microsoft.com/office/drawing/2014/main" id="{BD40C2D1-2BA9-48C0-9F03-C65AF703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15" y="2571354"/>
            <a:ext cx="1005365" cy="10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F677E9-355A-48A3-8F7A-288A7255BE36}"/>
              </a:ext>
            </a:extLst>
          </p:cNvPr>
          <p:cNvSpPr txBox="1"/>
          <p:nvPr/>
        </p:nvSpPr>
        <p:spPr>
          <a:xfrm>
            <a:off x="1442579" y="2105395"/>
            <a:ext cx="119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Buyer org</a:t>
            </a:r>
            <a:endParaRPr lang="en-IN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9E1764C-2025-405C-BCCA-CCCB3D7B77AA}"/>
              </a:ext>
            </a:extLst>
          </p:cNvPr>
          <p:cNvSpPr/>
          <p:nvPr/>
        </p:nvSpPr>
        <p:spPr>
          <a:xfrm>
            <a:off x="2943085" y="2804289"/>
            <a:ext cx="551457" cy="539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Peer</a:t>
            </a:r>
            <a:endParaRPr lang="en-IN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D5E0D46-83D0-4F44-9F69-7FA56710C641}"/>
              </a:ext>
            </a:extLst>
          </p:cNvPr>
          <p:cNvSpPr/>
          <p:nvPr/>
        </p:nvSpPr>
        <p:spPr>
          <a:xfrm>
            <a:off x="5514621" y="3917325"/>
            <a:ext cx="815030" cy="3865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Orderer</a:t>
            </a:r>
            <a:endParaRPr lang="en-IN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307B7-A14C-4F60-A4F4-A1A9316B0C33}"/>
              </a:ext>
            </a:extLst>
          </p:cNvPr>
          <p:cNvCxnSpPr>
            <a:stCxn id="2056" idx="3"/>
            <a:endCxn id="61" idx="2"/>
          </p:cNvCxnSpPr>
          <p:nvPr/>
        </p:nvCxnSpPr>
        <p:spPr>
          <a:xfrm flipV="1">
            <a:off x="2548580" y="3074036"/>
            <a:ext cx="3945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Image result for application icon">
            <a:extLst>
              <a:ext uri="{FF2B5EF4-FFF2-40B4-BE49-F238E27FC236}">
                <a16:creationId xmlns:a16="http://schemas.microsoft.com/office/drawing/2014/main" id="{57FC1A8D-A6C4-434F-AA12-8D9777A6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371" y="2259179"/>
            <a:ext cx="1141468" cy="114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350492-91BC-4D31-BAF6-79193B20E880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922136" y="3467730"/>
            <a:ext cx="21379" cy="44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6FB6B96-3B48-453B-8756-ACDD3EE02D04}"/>
              </a:ext>
            </a:extLst>
          </p:cNvPr>
          <p:cNvSpPr txBox="1"/>
          <p:nvPr/>
        </p:nvSpPr>
        <p:spPr>
          <a:xfrm>
            <a:off x="5194234" y="1893981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IN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3A31101-A232-43A2-A3C9-1D70D12C67B3}"/>
              </a:ext>
            </a:extLst>
          </p:cNvPr>
          <p:cNvGrpSpPr/>
          <p:nvPr/>
        </p:nvGrpSpPr>
        <p:grpSpPr>
          <a:xfrm>
            <a:off x="8246125" y="3003178"/>
            <a:ext cx="2240706" cy="2035812"/>
            <a:chOff x="8246125" y="3003178"/>
            <a:chExt cx="2240706" cy="203581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D20B12-524C-4676-87D7-67F7FD4185EF}"/>
                </a:ext>
              </a:extLst>
            </p:cNvPr>
            <p:cNvSpPr/>
            <p:nvPr/>
          </p:nvSpPr>
          <p:spPr>
            <a:xfrm>
              <a:off x="8489795" y="3003178"/>
              <a:ext cx="1997036" cy="203581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58" name="Picture 10" descr="Blue bank icon in flat style with the building facade with three  ">
              <a:extLst>
                <a:ext uri="{FF2B5EF4-FFF2-40B4-BE49-F238E27FC236}">
                  <a16:creationId xmlns:a16="http://schemas.microsoft.com/office/drawing/2014/main" id="{51761A24-8F44-413D-BC93-0F56327C8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4331" y="3525980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8793D2B-C7AC-4AF9-92F6-24ACD6D9B21C}"/>
                </a:ext>
              </a:extLst>
            </p:cNvPr>
            <p:cNvSpPr/>
            <p:nvPr/>
          </p:nvSpPr>
          <p:spPr>
            <a:xfrm>
              <a:off x="8246125" y="3751337"/>
              <a:ext cx="551457" cy="539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Peer</a:t>
              </a:r>
              <a:endParaRPr lang="en-IN" sz="800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C8FA99-352A-43FC-B7E8-AB6AE4D77683}"/>
                </a:ext>
              </a:extLst>
            </p:cNvPr>
            <p:cNvCxnSpPr>
              <a:stCxn id="2058" idx="1"/>
              <a:endCxn id="63" idx="6"/>
            </p:cNvCxnSpPr>
            <p:nvPr/>
          </p:nvCxnSpPr>
          <p:spPr>
            <a:xfrm flipH="1">
              <a:off x="8797582" y="4002230"/>
              <a:ext cx="736749" cy="18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FCB47F0-D5A5-4637-8835-BFD4E94DA717}"/>
                </a:ext>
              </a:extLst>
            </p:cNvPr>
            <p:cNvSpPr txBox="1"/>
            <p:nvPr/>
          </p:nvSpPr>
          <p:spPr>
            <a:xfrm>
              <a:off x="9534331" y="310315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</a:t>
              </a:r>
              <a:endParaRPr lang="en-IN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AAF5842-744E-4221-837E-A0BC209724ED}"/>
              </a:ext>
            </a:extLst>
          </p:cNvPr>
          <p:cNvSpPr txBox="1"/>
          <p:nvPr/>
        </p:nvSpPr>
        <p:spPr>
          <a:xfrm>
            <a:off x="5070148" y="5071833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Hyperledger fabric</a:t>
            </a:r>
            <a:endParaRPr lang="en-IN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C757319-A689-440F-8D77-C031E8C60601}"/>
              </a:ext>
            </a:extLst>
          </p:cNvPr>
          <p:cNvSpPr/>
          <p:nvPr/>
        </p:nvSpPr>
        <p:spPr>
          <a:xfrm>
            <a:off x="1141001" y="4078142"/>
            <a:ext cx="1802084" cy="1888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5" name="Picture 8" descr="Image result for seller icon">
            <a:extLst>
              <a:ext uri="{FF2B5EF4-FFF2-40B4-BE49-F238E27FC236}">
                <a16:creationId xmlns:a16="http://schemas.microsoft.com/office/drawing/2014/main" id="{E43B7ECB-F266-4830-9C39-67C93D87A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15" y="4698457"/>
            <a:ext cx="1005365" cy="10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FB21818-C0C9-4970-BD72-605B5243F9F5}"/>
              </a:ext>
            </a:extLst>
          </p:cNvPr>
          <p:cNvSpPr txBox="1"/>
          <p:nvPr/>
        </p:nvSpPr>
        <p:spPr>
          <a:xfrm>
            <a:off x="1523279" y="423249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Seller org</a:t>
            </a:r>
            <a:endParaRPr lang="en-IN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AB48F5-D73F-403F-9085-CCEB0AAC0CF9}"/>
              </a:ext>
            </a:extLst>
          </p:cNvPr>
          <p:cNvSpPr/>
          <p:nvPr/>
        </p:nvSpPr>
        <p:spPr>
          <a:xfrm>
            <a:off x="3023785" y="4931392"/>
            <a:ext cx="551457" cy="539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Peer</a:t>
            </a:r>
            <a:endParaRPr lang="en-IN" sz="8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0194048-EFB7-4FA5-8ABC-38C20B690590}"/>
              </a:ext>
            </a:extLst>
          </p:cNvPr>
          <p:cNvCxnSpPr>
            <a:stCxn id="95" idx="3"/>
            <a:endCxn id="97" idx="2"/>
          </p:cNvCxnSpPr>
          <p:nvPr/>
        </p:nvCxnSpPr>
        <p:spPr>
          <a:xfrm flipV="1">
            <a:off x="2629280" y="5201139"/>
            <a:ext cx="3945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Left-Right 84">
            <a:extLst>
              <a:ext uri="{FF2B5EF4-FFF2-40B4-BE49-F238E27FC236}">
                <a16:creationId xmlns:a16="http://schemas.microsoft.com/office/drawing/2014/main" id="{D178A20D-7DA0-4D82-ACA3-BD870E74DFD4}"/>
              </a:ext>
            </a:extLst>
          </p:cNvPr>
          <p:cNvSpPr/>
          <p:nvPr/>
        </p:nvSpPr>
        <p:spPr>
          <a:xfrm>
            <a:off x="4320540" y="4417164"/>
            <a:ext cx="3726180" cy="48102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MSP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79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7546-5173-4518-A531-B4A53751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BlockChain</a:t>
            </a:r>
            <a:r>
              <a:rPr lang="en-US" dirty="0"/>
              <a:t>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9ABE-2207-45A7-820B-86C4B8A5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Avoid next Nirav Modi</a:t>
            </a:r>
          </a:p>
          <a:p>
            <a:r>
              <a:rPr lang="en-US" dirty="0"/>
              <a:t>Authenticate each other using digital signatures </a:t>
            </a:r>
          </a:p>
          <a:p>
            <a:r>
              <a:rPr lang="en-US" dirty="0"/>
              <a:t>No tampering of the documentation or quantities</a:t>
            </a:r>
          </a:p>
          <a:p>
            <a:r>
              <a:rPr lang="en-US" dirty="0"/>
              <a:t>Easy integration with other blockchain solutions : Logistics, Banking, Insurance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0465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</TotalTime>
  <Words>132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Gallery</vt:lpstr>
      <vt:lpstr>Trade Finance</vt:lpstr>
      <vt:lpstr>Introduction to Trade Finance</vt:lpstr>
      <vt:lpstr>Actors</vt:lpstr>
      <vt:lpstr>Instruments available</vt:lpstr>
      <vt:lpstr>Existing mechanisms</vt:lpstr>
      <vt:lpstr>Proposed Solution - TFBC</vt:lpstr>
      <vt:lpstr>Benefits of BlockChain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Finance</dc:title>
  <dc:creator>Rapaka, Nagendra Babu</dc:creator>
  <cp:lastModifiedBy>Vinay Mahendra</cp:lastModifiedBy>
  <cp:revision>19</cp:revision>
  <dcterms:created xsi:type="dcterms:W3CDTF">2018-11-24T05:02:52Z</dcterms:created>
  <dcterms:modified xsi:type="dcterms:W3CDTF">2018-11-24T11:04:37Z</dcterms:modified>
</cp:coreProperties>
</file>