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60" r:id="rId3"/>
    <p:sldId id="276" r:id="rId4"/>
    <p:sldId id="277" r:id="rId5"/>
    <p:sldId id="263" r:id="rId6"/>
    <p:sldId id="284" r:id="rId7"/>
    <p:sldId id="282" r:id="rId8"/>
    <p:sldId id="283" r:id="rId9"/>
    <p:sldId id="279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29"/>
  </p:normalViewPr>
  <p:slideViewPr>
    <p:cSldViewPr snapToGrid="0" snapToObjects="1">
      <p:cViewPr varScale="1">
        <p:scale>
          <a:sx n="114" d="100"/>
          <a:sy n="114" d="100"/>
        </p:scale>
        <p:origin x="4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BCB-9426-2446-A0FE-33C0C854592C}" type="datetimeFigureOut">
              <a:rPr kumimoji="1" lang="zh-CN" altLang="en-US" smtClean="0"/>
              <a:t>2023/3/30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B28-59B9-7C42-B696-17BF39880E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965" y="2252345"/>
            <a:ext cx="9233535" cy="23526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" y="1319940"/>
            <a:ext cx="4024313" cy="4218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447800"/>
            <a:ext cx="3362325" cy="35242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861969" y="2678837"/>
            <a:ext cx="0" cy="1500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33801" y="2874365"/>
            <a:ext cx="10655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03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5838" y="2950713"/>
            <a:ext cx="5804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</a:rPr>
              <a:t>基于粒子群算法解决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有能力约束的车辆路径调度（</a:t>
            </a:r>
            <a:r>
              <a:rPr lang="en-US" altLang="zh-CN" sz="2800" dirty="0">
                <a:solidFill>
                  <a:schemeClr val="bg1"/>
                </a:solidFill>
              </a:rPr>
              <a:t>CVRP)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6655" y="0"/>
            <a:ext cx="2452685" cy="8299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问题定义</a:t>
            </a:r>
          </a:p>
        </p:txBody>
      </p:sp>
      <p:sp>
        <p:nvSpPr>
          <p:cNvPr id="9" name="矩形 8"/>
          <p:cNvSpPr/>
          <p:nvPr/>
        </p:nvSpPr>
        <p:spPr>
          <a:xfrm>
            <a:off x="1814043" y="2687342"/>
            <a:ext cx="8171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本实验要求</a:t>
            </a:r>
            <a:r>
              <a:rPr 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粒子群算法</a:t>
            </a:r>
            <a:r>
              <a:rPr lang="zh-CN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找到</a:t>
            </a:r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成本最低的、满足约束条件的一种车辆调度方式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C74629F-BE57-1CC2-1BCC-E9AA567B6111}"/>
              </a:ext>
            </a:extLst>
          </p:cNvPr>
          <p:cNvSpPr/>
          <p:nvPr/>
        </p:nvSpPr>
        <p:spPr>
          <a:xfrm>
            <a:off x="664751" y="1163411"/>
            <a:ext cx="81711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场景：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单向：纯送货；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单配送中心：只有一个配送中心；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单车型：只考虑一种车型；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需求不可拆分：客户需求只能有一辆车满足；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车辆封闭：完成配送任务的车辆需回到配送中心；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车辆充足：不限制车辆数量；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非满载：任意客户点的需求量小于车辆最大载重；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要求：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优化目标：最小化车辆启动成本和车辆行驶成本之和；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约束条件：车辆行驶距离约束，重量约束；</a:t>
            </a: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已知信息：配送中心位置、客户点位置、客户点需求、车辆最大载重、车辆最大行驶距离、车辆启动成本、车辆单位距离行驶成本；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E48CA8-CDEA-C492-BD76-6CA5BEFDAC2B}"/>
              </a:ext>
            </a:extLst>
          </p:cNvPr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问题背景及约束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算法设计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5ACFF4-EDFF-319F-603A-D3DBDE520842}"/>
              </a:ext>
            </a:extLst>
          </p:cNvPr>
          <p:cNvSpPr/>
          <p:nvPr/>
        </p:nvSpPr>
        <p:spPr>
          <a:xfrm>
            <a:off x="589250" y="1406691"/>
            <a:ext cx="944398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初始化：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在载重和行驶距离约束下采用贪婪策略为客户点分配车辆（即依次将客户点分配给车，直到车辆无法再装下下一个客户点的需求）。</a:t>
            </a:r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粒子更新：</a:t>
            </a:r>
            <a:endParaRPr lang="en-US" altLang="zh-CN" sz="32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采用基于遗传算法交叉算子的混合型粒子群算法进行解空间搜索，这里采用顺序交叉算子，对惯性因子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、自我认知因子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、社会认知因子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则以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w/(w+c1+c2)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c1/(w+c1+c2)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c2/(w+c1+c2)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的概率接受粒子本身、当前最优解、全局最优解交叉的父代之一（即按概率选择其中一个作为父代，不加权）。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算法设计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1DC63-922F-903C-BDB3-1C8D88E3E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2841"/>
            <a:ext cx="7152830" cy="607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EE3F23-96C9-A696-6AD8-CA4C0FF0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30" y="802842"/>
            <a:ext cx="3910528" cy="60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076A7F-0B26-299D-237E-B721CD790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823" y="6585527"/>
            <a:ext cx="3219048" cy="2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7E4635B-A741-17EC-7507-1AFE5A3A0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6352" y="6585527"/>
            <a:ext cx="1837005" cy="2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例子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42850200-A20C-CF5C-B204-73826B980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67081"/>
              </p:ext>
            </p:extLst>
          </p:nvPr>
        </p:nvGraphicFramePr>
        <p:xfrm>
          <a:off x="1918948" y="189072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332604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00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0128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15957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43574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4049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52163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94543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107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4F804B0-F0DE-91B4-E4BE-3489EE50AB4A}"/>
              </a:ext>
            </a:extLst>
          </p:cNvPr>
          <p:cNvSpPr/>
          <p:nvPr/>
        </p:nvSpPr>
        <p:spPr>
          <a:xfrm>
            <a:off x="376814" y="1876092"/>
            <a:ext cx="3733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客户编码：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195BF1-8EC8-27D6-4D5D-DC70A6838A64}"/>
              </a:ext>
            </a:extLst>
          </p:cNvPr>
          <p:cNvSpPr/>
          <p:nvPr/>
        </p:nvSpPr>
        <p:spPr>
          <a:xfrm>
            <a:off x="376814" y="1283245"/>
            <a:ext cx="5054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表示配送中心，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1-8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表示客户点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权）。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8B22C2-7D1F-FD26-4959-1B51C531ED9B}"/>
              </a:ext>
            </a:extLst>
          </p:cNvPr>
          <p:cNvSpPr/>
          <p:nvPr/>
        </p:nvSpPr>
        <p:spPr>
          <a:xfrm>
            <a:off x="7176070" y="2498843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4FD65E-9A18-5ABF-73D7-F343A899E7FA}"/>
              </a:ext>
            </a:extLst>
          </p:cNvPr>
          <p:cNvSpPr/>
          <p:nvPr/>
        </p:nvSpPr>
        <p:spPr>
          <a:xfrm>
            <a:off x="6710141" y="2898953"/>
            <a:ext cx="1664761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0-1-2-3-4-0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6B237D-0159-EF52-D030-2C71BB438515}"/>
              </a:ext>
            </a:extLst>
          </p:cNvPr>
          <p:cNvSpPr/>
          <p:nvPr/>
        </p:nvSpPr>
        <p:spPr>
          <a:xfrm>
            <a:off x="8547839" y="2898953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0-5-6-7-8-0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EAFC7F-D3DE-587E-842A-9E49248E6FA2}"/>
              </a:ext>
            </a:extLst>
          </p:cNvPr>
          <p:cNvSpPr/>
          <p:nvPr/>
        </p:nvSpPr>
        <p:spPr>
          <a:xfrm>
            <a:off x="422995" y="2907332"/>
            <a:ext cx="4019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98C5E-AB24-EA17-3858-892673931AFC}"/>
              </a:ext>
            </a:extLst>
          </p:cNvPr>
          <p:cNvSpPr/>
          <p:nvPr/>
        </p:nvSpPr>
        <p:spPr>
          <a:xfrm>
            <a:off x="9144456" y="2480509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4127637-F12C-C8B2-C96E-61D713BB09CC}"/>
              </a:ext>
            </a:extLst>
          </p:cNvPr>
          <p:cNvCxnSpPr>
            <a:cxnSpLocks/>
          </p:cNvCxnSpPr>
          <p:nvPr/>
        </p:nvCxnSpPr>
        <p:spPr>
          <a:xfrm>
            <a:off x="4756727" y="3153843"/>
            <a:ext cx="184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2CA85A4-04DB-6E90-EF52-E8F92D083C10}"/>
              </a:ext>
            </a:extLst>
          </p:cNvPr>
          <p:cNvSpPr/>
          <p:nvPr/>
        </p:nvSpPr>
        <p:spPr>
          <a:xfrm>
            <a:off x="4719094" y="2589947"/>
            <a:ext cx="1847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考虑载重，行驶距离约束来分配车辆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0D4E4B-DD78-3566-D43B-134D7EC3198C}"/>
              </a:ext>
            </a:extLst>
          </p:cNvPr>
          <p:cNvSpPr/>
          <p:nvPr/>
        </p:nvSpPr>
        <p:spPr>
          <a:xfrm>
            <a:off x="7176070" y="3548622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61478F-103D-18DF-E4C6-AAA8BBB20565}"/>
              </a:ext>
            </a:extLst>
          </p:cNvPr>
          <p:cNvSpPr/>
          <p:nvPr/>
        </p:nvSpPr>
        <p:spPr>
          <a:xfrm>
            <a:off x="6710141" y="3948732"/>
            <a:ext cx="1664761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0-1-5-2-4-0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6A4CC9-7DDD-2765-2ACF-60F54718CCF1}"/>
              </a:ext>
            </a:extLst>
          </p:cNvPr>
          <p:cNvSpPr/>
          <p:nvPr/>
        </p:nvSpPr>
        <p:spPr>
          <a:xfrm>
            <a:off x="8547839" y="3948732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0-3-6-8-7-0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216252F-8C53-A8A4-6A62-BA836622DB04}"/>
              </a:ext>
            </a:extLst>
          </p:cNvPr>
          <p:cNvSpPr/>
          <p:nvPr/>
        </p:nvSpPr>
        <p:spPr>
          <a:xfrm>
            <a:off x="422995" y="4040517"/>
            <a:ext cx="4019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DA930B-F3F2-3B0F-D24F-4E4C1FD2FADA}"/>
              </a:ext>
            </a:extLst>
          </p:cNvPr>
          <p:cNvSpPr/>
          <p:nvPr/>
        </p:nvSpPr>
        <p:spPr>
          <a:xfrm>
            <a:off x="9144456" y="3530288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276A283-2891-B864-CC75-100962433A94}"/>
              </a:ext>
            </a:extLst>
          </p:cNvPr>
          <p:cNvSpPr/>
          <p:nvPr/>
        </p:nvSpPr>
        <p:spPr>
          <a:xfrm>
            <a:off x="7176070" y="4545278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D1B690-092A-E797-7DE8-567080CB84A6}"/>
              </a:ext>
            </a:extLst>
          </p:cNvPr>
          <p:cNvSpPr/>
          <p:nvPr/>
        </p:nvSpPr>
        <p:spPr>
          <a:xfrm>
            <a:off x="6710141" y="4945388"/>
            <a:ext cx="1664761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0-3-1-7-4-0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B1D301-F1AB-77AC-4BA2-27FBE60DBE48}"/>
              </a:ext>
            </a:extLst>
          </p:cNvPr>
          <p:cNvSpPr/>
          <p:nvPr/>
        </p:nvSpPr>
        <p:spPr>
          <a:xfrm>
            <a:off x="8547839" y="4945388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0-5-2-0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E6B9C2E-ACB0-BDD2-6F16-E25D407CEC90}"/>
              </a:ext>
            </a:extLst>
          </p:cNvPr>
          <p:cNvSpPr/>
          <p:nvPr/>
        </p:nvSpPr>
        <p:spPr>
          <a:xfrm>
            <a:off x="422995" y="4973647"/>
            <a:ext cx="4019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316A81-7061-D7FB-3A14-82E4717A1671}"/>
              </a:ext>
            </a:extLst>
          </p:cNvPr>
          <p:cNvSpPr/>
          <p:nvPr/>
        </p:nvSpPr>
        <p:spPr>
          <a:xfrm>
            <a:off x="9144456" y="4526944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57D558-2897-C76D-FADC-F056747F4B2C}"/>
              </a:ext>
            </a:extLst>
          </p:cNvPr>
          <p:cNvSpPr/>
          <p:nvPr/>
        </p:nvSpPr>
        <p:spPr>
          <a:xfrm>
            <a:off x="10387401" y="4945388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0-8-6-0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BECC17-89FF-6F9B-7F85-C3E6FD4E73AC}"/>
              </a:ext>
            </a:extLst>
          </p:cNvPr>
          <p:cNvSpPr/>
          <p:nvPr/>
        </p:nvSpPr>
        <p:spPr>
          <a:xfrm>
            <a:off x="10878132" y="4469128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F443449-639D-2BF6-B3EC-25D9385F7287}"/>
              </a:ext>
            </a:extLst>
          </p:cNvPr>
          <p:cNvCxnSpPr>
            <a:cxnSpLocks/>
          </p:cNvCxnSpPr>
          <p:nvPr/>
        </p:nvCxnSpPr>
        <p:spPr>
          <a:xfrm>
            <a:off x="1391546" y="3162704"/>
            <a:ext cx="111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6EAF6E99-D0F2-DBAE-6458-6D64C05F7F3F}"/>
              </a:ext>
            </a:extLst>
          </p:cNvPr>
          <p:cNvSpPr/>
          <p:nvPr/>
        </p:nvSpPr>
        <p:spPr>
          <a:xfrm>
            <a:off x="1391545" y="2674923"/>
            <a:ext cx="1286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运用贪心算法随机初始化路径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556009-BF7F-005F-7792-34BD3DDE680A}"/>
              </a:ext>
            </a:extLst>
          </p:cNvPr>
          <p:cNvSpPr/>
          <p:nvPr/>
        </p:nvSpPr>
        <p:spPr>
          <a:xfrm>
            <a:off x="2588375" y="2866152"/>
            <a:ext cx="2132576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1-2-3-4-5-6-7-8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6DA85F3-8924-4C52-E4F1-64CFDE4209D5}"/>
              </a:ext>
            </a:extLst>
          </p:cNvPr>
          <p:cNvCxnSpPr>
            <a:cxnSpLocks/>
          </p:cNvCxnSpPr>
          <p:nvPr/>
        </p:nvCxnSpPr>
        <p:spPr>
          <a:xfrm>
            <a:off x="4813632" y="4226871"/>
            <a:ext cx="184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45E6353B-6921-6EFC-F1B8-A9AF3D82C938}"/>
              </a:ext>
            </a:extLst>
          </p:cNvPr>
          <p:cNvSpPr/>
          <p:nvPr/>
        </p:nvSpPr>
        <p:spPr>
          <a:xfrm>
            <a:off x="4775999" y="3662975"/>
            <a:ext cx="1847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考虑载重，行驶距离约束来分配车辆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3F2CE98-0791-733F-3777-1CC871E931EA}"/>
              </a:ext>
            </a:extLst>
          </p:cNvPr>
          <p:cNvCxnSpPr>
            <a:cxnSpLocks/>
          </p:cNvCxnSpPr>
          <p:nvPr/>
        </p:nvCxnSpPr>
        <p:spPr>
          <a:xfrm>
            <a:off x="1448451" y="4235732"/>
            <a:ext cx="111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59151EF-7612-90C9-E836-9482742CAF70}"/>
              </a:ext>
            </a:extLst>
          </p:cNvPr>
          <p:cNvSpPr/>
          <p:nvPr/>
        </p:nvSpPr>
        <p:spPr>
          <a:xfrm>
            <a:off x="1448450" y="3747951"/>
            <a:ext cx="1286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运用贪心算法随机初始化路径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3F91F03-0EF4-BBE8-CF26-E8882A22EE34}"/>
              </a:ext>
            </a:extLst>
          </p:cNvPr>
          <p:cNvSpPr/>
          <p:nvPr/>
        </p:nvSpPr>
        <p:spPr>
          <a:xfrm>
            <a:off x="2645280" y="3939180"/>
            <a:ext cx="2132576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1-5-2-4-3-6-8-7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79EDCEB-5149-BC2E-483B-67A404F4A3D2}"/>
              </a:ext>
            </a:extLst>
          </p:cNvPr>
          <p:cNvCxnSpPr>
            <a:cxnSpLocks/>
          </p:cNvCxnSpPr>
          <p:nvPr/>
        </p:nvCxnSpPr>
        <p:spPr>
          <a:xfrm>
            <a:off x="4849408" y="5233079"/>
            <a:ext cx="184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2D670FB-828F-D506-2360-D4EDFBD982DB}"/>
              </a:ext>
            </a:extLst>
          </p:cNvPr>
          <p:cNvSpPr/>
          <p:nvPr/>
        </p:nvSpPr>
        <p:spPr>
          <a:xfrm>
            <a:off x="4811775" y="4669183"/>
            <a:ext cx="1847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考虑载重，行驶距离约束来分配车辆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AD83309-A8C7-68F0-CBB2-77FDE84BBA4A}"/>
              </a:ext>
            </a:extLst>
          </p:cNvPr>
          <p:cNvCxnSpPr>
            <a:cxnSpLocks/>
          </p:cNvCxnSpPr>
          <p:nvPr/>
        </p:nvCxnSpPr>
        <p:spPr>
          <a:xfrm>
            <a:off x="1484227" y="5241940"/>
            <a:ext cx="1113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466BA93-7E01-B03C-81B2-A1E61F5A8F91}"/>
              </a:ext>
            </a:extLst>
          </p:cNvPr>
          <p:cNvSpPr/>
          <p:nvPr/>
        </p:nvSpPr>
        <p:spPr>
          <a:xfrm>
            <a:off x="1484226" y="4754159"/>
            <a:ext cx="1286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运用贪心算法随机初始化路径</a:t>
            </a:r>
            <a:r>
              <a: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B09FCD9-EBDB-EC6C-7BD5-A72FBE0B81B6}"/>
              </a:ext>
            </a:extLst>
          </p:cNvPr>
          <p:cNvSpPr/>
          <p:nvPr/>
        </p:nvSpPr>
        <p:spPr>
          <a:xfrm>
            <a:off x="2681056" y="4945388"/>
            <a:ext cx="2132576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3-1-7-4-5-2-8-6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例子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42850200-A20C-CF5C-B204-73826B980178}"/>
              </a:ext>
            </a:extLst>
          </p:cNvPr>
          <p:cNvGraphicFramePr>
            <a:graphicFrameLocks noGrp="1"/>
          </p:cNvGraphicFramePr>
          <p:nvPr/>
        </p:nvGraphicFramePr>
        <p:xfrm>
          <a:off x="1918948" y="189072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5332604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93600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0128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15957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435744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4049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0521639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94543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 1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107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4F804B0-F0DE-91B4-E4BE-3489EE50AB4A}"/>
              </a:ext>
            </a:extLst>
          </p:cNvPr>
          <p:cNvSpPr/>
          <p:nvPr/>
        </p:nvSpPr>
        <p:spPr>
          <a:xfrm>
            <a:off x="376814" y="1876092"/>
            <a:ext cx="3733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客户编码：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195BF1-8EC8-27D6-4D5D-DC70A6838A64}"/>
              </a:ext>
            </a:extLst>
          </p:cNvPr>
          <p:cNvSpPr/>
          <p:nvPr/>
        </p:nvSpPr>
        <p:spPr>
          <a:xfrm>
            <a:off x="376814" y="1283245"/>
            <a:ext cx="5054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表示配送中心，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1-8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表示客户点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权）。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8B22C2-7D1F-FD26-4959-1B51C531ED9B}"/>
              </a:ext>
            </a:extLst>
          </p:cNvPr>
          <p:cNvSpPr/>
          <p:nvPr/>
        </p:nvSpPr>
        <p:spPr>
          <a:xfrm>
            <a:off x="1918948" y="2480509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4FD65E-9A18-5ABF-73D7-F343A899E7FA}"/>
              </a:ext>
            </a:extLst>
          </p:cNvPr>
          <p:cNvSpPr/>
          <p:nvPr/>
        </p:nvSpPr>
        <p:spPr>
          <a:xfrm>
            <a:off x="1453019" y="2880619"/>
            <a:ext cx="1664761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0-1-2-3-4-0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6B237D-0159-EF52-D030-2C71BB438515}"/>
              </a:ext>
            </a:extLst>
          </p:cNvPr>
          <p:cNvSpPr/>
          <p:nvPr/>
        </p:nvSpPr>
        <p:spPr>
          <a:xfrm>
            <a:off x="3290717" y="2880619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0-5-6-7-8-0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EAFC7F-D3DE-587E-842A-9E49248E6FA2}"/>
              </a:ext>
            </a:extLst>
          </p:cNvPr>
          <p:cNvSpPr/>
          <p:nvPr/>
        </p:nvSpPr>
        <p:spPr>
          <a:xfrm>
            <a:off x="422995" y="2907332"/>
            <a:ext cx="857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98C5E-AB24-EA17-3858-892673931AFC}"/>
              </a:ext>
            </a:extLst>
          </p:cNvPr>
          <p:cNvSpPr/>
          <p:nvPr/>
        </p:nvSpPr>
        <p:spPr>
          <a:xfrm>
            <a:off x="3887334" y="2462175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0D4E4B-DD78-3566-D43B-134D7EC3198C}"/>
              </a:ext>
            </a:extLst>
          </p:cNvPr>
          <p:cNvSpPr/>
          <p:nvPr/>
        </p:nvSpPr>
        <p:spPr>
          <a:xfrm>
            <a:off x="1918948" y="3530288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61478F-103D-18DF-E4C6-AAA8BBB20565}"/>
              </a:ext>
            </a:extLst>
          </p:cNvPr>
          <p:cNvSpPr/>
          <p:nvPr/>
        </p:nvSpPr>
        <p:spPr>
          <a:xfrm>
            <a:off x="1453019" y="3930398"/>
            <a:ext cx="1664761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0-1-5-2-4-0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6A4CC9-7DDD-2765-2ACF-60F54718CCF1}"/>
              </a:ext>
            </a:extLst>
          </p:cNvPr>
          <p:cNvSpPr/>
          <p:nvPr/>
        </p:nvSpPr>
        <p:spPr>
          <a:xfrm>
            <a:off x="3290717" y="3930398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0-3-6-8-7-0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216252F-8C53-A8A4-6A62-BA836622DB04}"/>
              </a:ext>
            </a:extLst>
          </p:cNvPr>
          <p:cNvSpPr/>
          <p:nvPr/>
        </p:nvSpPr>
        <p:spPr>
          <a:xfrm>
            <a:off x="422996" y="4040517"/>
            <a:ext cx="990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DDA930B-F3F2-3B0F-D24F-4E4C1FD2FADA}"/>
              </a:ext>
            </a:extLst>
          </p:cNvPr>
          <p:cNvSpPr/>
          <p:nvPr/>
        </p:nvSpPr>
        <p:spPr>
          <a:xfrm>
            <a:off x="3887334" y="3511954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276A283-2891-B864-CC75-100962433A94}"/>
              </a:ext>
            </a:extLst>
          </p:cNvPr>
          <p:cNvSpPr/>
          <p:nvPr/>
        </p:nvSpPr>
        <p:spPr>
          <a:xfrm>
            <a:off x="1918948" y="4526944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D1B690-092A-E797-7DE8-567080CB84A6}"/>
              </a:ext>
            </a:extLst>
          </p:cNvPr>
          <p:cNvSpPr/>
          <p:nvPr/>
        </p:nvSpPr>
        <p:spPr>
          <a:xfrm>
            <a:off x="1453019" y="4927054"/>
            <a:ext cx="1664761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0-3-1-7-4-0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5B1D301-F1AB-77AC-4BA2-27FBE60DBE48}"/>
              </a:ext>
            </a:extLst>
          </p:cNvPr>
          <p:cNvSpPr/>
          <p:nvPr/>
        </p:nvSpPr>
        <p:spPr>
          <a:xfrm>
            <a:off x="3290717" y="4927054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0-5-2-0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E6B9C2E-ACB0-BDD2-6F16-E25D407CEC90}"/>
              </a:ext>
            </a:extLst>
          </p:cNvPr>
          <p:cNvSpPr/>
          <p:nvPr/>
        </p:nvSpPr>
        <p:spPr>
          <a:xfrm>
            <a:off x="422995" y="4973647"/>
            <a:ext cx="8663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粒子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3316A81-7061-D7FB-3A14-82E4717A1671}"/>
              </a:ext>
            </a:extLst>
          </p:cNvPr>
          <p:cNvSpPr/>
          <p:nvPr/>
        </p:nvSpPr>
        <p:spPr>
          <a:xfrm>
            <a:off x="3887334" y="4508610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57D558-2897-C76D-FADC-F056747F4B2C}"/>
              </a:ext>
            </a:extLst>
          </p:cNvPr>
          <p:cNvSpPr/>
          <p:nvPr/>
        </p:nvSpPr>
        <p:spPr>
          <a:xfrm>
            <a:off x="5148600" y="4926916"/>
            <a:ext cx="1742912" cy="578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0-8-6-0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BECC17-89FF-6F9B-7F85-C3E6FD4E73AC}"/>
              </a:ext>
            </a:extLst>
          </p:cNvPr>
          <p:cNvSpPr/>
          <p:nvPr/>
        </p:nvSpPr>
        <p:spPr>
          <a:xfrm>
            <a:off x="5639331" y="4450656"/>
            <a:ext cx="2274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AB04090-36AC-5029-71AC-BAF77621BA38}"/>
              </a:ext>
            </a:extLst>
          </p:cNvPr>
          <p:cNvCxnSpPr>
            <a:cxnSpLocks/>
          </p:cNvCxnSpPr>
          <p:nvPr/>
        </p:nvCxnSpPr>
        <p:spPr>
          <a:xfrm>
            <a:off x="5148600" y="3188395"/>
            <a:ext cx="38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0E63E08-401C-0F06-9B0A-3B8A6965897F}"/>
              </a:ext>
            </a:extLst>
          </p:cNvPr>
          <p:cNvCxnSpPr>
            <a:cxnSpLocks/>
          </p:cNvCxnSpPr>
          <p:nvPr/>
        </p:nvCxnSpPr>
        <p:spPr>
          <a:xfrm>
            <a:off x="6989812" y="5234830"/>
            <a:ext cx="198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F65D7B-5095-EDC4-5B66-8C0F52E46BED}"/>
              </a:ext>
            </a:extLst>
          </p:cNvPr>
          <p:cNvCxnSpPr>
            <a:cxnSpLocks/>
          </p:cNvCxnSpPr>
          <p:nvPr/>
        </p:nvCxnSpPr>
        <p:spPr>
          <a:xfrm>
            <a:off x="5148600" y="4219326"/>
            <a:ext cx="38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492CF33-A234-1511-9E6C-98ACEE065061}"/>
              </a:ext>
            </a:extLst>
          </p:cNvPr>
          <p:cNvSpPr/>
          <p:nvPr/>
        </p:nvSpPr>
        <p:spPr>
          <a:xfrm>
            <a:off x="5725858" y="2738380"/>
            <a:ext cx="1847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计算优化目标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720DF75-9B17-1497-C6E5-B41CB103FD62}"/>
              </a:ext>
            </a:extLst>
          </p:cNvPr>
          <p:cNvSpPr/>
          <p:nvPr/>
        </p:nvSpPr>
        <p:spPr>
          <a:xfrm>
            <a:off x="5878258" y="3800882"/>
            <a:ext cx="1847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计算优化目标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C4CAF1-B410-956A-5BF4-E09043CE51E2}"/>
              </a:ext>
            </a:extLst>
          </p:cNvPr>
          <p:cNvSpPr/>
          <p:nvPr/>
        </p:nvSpPr>
        <p:spPr>
          <a:xfrm>
            <a:off x="7268635" y="4812352"/>
            <a:ext cx="1847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计算优化目标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8E0401F-5423-3BE2-39E7-DBED2DE1F57B}"/>
              </a:ext>
            </a:extLst>
          </p:cNvPr>
          <p:cNvSpPr/>
          <p:nvPr/>
        </p:nvSpPr>
        <p:spPr>
          <a:xfrm>
            <a:off x="9120691" y="2949903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P1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11FCA1-CF25-AF25-0235-9E50B8E0A062}"/>
              </a:ext>
            </a:extLst>
          </p:cNvPr>
          <p:cNvSpPr/>
          <p:nvPr/>
        </p:nvSpPr>
        <p:spPr>
          <a:xfrm>
            <a:off x="9137957" y="4000937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05A3A5-7E80-7A60-708E-B9D243F8F599}"/>
              </a:ext>
            </a:extLst>
          </p:cNvPr>
          <p:cNvSpPr/>
          <p:nvPr/>
        </p:nvSpPr>
        <p:spPr>
          <a:xfrm>
            <a:off x="9133174" y="5000356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P3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D56DA227-A0F7-4E13-1C97-3AFCDC1F8467}"/>
              </a:ext>
            </a:extLst>
          </p:cNvPr>
          <p:cNvSpPr/>
          <p:nvPr/>
        </p:nvSpPr>
        <p:spPr>
          <a:xfrm>
            <a:off x="9571118" y="3138490"/>
            <a:ext cx="623295" cy="20739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C0C5EB-CE0D-E19E-2A9D-E2207C964FC7}"/>
              </a:ext>
            </a:extLst>
          </p:cNvPr>
          <p:cNvSpPr/>
          <p:nvPr/>
        </p:nvSpPr>
        <p:spPr>
          <a:xfrm>
            <a:off x="9882765" y="3684176"/>
            <a:ext cx="1847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min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2FC6C92-6ABD-C86C-C38A-0B5C26343DFC}"/>
              </a:ext>
            </a:extLst>
          </p:cNvPr>
          <p:cNvSpPr/>
          <p:nvPr/>
        </p:nvSpPr>
        <p:spPr>
          <a:xfrm>
            <a:off x="10240944" y="3932486"/>
            <a:ext cx="8663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P2</a:t>
            </a:r>
            <a:r>
              <a:rPr lang="zh-CN" altLang="en-US" sz="20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加权）。</a:t>
            </a:r>
          </a:p>
        </p:txBody>
      </p:sp>
    </p:spTree>
    <p:extLst>
      <p:ext uri="{BB962C8B-B14F-4D97-AF65-F5344CB8AC3E}">
        <p14:creationId xmlns:p14="http://schemas.microsoft.com/office/powerpoint/2010/main" val="3239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472440" y="1129665"/>
            <a:ext cx="4808220" cy="350393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给出具体的车辆安排路径，总的优化目标值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实验要求</a:t>
            </a:r>
          </a:p>
        </p:txBody>
      </p:sp>
      <p:sp>
        <p:nvSpPr>
          <p:cNvPr id="9" name="矩形: 圆角 15"/>
          <p:cNvSpPr/>
          <p:nvPr/>
        </p:nvSpPr>
        <p:spPr>
          <a:xfrm>
            <a:off x="627380" y="5256530"/>
            <a:ext cx="2934970" cy="56705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8575">
            <a:solidFill>
              <a:schemeClr val="bg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编程语言不限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B499A7-934E-3959-5B87-526F392B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78" y="1225375"/>
            <a:ext cx="4647619" cy="34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43A8AFD-EFB3-735E-E92D-AB5EA3D0A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932" y="5187209"/>
            <a:ext cx="6428509" cy="253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9" grpId="0"/>
      <p:bldP spid="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341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54" y="0"/>
            <a:ext cx="2452687" cy="82997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9898" y="24854"/>
            <a:ext cx="4850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实验提交模板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A4F0F0-B3B6-DE8A-83B3-DCCD670C791D}"/>
              </a:ext>
            </a:extLst>
          </p:cNvPr>
          <p:cNvSpPr txBox="1"/>
          <p:nvPr/>
        </p:nvSpPr>
        <p:spPr>
          <a:xfrm>
            <a:off x="780175" y="1862356"/>
            <a:ext cx="6602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姓名</a:t>
            </a:r>
            <a:r>
              <a:rPr lang="en-US" altLang="zh-CN" sz="3600" dirty="0">
                <a:solidFill>
                  <a:schemeClr val="bg1"/>
                </a:solidFill>
              </a:rPr>
              <a:t>+</a:t>
            </a:r>
            <a:r>
              <a:rPr lang="zh-CN" altLang="en-US" sz="3600" dirty="0">
                <a:solidFill>
                  <a:schemeClr val="bg1"/>
                </a:solidFill>
              </a:rPr>
              <a:t>学号</a:t>
            </a:r>
            <a:r>
              <a:rPr lang="en-US" altLang="zh-CN" sz="3600" dirty="0">
                <a:solidFill>
                  <a:schemeClr val="bg1"/>
                </a:solidFill>
              </a:rPr>
              <a:t>+</a:t>
            </a:r>
            <a:r>
              <a:rPr lang="zh-CN" altLang="en-US" sz="3600" dirty="0">
                <a:solidFill>
                  <a:schemeClr val="bg1"/>
                </a:solidFill>
              </a:rPr>
              <a:t>实验几</a:t>
            </a:r>
            <a:r>
              <a:rPr lang="en-US" altLang="zh-CN" sz="3600" dirty="0">
                <a:solidFill>
                  <a:schemeClr val="bg1"/>
                </a:solidFill>
              </a:rPr>
              <a:t>(</a:t>
            </a:r>
            <a:r>
              <a:rPr lang="zh-CN" altLang="en-US" sz="3600" dirty="0">
                <a:solidFill>
                  <a:schemeClr val="bg1"/>
                </a:solidFill>
              </a:rPr>
              <a:t>压缩文件）</a:t>
            </a:r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3600" dirty="0">
                <a:solidFill>
                  <a:schemeClr val="bg1"/>
                </a:solidFill>
              </a:rPr>
              <a:t>如：张三</a:t>
            </a:r>
            <a:r>
              <a:rPr lang="en-US" altLang="zh-CN" sz="3600" dirty="0">
                <a:solidFill>
                  <a:schemeClr val="bg1"/>
                </a:solidFill>
              </a:rPr>
              <a:t>+2021xxxx+</a:t>
            </a:r>
            <a:r>
              <a:rPr lang="zh-CN" altLang="en-US" sz="3600" dirty="0">
                <a:solidFill>
                  <a:schemeClr val="bg1"/>
                </a:solidFill>
              </a:rPr>
              <a:t>实验一</a:t>
            </a:r>
          </a:p>
        </p:txBody>
      </p:sp>
    </p:spTree>
    <p:extLst>
      <p:ext uri="{BB962C8B-B14F-4D97-AF65-F5344CB8AC3E}">
        <p14:creationId xmlns:p14="http://schemas.microsoft.com/office/powerpoint/2010/main" val="23229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640</Words>
  <Application>Microsoft Office PowerPoint</Application>
  <PresentationFormat>宽屏</PresentationFormat>
  <Paragraphs>106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CQU</cp:lastModifiedBy>
  <cp:revision>25</cp:revision>
  <dcterms:created xsi:type="dcterms:W3CDTF">2021-04-15T00:45:00Z</dcterms:created>
  <dcterms:modified xsi:type="dcterms:W3CDTF">2023-03-30T05:56:37Z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3A3F0A4DCF2B4AD78E539D57B3D730F4</vt:lpwstr>
  </property>
  <property fmtid="{D5CDD505-2E9C-101B-9397-08002B2CF9AE}" pid="3" name="KSOProductBuildVer">
    <vt:lpwstr>2052-11.1.0.11365</vt:lpwstr>
  </property>
</Properties>
</file>