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60" r:id="rId3"/>
    <p:sldId id="276" r:id="rId4"/>
    <p:sldId id="277" r:id="rId5"/>
    <p:sldId id="263" r:id="rId6"/>
    <p:sldId id="282" r:id="rId7"/>
    <p:sldId id="27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29"/>
  </p:normalViewPr>
  <p:slideViewPr>
    <p:cSldViewPr snapToGrid="0" snapToObjects="1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BBCB-9426-2446-A0FE-33C0C854592C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40965" y="2252345"/>
            <a:ext cx="9233535" cy="23526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319940"/>
            <a:ext cx="4024313" cy="42181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1447800"/>
            <a:ext cx="3362325" cy="35242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5861969" y="2678837"/>
            <a:ext cx="0" cy="1500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33801" y="2874365"/>
            <a:ext cx="10655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01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89754" y="2951488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基于三种搜索算法</a:t>
            </a:r>
          </a:p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解决罗马尼亚度假问题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36655" y="0"/>
            <a:ext cx="2452685" cy="829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问题定义</a:t>
            </a:r>
          </a:p>
        </p:txBody>
      </p:sp>
      <p:sp>
        <p:nvSpPr>
          <p:cNvPr id="9" name="矩形 8"/>
          <p:cNvSpPr/>
          <p:nvPr/>
        </p:nvSpPr>
        <p:spPr>
          <a:xfrm>
            <a:off x="2300605" y="2220595"/>
            <a:ext cx="817118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本实验要求</a:t>
            </a:r>
            <a:r>
              <a:rPr 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用广度优先算法、深度优先算法和A*算法求解“罗马尼亚度假问题”，即找到从初始地点 Arad到 目的地点 Bucharest 的一条最佳路径</a:t>
            </a:r>
            <a:r>
              <a:rPr lang="zh-CN" altLang="zh-CN" sz="3200" dirty="0">
                <a:solidFill>
                  <a:schemeClr val="bg1"/>
                </a:solidFill>
              </a:rPr>
              <a:t>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584200" y="1032510"/>
            <a:ext cx="8335010" cy="5172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277985" y="2168525"/>
            <a:ext cx="272034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</a:rPr>
              <a:t>左图为罗马尼亚的地图，上面也显示了各个城市之间的代价值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原理</a:t>
            </a:r>
          </a:p>
        </p:txBody>
      </p:sp>
      <p:sp>
        <p:nvSpPr>
          <p:cNvPr id="39" name="矩形: 圆角 13"/>
          <p:cNvSpPr/>
          <p:nvPr/>
        </p:nvSpPr>
        <p:spPr>
          <a:xfrm>
            <a:off x="224328" y="953952"/>
            <a:ext cx="5961207" cy="254009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广度优先搜索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从图的一个未遍历的节点出发，先遍历这个节点的相邻节点，再依次遍历每个相邻节点的相邻节点，找到目标节点或完全遍历结束。</a:t>
            </a:r>
          </a:p>
        </p:txBody>
      </p:sp>
      <p:sp>
        <p:nvSpPr>
          <p:cNvPr id="41" name="矩形: 圆角 13"/>
          <p:cNvSpPr/>
          <p:nvPr/>
        </p:nvSpPr>
        <p:spPr>
          <a:xfrm>
            <a:off x="224155" y="3827780"/>
            <a:ext cx="6031865" cy="26035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深度优先搜索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从图中一个未访问的顶点 V开始，沿着一条路一直走到底，然后从这条路尽头的节点回退到上一个节点，再从另一条路开始走到底...，不断递归重复此过程，直到找到目标节点或所有的顶点都遍历完成</a:t>
            </a:r>
          </a:p>
        </p:txBody>
      </p:sp>
      <p:pic>
        <p:nvPicPr>
          <p:cNvPr id="7" name="图片 6" descr="深度优先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535" y="3894455"/>
            <a:ext cx="3242310" cy="286766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416040" y="5225415"/>
            <a:ext cx="498475" cy="206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广度优先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4535" y="819150"/>
            <a:ext cx="3177540" cy="280924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416040" y="2317115"/>
            <a:ext cx="498475" cy="206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 bldLvl="0" animBg="1"/>
      <p:bldP spid="4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原理</a:t>
            </a:r>
          </a:p>
        </p:txBody>
      </p:sp>
      <p:sp>
        <p:nvSpPr>
          <p:cNvPr id="39" name="矩形: 圆角 13"/>
          <p:cNvSpPr/>
          <p:nvPr/>
        </p:nvSpPr>
        <p:spPr>
          <a:xfrm>
            <a:off x="5012690" y="1004570"/>
            <a:ext cx="6742430" cy="564261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A* </a:t>
            </a:r>
            <a:r>
              <a:rPr lang="zh-CN" altLang="en-US" dirty="0">
                <a:solidFill>
                  <a:schemeClr val="bg1"/>
                </a:solidFill>
              </a:rPr>
              <a:t>算法描述如图：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: 圆角 13"/>
          <p:cNvSpPr/>
          <p:nvPr/>
        </p:nvSpPr>
        <p:spPr>
          <a:xfrm>
            <a:off x="157480" y="1004570"/>
            <a:ext cx="4662170" cy="564261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</a:rPr>
              <a:t>A* </a:t>
            </a:r>
            <a:r>
              <a:rPr lang="zh-CN" altLang="en-US" sz="2400" dirty="0">
                <a:solidFill>
                  <a:schemeClr val="bg1"/>
                </a:solidFill>
              </a:rPr>
              <a:t>算法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通过下面这个函数来计算每个节点的优先级：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          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f(n)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 = 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g(n)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 + 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h(n)</a:t>
            </a:r>
            <a:br>
              <a:rPr lang="en-US" altLang="zh-CN" sz="2000" dirty="0">
                <a:solidFill>
                  <a:schemeClr val="bg1"/>
                </a:solidFill>
                <a:sym typeface="+mn-ea"/>
              </a:rPr>
            </a:b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其中：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f(n)是节点n的综合优先级。当我们选择下一个要遍历的节点时，我们总会选取综合优先级最高（值最小）的节点。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g(n) 是节点n距离起点的代价。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h(n)是节点n距离终点的预计代价，这也就是A*算法的启发函数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575" y="1024890"/>
            <a:ext cx="3627120" cy="5558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 bldLvl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6" name="矩形: 圆角 15"/>
          <p:cNvSpPr/>
          <p:nvPr/>
        </p:nvSpPr>
        <p:spPr>
          <a:xfrm>
            <a:off x="472440" y="1129665"/>
            <a:ext cx="4808220" cy="350393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给出各种搜索算法得到的具体路径、相应的代价、经过的节点数、</a:t>
            </a:r>
            <a:r>
              <a:rPr lang="en-US" altLang="zh-CN" sz="2400" dirty="0">
                <a:solidFill>
                  <a:schemeClr val="bg1"/>
                </a:solidFill>
              </a:rPr>
              <a:t>open</a:t>
            </a:r>
            <a:r>
              <a:rPr lang="zh-CN" altLang="en-US" sz="2400" dirty="0">
                <a:solidFill>
                  <a:schemeClr val="bg1"/>
                </a:solidFill>
              </a:rPr>
              <a:t>表和</a:t>
            </a:r>
            <a:r>
              <a:rPr lang="en-US" altLang="zh-CN" sz="2400" dirty="0">
                <a:solidFill>
                  <a:schemeClr val="bg1"/>
                </a:solidFill>
              </a:rPr>
              <a:t>close</a:t>
            </a:r>
            <a:r>
              <a:rPr lang="zh-CN" altLang="en-US" sz="2400" dirty="0">
                <a:solidFill>
                  <a:schemeClr val="bg1"/>
                </a:solidFill>
              </a:rPr>
              <a:t>表</a:t>
            </a:r>
          </a:p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这几种方法效果做对比，例如时间维度</a:t>
            </a:r>
          </a:p>
          <a:p>
            <a:pPr algn="l">
              <a:lnSpc>
                <a:spcPct val="1100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加分项：交互性界面，可自选出发地和目标地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实验要求</a:t>
            </a:r>
          </a:p>
        </p:txBody>
      </p:sp>
      <p:sp>
        <p:nvSpPr>
          <p:cNvPr id="9" name="矩形: 圆角 15"/>
          <p:cNvSpPr/>
          <p:nvPr/>
        </p:nvSpPr>
        <p:spPr>
          <a:xfrm>
            <a:off x="627380" y="5256530"/>
            <a:ext cx="2934970" cy="56705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编程语言不限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740" y="1129665"/>
            <a:ext cx="6506210" cy="468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9" grpId="0"/>
      <p:bldP spid="9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CQU</cp:lastModifiedBy>
  <cp:revision>9</cp:revision>
  <dcterms:created xsi:type="dcterms:W3CDTF">2021-04-15T00:45:00Z</dcterms:created>
  <dcterms:modified xsi:type="dcterms:W3CDTF">2023-03-15T13:40:43Z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3A3F0A4DCF2B4AD78E539D57B3D730F4</vt:lpwstr>
  </property>
  <property fmtid="{D5CDD505-2E9C-101B-9397-08002B2CF9AE}" pid="3" name="KSOProductBuildVer">
    <vt:lpwstr>2052-11.1.0.11365</vt:lpwstr>
  </property>
</Properties>
</file>