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22"/>
  </p:notesMasterIdLst>
  <p:sldIdLst>
    <p:sldId id="365" r:id="rId3"/>
    <p:sldId id="356" r:id="rId4"/>
    <p:sldId id="357" r:id="rId5"/>
    <p:sldId id="258" r:id="rId6"/>
    <p:sldId id="459" r:id="rId7"/>
    <p:sldId id="471" r:id="rId8"/>
    <p:sldId id="472" r:id="rId9"/>
    <p:sldId id="359" r:id="rId10"/>
    <p:sldId id="422" r:id="rId11"/>
    <p:sldId id="437" r:id="rId12"/>
    <p:sldId id="361" r:id="rId13"/>
    <p:sldId id="462" r:id="rId14"/>
    <p:sldId id="464" r:id="rId15"/>
    <p:sldId id="466" r:id="rId16"/>
    <p:sldId id="461" r:id="rId17"/>
    <p:sldId id="467" r:id="rId18"/>
    <p:sldId id="473" r:id="rId19"/>
    <p:sldId id="434" r:id="rId20"/>
    <p:sldId id="36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4051" userDrawn="1">
          <p15:clr>
            <a:srgbClr val="A4A3A4"/>
          </p15:clr>
        </p15:guide>
        <p15:guide id="3" pos="406" userDrawn="1">
          <p15:clr>
            <a:srgbClr val="A4A3A4"/>
          </p15:clr>
        </p15:guide>
        <p15:guide id="4" pos="7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C89"/>
    <a:srgbClr val="FFFFFF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5638" autoAdjust="0"/>
  </p:normalViewPr>
  <p:slideViewPr>
    <p:cSldViewPr snapToGrid="0" showGuides="1">
      <p:cViewPr varScale="1">
        <p:scale>
          <a:sx n="70" d="100"/>
          <a:sy n="70" d="100"/>
        </p:scale>
        <p:origin x="58" y="617"/>
      </p:cViewPr>
      <p:guideLst>
        <p:guide orient="horz" pos="1588"/>
        <p:guide pos="4051"/>
        <p:guide pos="406"/>
        <p:guide pos="722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4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尊敬的老师，亲爱的同学们大家好！我们组的srtp项目名称是“基于OpenMV机器视觉研究”，下面由我来为大家进行我们项目组结题汇报。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可以看到内存屏障的应用非常广泛且都很关键，因为内存屏障是多核和并发编程中数据一致性和程序正确性的基石。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以上总结了内存屏障的优点和缺点，可见，在实际的应用中，开发者还是需要根据具体的情况，合理权衡这些优缺点后再决定如何使用内存屏障技术。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可以看到内存屏障的应用非常广泛且都很关键，因为内存屏障是多核和并发编程中数据一致性和程序正确性的基石。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6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43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这些最新的发展体现了技术界对内存屏障重要性的认识，以及目前日益增长的多线程和并发执行的需求。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0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3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PA_文本框 1"/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636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4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9442" y="2775886"/>
            <a:ext cx="7053116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内存屏障技术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372026" y="4264359"/>
            <a:ext cx="5226050" cy="4280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汇报人</a:t>
            </a:r>
            <a:r>
              <a:rPr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张梓健  游越涵</a:t>
            </a:r>
            <a:endParaRPr 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862345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实际应用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1922" y="2549966"/>
            <a:ext cx="8388155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内存屏障的应用非常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广泛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且都很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关键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，因为内存屏障是多核和并发编程中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数据一致性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程序正确性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的基石。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65727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5135" y="3038499"/>
            <a:ext cx="4624586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优缺点分析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887123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优缺点分析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优点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002955" y="5040371"/>
            <a:ext cx="4396613" cy="560310"/>
            <a:chOff x="874153" y="5208751"/>
            <a:chExt cx="5320151" cy="678007"/>
          </a:xfrm>
        </p:grpSpPr>
        <p:sp>
          <p:nvSpPr>
            <p:cNvPr id="20" name="Oval 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03590" y="2851526"/>
            <a:ext cx="4396613" cy="560310"/>
            <a:chOff x="874153" y="5208751"/>
            <a:chExt cx="5320151" cy="678007"/>
          </a:xfrm>
        </p:grpSpPr>
        <p:sp>
          <p:nvSpPr>
            <p:cNvPr id="4" name="Oval 1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矩形 5"/>
            <p:cNvSpPr/>
            <p:nvPr>
              <p:custDataLst>
                <p:tags r:id="rId9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3590" y="3911976"/>
            <a:ext cx="4396613" cy="560310"/>
            <a:chOff x="874153" y="5208751"/>
            <a:chExt cx="5320151" cy="678007"/>
          </a:xfrm>
        </p:grpSpPr>
        <p:sp>
          <p:nvSpPr>
            <p:cNvPr id="8" name="Oval 1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02955" y="1859021"/>
            <a:ext cx="4396613" cy="560310"/>
            <a:chOff x="874153" y="5208751"/>
            <a:chExt cx="5320151" cy="678007"/>
          </a:xfrm>
        </p:grpSpPr>
        <p:sp>
          <p:nvSpPr>
            <p:cNvPr id="11" name="Oval 1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937571" y="1896111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数据一致性与完整性</a:t>
            </a: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937571" y="2861509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硬件与编译器优化配合</a:t>
            </a: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4937571" y="3943366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通用性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937571" y="5063336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提高多线程程序的性能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909238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优缺点分析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缺点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112372" y="4926233"/>
            <a:ext cx="4396613" cy="560310"/>
            <a:chOff x="874153" y="5208751"/>
            <a:chExt cx="5320151" cy="678007"/>
          </a:xfrm>
        </p:grpSpPr>
        <p:sp>
          <p:nvSpPr>
            <p:cNvPr id="20" name="Oval 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13007" y="2737388"/>
            <a:ext cx="4396613" cy="560310"/>
            <a:chOff x="874153" y="5208751"/>
            <a:chExt cx="5320151" cy="678007"/>
          </a:xfrm>
        </p:grpSpPr>
        <p:sp>
          <p:nvSpPr>
            <p:cNvPr id="4" name="Oval 1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" name="矩形 5"/>
            <p:cNvSpPr/>
            <p:nvPr>
              <p:custDataLst>
                <p:tags r:id="rId9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13007" y="3797838"/>
            <a:ext cx="4396613" cy="560310"/>
            <a:chOff x="874153" y="5208751"/>
            <a:chExt cx="5320151" cy="678007"/>
          </a:xfrm>
        </p:grpSpPr>
        <p:sp>
          <p:nvSpPr>
            <p:cNvPr id="8" name="Oval 1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12372" y="1744883"/>
            <a:ext cx="4396613" cy="560310"/>
            <a:chOff x="874153" y="5208751"/>
            <a:chExt cx="5320151" cy="678007"/>
          </a:xfrm>
        </p:grpSpPr>
        <p:sp>
          <p:nvSpPr>
            <p:cNvPr id="11" name="Oval 1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74153" y="5208751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554796" y="5292025"/>
              <a:ext cx="4639508" cy="51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231847" y="1744883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复杂性</a:t>
            </a: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261191" y="2737388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增加性能开销</a:t>
            </a: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261191" y="3797403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不同架构的差异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5261191" y="4926233"/>
            <a:ext cx="790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过度使用的风险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862346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优缺点分析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49110" y="2701878"/>
            <a:ext cx="8893779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在实际的应用中，开发者还是需要根据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具体的情况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，合理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权衡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这些优缺点后再决定如何使用内存屏障技术。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1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9700" y="2443843"/>
            <a:ext cx="161480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5135" y="3038499"/>
            <a:ext cx="4624586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最新进展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818" y="1201115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67818" y="857962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最新进展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9E02E-D043-D0C9-5203-17F460920127}"/>
              </a:ext>
            </a:extLst>
          </p:cNvPr>
          <p:cNvSpPr txBox="1"/>
          <p:nvPr/>
        </p:nvSpPr>
        <p:spPr>
          <a:xfrm>
            <a:off x="2688489" y="2183349"/>
            <a:ext cx="290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硬件支持增强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A788A7-04E3-01F8-6928-73FEE97EA3C1}"/>
              </a:ext>
            </a:extLst>
          </p:cNvPr>
          <p:cNvSpPr txBox="1"/>
          <p:nvPr/>
        </p:nvSpPr>
        <p:spPr>
          <a:xfrm>
            <a:off x="2688490" y="3198167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编译器的智能优化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BE2A12-FA37-4C1D-5FC3-6734EEE6EC76}"/>
              </a:ext>
            </a:extLst>
          </p:cNvPr>
          <p:cNvSpPr txBox="1"/>
          <p:nvPr/>
        </p:nvSpPr>
        <p:spPr>
          <a:xfrm>
            <a:off x="2680677" y="4217430"/>
            <a:ext cx="311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自动化工具的出现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D05DD-9640-75B8-55C9-9DD5A5D56A0F}"/>
              </a:ext>
            </a:extLst>
          </p:cNvPr>
          <p:cNvSpPr txBox="1"/>
          <p:nvPr/>
        </p:nvSpPr>
        <p:spPr>
          <a:xfrm>
            <a:off x="6392984" y="2183349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新的同步原语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A9DFC1-2418-AAF5-BEA4-F8C7B7F134A1}"/>
              </a:ext>
            </a:extLst>
          </p:cNvPr>
          <p:cNvSpPr txBox="1"/>
          <p:nvPr/>
        </p:nvSpPr>
        <p:spPr>
          <a:xfrm>
            <a:off x="6385172" y="3202311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多层次的内存屏障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67797-F244-A01D-993B-74244A31E71D}"/>
              </a:ext>
            </a:extLst>
          </p:cNvPr>
          <p:cNvSpPr txBox="1"/>
          <p:nvPr/>
        </p:nvSpPr>
        <p:spPr>
          <a:xfrm>
            <a:off x="6392984" y="4155875"/>
            <a:ext cx="389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高效的内存屏障指令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5599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最新发展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实例介绍</a:t>
            </a:r>
          </a:p>
        </p:txBody>
      </p:sp>
      <p:pic>
        <p:nvPicPr>
          <p:cNvPr id="5" name="Picture 2" descr="C:\Users\Administrator\Desktop\QQ截图20231024231641.png">
            <a:extLst>
              <a:ext uri="{FF2B5EF4-FFF2-40B4-BE49-F238E27FC236}">
                <a16:creationId xmlns:a16="http://schemas.microsoft.com/office/drawing/2014/main" id="{7E181171-C526-02E2-9B3A-956093B6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62" y="1476906"/>
            <a:ext cx="4439205" cy="46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3137B4-029C-9B1A-07B3-A6925A60D331}"/>
              </a:ext>
            </a:extLst>
          </p:cNvPr>
          <p:cNvSpPr txBox="1"/>
          <p:nvPr/>
        </p:nvSpPr>
        <p:spPr>
          <a:xfrm>
            <a:off x="1156804" y="2244593"/>
            <a:ext cx="3493349" cy="314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超级屏障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是一种基于硬件的内存屏障指令设计，是对传统内存屏障的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改进和扩展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。可以灵活地在不同的内存操作之间设置屏障，从而实现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更细粒度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的控制。</a:t>
            </a:r>
          </a:p>
        </p:txBody>
      </p:sp>
    </p:spTree>
    <p:extLst>
      <p:ext uri="{BB962C8B-B14F-4D97-AF65-F5344CB8AC3E}">
        <p14:creationId xmlns:p14="http://schemas.microsoft.com/office/powerpoint/2010/main" val="39055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6898" y="849483"/>
            <a:ext cx="5866130" cy="4559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最新进展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3102" y="2806115"/>
            <a:ext cx="8675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这些最新的发展体现了技术界对内存屏障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重要性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的认识，以及目前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日益增长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的多线程和并发执行的需求。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8807" y="2755030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感谢聆听   批评指正</a:t>
            </a:r>
          </a:p>
        </p:txBody>
      </p:sp>
      <p:sp>
        <p:nvSpPr>
          <p:cNvPr id="5" name="矩形 259">
            <a:extLst>
              <a:ext uri="{FF2B5EF4-FFF2-40B4-BE49-F238E27FC236}">
                <a16:creationId xmlns:a16="http://schemas.microsoft.com/office/drawing/2014/main" id="{E2E30730-1C36-874B-9C03-A87A0057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95" y="4514451"/>
            <a:ext cx="5226050" cy="4280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小组成员</a:t>
            </a:r>
            <a:r>
              <a:rPr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张梓健  游越涵  禹凌众  张博</a:t>
            </a:r>
            <a:endParaRPr 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393445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80507"/>
            <a:chOff x="5714354" y="1664538"/>
            <a:chExt cx="4890672" cy="580507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80507"/>
              <a:chOff x="4753236" y="2069839"/>
              <a:chExt cx="4752975" cy="580507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97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技术简介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22443"/>
            <a:ext cx="4890672" cy="577332"/>
            <a:chOff x="5714354" y="2522443"/>
            <a:chExt cx="4890672" cy="577332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7332"/>
              <a:chOff x="4753236" y="2862001"/>
              <a:chExt cx="4229100" cy="577332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97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实际应用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3379551"/>
            <a:ext cx="4890672" cy="586857"/>
            <a:chOff x="5714354" y="4244369"/>
            <a:chExt cx="4890672" cy="586857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86857"/>
              <a:chOff x="4753236" y="4446326"/>
              <a:chExt cx="4103687" cy="586857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97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优缺点分析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760709" y="4203781"/>
            <a:ext cx="4890672" cy="594464"/>
            <a:chOff x="5714354" y="4244369"/>
            <a:chExt cx="4890672" cy="594464"/>
          </a:xfrm>
        </p:grpSpPr>
        <p:grpSp>
          <p:nvGrpSpPr>
            <p:cNvPr id="3" name="组合 2"/>
            <p:cNvGrpSpPr/>
            <p:nvPr/>
          </p:nvGrpSpPr>
          <p:grpSpPr>
            <a:xfrm>
              <a:off x="5714354" y="4244369"/>
              <a:ext cx="4057332" cy="594464"/>
              <a:chOff x="4753236" y="4446326"/>
              <a:chExt cx="4057332" cy="594464"/>
            </a:xfrm>
          </p:grpSpPr>
          <p:grpSp>
            <p:nvGrpSpPr>
              <p:cNvPr id="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5" name="圆角矩形 13"/>
                <p:cNvSpPr>
                  <a:spLocks noChangeArrowhead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Freeform 11"/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" name="Rectangle 1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535519" y="4610747"/>
                <a:ext cx="721360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sp>
            <p:nvSpPr>
              <p:cNvPr id="8" name="TextBox 59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19806" y="4542833"/>
                <a:ext cx="2290762" cy="497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24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最新进展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flipH="1">
              <a:off x="6400844" y="4750334"/>
              <a:ext cx="4204182" cy="80892"/>
              <a:chOff x="2272062" y="2604933"/>
              <a:chExt cx="4206372" cy="80934"/>
            </a:xfrm>
          </p:grpSpPr>
          <p:cxnSp>
            <p:nvCxnSpPr>
              <p:cNvPr id="10" name="直接连接符 9"/>
              <p:cNvCxnSpPr/>
              <p:nvPr>
                <p:custDataLst>
                  <p:tags r:id="rId1"/>
                </p:custDataLst>
              </p:nvPr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5527404" y="2604933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06265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22473" y="3038500"/>
            <a:ext cx="4619508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技术简介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26700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技术简介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2092" y="1827920"/>
            <a:ext cx="918781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内存屏障，也被称为内存栅栏、内存屏障指令，</a:t>
            </a:r>
            <a:r>
              <a:rPr lang="zh-CN" altLang="en-US" sz="280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用于控制内存操作的顺序和可见性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。为了性能优化，处理器和编译器可能会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重新排序读和写操作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内存屏障就是用来在这种情况下确保对共享数据的操作按照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预期顺序执行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，并保证线程间的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数据一致性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5599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技术简介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实例介绍</a:t>
            </a:r>
          </a:p>
        </p:txBody>
      </p:sp>
      <p:pic>
        <p:nvPicPr>
          <p:cNvPr id="824774519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18285" y="1541145"/>
            <a:ext cx="4237990" cy="4819650"/>
          </a:xfrm>
          <a:prstGeom prst="rect">
            <a:avLst/>
          </a:prstGeom>
        </p:spPr>
      </p:pic>
      <p:pic>
        <p:nvPicPr>
          <p:cNvPr id="1284999228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85180" y="1541145"/>
            <a:ext cx="4896485" cy="4744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8A117A-245C-DBB7-A9B4-85C5637F7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80" y="1687121"/>
            <a:ext cx="5269642" cy="44527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C7F112-8E76-15A2-6C85-44349C256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869757"/>
            <a:ext cx="6286500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77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99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499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5599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技术简介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实例介绍</a:t>
            </a:r>
          </a:p>
        </p:txBody>
      </p:sp>
      <p:pic>
        <p:nvPicPr>
          <p:cNvPr id="4" name="Picture 2" descr="C:\Users\Administrator\Desktop\QQ截图20231024232702.png">
            <a:extLst>
              <a:ext uri="{FF2B5EF4-FFF2-40B4-BE49-F238E27FC236}">
                <a16:creationId xmlns:a16="http://schemas.microsoft.com/office/drawing/2014/main" id="{F2C6B7C8-5DA4-C354-AD87-C1509C449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"/>
          <a:stretch/>
        </p:blipFill>
        <p:spPr bwMode="auto">
          <a:xfrm>
            <a:off x="3845170" y="1500513"/>
            <a:ext cx="7346461" cy="45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59FF6-6604-9F08-FF16-72754308DAD8}"/>
              </a:ext>
            </a:extLst>
          </p:cNvPr>
          <p:cNvSpPr txBox="1"/>
          <p:nvPr/>
        </p:nvSpPr>
        <p:spPr>
          <a:xfrm>
            <a:off x="845782" y="2781949"/>
            <a:ext cx="29385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使用memory_order_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acquire 内存序保证写操作之前的所有内存读操作都已经完成。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25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5599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技术简介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实例介绍</a:t>
            </a:r>
          </a:p>
        </p:txBody>
      </p:sp>
      <p:pic>
        <p:nvPicPr>
          <p:cNvPr id="5" name="Picture 2" descr="C:\Users\Administrator\Desktop\QQ截图20231024233751.png">
            <a:extLst>
              <a:ext uri="{FF2B5EF4-FFF2-40B4-BE49-F238E27FC236}">
                <a16:creationId xmlns:a16="http://schemas.microsoft.com/office/drawing/2014/main" id="{68707AD0-269C-119A-060C-C7C2D93C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54" y="1414418"/>
            <a:ext cx="5726127" cy="48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C3018C-E4D8-D5E9-7211-E1C3F85B6240}"/>
              </a:ext>
            </a:extLst>
          </p:cNvPr>
          <p:cNvSpPr txBox="1"/>
          <p:nvPr/>
        </p:nvSpPr>
        <p:spPr>
          <a:xfrm>
            <a:off x="1406898" y="2595118"/>
            <a:ext cx="2665046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synchronized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关键字来实现互斥访问共享数据。</a:t>
            </a:r>
          </a:p>
        </p:txBody>
      </p:sp>
    </p:spTree>
    <p:extLst>
      <p:ext uri="{BB962C8B-B14F-4D97-AF65-F5344CB8AC3E}">
        <p14:creationId xmlns:p14="http://schemas.microsoft.com/office/powerpoint/2010/main" val="34349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5402" y="2443843"/>
            <a:ext cx="16433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59369" y="3136339"/>
            <a:ext cx="4652639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实际应用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6898" y="1208930"/>
            <a:ext cx="1644415" cy="53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6898" y="865777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实际应用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9E02E-D043-D0C9-5203-17F460920127}"/>
              </a:ext>
            </a:extLst>
          </p:cNvPr>
          <p:cNvSpPr txBox="1"/>
          <p:nvPr/>
        </p:nvSpPr>
        <p:spPr>
          <a:xfrm>
            <a:off x="3051313" y="2284949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并发编程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A788A7-04E3-01F8-6928-73FEE97EA3C1}"/>
              </a:ext>
            </a:extLst>
          </p:cNvPr>
          <p:cNvSpPr txBox="1"/>
          <p:nvPr/>
        </p:nvSpPr>
        <p:spPr>
          <a:xfrm>
            <a:off x="2996605" y="4312588"/>
            <a:ext cx="26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编译器优化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BE2A12-FA37-4C1D-5FC3-6734EEE6EC76}"/>
              </a:ext>
            </a:extLst>
          </p:cNvPr>
          <p:cNvSpPr txBox="1"/>
          <p:nvPr/>
        </p:nvSpPr>
        <p:spPr>
          <a:xfrm>
            <a:off x="6451011" y="2293237"/>
            <a:ext cx="282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设备驱动开发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D05DD-9640-75B8-55C9-9DD5A5D56A0F}"/>
              </a:ext>
            </a:extLst>
          </p:cNvPr>
          <p:cNvSpPr txBox="1"/>
          <p:nvPr/>
        </p:nvSpPr>
        <p:spPr>
          <a:xfrm>
            <a:off x="2996605" y="3310864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数据库系统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A9DFC1-2418-AAF5-BEA4-F8C7B7F134A1}"/>
              </a:ext>
            </a:extLst>
          </p:cNvPr>
          <p:cNvSpPr txBox="1"/>
          <p:nvPr/>
        </p:nvSpPr>
        <p:spPr>
          <a:xfrm>
            <a:off x="6451011" y="3303911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高性能计算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2D8D94-F2DC-0724-AC79-8C1AFC8AA4F2}"/>
              </a:ext>
            </a:extLst>
          </p:cNvPr>
          <p:cNvSpPr txBox="1"/>
          <p:nvPr/>
        </p:nvSpPr>
        <p:spPr>
          <a:xfrm>
            <a:off x="6451011" y="4312588"/>
            <a:ext cx="36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实时系统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b288b0ad-7ab7-4dfc-bb50-cbe6c3190746"/>
  <p:tag name="COMMONDATA" val="eyJoZGlkIjoiYWZmZDVmYjA0OTQwMWMwNTk2YTQwNjM1MzM4NWFh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0.83622047244,&quot;width&quot;:19200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宽屏</PresentationFormat>
  <Paragraphs>94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Agency FB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技术简介</vt:lpstr>
      <vt:lpstr>技术简介-实例介绍</vt:lpstr>
      <vt:lpstr>技术简介-实例介绍</vt:lpstr>
      <vt:lpstr>技术简介-实例介绍</vt:lpstr>
      <vt:lpstr>PowerPoint 演示文稿</vt:lpstr>
      <vt:lpstr>实际应用</vt:lpstr>
      <vt:lpstr>实际应用-总结</vt:lpstr>
      <vt:lpstr>PowerPoint 演示文稿</vt:lpstr>
      <vt:lpstr>优缺点分析-优点</vt:lpstr>
      <vt:lpstr>优缺点分析-缺点</vt:lpstr>
      <vt:lpstr>优缺点分析-总结</vt:lpstr>
      <vt:lpstr>PowerPoint 演示文稿</vt:lpstr>
      <vt:lpstr>最新进展</vt:lpstr>
      <vt:lpstr>最新发展-实例介绍</vt:lpstr>
      <vt:lpstr>最新进展-总结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53</cp:revision>
  <dcterms:created xsi:type="dcterms:W3CDTF">2021-05-12T03:31:00Z</dcterms:created>
  <dcterms:modified xsi:type="dcterms:W3CDTF">2023-11-02T12:07:54Z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AA9903BF26F3403A8AABFC4CB7933A67_12</vt:lpwstr>
  </property>
  <property fmtid="{D5CDD505-2E9C-101B-9397-08002B2CF9AE}" pid="3" name="KSOProductBuildVer">
    <vt:lpwstr>2052-12.1.0.15712</vt:lpwstr>
  </property>
</Properties>
</file>