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87" r:id="rId2"/>
    <p:sldMasterId id="2147483690" r:id="rId3"/>
  </p:sldMasterIdLst>
  <p:notesMasterIdLst>
    <p:notesMasterId r:id="rId15"/>
  </p:notesMasterIdLst>
  <p:sldIdLst>
    <p:sldId id="257" r:id="rId4"/>
    <p:sldId id="289" r:id="rId5"/>
    <p:sldId id="290" r:id="rId6"/>
    <p:sldId id="306" r:id="rId7"/>
    <p:sldId id="307" r:id="rId8"/>
    <p:sldId id="301" r:id="rId9"/>
    <p:sldId id="302" r:id="rId10"/>
    <p:sldId id="303" r:id="rId11"/>
    <p:sldId id="304" r:id="rId12"/>
    <p:sldId id="305" r:id="rId13"/>
    <p:sldId id="300" r:id="rId14"/>
  </p:sldIdLst>
  <p:sldSz cx="9144000" cy="5143500" type="screen16x9"/>
  <p:notesSz cx="6858000" cy="9144000"/>
  <p:embeddedFontLst>
    <p:embeddedFont>
      <p:font typeface="等线" panose="02010600030101010101" pitchFamily="2" charset="-122"/>
      <p:regular r:id="rId16"/>
      <p:bold r:id="rId17"/>
    </p:embeddedFont>
    <p:embeddedFont>
      <p:font typeface="Cambria" panose="02040503050406030204" pitchFamily="18" charset="0"/>
      <p:regular r:id="rId18"/>
      <p:bold r:id="rId19"/>
      <p:italic r:id="rId20"/>
      <p:boldItalic r:id="rId21"/>
    </p:embeddedFont>
    <p:embeddedFont>
      <p:font typeface="黑体" panose="02010609060101010101" pitchFamily="49" charset="-122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libri Light" panose="020F0302020204030204" pitchFamily="34" charset="0"/>
      <p:regular r:id="rId27"/>
      <p:italic r:id="rId28"/>
    </p:embeddedFont>
    <p:embeddedFont>
      <p:font typeface="微软雅黑" panose="020B0503020204020204" pitchFamily="34" charset="-122"/>
      <p:regular r:id="rId29"/>
      <p:bold r:id="rId30"/>
    </p:embeddedFont>
    <p:embeddedFont>
      <p:font typeface="等线 Light" panose="02010600030101010101" pitchFamily="2" charset="-122"/>
      <p:regular r:id="rId31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CC"/>
    <a:srgbClr val="17375E"/>
    <a:srgbClr val="FFFF99"/>
    <a:srgbClr val="CC00CC"/>
    <a:srgbClr val="000066"/>
    <a:srgbClr val="CC6600"/>
    <a:srgbClr val="99FF33"/>
    <a:srgbClr val="66FF33"/>
    <a:srgbClr val="00A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81469" autoAdjust="0"/>
  </p:normalViewPr>
  <p:slideViewPr>
    <p:cSldViewPr snapToGrid="0">
      <p:cViewPr varScale="1">
        <p:scale>
          <a:sx n="90" d="100"/>
          <a:sy n="90" d="100"/>
        </p:scale>
        <p:origin x="1354" y="1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7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FA4006E8-8395-4ADA-895B-2208204B7025}" type="datetimeFigureOut">
              <a:rPr lang="zh-CN" altLang="en-US"/>
              <a:pPr>
                <a:defRPr/>
              </a:pPr>
              <a:t>2022/8/28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D1CD96A-A6EF-4B0B-9885-C22D65D2CD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9601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66CC"/>
              </a:buClr>
              <a:buSzTx/>
              <a:buFont typeface="Wingdings" panose="05000000000000000000" pitchFamily="2" charset="2"/>
              <a:buNone/>
              <a:tabLst/>
              <a:defRPr/>
            </a:pPr>
            <a:fld id="{F444F810-1253-45B3-AE2D-7766756D6BD8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CC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t>4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2305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66CC"/>
              </a:buClr>
              <a:buSzTx/>
              <a:buFont typeface="Wingdings" panose="05000000000000000000" pitchFamily="2" charset="2"/>
              <a:buNone/>
              <a:tabLst/>
              <a:defRPr/>
            </a:pPr>
            <a:fld id="{F444F810-1253-45B3-AE2D-7766756D6BD8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CC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t>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6175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66CC"/>
              </a:buClr>
              <a:buSzTx/>
              <a:buFont typeface="Wingdings" panose="05000000000000000000" pitchFamily="2" charset="2"/>
              <a:buNone/>
              <a:tabLst/>
              <a:defRPr/>
            </a:pPr>
            <a:fld id="{F444F810-1253-45B3-AE2D-7766756D6BD8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CC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t>7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0031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66CC"/>
              </a:buClr>
              <a:buSzTx/>
              <a:buFont typeface="Wingdings" panose="05000000000000000000" pitchFamily="2" charset="2"/>
              <a:buNone/>
              <a:tabLst/>
              <a:defRPr/>
            </a:pPr>
            <a:fld id="{F444F810-1253-45B3-AE2D-7766756D6BD8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CC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t>8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0887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66CC"/>
              </a:buClr>
              <a:buSzTx/>
              <a:buFont typeface="Wingdings" panose="05000000000000000000" pitchFamily="2" charset="2"/>
              <a:buNone/>
              <a:tabLst/>
              <a:defRPr/>
            </a:pPr>
            <a:fld id="{F444F810-1253-45B3-AE2D-7766756D6BD8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CC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t>9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6698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66CC"/>
              </a:buClr>
              <a:buSzTx/>
              <a:buFont typeface="Wingdings" panose="05000000000000000000" pitchFamily="2" charset="2"/>
              <a:buNone/>
              <a:tabLst/>
              <a:defRPr/>
            </a:pPr>
            <a:fld id="{F444F810-1253-45B3-AE2D-7766756D6BD8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CC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t>10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127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66CC"/>
              </a:buClr>
              <a:buSzTx/>
              <a:buFont typeface="Wingdings" panose="05000000000000000000" pitchFamily="2" charset="2"/>
              <a:buNone/>
              <a:tabLst/>
              <a:defRPr/>
            </a:pPr>
            <a:fld id="{F444F810-1253-45B3-AE2D-7766756D6BD8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CC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t>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4824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36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6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6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33B0D37-B650-4F36-9AF4-E0C58AC46186}" type="datetimeFigureOut">
              <a:rPr lang="zh-CN" altLang="en-US"/>
              <a:pPr>
                <a:defRPr/>
              </a:pPr>
              <a:t>2022/8/28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030FB5E-FBC5-486C-B226-802E21D21F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35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2E24AEA-74A9-4099-9A56-447F8443042D}" type="datetimeFigureOut">
              <a:rPr lang="zh-CN" altLang="en-US"/>
              <a:pPr>
                <a:defRPr/>
              </a:pPr>
              <a:t>2022/8/28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B76FEC2-9CFF-4436-844D-2D5595FDF3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12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2F58448-F6D4-4566-AE9E-C49DFCCFFE79}" type="datetimeFigureOut">
              <a:rPr lang="zh-CN" altLang="en-US"/>
              <a:pPr>
                <a:defRPr/>
              </a:pPr>
              <a:t>2022/8/28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2485B17-6DCC-4B80-BFD5-13BCBC6830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6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DA329A4-D27B-47FF-810D-EE065D85E4EC}" type="datetimeFigureOut">
              <a:rPr lang="zh-CN" altLang="en-US"/>
              <a:pPr>
                <a:defRPr/>
              </a:pPr>
              <a:t>2022/8/28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9BF8F64-AEEF-4EA5-B05C-A8B826AB69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95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A344629-E8D8-4FC9-B2F5-E1E23C54B76E}" type="datetimeFigureOut">
              <a:rPr lang="zh-CN" altLang="en-US"/>
              <a:pPr>
                <a:defRPr/>
              </a:pPr>
              <a:t>2022/8/28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B92F815-478E-4E94-8CB1-4FA036D12C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62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3271B62-ACE9-45FB-967E-7F3DF287A117}" type="datetimeFigureOut">
              <a:rPr lang="zh-CN" altLang="en-US"/>
              <a:pPr>
                <a:defRPr/>
              </a:pPr>
              <a:t>2022/8/28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EDEBAC4-09E0-4CDA-BEAB-7114EA3C25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93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0D7647C-2BA5-490B-BA8F-200D31D2A377}" type="datetimeFigureOut">
              <a:rPr lang="zh-CN" altLang="en-US"/>
              <a:pPr>
                <a:defRPr/>
              </a:pPr>
              <a:t>2022/8/28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A98C907-F5C8-4C51-A988-DD1AA919B6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5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4923235"/>
            <a:ext cx="702077" cy="20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cquppt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0"/>
            <a:ext cx="2286000" cy="515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974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6690" y="4811092"/>
            <a:ext cx="2057400" cy="273844"/>
          </a:xfrm>
        </p:spPr>
        <p:txBody>
          <a:bodyPr/>
          <a:lstStyle>
            <a:lvl1pPr>
              <a:defRPr sz="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389" y="195486"/>
            <a:ext cx="702077" cy="20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线连接符 6"/>
          <p:cNvCxnSpPr/>
          <p:nvPr userDrawn="1"/>
        </p:nvCxnSpPr>
        <p:spPr bwMode="auto">
          <a:xfrm>
            <a:off x="468306" y="535817"/>
            <a:ext cx="826215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64C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311933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4923235"/>
            <a:ext cx="702077" cy="20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cquppt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0"/>
            <a:ext cx="2286000" cy="515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143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66344" y="609269"/>
            <a:ext cx="8129016" cy="354012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466344" y="969626"/>
            <a:ext cx="8129016" cy="338987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>
              <a:lnSpc>
                <a:spcPts val="3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3000"/>
              </a:lnSpc>
              <a:spcBef>
                <a:spcPts val="0"/>
              </a:spcBef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1249591" y="609269"/>
            <a:ext cx="6632575" cy="35401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62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6690" y="4811092"/>
            <a:ext cx="2057400" cy="273844"/>
          </a:xfrm>
        </p:spPr>
        <p:txBody>
          <a:bodyPr/>
          <a:lstStyle>
            <a:lvl1pPr>
              <a:defRPr sz="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389" y="195486"/>
            <a:ext cx="702077" cy="20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线连接符 6"/>
          <p:cNvCxnSpPr/>
          <p:nvPr userDrawn="1"/>
        </p:nvCxnSpPr>
        <p:spPr bwMode="auto">
          <a:xfrm>
            <a:off x="468306" y="535817"/>
            <a:ext cx="826215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64C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58406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 userDrawn="1"/>
        </p:nvSpPr>
        <p:spPr bwMode="auto">
          <a:xfrm>
            <a:off x="466344" y="609269"/>
            <a:ext cx="8129016" cy="354012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1249591" y="609269"/>
            <a:ext cx="6632575" cy="35401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663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2"/>
          <p:cNvSpPr>
            <a:spLocks noChangeArrowheads="1"/>
          </p:cNvSpPr>
          <p:nvPr userDrawn="1"/>
        </p:nvSpPr>
        <p:spPr bwMode="auto">
          <a:xfrm>
            <a:off x="466344" y="614833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249591" y="644074"/>
            <a:ext cx="6632575" cy="36772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9457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2"/>
          <p:cNvSpPr>
            <a:spLocks noChangeArrowheads="1"/>
          </p:cNvSpPr>
          <p:nvPr userDrawn="1"/>
        </p:nvSpPr>
        <p:spPr bwMode="auto">
          <a:xfrm>
            <a:off x="466344" y="614833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249591" y="644074"/>
            <a:ext cx="6632575" cy="36772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5" name="内容占位符 7"/>
          <p:cNvSpPr>
            <a:spLocks noGrp="1"/>
          </p:cNvSpPr>
          <p:nvPr>
            <p:ph sz="quarter" idx="11"/>
          </p:nvPr>
        </p:nvSpPr>
        <p:spPr>
          <a:xfrm>
            <a:off x="466344" y="1040459"/>
            <a:ext cx="8129016" cy="329972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65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2"/>
          <p:cNvSpPr>
            <a:spLocks noChangeArrowheads="1"/>
          </p:cNvSpPr>
          <p:nvPr userDrawn="1"/>
        </p:nvSpPr>
        <p:spPr bwMode="auto">
          <a:xfrm>
            <a:off x="466344" y="614833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h="25400" prst="artDeco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eaLnBrk="0" fontAlgn="auto" hangingPunct="0">
              <a:spcBef>
                <a:spcPts val="0"/>
              </a:spcBef>
              <a:spcAft>
                <a:spcPts val="0"/>
              </a:spcAft>
            </a:pPr>
            <a:endParaRPr lang="zh-CN" altLang="en-US">
              <a:latin typeface="宋体" panose="02010600030101010101" pitchFamily="2" charset="-122"/>
              <a:ea typeface="+mn-ea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249591" y="653861"/>
            <a:ext cx="6632575" cy="33429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5" name="内容占位符 7"/>
          <p:cNvSpPr>
            <a:spLocks noGrp="1"/>
          </p:cNvSpPr>
          <p:nvPr>
            <p:ph sz="quarter" idx="11"/>
          </p:nvPr>
        </p:nvSpPr>
        <p:spPr>
          <a:xfrm>
            <a:off x="466344" y="1034019"/>
            <a:ext cx="8129016" cy="331260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57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929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FECE22F-C5C5-4781-A914-564AC8604FFF}" type="datetimeFigureOut">
              <a:rPr lang="zh-CN" altLang="en-US"/>
              <a:pPr>
                <a:defRPr/>
              </a:pPr>
              <a:t>2022/8/28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9141D5B-6DFE-4544-AB12-B62DBE9FF1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48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23E13FE-D74E-4681-86EE-8605341373C1}" type="datetimeFigureOut">
              <a:rPr lang="zh-CN" altLang="en-US"/>
              <a:pPr>
                <a:defRPr/>
              </a:pPr>
              <a:t>2022/8/28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B4B2D38-9BBB-44EE-A7EC-0C73C7AF76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29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3"/>
          <p:cNvSpPr>
            <a:spLocks noChangeShapeType="1"/>
          </p:cNvSpPr>
          <p:nvPr userDrawn="1"/>
        </p:nvSpPr>
        <p:spPr bwMode="auto">
          <a:xfrm>
            <a:off x="1266825" y="4803775"/>
            <a:ext cx="6942138" cy="0"/>
          </a:xfrm>
          <a:prstGeom prst="line">
            <a:avLst/>
          </a:prstGeom>
          <a:noFill/>
          <a:ln w="19050" algn="ctr">
            <a:solidFill>
              <a:srgbClr val="85D1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Line 3"/>
          <p:cNvSpPr>
            <a:spLocks noChangeShapeType="1"/>
          </p:cNvSpPr>
          <p:nvPr userDrawn="1"/>
        </p:nvSpPr>
        <p:spPr bwMode="auto">
          <a:xfrm>
            <a:off x="0" y="428625"/>
            <a:ext cx="9144000" cy="0"/>
          </a:xfrm>
          <a:prstGeom prst="line">
            <a:avLst/>
          </a:prstGeom>
          <a:noFill/>
          <a:ln w="25400" algn="ctr">
            <a:solidFill>
              <a:srgbClr val="85D1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4436988" y="123825"/>
            <a:ext cx="474736" cy="465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412" y="149234"/>
            <a:ext cx="358346" cy="4586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82" r:id="rId2"/>
    <p:sldLayoutId id="2147483684" r:id="rId3"/>
    <p:sldLayoutId id="2147483683" r:id="rId4"/>
    <p:sldLayoutId id="2147483685" r:id="rId5"/>
    <p:sldLayoutId id="2147483686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7085489" y="4948014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9pPr>
          </a:lstStyle>
          <a:p>
            <a:pPr algn="r"/>
            <a:fld id="{48F63A3B-78C7-47BE-AE5E-E10140E04643}" type="slidenum">
              <a:rPr lang="en-US" sz="750" smtClean="0">
                <a:solidFill>
                  <a:schemeClr val="tx1"/>
                </a:solidFill>
              </a:rPr>
              <a:pPr algn="r"/>
              <a:t>‹#›</a:t>
            </a:fld>
            <a:endParaRPr 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548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7085489" y="4948014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9pPr>
          </a:lstStyle>
          <a:p>
            <a:pPr algn="r"/>
            <a:fld id="{48F63A3B-78C7-47BE-AE5E-E10140E04643}" type="slidenum">
              <a:rPr lang="en-US" sz="750" smtClean="0">
                <a:solidFill>
                  <a:schemeClr val="tx1"/>
                </a:solidFill>
              </a:rPr>
              <a:pPr algn="r"/>
              <a:t>‹#›</a:t>
            </a:fld>
            <a:endParaRPr 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39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1412889496@qq.com" TargetMode="External"/><Relationship Id="rId2" Type="http://schemas.openxmlformats.org/officeDocument/2006/relationships/hyperlink" Target="mailto:chenziyu@cqu.edu.cn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pan.baidu.com/s/1A3KY0xF2xPcQRVhFO62F-g" TargetMode="External"/><Relationship Id="rId5" Type="http://schemas.openxmlformats.org/officeDocument/2006/relationships/hyperlink" Target="https://www.hxedu.com.cn/hxedu/hg/book/bookInfo.html?code=G0411740" TargetMode="Externa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6"/>
          <p:cNvSpPr>
            <a:spLocks noChangeArrowheads="1"/>
          </p:cNvSpPr>
          <p:nvPr/>
        </p:nvSpPr>
        <p:spPr bwMode="auto">
          <a:xfrm>
            <a:off x="5219244" y="2118188"/>
            <a:ext cx="2031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课程简介</a:t>
            </a:r>
            <a:endParaRPr lang="fr-FR" altLang="zh-CN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7"/>
          <p:cNvSpPr>
            <a:spLocks noChangeArrowheads="1"/>
          </p:cNvSpPr>
          <p:nvPr/>
        </p:nvSpPr>
        <p:spPr bwMode="auto">
          <a:xfrm>
            <a:off x="4603691" y="1194858"/>
            <a:ext cx="326243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计算机网路</a:t>
            </a:r>
            <a:endParaRPr lang="fr-FR" altLang="zh-CN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0" y="2236788"/>
            <a:ext cx="2749685" cy="3175"/>
          </a:xfrm>
          <a:prstGeom prst="line">
            <a:avLst/>
          </a:prstGeom>
          <a:ln w="19050">
            <a:solidFill>
              <a:srgbClr val="6D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4603691" y="3379991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重庆大学计算机学院</a:t>
            </a:r>
            <a:endParaRPr lang="fr-FR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387404" y="161197"/>
            <a:ext cx="18004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0" hangingPunct="0"/>
            <a:r>
              <a:rPr lang="zh-CN" altLang="en-US" sz="21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二、</a:t>
            </a:r>
            <a:r>
              <a:rPr kumimoji="1" lang="zh-CN" altLang="en-US" sz="21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期末考核</a:t>
            </a:r>
            <a:endParaRPr lang="zh-CN" altLang="en-US" sz="15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AutoShape 2" descr="https://img14.360buyimg.com/n0/jfs/t1/183313/1/11039/331116/60d42966Eb1320178/ef6628487a98583b.jpg.avif"/>
          <p:cNvSpPr>
            <a:spLocks noChangeAspect="1" noChangeArrowheads="1"/>
          </p:cNvSpPr>
          <p:nvPr/>
        </p:nvSpPr>
        <p:spPr bwMode="auto">
          <a:xfrm>
            <a:off x="116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endParaRPr lang="zh-CN" altLang="en-US" sz="1500" b="1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169622" y="1056354"/>
          <a:ext cx="6696744" cy="91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">
                  <a:extLst>
                    <a:ext uri="{9D8B030D-6E8A-4147-A177-3AD203B41FA5}">
                      <a16:colId xmlns:a16="http://schemas.microsoft.com/office/drawing/2014/main" val="3752735096"/>
                    </a:ext>
                  </a:extLst>
                </a:gridCol>
                <a:gridCol w="743452">
                  <a:extLst>
                    <a:ext uri="{9D8B030D-6E8A-4147-A177-3AD203B41FA5}">
                      <a16:colId xmlns:a16="http://schemas.microsoft.com/office/drawing/2014/main" val="1607981048"/>
                    </a:ext>
                  </a:extLst>
                </a:gridCol>
                <a:gridCol w="969259">
                  <a:extLst>
                    <a:ext uri="{9D8B030D-6E8A-4147-A177-3AD203B41FA5}">
                      <a16:colId xmlns:a16="http://schemas.microsoft.com/office/drawing/2014/main" val="2620198971"/>
                    </a:ext>
                  </a:extLst>
                </a:gridCol>
                <a:gridCol w="969259">
                  <a:extLst>
                    <a:ext uri="{9D8B030D-6E8A-4147-A177-3AD203B41FA5}">
                      <a16:colId xmlns:a16="http://schemas.microsoft.com/office/drawing/2014/main" val="2851577884"/>
                    </a:ext>
                  </a:extLst>
                </a:gridCol>
                <a:gridCol w="934978">
                  <a:extLst>
                    <a:ext uri="{9D8B030D-6E8A-4147-A177-3AD203B41FA5}">
                      <a16:colId xmlns:a16="http://schemas.microsoft.com/office/drawing/2014/main" val="1807174652"/>
                    </a:ext>
                  </a:extLst>
                </a:gridCol>
                <a:gridCol w="1388734">
                  <a:extLst>
                    <a:ext uri="{9D8B030D-6E8A-4147-A177-3AD203B41FA5}">
                      <a16:colId xmlns:a16="http://schemas.microsoft.com/office/drawing/2014/main" val="1902320336"/>
                    </a:ext>
                  </a:extLst>
                </a:gridCol>
                <a:gridCol w="934978">
                  <a:extLst>
                    <a:ext uri="{9D8B030D-6E8A-4147-A177-3AD203B41FA5}">
                      <a16:colId xmlns:a16="http://schemas.microsoft.com/office/drawing/2014/main" val="4058204428"/>
                    </a:ext>
                  </a:extLst>
                </a:gridCol>
              </a:tblGrid>
              <a:tr h="4727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zh-CN" sz="1400" b="1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类型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zh-CN" sz="1400" b="1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作业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zh-CN" sz="1400" b="1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课程实验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zh-CN" sz="1400" b="1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课程设计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zh-CN" sz="1400" b="1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期末考试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zh-CN" sz="1400" b="1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论文阅读报告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zh-CN" sz="1400" b="1" kern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合计</a:t>
                      </a:r>
                      <a:endParaRPr lang="zh-CN" sz="1400" kern="1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 anchorCtr="1"/>
                </a:tc>
                <a:extLst>
                  <a:ext uri="{0D108BD9-81ED-4DB2-BD59-A6C34878D82A}">
                    <a16:rowId xmlns:a16="http://schemas.microsoft.com/office/drawing/2014/main" val="1230383116"/>
                  </a:ext>
                </a:extLst>
              </a:tr>
              <a:tr h="438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比例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55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zh-CN" sz="1400" b="1" kern="1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 anchorCtr="1"/>
                </a:tc>
                <a:extLst>
                  <a:ext uri="{0D108BD9-81ED-4DB2-BD59-A6C34878D82A}">
                    <a16:rowId xmlns:a16="http://schemas.microsoft.com/office/drawing/2014/main" val="571559348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D5F00E41-921B-4B0A-A14B-559E86573407}"/>
              </a:ext>
            </a:extLst>
          </p:cNvPr>
          <p:cNvSpPr txBox="1"/>
          <p:nvPr/>
        </p:nvSpPr>
        <p:spPr>
          <a:xfrm>
            <a:off x="791580" y="570301"/>
            <a:ext cx="66967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p"/>
              <a:defRPr sz="2400">
                <a:solidFill>
                  <a:srgbClr val="00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57175" indent="-257175" defTabSz="685800" eaLnBrk="0" hangingPunct="0"/>
            <a:r>
              <a:rPr lang="zh-CN" altLang="en-US" sz="1800" b="1" dirty="0"/>
              <a:t>总成绩构成</a:t>
            </a:r>
            <a:endParaRPr lang="zh-CN" altLang="zh-CN" sz="18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F00E41-921B-4B0A-A14B-559E86573407}"/>
              </a:ext>
            </a:extLst>
          </p:cNvPr>
          <p:cNvSpPr txBox="1"/>
          <p:nvPr/>
        </p:nvSpPr>
        <p:spPr>
          <a:xfrm>
            <a:off x="899592" y="2138787"/>
            <a:ext cx="66967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  <a:defRPr sz="2400">
                <a:solidFill>
                  <a:srgbClr val="00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57175" indent="-257175" defTabSz="685800" eaLnBrk="0" hangingPunct="0">
              <a:buFont typeface="Wingdings" panose="05000000000000000000" pitchFamily="2" charset="2"/>
              <a:buChar char="p"/>
            </a:pPr>
            <a:r>
              <a:rPr lang="zh-CN" altLang="en-US" sz="1800" b="1" dirty="0"/>
              <a:t>期末考试</a:t>
            </a:r>
            <a:endParaRPr lang="zh-CN" altLang="zh-CN" sz="18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5F00E41-921B-4B0A-A14B-559E86573407}"/>
              </a:ext>
            </a:extLst>
          </p:cNvPr>
          <p:cNvSpPr txBox="1"/>
          <p:nvPr/>
        </p:nvSpPr>
        <p:spPr>
          <a:xfrm>
            <a:off x="1169622" y="2574435"/>
            <a:ext cx="6696743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  <a:defRPr sz="2400">
                <a:solidFill>
                  <a:srgbClr val="00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57175" indent="-257175" defTabSz="685800" eaLnBrk="0" hangingPunct="0"/>
            <a:r>
              <a:rPr lang="zh-CN" altLang="en-US" sz="1500" b="1" dirty="0">
                <a:solidFill>
                  <a:prstClr val="black"/>
                </a:solidFill>
              </a:rPr>
              <a:t>考核内容占比（约）</a:t>
            </a:r>
            <a:endParaRPr lang="zh-CN" altLang="zh-CN" sz="1500" b="1" dirty="0">
              <a:solidFill>
                <a:prstClr val="black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1547664" y="3010084"/>
          <a:ext cx="5841964" cy="6653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3472">
                  <a:extLst>
                    <a:ext uri="{9D8B030D-6E8A-4147-A177-3AD203B41FA5}">
                      <a16:colId xmlns:a16="http://schemas.microsoft.com/office/drawing/2014/main" val="3752735096"/>
                    </a:ext>
                  </a:extLst>
                </a:gridCol>
                <a:gridCol w="586778">
                  <a:extLst>
                    <a:ext uri="{9D8B030D-6E8A-4147-A177-3AD203B41FA5}">
                      <a16:colId xmlns:a16="http://schemas.microsoft.com/office/drawing/2014/main" val="1607981048"/>
                    </a:ext>
                  </a:extLst>
                </a:gridCol>
                <a:gridCol w="598170">
                  <a:extLst>
                    <a:ext uri="{9D8B030D-6E8A-4147-A177-3AD203B41FA5}">
                      <a16:colId xmlns:a16="http://schemas.microsoft.com/office/drawing/2014/main" val="2620198971"/>
                    </a:ext>
                  </a:extLst>
                </a:gridCol>
                <a:gridCol w="638182">
                  <a:extLst>
                    <a:ext uri="{9D8B030D-6E8A-4147-A177-3AD203B41FA5}">
                      <a16:colId xmlns:a16="http://schemas.microsoft.com/office/drawing/2014/main" val="2851577884"/>
                    </a:ext>
                  </a:extLst>
                </a:gridCol>
                <a:gridCol w="615611">
                  <a:extLst>
                    <a:ext uri="{9D8B030D-6E8A-4147-A177-3AD203B41FA5}">
                      <a16:colId xmlns:a16="http://schemas.microsoft.com/office/drawing/2014/main" val="1807174652"/>
                    </a:ext>
                  </a:extLst>
                </a:gridCol>
                <a:gridCol w="569899">
                  <a:extLst>
                    <a:ext uri="{9D8B030D-6E8A-4147-A177-3AD203B41FA5}">
                      <a16:colId xmlns:a16="http://schemas.microsoft.com/office/drawing/2014/main" val="2422987730"/>
                    </a:ext>
                  </a:extLst>
                </a:gridCol>
                <a:gridCol w="598170">
                  <a:extLst>
                    <a:ext uri="{9D8B030D-6E8A-4147-A177-3AD203B41FA5}">
                      <a16:colId xmlns:a16="http://schemas.microsoft.com/office/drawing/2014/main" val="4058204428"/>
                    </a:ext>
                  </a:extLst>
                </a:gridCol>
                <a:gridCol w="541595">
                  <a:extLst>
                    <a:ext uri="{9D8B030D-6E8A-4147-A177-3AD203B41FA5}">
                      <a16:colId xmlns:a16="http://schemas.microsoft.com/office/drawing/2014/main" val="380155465"/>
                    </a:ext>
                  </a:extLst>
                </a:gridCol>
                <a:gridCol w="960087">
                  <a:extLst>
                    <a:ext uri="{9D8B030D-6E8A-4147-A177-3AD203B41FA5}">
                      <a16:colId xmlns:a16="http://schemas.microsoft.com/office/drawing/2014/main" val="2933568450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zh-CN" altLang="en-US" sz="1200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章节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5400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zh-CN" altLang="en-US" sz="1200" kern="100" dirty="0" smtClea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概述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5400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zh-CN" altLang="en-US" sz="1200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物理层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5400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zh-CN" altLang="en-US" sz="1200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链路层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5400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zh-CN" altLang="en-US" sz="1200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网络层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5400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zh-CN" altLang="en-US" sz="1200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运输层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5400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zh-CN" altLang="en-US" sz="1200" b="1" kern="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应用层</a:t>
                      </a:r>
                      <a:endParaRPr lang="zh-CN" sz="1200" b="1" kern="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5400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zh-CN" altLang="en-US" sz="1200" b="1" kern="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其它</a:t>
                      </a:r>
                      <a:endParaRPr lang="zh-CN" sz="1200" b="1" kern="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5400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zh-CN" altLang="en-US" sz="1200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合计</a:t>
                      </a:r>
                      <a:endParaRPr lang="zh-CN" sz="1200" kern="1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54000" marB="0" anchor="ctr" anchorCtr="1"/>
                </a:tc>
                <a:extLst>
                  <a:ext uri="{0D108BD9-81ED-4DB2-BD59-A6C34878D82A}">
                    <a16:rowId xmlns:a16="http://schemas.microsoft.com/office/drawing/2014/main" val="1230383116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占比（约）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5400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5%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5400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altLang="zh-CN" sz="1200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5400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altLang="zh-CN" sz="1200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5400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r>
                        <a:rPr lang="en-US" altLang="zh-CN" sz="1200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5400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altLang="zh-CN" sz="1200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5400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altLang="zh-CN" sz="1200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CN" sz="1200" b="1" kern="1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5400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5%</a:t>
                      </a:r>
                      <a:endParaRPr lang="zh-CN" sz="1200" kern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1435" marR="51435" marT="5400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100%</a:t>
                      </a:r>
                      <a:endParaRPr lang="zh-CN" sz="1200" b="1" kern="1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54000" marB="0" anchor="ctr" anchorCtr="1"/>
                </a:tc>
                <a:extLst>
                  <a:ext uri="{0D108BD9-81ED-4DB2-BD59-A6C34878D82A}">
                    <a16:rowId xmlns:a16="http://schemas.microsoft.com/office/drawing/2014/main" val="571559348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D5F00E41-921B-4B0A-A14B-559E86573407}"/>
              </a:ext>
            </a:extLst>
          </p:cNvPr>
          <p:cNvSpPr txBox="1"/>
          <p:nvPr/>
        </p:nvSpPr>
        <p:spPr>
          <a:xfrm>
            <a:off x="1264567" y="3759882"/>
            <a:ext cx="6696743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  <a:defRPr sz="2400">
                <a:solidFill>
                  <a:srgbClr val="00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marL="257175" indent="-257175" defTabSz="685800" eaLnBrk="0" hangingPunct="0"/>
            <a:r>
              <a:rPr lang="zh-CN" altLang="en-US" sz="1500" b="1" dirty="0">
                <a:solidFill>
                  <a:prstClr val="black"/>
                </a:solidFill>
              </a:rPr>
              <a:t>试卷题型</a:t>
            </a:r>
            <a:endParaRPr lang="zh-CN" altLang="zh-CN" sz="1500" b="1" dirty="0">
              <a:solidFill>
                <a:prstClr val="black"/>
              </a:solidFill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1538921" y="4218949"/>
          <a:ext cx="4498727" cy="6653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0090">
                  <a:extLst>
                    <a:ext uri="{9D8B030D-6E8A-4147-A177-3AD203B41FA5}">
                      <a16:colId xmlns:a16="http://schemas.microsoft.com/office/drawing/2014/main" val="375273509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607981048"/>
                    </a:ext>
                  </a:extLst>
                </a:gridCol>
                <a:gridCol w="595424">
                  <a:extLst>
                    <a:ext uri="{9D8B030D-6E8A-4147-A177-3AD203B41FA5}">
                      <a16:colId xmlns:a16="http://schemas.microsoft.com/office/drawing/2014/main" val="2620198971"/>
                    </a:ext>
                  </a:extLst>
                </a:gridCol>
                <a:gridCol w="704846">
                  <a:extLst>
                    <a:ext uri="{9D8B030D-6E8A-4147-A177-3AD203B41FA5}">
                      <a16:colId xmlns:a16="http://schemas.microsoft.com/office/drawing/2014/main" val="2851577884"/>
                    </a:ext>
                  </a:extLst>
                </a:gridCol>
                <a:gridCol w="679918">
                  <a:extLst>
                    <a:ext uri="{9D8B030D-6E8A-4147-A177-3AD203B41FA5}">
                      <a16:colId xmlns:a16="http://schemas.microsoft.com/office/drawing/2014/main" val="1807174652"/>
                    </a:ext>
                  </a:extLst>
                </a:gridCol>
                <a:gridCol w="1060377">
                  <a:extLst>
                    <a:ext uri="{9D8B030D-6E8A-4147-A177-3AD203B41FA5}">
                      <a16:colId xmlns:a16="http://schemas.microsoft.com/office/drawing/2014/main" val="2933568450"/>
                    </a:ext>
                  </a:extLst>
                </a:gridCol>
              </a:tblGrid>
              <a:tr h="3450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zh-CN" altLang="en-US" sz="1200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题型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zh-CN" altLang="en-US" sz="1200" kern="100" dirty="0" smtClea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单选题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zh-CN" altLang="en-US" sz="1200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填空题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zh-CN" altLang="en-US" sz="1200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简单题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zh-CN" altLang="en-US" sz="1200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综合题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zh-CN" altLang="en-US" sz="1200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合计</a:t>
                      </a:r>
                      <a:endParaRPr lang="zh-CN" sz="1200" kern="1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 anchorCtr="1"/>
                </a:tc>
                <a:extLst>
                  <a:ext uri="{0D108BD9-81ED-4DB2-BD59-A6C34878D82A}">
                    <a16:rowId xmlns:a16="http://schemas.microsoft.com/office/drawing/2014/main" val="1230383116"/>
                  </a:ext>
                </a:extLst>
              </a:tr>
              <a:tr h="3202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占比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20%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altLang="zh-CN" sz="1200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r>
                        <a:rPr lang="en-US" altLang="zh-CN" sz="1200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r>
                        <a:rPr lang="en-US" altLang="zh-CN" sz="1200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zh-CN" sz="1200" b="1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b="1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100%</a:t>
                      </a:r>
                      <a:endParaRPr lang="zh-CN" sz="1200" b="1" kern="1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 anchorCtr="1"/>
                </a:tc>
                <a:extLst>
                  <a:ext uri="{0D108BD9-81ED-4DB2-BD59-A6C34878D82A}">
                    <a16:rowId xmlns:a16="http://schemas.microsoft.com/office/drawing/2014/main" val="571559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8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 txBox="1"/>
          <p:nvPr/>
        </p:nvSpPr>
        <p:spPr bwMode="auto">
          <a:xfrm>
            <a:off x="1" y="2428366"/>
            <a:ext cx="9143999" cy="2733767"/>
          </a:xfrm>
          <a:prstGeom prst="rect">
            <a:avLst/>
          </a:prstGeom>
          <a:solidFill>
            <a:srgbClr val="045CA2">
              <a:alpha val="82000"/>
            </a:srgbClr>
          </a:solidFill>
          <a:ln w="9525">
            <a:noFill/>
            <a:miter lim="800000"/>
          </a:ln>
          <a:effectLst>
            <a:outerShdw dist="50800" dir="2700000" sx="3999" sy="3999" algn="tl" rotWithShape="0">
              <a:srgbClr val="025AA0">
                <a:alpha val="54999"/>
              </a:srgbClr>
            </a:outerShdw>
          </a:effectLst>
        </p:spPr>
        <p:txBody>
          <a:bodyPr anchor="ctr"/>
          <a:lstStyle/>
          <a:p>
            <a:pPr algn="ctr" defTabSz="685800" eaLnBrk="0" hangingPunct="0">
              <a:defRPr/>
            </a:pPr>
            <a:endParaRPr lang="en-US" altLang="zh-CN" sz="1500" b="1" dirty="0">
              <a:solidFill>
                <a:prstClr val="white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algn="ctr" defTabSz="685800" eaLnBrk="0" hangingPunct="0">
              <a:defRPr/>
            </a:pPr>
            <a:endParaRPr lang="en-US" altLang="zh-CN" sz="1500" b="1" dirty="0">
              <a:solidFill>
                <a:prstClr val="white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algn="ctr" defTabSz="685800" eaLnBrk="0" hangingPunct="0">
              <a:defRPr/>
            </a:pPr>
            <a:endParaRPr lang="en-US" altLang="zh-CN" sz="1500" b="1" dirty="0">
              <a:solidFill>
                <a:prstClr val="white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algn="ctr" defTabSz="685800" eaLnBrk="0" hangingPunct="0">
              <a:defRPr/>
            </a:pPr>
            <a:endParaRPr lang="en-US" altLang="zh-CN" sz="1500" b="1" dirty="0">
              <a:solidFill>
                <a:prstClr val="white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algn="ctr" defTabSz="685800" eaLnBrk="0" hangingPunct="0">
              <a:defRPr/>
            </a:pPr>
            <a:endParaRPr lang="zh-CN" altLang="en-US" sz="1500" b="1" dirty="0">
              <a:solidFill>
                <a:prstClr val="white"/>
              </a:solidFill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sp>
        <p:nvSpPr>
          <p:cNvPr id="5" name="标题 2"/>
          <p:cNvSpPr txBox="1"/>
          <p:nvPr/>
        </p:nvSpPr>
        <p:spPr>
          <a:xfrm>
            <a:off x="0" y="2031690"/>
            <a:ext cx="9144000" cy="1242138"/>
          </a:xfrm>
          <a:prstGeom prst="rect">
            <a:avLst/>
          </a:prstGeom>
          <a:solidFill>
            <a:srgbClr val="42B9EF">
              <a:alpha val="88000"/>
            </a:srgbClr>
          </a:solidFill>
          <a:effectLst>
            <a:outerShdw dist="50800" dir="2700000" sx="3999" sy="3999" algn="tl" rotWithShape="0">
              <a:srgbClr val="025AA0">
                <a:alpha val="54999"/>
              </a:srgbClr>
            </a:outerShdw>
          </a:effectLst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 fontAlgn="auto">
              <a:spcAft>
                <a:spcPts val="0"/>
              </a:spcAft>
              <a:defRPr/>
            </a:pPr>
            <a:endParaRPr kumimoji="1" lang="zh-CN" altLang="en-US" sz="2700" spc="75" dirty="0">
              <a:solidFill>
                <a:prstClr val="white"/>
              </a:solidFill>
              <a:latin typeface="Cambria" panose="02040503050406030204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1422" y="2156470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0" hangingPunct="0"/>
            <a:r>
              <a:rPr lang="en-US" altLang="zh-CN" sz="3000" b="1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THANKS</a:t>
            </a:r>
          </a:p>
          <a:p>
            <a:pPr algn="ctr" defTabSz="685800" eaLnBrk="0" hangingPunct="0"/>
            <a:r>
              <a:rPr lang="zh-CN" altLang="en-US" sz="3000" b="1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祝学习快乐！</a:t>
            </a:r>
          </a:p>
        </p:txBody>
      </p:sp>
    </p:spTree>
    <p:extLst>
      <p:ext uri="{BB962C8B-B14F-4D97-AF65-F5344CB8AC3E}">
        <p14:creationId xmlns:p14="http://schemas.microsoft.com/office/powerpoint/2010/main" val="132777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Line 16"/>
          <p:cNvSpPr>
            <a:spLocks noChangeShapeType="1"/>
          </p:cNvSpPr>
          <p:nvPr/>
        </p:nvSpPr>
        <p:spPr bwMode="auto">
          <a:xfrm>
            <a:off x="3166532" y="1430864"/>
            <a:ext cx="33867" cy="1845734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89395" y="937202"/>
            <a:ext cx="1366870" cy="70045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宋体" charset="-122"/>
              <a:ea typeface="+mn-ea"/>
            </a:endParaRPr>
          </a:p>
        </p:txBody>
      </p:sp>
      <p:sp>
        <p:nvSpPr>
          <p:cNvPr id="25610" name="Rectangle 29"/>
          <p:cNvSpPr>
            <a:spLocks noChangeArrowheads="1"/>
          </p:cNvSpPr>
          <p:nvPr/>
        </p:nvSpPr>
        <p:spPr bwMode="auto">
          <a:xfrm>
            <a:off x="140228" y="1040225"/>
            <a:ext cx="16271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课程目的</a:t>
            </a:r>
            <a:endParaRPr lang="fr-FR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810807" y="959321"/>
            <a:ext cx="6927818" cy="431009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rgbClr val="FFFFFF"/>
              </a:solidFill>
              <a:latin typeface="宋体" charset="-122"/>
              <a:ea typeface="+mn-ea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810807" y="1498547"/>
            <a:ext cx="6927818" cy="788455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rgbClr val="FFFFFF"/>
              </a:solidFill>
              <a:latin typeface="宋体" charset="-122"/>
              <a:ea typeface="+mn-ea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810807" y="2421939"/>
            <a:ext cx="6927818" cy="39788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rgbClr val="FFFFFF"/>
              </a:solidFill>
              <a:latin typeface="宋体" charset="-122"/>
              <a:ea typeface="+mn-ea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810807" y="2985500"/>
            <a:ext cx="6927818" cy="435033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rgbClr val="FFFFFF"/>
              </a:solidFill>
              <a:latin typeface="宋体" charset="-122"/>
              <a:ea typeface="+mn-ea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810807" y="3534249"/>
            <a:ext cx="6927818" cy="745984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solidFill>
                <a:srgbClr val="FFFFFF"/>
              </a:solidFill>
              <a:latin typeface="宋体" charset="-122"/>
              <a:ea typeface="+mn-ea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2203922" y="795865"/>
            <a:ext cx="65146" cy="3911600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1842557" y="950532"/>
            <a:ext cx="43188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计算机网络基本理论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与方法</a:t>
            </a:r>
            <a:endParaRPr lang="fr-FR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842557" y="1498547"/>
            <a:ext cx="689606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eaLnBrk="0" hangingPunct="0">
              <a:buAutoNum type="arabicPlain" startAt="2"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计算机网络的层次化体系结构，以及计算机网络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各  层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的功能、作用、实现原理和主要协议</a:t>
            </a:r>
            <a:endParaRPr lang="fr-FR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1831444" y="2380081"/>
            <a:ext cx="58372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fr-FR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计算机网络的未来发展趋势</a:t>
            </a:r>
            <a:endParaRPr lang="fr-FR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1842557" y="2945813"/>
            <a:ext cx="57229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fr-FR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计算机网络研究的基本方法和研究范式</a:t>
            </a:r>
            <a:endParaRPr lang="fr-FR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842557" y="3492973"/>
            <a:ext cx="689606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eaLnBrk="0" hangingPunct="0">
              <a:buAutoNum type="arabicPlain" startAt="5"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具备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进一步从事计算网络相关研究的知识与能力基础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  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具备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良好的计算机网络工程应用能力</a:t>
            </a:r>
            <a:endParaRPr lang="fr-FR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265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/>
          <p:cNvSpPr>
            <a:spLocks noChangeArrowheads="1"/>
          </p:cNvSpPr>
          <p:nvPr/>
        </p:nvSpPr>
        <p:spPr bwMode="auto">
          <a:xfrm>
            <a:off x="301062" y="700135"/>
            <a:ext cx="1366870" cy="70045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宋体" charset="-122"/>
              <a:ea typeface="+mn-ea"/>
            </a:endParaRPr>
          </a:p>
        </p:txBody>
      </p:sp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394228" y="850309"/>
            <a:ext cx="16271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课程信息</a:t>
            </a:r>
            <a:endParaRPr lang="fr-FR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9"/>
          <p:cNvSpPr>
            <a:spLocks noChangeArrowheads="1"/>
          </p:cNvSpPr>
          <p:nvPr/>
        </p:nvSpPr>
        <p:spPr bwMode="auto">
          <a:xfrm>
            <a:off x="1970644" y="619087"/>
            <a:ext cx="6131985" cy="1451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教师信息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spcBef>
                <a:spcPts val="200"/>
              </a:spcBef>
              <a:spcAft>
                <a:spcPts val="200"/>
              </a:spcAft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陈自郁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Email: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chenziyu@cqu.edu.cn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0" hangingPunct="0">
              <a:spcBef>
                <a:spcPts val="200"/>
              </a:spcBef>
              <a:spcAft>
                <a:spcPts val="2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QQ: 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3998620</a:t>
            </a:r>
          </a:p>
        </p:txBody>
      </p:sp>
      <p:sp>
        <p:nvSpPr>
          <p:cNvPr id="6" name="Rectangle 29"/>
          <p:cNvSpPr>
            <a:spLocks noChangeArrowheads="1"/>
          </p:cNvSpPr>
          <p:nvPr/>
        </p:nvSpPr>
        <p:spPr bwMode="auto">
          <a:xfrm>
            <a:off x="1970645" y="2161023"/>
            <a:ext cx="6131985" cy="1451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助教信息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spcBef>
                <a:spcPts val="200"/>
              </a:spcBef>
              <a:spcAft>
                <a:spcPts val="200"/>
              </a:spcAft>
            </a:pP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唐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源强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spcBef>
                <a:spcPts val="200"/>
              </a:spcBef>
              <a:spcAft>
                <a:spcPts val="200"/>
              </a:spcAft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Email: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3"/>
              </a:rPr>
              <a:t>1412889496@qq.com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0" hangingPunct="0">
              <a:spcBef>
                <a:spcPts val="200"/>
              </a:spcBef>
              <a:spcAft>
                <a:spcPts val="200"/>
              </a:spcAft>
            </a:pPr>
            <a:r>
              <a:rPr lang="fr-FR" altLang="zh-CN" sz="2000" b="1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fr-FR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QQ: </a:t>
            </a:r>
            <a:r>
              <a:rPr lang="fr-FR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1412889496</a:t>
            </a:r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2021415" y="3762226"/>
            <a:ext cx="61319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课程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QQ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群：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429985119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689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8260EBA5-E936-48D5-8B3A-0161C54E5671}"/>
              </a:ext>
            </a:extLst>
          </p:cNvPr>
          <p:cNvSpPr/>
          <p:nvPr/>
        </p:nvSpPr>
        <p:spPr>
          <a:xfrm>
            <a:off x="376646" y="616600"/>
            <a:ext cx="1378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7891" indent="-267891" defTabSz="685800" eaLnBrk="0" hangingPunct="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采用教材</a:t>
            </a:r>
            <a:endParaRPr lang="zh-CN" altLang="en-US" sz="15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87404" y="161197"/>
            <a:ext cx="18678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0" hangingPunct="0"/>
            <a:r>
              <a:rPr lang="zh-CN" altLang="en-US" sz="21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一、</a:t>
            </a:r>
            <a:r>
              <a:rPr kumimoji="1" lang="zh-CN" altLang="en-US" sz="21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教学大纲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15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5F00E41-921B-4B0A-A14B-559E86573407}"/>
              </a:ext>
            </a:extLst>
          </p:cNvPr>
          <p:cNvSpPr txBox="1"/>
          <p:nvPr/>
        </p:nvSpPr>
        <p:spPr>
          <a:xfrm>
            <a:off x="737574" y="3165816"/>
            <a:ext cx="392911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800" eaLnBrk="0" hangingPunct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5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教学资源</a:t>
            </a:r>
            <a:endParaRPr lang="en-US" altLang="zh-CN" sz="1500" b="1" dirty="0">
              <a:solidFill>
                <a:srgbClr val="00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AutoShape 2" descr="https://img14.360buyimg.com/n0/jfs/t1/183313/1/11039/331116/60d42966Eb1320178/ef6628487a98583b.jpg.avif"/>
          <p:cNvSpPr>
            <a:spLocks noChangeAspect="1" noChangeArrowheads="1"/>
          </p:cNvSpPr>
          <p:nvPr/>
        </p:nvSpPr>
        <p:spPr bwMode="auto">
          <a:xfrm>
            <a:off x="116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endParaRPr lang="zh-CN" altLang="en-US" sz="1500" b="1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040" y="1101210"/>
            <a:ext cx="1214573" cy="165537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07849" y="2765992"/>
            <a:ext cx="2808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defTabSz="685800">
              <a:buClr>
                <a:srgbClr val="0000FF"/>
              </a:buClr>
            </a:pPr>
            <a:r>
              <a:rPr lang="zh-CN" altLang="en-US" sz="12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计算机网络</a:t>
            </a:r>
            <a:r>
              <a:rPr lang="zh-CN" altLang="en-US" sz="12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（第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12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版） </a:t>
            </a:r>
            <a:r>
              <a:rPr lang="zh-CN" altLang="en-US" sz="1200" b="1" dirty="0">
                <a:solidFill>
                  <a:srgbClr val="00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谢希仁</a:t>
            </a:r>
            <a:r>
              <a:rPr lang="zh-CN" altLang="en-US" sz="12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编著</a:t>
            </a:r>
          </a:p>
        </p:txBody>
      </p:sp>
      <p:sp>
        <p:nvSpPr>
          <p:cNvPr id="12" name="矩形 11"/>
          <p:cNvSpPr/>
          <p:nvPr/>
        </p:nvSpPr>
        <p:spPr>
          <a:xfrm>
            <a:off x="4350395" y="2756580"/>
            <a:ext cx="37804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defTabSz="685800">
              <a:buClr>
                <a:srgbClr val="0000FF"/>
              </a:buClr>
            </a:pPr>
            <a:r>
              <a:rPr lang="zh-CN" altLang="en-US" sz="12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移动互联网导论</a:t>
            </a:r>
            <a:r>
              <a:rPr lang="zh-CN" altLang="en-US" sz="12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（第</a:t>
            </a:r>
            <a:r>
              <a:rPr lang="en-US" altLang="zh-CN" sz="12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12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版） </a:t>
            </a:r>
            <a:r>
              <a:rPr lang="zh-CN" altLang="en-US" sz="1200" b="1" dirty="0">
                <a:solidFill>
                  <a:srgbClr val="00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傅洛伊</a:t>
            </a:r>
            <a:r>
              <a:rPr lang="zh-CN" altLang="en-US" sz="12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zh-CN" altLang="en-US" sz="1200" b="1" dirty="0">
                <a:solidFill>
                  <a:srgbClr val="00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王新兵 </a:t>
            </a:r>
            <a:r>
              <a:rPr lang="zh-CN" altLang="en-US" sz="12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编著</a:t>
            </a:r>
            <a:endParaRPr lang="en-US" altLang="zh-CN" sz="12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1" algn="ctr" defTabSz="685800">
              <a:buClr>
                <a:srgbClr val="0000FF"/>
              </a:buClr>
            </a:pPr>
            <a:r>
              <a:rPr lang="zh-CN" altLang="en-US" sz="12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（参考）</a:t>
            </a:r>
          </a:p>
        </p:txBody>
      </p:sp>
      <p:pic>
        <p:nvPicPr>
          <p:cNvPr id="1026" name="Picture 2" descr="http://www.tup.tsinghua.edu.cn/upload/bigbookimg3/092212-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085" y="1059211"/>
            <a:ext cx="1739369" cy="173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1042934" y="3645806"/>
            <a:ext cx="76148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eaLnBrk="0" hangingPunct="0">
              <a:spcAft>
                <a:spcPts val="0"/>
              </a:spcAft>
            </a:pPr>
            <a:r>
              <a:rPr lang="zh-CN" altLang="en-US" sz="1200" b="1" kern="1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计算机网络</a:t>
            </a:r>
            <a:endParaRPr lang="en-US" altLang="zh-CN" sz="1200" b="1" kern="1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defTabSz="685800" eaLnBrk="0" hangingPunct="0">
              <a:spcAft>
                <a:spcPts val="0"/>
              </a:spcAft>
            </a:pPr>
            <a:r>
              <a:rPr lang="zh-CN" altLang="zh-CN" sz="1200" b="1" kern="1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电子课件链接：</a:t>
            </a:r>
            <a:r>
              <a:rPr lang="en-US" altLang="zh-CN" sz="1200" b="1" u="sng" kern="100" dirty="0">
                <a:solidFill>
                  <a:srgbClr val="0563C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5"/>
              </a:rPr>
              <a:t>https://www.hxedu.com.cn/hxedu/hg/book/bookInfo.html?code=G0411740</a:t>
            </a:r>
            <a:endParaRPr lang="en-US" altLang="zh-CN" sz="1200" b="1" u="sng" kern="100" dirty="0">
              <a:solidFill>
                <a:srgbClr val="0563C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defTabSz="685800" eaLnBrk="0" hangingPunct="0">
              <a:spcAft>
                <a:spcPts val="0"/>
              </a:spcAft>
            </a:pPr>
            <a:endParaRPr lang="en-US" altLang="zh-CN" sz="1200" b="1" kern="1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defTabSz="685800" eaLnBrk="0" hangingPunct="0"/>
            <a:r>
              <a:rPr lang="zh-CN" altLang="en-US" sz="1200" b="1" kern="1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移动互联网导论</a:t>
            </a:r>
            <a:r>
              <a:rPr lang="en-US" altLang="zh-CN" sz="1200" b="1" u="sng" kern="100" dirty="0">
                <a:solidFill>
                  <a:srgbClr val="0563C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200" b="1" u="sng" kern="100" dirty="0">
                <a:solidFill>
                  <a:srgbClr val="0563C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200" b="1" kern="1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课件</a:t>
            </a:r>
            <a:r>
              <a:rPr lang="en-US" altLang="zh-CN" sz="1200" b="1" kern="100" dirty="0" err="1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ppt</a:t>
            </a:r>
            <a:r>
              <a:rPr lang="en-US" altLang="zh-CN" sz="1200" b="1" kern="1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200" b="1" kern="1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链接</a:t>
            </a:r>
            <a:r>
              <a:rPr lang="en-US" altLang="zh-CN" sz="1200" b="1" kern="1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200" b="1" kern="1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6"/>
              </a:rPr>
              <a:t>https://pan.baidu.com/s/1A3KY0xF2xPcQRVhFO62F-g</a:t>
            </a:r>
            <a:r>
              <a:rPr lang="en-US" altLang="zh-CN" sz="1200" b="1" kern="1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zh-CN" sz="1200" b="1" kern="1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提取码</a:t>
            </a:r>
            <a:r>
              <a:rPr lang="en-US" altLang="zh-CN" sz="1200" b="1" kern="1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200" b="1" kern="100" dirty="0" err="1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rbep</a:t>
            </a:r>
            <a:endParaRPr lang="zh-CN" altLang="zh-CN" sz="1200" b="1" kern="1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defTabSz="685800" eaLnBrk="0" hangingPunct="0">
              <a:spcAft>
                <a:spcPts val="0"/>
              </a:spcAft>
            </a:pPr>
            <a:endParaRPr lang="zh-CN" altLang="zh-CN" sz="1200" b="1" kern="1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14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682308" y="668351"/>
            <a:ext cx="1378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7891" indent="-267891" defTabSz="685800" eaLnBrk="0" hangingPunct="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参考教材</a:t>
            </a:r>
            <a:endParaRPr lang="zh-CN" altLang="en-US" sz="15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1146459" y="1134683"/>
            <a:ext cx="686008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l"/>
            </a:pPr>
            <a:r>
              <a:rPr lang="en-US" altLang="zh-CN" kern="1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Tanenbaum</a:t>
            </a:r>
            <a:r>
              <a:rPr lang="en-US" altLang="zh-CN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A, </a:t>
            </a:r>
            <a:r>
              <a:rPr lang="en-US" altLang="zh-CN" kern="1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Wetherall</a:t>
            </a:r>
            <a:r>
              <a:rPr lang="en-US" altLang="zh-CN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D. 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Computer Networks (Fifth edition</a:t>
            </a:r>
            <a:r>
              <a:rPr lang="en-US" altLang="zh-CN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), 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Pearson Education Asia </a:t>
            </a:r>
            <a:r>
              <a:rPr lang="en-US" altLang="zh-CN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Ltd.</a:t>
            </a:r>
          </a:p>
          <a:p>
            <a:pPr marL="342900" indent="-342900" eaLnBrk="0" hangingPunct="0">
              <a:buFont typeface="Wingdings" panose="05000000000000000000" pitchFamily="2" charset="2"/>
              <a:buChar char="l"/>
            </a:pP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Douglas 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E. Comer. Computer Networks and Internets (Fifth edition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), Pearson 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Education Ltd. </a:t>
            </a:r>
            <a:endParaRPr lang="en-US" altLang="zh-CN" kern="1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James F. 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Kurose, Keith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W. Ross. Computer Networking: A Top-Down Approach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Fifth Edition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Pearson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Education Ltd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</a:p>
          <a:p>
            <a:pPr marL="342900" indent="-342900" eaLnBrk="0" hangingPunct="0">
              <a:buFont typeface="Wingdings" panose="05000000000000000000" pitchFamily="2" charset="2"/>
              <a:buChar char="l"/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Larry L. Peterson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Bruce S. Davie .Computer 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Networks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 Systems Approach (Fifth edition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), Morgan 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Kaufmann.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1272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82090" y="2031690"/>
            <a:ext cx="1549948" cy="2430270"/>
          </a:xfrm>
          <a:prstGeom prst="rect">
            <a:avLst/>
          </a:prstGeom>
          <a:solidFill>
            <a:schemeClr val="bg2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0" hangingPunct="0"/>
            <a:endParaRPr lang="zh-CN" altLang="en-US" sz="1500" b="1">
              <a:solidFill>
                <a:prstClr val="white"/>
              </a:solidFill>
              <a:latin typeface="Calibri"/>
              <a:ea typeface="等线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260EBA5-E936-48D5-8B3A-0161C54E5671}"/>
              </a:ext>
            </a:extLst>
          </p:cNvPr>
          <p:cNvSpPr/>
          <p:nvPr/>
        </p:nvSpPr>
        <p:spPr>
          <a:xfrm>
            <a:off x="376646" y="616600"/>
            <a:ext cx="1378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7891" indent="-267891" defTabSz="685800" eaLnBrk="0" hangingPunct="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zh-CN" altLang="en-US" sz="15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87404" y="161197"/>
            <a:ext cx="18678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0" hangingPunct="0"/>
            <a:r>
              <a:rPr lang="zh-CN" altLang="en-US" sz="21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一、</a:t>
            </a:r>
            <a:r>
              <a:rPr kumimoji="1" lang="zh-CN" altLang="en-US" sz="21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教学大纲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15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AutoShape 2" descr="https://img14.360buyimg.com/n0/jfs/t1/183313/1/11039/331116/60d42966Eb1320178/ef6628487a98583b.jpg.avif"/>
          <p:cNvSpPr>
            <a:spLocks noChangeAspect="1" noChangeArrowheads="1"/>
          </p:cNvSpPr>
          <p:nvPr/>
        </p:nvSpPr>
        <p:spPr bwMode="auto">
          <a:xfrm>
            <a:off x="116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endParaRPr lang="zh-CN" altLang="en-US" sz="1500" b="1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129182" y="2488978"/>
            <a:ext cx="1006079" cy="1781116"/>
            <a:chOff x="1557339" y="1623511"/>
            <a:chExt cx="1341438" cy="2374822"/>
          </a:xfrm>
        </p:grpSpPr>
        <p:sp>
          <p:nvSpPr>
            <p:cNvPr id="13" name="AutoShape 58"/>
            <p:cNvSpPr>
              <a:spLocks noChangeArrowheads="1"/>
            </p:cNvSpPr>
            <p:nvPr/>
          </p:nvSpPr>
          <p:spPr bwMode="auto">
            <a:xfrm>
              <a:off x="1560514" y="1623511"/>
              <a:ext cx="1338263" cy="2301875"/>
            </a:xfrm>
            <a:prstGeom prst="cube">
              <a:avLst>
                <a:gd name="adj" fmla="val 9144"/>
              </a:avLst>
            </a:prstGeom>
            <a:solidFill>
              <a:srgbClr val="85D1F7"/>
            </a:solidFill>
            <a:ln w="19050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pPr defTabSz="685800" eaLnBrk="0" hangingPunct="0"/>
              <a:endParaRPr lang="zh-CN" altLang="en-US" sz="900" b="1">
                <a:solidFill>
                  <a:srgbClr val="1956B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50"/>
            <p:cNvSpPr/>
            <p:nvPr/>
          </p:nvSpPr>
          <p:spPr bwMode="auto">
            <a:xfrm>
              <a:off x="1560514" y="1872748"/>
              <a:ext cx="1330325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685800" eaLnBrk="0" hangingPunct="0"/>
              <a:endParaRPr lang="zh-CN" altLang="en-US" sz="150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" name="Freeform 59"/>
            <p:cNvSpPr/>
            <p:nvPr/>
          </p:nvSpPr>
          <p:spPr bwMode="auto">
            <a:xfrm>
              <a:off x="1560514" y="2185486"/>
              <a:ext cx="1328738" cy="169862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685800" eaLnBrk="0" hangingPunct="0"/>
              <a:endParaRPr lang="zh-CN" altLang="en-US" sz="150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" name="Freeform 60"/>
            <p:cNvSpPr/>
            <p:nvPr/>
          </p:nvSpPr>
          <p:spPr bwMode="auto">
            <a:xfrm>
              <a:off x="1560514" y="2498223"/>
              <a:ext cx="1328738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685800" eaLnBrk="0" hangingPunct="0"/>
              <a:endParaRPr lang="zh-CN" altLang="en-US" sz="150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" name="Freeform 61"/>
            <p:cNvSpPr/>
            <p:nvPr/>
          </p:nvSpPr>
          <p:spPr bwMode="auto">
            <a:xfrm>
              <a:off x="1560514" y="2810961"/>
              <a:ext cx="1328738" cy="171450"/>
            </a:xfrm>
            <a:custGeom>
              <a:avLst/>
              <a:gdLst>
                <a:gd name="T0" fmla="*/ 2147483647 w 2049"/>
                <a:gd name="T1" fmla="*/ 0 h 185"/>
                <a:gd name="T2" fmla="*/ 2147483647 w 2049"/>
                <a:gd name="T3" fmla="*/ 2147483647 h 185"/>
                <a:gd name="T4" fmla="*/ 0 w 2049"/>
                <a:gd name="T5" fmla="*/ 2147483647 h 185"/>
                <a:gd name="T6" fmla="*/ 0 60000 65536"/>
                <a:gd name="T7" fmla="*/ 0 60000 65536"/>
                <a:gd name="T8" fmla="*/ 0 60000 65536"/>
                <a:gd name="T9" fmla="*/ 0 w 2049"/>
                <a:gd name="T10" fmla="*/ 0 h 185"/>
                <a:gd name="T11" fmla="*/ 2049 w 2049"/>
                <a:gd name="T12" fmla="*/ 185 h 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5">
                  <a:moveTo>
                    <a:pt x="2049" y="0"/>
                  </a:moveTo>
                  <a:lnTo>
                    <a:pt x="1873" y="185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685800" eaLnBrk="0" hangingPunct="0"/>
              <a:endParaRPr lang="zh-CN" altLang="en-US" sz="150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0" name="Freeform 62"/>
            <p:cNvSpPr/>
            <p:nvPr/>
          </p:nvSpPr>
          <p:spPr bwMode="auto">
            <a:xfrm>
              <a:off x="1558927" y="3122111"/>
              <a:ext cx="1330325" cy="174625"/>
            </a:xfrm>
            <a:custGeom>
              <a:avLst/>
              <a:gdLst>
                <a:gd name="T0" fmla="*/ 2147483647 w 2049"/>
                <a:gd name="T1" fmla="*/ 0 h 187"/>
                <a:gd name="T2" fmla="*/ 2147483647 w 2049"/>
                <a:gd name="T3" fmla="*/ 2147483647 h 187"/>
                <a:gd name="T4" fmla="*/ 0 w 2049"/>
                <a:gd name="T5" fmla="*/ 2147483647 h 187"/>
                <a:gd name="T6" fmla="*/ 0 60000 65536"/>
                <a:gd name="T7" fmla="*/ 0 60000 65536"/>
                <a:gd name="T8" fmla="*/ 0 60000 65536"/>
                <a:gd name="T9" fmla="*/ 0 w 2049"/>
                <a:gd name="T10" fmla="*/ 0 h 187"/>
                <a:gd name="T11" fmla="*/ 2049 w 2049"/>
                <a:gd name="T12" fmla="*/ 187 h 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7">
                  <a:moveTo>
                    <a:pt x="2049" y="0"/>
                  </a:moveTo>
                  <a:lnTo>
                    <a:pt x="1863" y="187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685800" eaLnBrk="0" hangingPunct="0"/>
              <a:endParaRPr lang="zh-CN" altLang="en-US" sz="150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Freeform 63"/>
            <p:cNvSpPr/>
            <p:nvPr/>
          </p:nvSpPr>
          <p:spPr bwMode="auto">
            <a:xfrm>
              <a:off x="1557339" y="3434848"/>
              <a:ext cx="1330325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685800" eaLnBrk="0" hangingPunct="0"/>
              <a:endParaRPr lang="zh-CN" altLang="en-US" sz="150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027239" y="1779086"/>
              <a:ext cx="669414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0" hangingPunct="0"/>
              <a:r>
                <a:rPr kumimoji="1" lang="zh-CN" altLang="en-US" sz="825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2006601" y="2707916"/>
              <a:ext cx="669414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0" hangingPunct="0"/>
              <a:r>
                <a:rPr kumimoji="1" lang="zh-CN" altLang="en-US" sz="825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2014539" y="3006223"/>
              <a:ext cx="669414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0" hangingPunct="0"/>
              <a:r>
                <a:rPr kumimoji="1" lang="zh-CN" altLang="en-US" sz="825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</a:p>
          </p:txBody>
        </p:sp>
        <p:sp>
          <p:nvSpPr>
            <p:cNvPr id="25" name="Text Box 54"/>
            <p:cNvSpPr txBox="1">
              <a:spLocks noChangeArrowheads="1"/>
            </p:cNvSpPr>
            <p:nvPr/>
          </p:nvSpPr>
          <p:spPr bwMode="auto">
            <a:xfrm>
              <a:off x="2014539" y="2079123"/>
              <a:ext cx="669414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0" hangingPunct="0"/>
              <a:r>
                <a:rPr kumimoji="1" lang="zh-CN" altLang="en-US" sz="825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表示层</a:t>
              </a:r>
            </a:p>
          </p:txBody>
        </p:sp>
        <p:sp>
          <p:nvSpPr>
            <p:cNvPr id="27" name="Text Box 55"/>
            <p:cNvSpPr txBox="1">
              <a:spLocks noChangeArrowheads="1"/>
            </p:cNvSpPr>
            <p:nvPr/>
          </p:nvSpPr>
          <p:spPr bwMode="auto">
            <a:xfrm>
              <a:off x="2014539" y="2391860"/>
              <a:ext cx="669414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0" hangingPunct="0"/>
              <a:r>
                <a:rPr kumimoji="1" lang="zh-CN" altLang="en-US" sz="825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会话层</a:t>
              </a:r>
            </a:p>
          </p:txBody>
        </p:sp>
        <p:sp>
          <p:nvSpPr>
            <p:cNvPr id="28" name="Text Box 56"/>
            <p:cNvSpPr txBox="1">
              <a:spLocks noChangeArrowheads="1"/>
            </p:cNvSpPr>
            <p:nvPr/>
          </p:nvSpPr>
          <p:spPr bwMode="auto">
            <a:xfrm>
              <a:off x="1911352" y="3314198"/>
              <a:ext cx="951542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0" hangingPunct="0"/>
              <a:r>
                <a:rPr kumimoji="1" lang="zh-CN" altLang="en-US" sz="825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</a:p>
          </p:txBody>
        </p:sp>
        <p:sp>
          <p:nvSpPr>
            <p:cNvPr id="29" name="Text Box 57"/>
            <p:cNvSpPr txBox="1">
              <a:spLocks noChangeArrowheads="1"/>
            </p:cNvSpPr>
            <p:nvPr/>
          </p:nvSpPr>
          <p:spPr bwMode="auto">
            <a:xfrm>
              <a:off x="2014539" y="3638049"/>
              <a:ext cx="669414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0" hangingPunct="0"/>
              <a:r>
                <a:rPr kumimoji="1" lang="zh-CN" altLang="en-US" sz="825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</a:p>
          </p:txBody>
        </p:sp>
        <p:sp>
          <p:nvSpPr>
            <p:cNvPr id="30" name="Text Box 43"/>
            <p:cNvSpPr txBox="1">
              <a:spLocks noChangeArrowheads="1"/>
            </p:cNvSpPr>
            <p:nvPr/>
          </p:nvSpPr>
          <p:spPr bwMode="auto">
            <a:xfrm>
              <a:off x="1622427" y="1683083"/>
              <a:ext cx="333853" cy="231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0" hangingPunct="0">
                <a:lnSpc>
                  <a:spcPct val="185000"/>
                </a:lnSpc>
              </a:pPr>
              <a:r>
                <a:rPr kumimoji="1" lang="en-US" altLang="zh-CN" sz="825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</a:p>
            <a:p>
              <a:pPr defTabSz="685800" eaLnBrk="0" hangingPunct="0">
                <a:lnSpc>
                  <a:spcPct val="185000"/>
                </a:lnSpc>
              </a:pPr>
              <a:r>
                <a:rPr kumimoji="1" lang="en-US" altLang="zh-CN" sz="825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</a:p>
            <a:p>
              <a:pPr defTabSz="685800" eaLnBrk="0" hangingPunct="0">
                <a:lnSpc>
                  <a:spcPct val="185000"/>
                </a:lnSpc>
              </a:pPr>
              <a:r>
                <a:rPr kumimoji="1" lang="en-US" altLang="zh-CN" sz="825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  <a:p>
              <a:pPr defTabSz="685800" eaLnBrk="0" hangingPunct="0">
                <a:lnSpc>
                  <a:spcPct val="185000"/>
                </a:lnSpc>
              </a:pPr>
              <a:r>
                <a:rPr kumimoji="1" lang="en-US" altLang="zh-CN" sz="825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  <a:p>
              <a:pPr defTabSz="685800" eaLnBrk="0" hangingPunct="0">
                <a:lnSpc>
                  <a:spcPct val="185000"/>
                </a:lnSpc>
              </a:pPr>
              <a:r>
                <a:rPr kumimoji="1" lang="en-US" altLang="zh-CN" sz="825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  <a:p>
              <a:pPr defTabSz="685800" eaLnBrk="0" hangingPunct="0">
                <a:lnSpc>
                  <a:spcPct val="185000"/>
                </a:lnSpc>
              </a:pPr>
              <a:r>
                <a:rPr kumimoji="1" lang="en-US" altLang="zh-CN" sz="825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  <a:p>
              <a:pPr defTabSz="685800" eaLnBrk="0" hangingPunct="0">
                <a:lnSpc>
                  <a:spcPct val="185000"/>
                </a:lnSpc>
              </a:pPr>
              <a:r>
                <a:rPr kumimoji="1" lang="en-US" altLang="zh-CN" sz="825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1828646" y="2236565"/>
            <a:ext cx="167385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 eaLnBrk="0" hangingPunct="0"/>
            <a:r>
              <a:rPr kumimoji="1" lang="en-US" altLang="zh-CN" sz="105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OSI </a:t>
            </a:r>
            <a:r>
              <a:rPr kumimoji="1" lang="zh-CN" altLang="en-US" sz="105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的七层协议体系结构</a:t>
            </a:r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3535623" y="2228230"/>
            <a:ext cx="1898277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 eaLnBrk="0" hangingPunct="0"/>
            <a:r>
              <a:rPr kumimoji="1"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TCP/IP </a:t>
            </a:r>
            <a:r>
              <a:rPr kumimoji="1"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的四层协议体系结构</a:t>
            </a:r>
          </a:p>
        </p:txBody>
      </p:sp>
      <p:sp>
        <p:nvSpPr>
          <p:cNvPr id="33" name="Text Box 95"/>
          <p:cNvSpPr txBox="1">
            <a:spLocks noChangeArrowheads="1"/>
          </p:cNvSpPr>
          <p:nvPr/>
        </p:nvSpPr>
        <p:spPr bwMode="auto">
          <a:xfrm>
            <a:off x="2455978" y="4215383"/>
            <a:ext cx="3417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 eaLnBrk="0" hangingPunct="0"/>
            <a:r>
              <a:rPr kumimoji="1" lang="en-US" altLang="zh-CN" sz="9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</a:p>
        </p:txBody>
      </p:sp>
      <p:sp>
        <p:nvSpPr>
          <p:cNvPr id="34" name="Text Box 96"/>
          <p:cNvSpPr txBox="1">
            <a:spLocks noChangeArrowheads="1"/>
          </p:cNvSpPr>
          <p:nvPr/>
        </p:nvSpPr>
        <p:spPr bwMode="auto">
          <a:xfrm>
            <a:off x="4207321" y="4215383"/>
            <a:ext cx="35137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 eaLnBrk="0" hangingPunct="0"/>
            <a:r>
              <a:rPr kumimoji="1" lang="en-US" altLang="zh-CN" sz="9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</a:p>
        </p:txBody>
      </p:sp>
      <p:sp>
        <p:nvSpPr>
          <p:cNvPr id="35" name="Text Box 97"/>
          <p:cNvSpPr txBox="1">
            <a:spLocks noChangeArrowheads="1"/>
          </p:cNvSpPr>
          <p:nvPr/>
        </p:nvSpPr>
        <p:spPr bwMode="auto">
          <a:xfrm>
            <a:off x="5953156" y="4221399"/>
            <a:ext cx="33374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 eaLnBrk="0" hangingPunct="0"/>
            <a:r>
              <a:rPr kumimoji="1" lang="en-US" altLang="zh-CN" sz="9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(c)</a:t>
            </a:r>
          </a:p>
        </p:txBody>
      </p:sp>
      <p:sp>
        <p:nvSpPr>
          <p:cNvPr id="36" name="Text Box 113"/>
          <p:cNvSpPr txBox="1">
            <a:spLocks noChangeArrowheads="1"/>
          </p:cNvSpPr>
          <p:nvPr/>
        </p:nvSpPr>
        <p:spPr bwMode="auto">
          <a:xfrm>
            <a:off x="5420946" y="2224658"/>
            <a:ext cx="139653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五层协议的体系结构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3645221" y="2465165"/>
            <a:ext cx="1481171" cy="1753790"/>
            <a:chOff x="3578724" y="1591761"/>
            <a:chExt cx="1974894" cy="2338387"/>
          </a:xfrm>
        </p:grpSpPr>
        <p:sp>
          <p:nvSpPr>
            <p:cNvPr id="38" name="AutoShape 66"/>
            <p:cNvSpPr>
              <a:spLocks noChangeArrowheads="1"/>
            </p:cNvSpPr>
            <p:nvPr/>
          </p:nvSpPr>
          <p:spPr bwMode="auto">
            <a:xfrm>
              <a:off x="3647070" y="1591761"/>
              <a:ext cx="1889125" cy="2338387"/>
            </a:xfrm>
            <a:prstGeom prst="cube">
              <a:avLst>
                <a:gd name="adj" fmla="val 9144"/>
              </a:avLst>
            </a:prstGeom>
            <a:solidFill>
              <a:srgbClr val="7CE07C"/>
            </a:solidFill>
            <a:ln w="19050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pPr defTabSz="685800" eaLnBrk="0" hangingPunct="0"/>
              <a:endParaRPr lang="zh-CN" altLang="en-US" sz="900" b="1">
                <a:solidFill>
                  <a:srgbClr val="1956B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69"/>
            <p:cNvSpPr/>
            <p:nvPr/>
          </p:nvSpPr>
          <p:spPr bwMode="auto">
            <a:xfrm>
              <a:off x="3642309" y="2488698"/>
              <a:ext cx="1911309" cy="200366"/>
            </a:xfrm>
            <a:custGeom>
              <a:avLst/>
              <a:gdLst>
                <a:gd name="T0" fmla="*/ 2147483647 w 1684"/>
                <a:gd name="T1" fmla="*/ 0 h 176"/>
                <a:gd name="T2" fmla="*/ 2147483647 w 1684"/>
                <a:gd name="T3" fmla="*/ 2147483647 h 176"/>
                <a:gd name="T4" fmla="*/ 0 w 1684"/>
                <a:gd name="T5" fmla="*/ 2147483647 h 176"/>
                <a:gd name="T6" fmla="*/ 0 60000 65536"/>
                <a:gd name="T7" fmla="*/ 0 60000 65536"/>
                <a:gd name="T8" fmla="*/ 0 60000 65536"/>
                <a:gd name="T9" fmla="*/ 0 w 1684"/>
                <a:gd name="T10" fmla="*/ 0 h 176"/>
                <a:gd name="T11" fmla="*/ 1684 w 1684"/>
                <a:gd name="T12" fmla="*/ 176 h 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4" h="176">
                  <a:moveTo>
                    <a:pt x="1684" y="0"/>
                  </a:moveTo>
                  <a:lnTo>
                    <a:pt x="1528" y="172"/>
                  </a:lnTo>
                  <a:lnTo>
                    <a:pt x="0" y="176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685800" eaLnBrk="0" hangingPunct="0"/>
              <a:endParaRPr lang="zh-CN" altLang="en-US" sz="150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" name="Freeform 70"/>
            <p:cNvSpPr/>
            <p:nvPr/>
          </p:nvSpPr>
          <p:spPr bwMode="auto">
            <a:xfrm>
              <a:off x="3642309" y="2790240"/>
              <a:ext cx="1907824" cy="212561"/>
            </a:xfrm>
            <a:custGeom>
              <a:avLst/>
              <a:gdLst>
                <a:gd name="T0" fmla="*/ 2147483647 w 1679"/>
                <a:gd name="T1" fmla="*/ 0 h 186"/>
                <a:gd name="T2" fmla="*/ 2147483647 w 1679"/>
                <a:gd name="T3" fmla="*/ 2147483647 h 186"/>
                <a:gd name="T4" fmla="*/ 0 w 1679"/>
                <a:gd name="T5" fmla="*/ 2147483647 h 186"/>
                <a:gd name="T6" fmla="*/ 0 60000 65536"/>
                <a:gd name="T7" fmla="*/ 0 60000 65536"/>
                <a:gd name="T8" fmla="*/ 0 60000 65536"/>
                <a:gd name="T9" fmla="*/ 0 w 1679"/>
                <a:gd name="T10" fmla="*/ 0 h 186"/>
                <a:gd name="T11" fmla="*/ 1679 w 1679"/>
                <a:gd name="T12" fmla="*/ 186 h 1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79" h="186">
                  <a:moveTo>
                    <a:pt x="1679" y="0"/>
                  </a:moveTo>
                  <a:lnTo>
                    <a:pt x="1525" y="186"/>
                  </a:lnTo>
                  <a:lnTo>
                    <a:pt x="0" y="183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685800" eaLnBrk="0" hangingPunct="0"/>
              <a:endParaRPr lang="zh-CN" altLang="en-US" sz="150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" name="Freeform 71"/>
            <p:cNvSpPr/>
            <p:nvPr/>
          </p:nvSpPr>
          <p:spPr bwMode="auto">
            <a:xfrm>
              <a:off x="3642309" y="3122027"/>
              <a:ext cx="1893886" cy="184684"/>
            </a:xfrm>
            <a:custGeom>
              <a:avLst/>
              <a:gdLst>
                <a:gd name="T0" fmla="*/ 2147483647 w 1668"/>
                <a:gd name="T1" fmla="*/ 0 h 162"/>
                <a:gd name="T2" fmla="*/ 2147483647 w 1668"/>
                <a:gd name="T3" fmla="*/ 2147483647 h 162"/>
                <a:gd name="T4" fmla="*/ 0 w 1668"/>
                <a:gd name="T5" fmla="*/ 2147483647 h 162"/>
                <a:gd name="T6" fmla="*/ 0 60000 65536"/>
                <a:gd name="T7" fmla="*/ 0 60000 65536"/>
                <a:gd name="T8" fmla="*/ 0 60000 65536"/>
                <a:gd name="T9" fmla="*/ 0 w 1668"/>
                <a:gd name="T10" fmla="*/ 0 h 162"/>
                <a:gd name="T11" fmla="*/ 1668 w 1668"/>
                <a:gd name="T12" fmla="*/ 162 h 1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8" h="162">
                  <a:moveTo>
                    <a:pt x="1668" y="0"/>
                  </a:moveTo>
                  <a:lnTo>
                    <a:pt x="1527" y="160"/>
                  </a:lnTo>
                  <a:lnTo>
                    <a:pt x="0" y="16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685800" eaLnBrk="0" hangingPunct="0"/>
              <a:endParaRPr lang="zh-CN" altLang="en-US" sz="150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" name="Text Box 73"/>
            <p:cNvSpPr txBox="1">
              <a:spLocks noChangeArrowheads="1"/>
            </p:cNvSpPr>
            <p:nvPr/>
          </p:nvSpPr>
          <p:spPr bwMode="auto">
            <a:xfrm>
              <a:off x="3647071" y="1844173"/>
              <a:ext cx="1687178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0" hangingPunct="0"/>
              <a:r>
                <a:rPr kumimoji="1" lang="en-US" altLang="zh-CN" sz="825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    </a:t>
              </a:r>
              <a:r>
                <a:rPr kumimoji="1" lang="zh-CN" altLang="en-US" sz="825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43" name="Text Box 15"/>
            <p:cNvSpPr txBox="1">
              <a:spLocks noChangeArrowheads="1"/>
            </p:cNvSpPr>
            <p:nvPr/>
          </p:nvSpPr>
          <p:spPr bwMode="auto">
            <a:xfrm>
              <a:off x="3642308" y="3374523"/>
              <a:ext cx="1635125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0" hangingPunct="0"/>
              <a:r>
                <a:rPr kumimoji="1" lang="en-US" altLang="zh-CN" sz="825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    </a:t>
              </a:r>
              <a:r>
                <a:rPr kumimoji="1" lang="zh-CN" altLang="en-US" sz="825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网络接口层</a:t>
              </a:r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3642309" y="3009399"/>
              <a:ext cx="1691939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0" hangingPunct="0"/>
              <a:r>
                <a:rPr kumimoji="1" lang="en-US" altLang="zh-CN" sz="825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    </a:t>
              </a:r>
              <a:r>
                <a:rPr kumimoji="1" lang="zh-CN" altLang="en-US" sz="825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网际层 </a:t>
              </a:r>
              <a:r>
                <a:rPr kumimoji="1" lang="en-US" altLang="zh-CN" sz="825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</a:p>
          </p:txBody>
        </p:sp>
        <p:sp>
          <p:nvSpPr>
            <p:cNvPr id="45" name="Text Box 16"/>
            <p:cNvSpPr txBox="1">
              <a:spLocks noChangeArrowheads="1"/>
            </p:cNvSpPr>
            <p:nvPr/>
          </p:nvSpPr>
          <p:spPr bwMode="auto">
            <a:xfrm>
              <a:off x="3628328" y="2104522"/>
              <a:ext cx="176159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 eaLnBrk="0" hangingPunct="0"/>
              <a:r>
                <a:rPr kumimoji="1" lang="en-US" altLang="zh-CN" sz="825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kumimoji="1" lang="zh-CN" altLang="en-US" sz="825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各种应用层协议，如</a:t>
              </a:r>
            </a:p>
            <a:p>
              <a:pPr algn="ctr" defTabSz="685800" eaLnBrk="0" hangingPunct="0"/>
              <a:r>
                <a:rPr kumimoji="1" lang="en-US" altLang="zh-CN" sz="825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DNS, HTTP, SMTP </a:t>
              </a:r>
              <a:r>
                <a:rPr kumimoji="1" lang="zh-CN" altLang="zh-CN" sz="825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</a:t>
              </a:r>
              <a:r>
                <a:rPr kumimoji="1" lang="en-US" altLang="zh-CN" sz="825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46" name="Text Box 41"/>
            <p:cNvSpPr txBox="1">
              <a:spLocks noChangeArrowheads="1"/>
            </p:cNvSpPr>
            <p:nvPr/>
          </p:nvSpPr>
          <p:spPr bwMode="auto">
            <a:xfrm>
              <a:off x="3597899" y="2709361"/>
              <a:ext cx="1851362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 eaLnBrk="0" hangingPunct="0"/>
              <a:r>
                <a:rPr kumimoji="1" lang="en-US" altLang="zh-CN" sz="825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   </a:t>
              </a:r>
              <a:r>
                <a:rPr kumimoji="1" lang="zh-CN" altLang="en-US" sz="825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 </a:t>
              </a:r>
              <a:r>
                <a:rPr kumimoji="1" lang="en-US" altLang="zh-CN" sz="825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(TCP </a:t>
              </a:r>
              <a:r>
                <a:rPr kumimoji="1" lang="zh-CN" altLang="en-US" sz="825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或 </a:t>
              </a:r>
              <a:r>
                <a:rPr kumimoji="1" lang="en-US" altLang="zh-CN" sz="825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UDP)</a:t>
              </a:r>
            </a:p>
          </p:txBody>
        </p:sp>
        <p:sp>
          <p:nvSpPr>
            <p:cNvPr id="47" name="Text Box 15"/>
            <p:cNvSpPr txBox="1">
              <a:spLocks noChangeArrowheads="1"/>
            </p:cNvSpPr>
            <p:nvPr/>
          </p:nvSpPr>
          <p:spPr bwMode="auto">
            <a:xfrm>
              <a:off x="3578724" y="3609473"/>
              <a:ext cx="1938991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0" hangingPunct="0"/>
              <a:r>
                <a:rPr kumimoji="1" lang="zh-CN" altLang="en-US" sz="825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（这一层并没有具体内容）</a:t>
              </a: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4961865" y="3741640"/>
            <a:ext cx="704789" cy="0"/>
          </a:xfrm>
          <a:prstGeom prst="line">
            <a:avLst/>
          </a:prstGeom>
          <a:ln w="19050">
            <a:solidFill>
              <a:srgbClr val="000066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4961865" y="4213190"/>
            <a:ext cx="704789" cy="0"/>
          </a:xfrm>
          <a:prstGeom prst="line">
            <a:avLst/>
          </a:prstGeom>
          <a:ln w="19050">
            <a:solidFill>
              <a:srgbClr val="000066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5624544" y="2489039"/>
            <a:ext cx="1006078" cy="1785633"/>
            <a:chOff x="6217820" y="1623594"/>
            <a:chExt cx="1341437" cy="2380845"/>
          </a:xfrm>
        </p:grpSpPr>
        <p:sp>
          <p:nvSpPr>
            <p:cNvPr id="51" name="AutoShape 98"/>
            <p:cNvSpPr>
              <a:spLocks noChangeArrowheads="1"/>
            </p:cNvSpPr>
            <p:nvPr/>
          </p:nvSpPr>
          <p:spPr bwMode="auto">
            <a:xfrm>
              <a:off x="6220995" y="1623594"/>
              <a:ext cx="1338262" cy="2300288"/>
            </a:xfrm>
            <a:prstGeom prst="cube">
              <a:avLst>
                <a:gd name="adj" fmla="val 9144"/>
              </a:avLst>
            </a:prstGeom>
            <a:solidFill>
              <a:srgbClr val="0099FF"/>
            </a:solidFill>
            <a:ln w="19050">
              <a:solidFill>
                <a:srgbClr val="000066"/>
              </a:solidFill>
              <a:miter lim="800000"/>
            </a:ln>
          </p:spPr>
          <p:txBody>
            <a:bodyPr wrap="none" anchor="ctr"/>
            <a:lstStyle/>
            <a:p>
              <a:pPr defTabSz="685800" eaLnBrk="0" hangingPunct="0"/>
              <a:endParaRPr lang="zh-CN" altLang="en-US" sz="9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101"/>
            <p:cNvSpPr/>
            <p:nvPr/>
          </p:nvSpPr>
          <p:spPr bwMode="auto">
            <a:xfrm>
              <a:off x="6220995" y="2496719"/>
              <a:ext cx="1328737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685800" eaLnBrk="0" hangingPunct="0"/>
              <a:endParaRPr lang="zh-CN" altLang="en-US" sz="1500" b="1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" name="Freeform 102"/>
            <p:cNvSpPr/>
            <p:nvPr/>
          </p:nvSpPr>
          <p:spPr bwMode="auto">
            <a:xfrm>
              <a:off x="6220995" y="2817478"/>
              <a:ext cx="1328737" cy="173037"/>
            </a:xfrm>
            <a:custGeom>
              <a:avLst/>
              <a:gdLst>
                <a:gd name="T0" fmla="*/ 2147483647 w 2049"/>
                <a:gd name="T1" fmla="*/ 0 h 185"/>
                <a:gd name="T2" fmla="*/ 2147483647 w 2049"/>
                <a:gd name="T3" fmla="*/ 2147483647 h 185"/>
                <a:gd name="T4" fmla="*/ 0 w 2049"/>
                <a:gd name="T5" fmla="*/ 2147483647 h 185"/>
                <a:gd name="T6" fmla="*/ 0 60000 65536"/>
                <a:gd name="T7" fmla="*/ 0 60000 65536"/>
                <a:gd name="T8" fmla="*/ 0 60000 65536"/>
                <a:gd name="T9" fmla="*/ 0 w 2049"/>
                <a:gd name="T10" fmla="*/ 0 h 185"/>
                <a:gd name="T11" fmla="*/ 2049 w 2049"/>
                <a:gd name="T12" fmla="*/ 185 h 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5">
                  <a:moveTo>
                    <a:pt x="2049" y="0"/>
                  </a:moveTo>
                  <a:lnTo>
                    <a:pt x="1873" y="185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685800" eaLnBrk="0" hangingPunct="0"/>
              <a:endParaRPr lang="zh-CN" altLang="en-US" sz="1500" b="1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" name="Freeform 103"/>
            <p:cNvSpPr/>
            <p:nvPr/>
          </p:nvSpPr>
          <p:spPr bwMode="auto">
            <a:xfrm>
              <a:off x="6219407" y="3122194"/>
              <a:ext cx="1330325" cy="174625"/>
            </a:xfrm>
            <a:custGeom>
              <a:avLst/>
              <a:gdLst>
                <a:gd name="T0" fmla="*/ 2147483647 w 2049"/>
                <a:gd name="T1" fmla="*/ 0 h 187"/>
                <a:gd name="T2" fmla="*/ 2147483647 w 2049"/>
                <a:gd name="T3" fmla="*/ 2147483647 h 187"/>
                <a:gd name="T4" fmla="*/ 0 w 2049"/>
                <a:gd name="T5" fmla="*/ 2147483647 h 187"/>
                <a:gd name="T6" fmla="*/ 0 60000 65536"/>
                <a:gd name="T7" fmla="*/ 0 60000 65536"/>
                <a:gd name="T8" fmla="*/ 0 60000 65536"/>
                <a:gd name="T9" fmla="*/ 0 w 2049"/>
                <a:gd name="T10" fmla="*/ 0 h 187"/>
                <a:gd name="T11" fmla="*/ 2049 w 2049"/>
                <a:gd name="T12" fmla="*/ 187 h 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7">
                  <a:moveTo>
                    <a:pt x="2049" y="0"/>
                  </a:moveTo>
                  <a:lnTo>
                    <a:pt x="1863" y="187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685800" eaLnBrk="0" hangingPunct="0"/>
              <a:endParaRPr lang="zh-CN" altLang="en-US" sz="1500" b="1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" name="Freeform 104"/>
            <p:cNvSpPr/>
            <p:nvPr/>
          </p:nvSpPr>
          <p:spPr bwMode="auto">
            <a:xfrm>
              <a:off x="6217820" y="3434932"/>
              <a:ext cx="1330325" cy="169862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685800" eaLnBrk="0" hangingPunct="0"/>
              <a:endParaRPr lang="zh-CN" altLang="en-US" sz="1500" b="1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Text Box 106"/>
            <p:cNvSpPr txBox="1">
              <a:spLocks noChangeArrowheads="1"/>
            </p:cNvSpPr>
            <p:nvPr/>
          </p:nvSpPr>
          <p:spPr bwMode="auto">
            <a:xfrm>
              <a:off x="6667083" y="2698333"/>
              <a:ext cx="669415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0" hangingPunct="0"/>
              <a:r>
                <a:rPr kumimoji="1" lang="zh-CN" altLang="en-US" sz="825" b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</a:t>
              </a:r>
            </a:p>
          </p:txBody>
        </p:sp>
        <p:sp>
          <p:nvSpPr>
            <p:cNvPr id="57" name="Text Box 107"/>
            <p:cNvSpPr txBox="1">
              <a:spLocks noChangeArrowheads="1"/>
            </p:cNvSpPr>
            <p:nvPr/>
          </p:nvSpPr>
          <p:spPr bwMode="auto">
            <a:xfrm>
              <a:off x="6675020" y="3023769"/>
              <a:ext cx="669415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0" hangingPunct="0"/>
              <a:r>
                <a:rPr kumimoji="1" lang="zh-CN" altLang="en-US" sz="825" b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</a:p>
          </p:txBody>
        </p:sp>
        <p:sp>
          <p:nvSpPr>
            <p:cNvPr id="58" name="Text Box 108"/>
            <p:cNvSpPr txBox="1">
              <a:spLocks noChangeArrowheads="1"/>
            </p:cNvSpPr>
            <p:nvPr/>
          </p:nvSpPr>
          <p:spPr bwMode="auto">
            <a:xfrm>
              <a:off x="6675020" y="2020469"/>
              <a:ext cx="669415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0" hangingPunct="0"/>
              <a:r>
                <a:rPr kumimoji="1" lang="zh-CN" altLang="en-US" sz="825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59" name="Text Box 110"/>
            <p:cNvSpPr txBox="1">
              <a:spLocks noChangeArrowheads="1"/>
            </p:cNvSpPr>
            <p:nvPr/>
          </p:nvSpPr>
          <p:spPr bwMode="auto">
            <a:xfrm>
              <a:off x="6571832" y="3319045"/>
              <a:ext cx="951542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0" hangingPunct="0"/>
              <a:r>
                <a:rPr kumimoji="1" lang="zh-CN" altLang="en-US" sz="825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</a:p>
          </p:txBody>
        </p:sp>
        <p:sp>
          <p:nvSpPr>
            <p:cNvPr id="60" name="Text Box 111"/>
            <p:cNvSpPr txBox="1">
              <a:spLocks noChangeArrowheads="1"/>
            </p:cNvSpPr>
            <p:nvPr/>
          </p:nvSpPr>
          <p:spPr bwMode="auto">
            <a:xfrm>
              <a:off x="6675020" y="3633369"/>
              <a:ext cx="669415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0" hangingPunct="0"/>
              <a:r>
                <a:rPr kumimoji="1" lang="zh-CN" altLang="en-US" sz="825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</a:p>
          </p:txBody>
        </p:sp>
        <p:sp>
          <p:nvSpPr>
            <p:cNvPr id="61" name="Text Box 112"/>
            <p:cNvSpPr txBox="1">
              <a:spLocks noChangeArrowheads="1"/>
            </p:cNvSpPr>
            <p:nvPr/>
          </p:nvSpPr>
          <p:spPr bwMode="auto">
            <a:xfrm>
              <a:off x="6282907" y="1629943"/>
              <a:ext cx="333853" cy="2374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0" hangingPunct="0">
                <a:lnSpc>
                  <a:spcPct val="190000"/>
                </a:lnSpc>
              </a:pPr>
              <a:endParaRPr kumimoji="1" lang="en-US" altLang="zh-CN" sz="825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685800" eaLnBrk="0" hangingPunct="0">
                <a:lnSpc>
                  <a:spcPct val="190000"/>
                </a:lnSpc>
              </a:pPr>
              <a:r>
                <a:rPr kumimoji="1" lang="en-US" altLang="zh-CN" sz="825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  <a:p>
              <a:pPr defTabSz="685800" eaLnBrk="0" hangingPunct="0">
                <a:lnSpc>
                  <a:spcPct val="190000"/>
                </a:lnSpc>
              </a:pPr>
              <a:endParaRPr kumimoji="1" lang="en-US" altLang="zh-CN" sz="825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685800" eaLnBrk="0" hangingPunct="0">
                <a:lnSpc>
                  <a:spcPct val="190000"/>
                </a:lnSpc>
              </a:pPr>
              <a:r>
                <a:rPr kumimoji="1" lang="en-US" altLang="zh-CN" sz="825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  <a:p>
              <a:pPr defTabSz="685800" eaLnBrk="0" hangingPunct="0">
                <a:lnSpc>
                  <a:spcPct val="190000"/>
                </a:lnSpc>
              </a:pPr>
              <a:r>
                <a:rPr kumimoji="1" lang="en-US" altLang="zh-CN" sz="825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  <a:p>
              <a:pPr defTabSz="685800" eaLnBrk="0" hangingPunct="0">
                <a:lnSpc>
                  <a:spcPct val="190000"/>
                </a:lnSpc>
              </a:pPr>
              <a:r>
                <a:rPr kumimoji="1" lang="en-US" altLang="zh-CN" sz="825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  <a:p>
              <a:pPr defTabSz="685800" eaLnBrk="0" hangingPunct="0">
                <a:lnSpc>
                  <a:spcPct val="190000"/>
                </a:lnSpc>
              </a:pPr>
              <a:r>
                <a:rPr kumimoji="1" lang="en-US" altLang="zh-CN" sz="825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D5F00E41-921B-4B0A-A14B-559E86573407}"/>
              </a:ext>
            </a:extLst>
          </p:cNvPr>
          <p:cNvSpPr txBox="1"/>
          <p:nvPr/>
        </p:nvSpPr>
        <p:spPr>
          <a:xfrm>
            <a:off x="629562" y="970145"/>
            <a:ext cx="7938882" cy="102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800" eaLnBrk="0" hangingPunct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135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135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计算机网络</a:t>
            </a:r>
            <a:r>
              <a:rPr lang="en-US" altLang="zh-CN" sz="135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zh-CN" sz="135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主要讲述计算机网络的通信基础、计算机网络体系结构、物理层、数据链路层、网络层、传输层、应用层等相关的计算机网络基本理论、关键技术和主要网络协议，包括与以太网</a:t>
            </a:r>
            <a:r>
              <a:rPr lang="en-US" altLang="zh-CN" sz="135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Ethernet</a:t>
            </a:r>
            <a:r>
              <a:rPr lang="zh-CN" altLang="zh-CN" sz="135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、互联网</a:t>
            </a:r>
            <a:r>
              <a:rPr lang="en-US" altLang="zh-CN" sz="135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Internet</a:t>
            </a:r>
            <a:r>
              <a:rPr lang="zh-CN" altLang="zh-CN" sz="135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相关的理论与技术；此外，该课程还将介绍</a:t>
            </a:r>
            <a:r>
              <a:rPr lang="en-US" altLang="zh-CN" sz="135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IPv6</a:t>
            </a:r>
            <a:r>
              <a:rPr lang="zh-CN" altLang="zh-CN" sz="135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35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SDN</a:t>
            </a:r>
            <a:r>
              <a:rPr lang="zh-CN" altLang="zh-CN" sz="135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等新一代网络技术。</a:t>
            </a:r>
            <a:endParaRPr lang="en-US" altLang="zh-CN" sz="1350" b="1" dirty="0">
              <a:solidFill>
                <a:srgbClr val="00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52937" y="4646766"/>
            <a:ext cx="153118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0" hangingPunct="0"/>
            <a:r>
              <a:rPr lang="zh-CN" altLang="en-US" sz="15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教学用体系结构</a:t>
            </a:r>
            <a:endParaRPr lang="zh-CN" altLang="en-US" sz="1500" b="1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82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8260EBA5-E936-48D5-8B3A-0161C54E5671}"/>
              </a:ext>
            </a:extLst>
          </p:cNvPr>
          <p:cNvSpPr/>
          <p:nvPr/>
        </p:nvSpPr>
        <p:spPr>
          <a:xfrm>
            <a:off x="376646" y="616600"/>
            <a:ext cx="1378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7891" indent="-267891" defTabSz="685800" eaLnBrk="0" hangingPunct="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教学环节</a:t>
            </a:r>
            <a:endParaRPr lang="zh-CN" altLang="en-US" sz="15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87404" y="161197"/>
            <a:ext cx="18678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0" hangingPunct="0"/>
            <a:r>
              <a:rPr lang="zh-CN" altLang="en-US" sz="21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一、</a:t>
            </a:r>
            <a:r>
              <a:rPr kumimoji="1" lang="zh-CN" altLang="en-US" sz="21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教学大纲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15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AutoShape 2" descr="https://img14.360buyimg.com/n0/jfs/t1/183313/1/11039/331116/60d42966Eb1320178/ef6628487a98583b.jpg.avif"/>
          <p:cNvSpPr>
            <a:spLocks noChangeAspect="1" noChangeArrowheads="1"/>
          </p:cNvSpPr>
          <p:nvPr/>
        </p:nvSpPr>
        <p:spPr bwMode="auto">
          <a:xfrm>
            <a:off x="116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endParaRPr lang="zh-CN" altLang="en-US" sz="1500" b="1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5F00E41-921B-4B0A-A14B-559E86573407}"/>
              </a:ext>
            </a:extLst>
          </p:cNvPr>
          <p:cNvSpPr txBox="1"/>
          <p:nvPr/>
        </p:nvSpPr>
        <p:spPr>
          <a:xfrm>
            <a:off x="683568" y="1025836"/>
            <a:ext cx="415846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800" eaLnBrk="0" hangingPunct="0">
              <a:lnSpc>
                <a:spcPct val="200000"/>
              </a:lnSpc>
              <a:spcBef>
                <a:spcPts val="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zh-CN" altLang="en-US" sz="1500" b="1" dirty="0">
                <a:solidFill>
                  <a:srgbClr val="00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理论教学      </a:t>
            </a:r>
            <a:r>
              <a:rPr lang="en-US" altLang="zh-CN" sz="15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56</a:t>
            </a:r>
            <a:r>
              <a:rPr lang="zh-CN" altLang="en-US" sz="15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学时</a:t>
            </a:r>
            <a:endParaRPr lang="en-US" altLang="zh-CN" sz="15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57175" indent="-257175" defTabSz="685800" eaLnBrk="0" hangingPunct="0">
              <a:lnSpc>
                <a:spcPct val="200000"/>
              </a:lnSpc>
              <a:spcBef>
                <a:spcPts val="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zh-CN" altLang="en-US" sz="1500" b="1" dirty="0">
                <a:solidFill>
                  <a:srgbClr val="00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课程实验      </a:t>
            </a:r>
            <a:r>
              <a:rPr lang="en-US" altLang="zh-CN" sz="15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zh-CN" altLang="en-US" sz="15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学时（</a:t>
            </a:r>
            <a:r>
              <a:rPr lang="en-US" altLang="zh-CN" sz="15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15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次实验）</a:t>
            </a:r>
            <a:endParaRPr lang="en-US" altLang="zh-CN" sz="15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57175" indent="-257175" defTabSz="685800" eaLnBrk="0" hangingPunct="0">
              <a:lnSpc>
                <a:spcPct val="200000"/>
              </a:lnSpc>
              <a:spcBef>
                <a:spcPts val="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zh-CN" altLang="en-US" sz="1500" b="1" dirty="0">
                <a:solidFill>
                  <a:srgbClr val="00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课程作业      </a:t>
            </a:r>
            <a:r>
              <a:rPr lang="zh-CN" altLang="en-US" sz="15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课外完成</a:t>
            </a:r>
            <a:endParaRPr lang="en-US" altLang="zh-CN" sz="15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57175" indent="-257175" defTabSz="685800" eaLnBrk="0" hangingPunct="0">
              <a:lnSpc>
                <a:spcPct val="200000"/>
              </a:lnSpc>
              <a:spcBef>
                <a:spcPts val="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zh-CN" altLang="en-US" sz="1500" b="1" dirty="0">
                <a:solidFill>
                  <a:srgbClr val="00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课程设计      </a:t>
            </a:r>
            <a:r>
              <a:rPr lang="zh-CN" altLang="en-US" sz="15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课外完成</a:t>
            </a:r>
            <a:endParaRPr lang="en-US" altLang="zh-CN" sz="15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57175" indent="-257175" defTabSz="685800" eaLnBrk="0" hangingPunct="0">
              <a:lnSpc>
                <a:spcPct val="200000"/>
              </a:lnSpc>
              <a:spcBef>
                <a:spcPts val="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zh-CN" altLang="en-US" sz="1500" b="1" dirty="0">
                <a:solidFill>
                  <a:srgbClr val="00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论文阅读      </a:t>
            </a:r>
            <a:r>
              <a:rPr lang="zh-CN" altLang="en-US" sz="15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课外完成</a:t>
            </a:r>
            <a:endParaRPr lang="en-US" altLang="zh-CN" sz="15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86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85133" y="1275606"/>
            <a:ext cx="1549948" cy="2430270"/>
          </a:xfrm>
          <a:prstGeom prst="rect">
            <a:avLst/>
          </a:prstGeom>
          <a:solidFill>
            <a:schemeClr val="bg2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0" hangingPunct="0"/>
            <a:endParaRPr lang="zh-CN" altLang="en-US" sz="1500" b="1">
              <a:solidFill>
                <a:prstClr val="white"/>
              </a:solidFill>
              <a:latin typeface="Calibri"/>
              <a:ea typeface="等线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260EBA5-E936-48D5-8B3A-0161C54E5671}"/>
              </a:ext>
            </a:extLst>
          </p:cNvPr>
          <p:cNvSpPr/>
          <p:nvPr/>
        </p:nvSpPr>
        <p:spPr>
          <a:xfrm>
            <a:off x="376646" y="616600"/>
            <a:ext cx="1378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7891" indent="-267891" defTabSz="685800" eaLnBrk="0" hangingPunct="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理论教学</a:t>
            </a:r>
            <a:endParaRPr lang="zh-CN" altLang="en-US" sz="15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87404" y="161197"/>
            <a:ext cx="18678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0" hangingPunct="0"/>
            <a:r>
              <a:rPr lang="zh-CN" altLang="en-US" sz="21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一、</a:t>
            </a:r>
            <a:r>
              <a:rPr kumimoji="1" lang="zh-CN" altLang="en-US" sz="21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教学大纲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15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AutoShape 2" descr="https://img14.360buyimg.com/n0/jfs/t1/183313/1/11039/331116/60d42966Eb1320178/ef6628487a98583b.jpg.avif"/>
          <p:cNvSpPr>
            <a:spLocks noChangeAspect="1" noChangeArrowheads="1"/>
          </p:cNvSpPr>
          <p:nvPr/>
        </p:nvSpPr>
        <p:spPr bwMode="auto">
          <a:xfrm>
            <a:off x="116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endParaRPr lang="zh-CN" altLang="en-US" sz="1500" b="1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2225" y="1732894"/>
            <a:ext cx="1006079" cy="1781116"/>
            <a:chOff x="1557339" y="1623511"/>
            <a:chExt cx="1341438" cy="2374822"/>
          </a:xfrm>
        </p:grpSpPr>
        <p:sp>
          <p:nvSpPr>
            <p:cNvPr id="13" name="AutoShape 58"/>
            <p:cNvSpPr>
              <a:spLocks noChangeArrowheads="1"/>
            </p:cNvSpPr>
            <p:nvPr/>
          </p:nvSpPr>
          <p:spPr bwMode="auto">
            <a:xfrm>
              <a:off x="1560514" y="1623511"/>
              <a:ext cx="1338263" cy="2301875"/>
            </a:xfrm>
            <a:prstGeom prst="cube">
              <a:avLst>
                <a:gd name="adj" fmla="val 9144"/>
              </a:avLst>
            </a:prstGeom>
            <a:solidFill>
              <a:srgbClr val="85D1F7"/>
            </a:solidFill>
            <a:ln w="19050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pPr defTabSz="685800" eaLnBrk="0" hangingPunct="0"/>
              <a:endParaRPr lang="zh-CN" altLang="en-US" sz="900" b="1">
                <a:solidFill>
                  <a:srgbClr val="1956B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50"/>
            <p:cNvSpPr/>
            <p:nvPr/>
          </p:nvSpPr>
          <p:spPr bwMode="auto">
            <a:xfrm>
              <a:off x="1560514" y="1872748"/>
              <a:ext cx="1330325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685800" eaLnBrk="0" hangingPunct="0"/>
              <a:endParaRPr lang="zh-CN" altLang="en-US" sz="150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" name="Freeform 59"/>
            <p:cNvSpPr/>
            <p:nvPr/>
          </p:nvSpPr>
          <p:spPr bwMode="auto">
            <a:xfrm>
              <a:off x="1560514" y="2185486"/>
              <a:ext cx="1328738" cy="169862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685800" eaLnBrk="0" hangingPunct="0"/>
              <a:endParaRPr lang="zh-CN" altLang="en-US" sz="150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" name="Freeform 60"/>
            <p:cNvSpPr/>
            <p:nvPr/>
          </p:nvSpPr>
          <p:spPr bwMode="auto">
            <a:xfrm>
              <a:off x="1560514" y="2498223"/>
              <a:ext cx="1328738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685800" eaLnBrk="0" hangingPunct="0"/>
              <a:endParaRPr lang="zh-CN" altLang="en-US" sz="150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" name="Freeform 61"/>
            <p:cNvSpPr/>
            <p:nvPr/>
          </p:nvSpPr>
          <p:spPr bwMode="auto">
            <a:xfrm>
              <a:off x="1560514" y="2810961"/>
              <a:ext cx="1328738" cy="171450"/>
            </a:xfrm>
            <a:custGeom>
              <a:avLst/>
              <a:gdLst>
                <a:gd name="T0" fmla="*/ 2147483647 w 2049"/>
                <a:gd name="T1" fmla="*/ 0 h 185"/>
                <a:gd name="T2" fmla="*/ 2147483647 w 2049"/>
                <a:gd name="T3" fmla="*/ 2147483647 h 185"/>
                <a:gd name="T4" fmla="*/ 0 w 2049"/>
                <a:gd name="T5" fmla="*/ 2147483647 h 185"/>
                <a:gd name="T6" fmla="*/ 0 60000 65536"/>
                <a:gd name="T7" fmla="*/ 0 60000 65536"/>
                <a:gd name="T8" fmla="*/ 0 60000 65536"/>
                <a:gd name="T9" fmla="*/ 0 w 2049"/>
                <a:gd name="T10" fmla="*/ 0 h 185"/>
                <a:gd name="T11" fmla="*/ 2049 w 2049"/>
                <a:gd name="T12" fmla="*/ 185 h 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5">
                  <a:moveTo>
                    <a:pt x="2049" y="0"/>
                  </a:moveTo>
                  <a:lnTo>
                    <a:pt x="1873" y="185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685800" eaLnBrk="0" hangingPunct="0"/>
              <a:endParaRPr lang="zh-CN" altLang="en-US" sz="150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0" name="Freeform 62"/>
            <p:cNvSpPr/>
            <p:nvPr/>
          </p:nvSpPr>
          <p:spPr bwMode="auto">
            <a:xfrm>
              <a:off x="1558927" y="3122111"/>
              <a:ext cx="1330325" cy="174625"/>
            </a:xfrm>
            <a:custGeom>
              <a:avLst/>
              <a:gdLst>
                <a:gd name="T0" fmla="*/ 2147483647 w 2049"/>
                <a:gd name="T1" fmla="*/ 0 h 187"/>
                <a:gd name="T2" fmla="*/ 2147483647 w 2049"/>
                <a:gd name="T3" fmla="*/ 2147483647 h 187"/>
                <a:gd name="T4" fmla="*/ 0 w 2049"/>
                <a:gd name="T5" fmla="*/ 2147483647 h 187"/>
                <a:gd name="T6" fmla="*/ 0 60000 65536"/>
                <a:gd name="T7" fmla="*/ 0 60000 65536"/>
                <a:gd name="T8" fmla="*/ 0 60000 65536"/>
                <a:gd name="T9" fmla="*/ 0 w 2049"/>
                <a:gd name="T10" fmla="*/ 0 h 187"/>
                <a:gd name="T11" fmla="*/ 2049 w 2049"/>
                <a:gd name="T12" fmla="*/ 187 h 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7">
                  <a:moveTo>
                    <a:pt x="2049" y="0"/>
                  </a:moveTo>
                  <a:lnTo>
                    <a:pt x="1863" y="187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685800" eaLnBrk="0" hangingPunct="0"/>
              <a:endParaRPr lang="zh-CN" altLang="en-US" sz="150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Freeform 63"/>
            <p:cNvSpPr/>
            <p:nvPr/>
          </p:nvSpPr>
          <p:spPr bwMode="auto">
            <a:xfrm>
              <a:off x="1557339" y="3434848"/>
              <a:ext cx="1330325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685800" eaLnBrk="0" hangingPunct="0"/>
              <a:endParaRPr lang="zh-CN" altLang="en-US" sz="150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027239" y="1779086"/>
              <a:ext cx="669414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0" hangingPunct="0"/>
              <a:r>
                <a:rPr kumimoji="1" lang="zh-CN" altLang="en-US" sz="825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2006601" y="2707916"/>
              <a:ext cx="669414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0" hangingPunct="0"/>
              <a:r>
                <a:rPr kumimoji="1" lang="zh-CN" altLang="en-US" sz="825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2014539" y="3006223"/>
              <a:ext cx="669414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0" hangingPunct="0"/>
              <a:r>
                <a:rPr kumimoji="1" lang="zh-CN" altLang="en-US" sz="825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</a:p>
          </p:txBody>
        </p:sp>
        <p:sp>
          <p:nvSpPr>
            <p:cNvPr id="25" name="Text Box 54"/>
            <p:cNvSpPr txBox="1">
              <a:spLocks noChangeArrowheads="1"/>
            </p:cNvSpPr>
            <p:nvPr/>
          </p:nvSpPr>
          <p:spPr bwMode="auto">
            <a:xfrm>
              <a:off x="2014539" y="2079123"/>
              <a:ext cx="669414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0" hangingPunct="0"/>
              <a:r>
                <a:rPr kumimoji="1" lang="zh-CN" altLang="en-US" sz="825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表示层</a:t>
              </a:r>
            </a:p>
          </p:txBody>
        </p:sp>
        <p:sp>
          <p:nvSpPr>
            <p:cNvPr id="27" name="Text Box 55"/>
            <p:cNvSpPr txBox="1">
              <a:spLocks noChangeArrowheads="1"/>
            </p:cNvSpPr>
            <p:nvPr/>
          </p:nvSpPr>
          <p:spPr bwMode="auto">
            <a:xfrm>
              <a:off x="2014539" y="2391860"/>
              <a:ext cx="669414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0" hangingPunct="0"/>
              <a:r>
                <a:rPr kumimoji="1" lang="zh-CN" altLang="en-US" sz="825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会话层</a:t>
              </a:r>
            </a:p>
          </p:txBody>
        </p:sp>
        <p:sp>
          <p:nvSpPr>
            <p:cNvPr id="28" name="Text Box 56"/>
            <p:cNvSpPr txBox="1">
              <a:spLocks noChangeArrowheads="1"/>
            </p:cNvSpPr>
            <p:nvPr/>
          </p:nvSpPr>
          <p:spPr bwMode="auto">
            <a:xfrm>
              <a:off x="1911352" y="3314198"/>
              <a:ext cx="951542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0" hangingPunct="0"/>
              <a:r>
                <a:rPr kumimoji="1" lang="zh-CN" altLang="en-US" sz="825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</a:p>
          </p:txBody>
        </p:sp>
        <p:sp>
          <p:nvSpPr>
            <p:cNvPr id="29" name="Text Box 57"/>
            <p:cNvSpPr txBox="1">
              <a:spLocks noChangeArrowheads="1"/>
            </p:cNvSpPr>
            <p:nvPr/>
          </p:nvSpPr>
          <p:spPr bwMode="auto">
            <a:xfrm>
              <a:off x="2014539" y="3638049"/>
              <a:ext cx="669414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0" hangingPunct="0"/>
              <a:r>
                <a:rPr kumimoji="1" lang="zh-CN" altLang="en-US" sz="825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</a:p>
          </p:txBody>
        </p:sp>
        <p:sp>
          <p:nvSpPr>
            <p:cNvPr id="30" name="Text Box 43"/>
            <p:cNvSpPr txBox="1">
              <a:spLocks noChangeArrowheads="1"/>
            </p:cNvSpPr>
            <p:nvPr/>
          </p:nvSpPr>
          <p:spPr bwMode="auto">
            <a:xfrm>
              <a:off x="1622427" y="1683083"/>
              <a:ext cx="333853" cy="231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0" hangingPunct="0">
                <a:lnSpc>
                  <a:spcPct val="185000"/>
                </a:lnSpc>
              </a:pPr>
              <a:r>
                <a:rPr kumimoji="1" lang="en-US" altLang="zh-CN" sz="825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</a:p>
            <a:p>
              <a:pPr defTabSz="685800" eaLnBrk="0" hangingPunct="0">
                <a:lnSpc>
                  <a:spcPct val="185000"/>
                </a:lnSpc>
              </a:pPr>
              <a:r>
                <a:rPr kumimoji="1" lang="en-US" altLang="zh-CN" sz="825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</a:p>
            <a:p>
              <a:pPr defTabSz="685800" eaLnBrk="0" hangingPunct="0">
                <a:lnSpc>
                  <a:spcPct val="185000"/>
                </a:lnSpc>
              </a:pPr>
              <a:r>
                <a:rPr kumimoji="1" lang="en-US" altLang="zh-CN" sz="825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  <a:p>
              <a:pPr defTabSz="685800" eaLnBrk="0" hangingPunct="0">
                <a:lnSpc>
                  <a:spcPct val="185000"/>
                </a:lnSpc>
              </a:pPr>
              <a:r>
                <a:rPr kumimoji="1" lang="en-US" altLang="zh-CN" sz="825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  <a:p>
              <a:pPr defTabSz="685800" eaLnBrk="0" hangingPunct="0">
                <a:lnSpc>
                  <a:spcPct val="185000"/>
                </a:lnSpc>
              </a:pPr>
              <a:r>
                <a:rPr kumimoji="1" lang="en-US" altLang="zh-CN" sz="825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  <a:p>
              <a:pPr defTabSz="685800" eaLnBrk="0" hangingPunct="0">
                <a:lnSpc>
                  <a:spcPct val="185000"/>
                </a:lnSpc>
              </a:pPr>
              <a:r>
                <a:rPr kumimoji="1" lang="en-US" altLang="zh-CN" sz="825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  <a:p>
              <a:pPr defTabSz="685800" eaLnBrk="0" hangingPunct="0">
                <a:lnSpc>
                  <a:spcPct val="185000"/>
                </a:lnSpc>
              </a:pPr>
              <a:r>
                <a:rPr kumimoji="1" lang="en-US" altLang="zh-CN" sz="825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231688" y="1480481"/>
            <a:ext cx="167385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 eaLnBrk="0" hangingPunct="0"/>
            <a:r>
              <a:rPr kumimoji="1" lang="en-US" altLang="zh-CN" sz="105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OSI </a:t>
            </a:r>
            <a:r>
              <a:rPr kumimoji="1" lang="zh-CN" altLang="en-US" sz="105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的七层协议体系结构</a:t>
            </a:r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1938666" y="1472146"/>
            <a:ext cx="1898277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 eaLnBrk="0" hangingPunct="0"/>
            <a:r>
              <a:rPr kumimoji="1" lang="en-US" altLang="zh-CN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TCP/IP </a:t>
            </a:r>
            <a:r>
              <a:rPr kumimoji="1" lang="zh-CN" altLang="en-US" sz="105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的四层协议体系结构</a:t>
            </a:r>
          </a:p>
        </p:txBody>
      </p:sp>
      <p:sp>
        <p:nvSpPr>
          <p:cNvPr id="33" name="Text Box 95"/>
          <p:cNvSpPr txBox="1">
            <a:spLocks noChangeArrowheads="1"/>
          </p:cNvSpPr>
          <p:nvPr/>
        </p:nvSpPr>
        <p:spPr bwMode="auto">
          <a:xfrm>
            <a:off x="859020" y="3459299"/>
            <a:ext cx="3417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 eaLnBrk="0" hangingPunct="0"/>
            <a:r>
              <a:rPr kumimoji="1" lang="en-US" altLang="zh-CN" sz="9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</a:p>
        </p:txBody>
      </p:sp>
      <p:sp>
        <p:nvSpPr>
          <p:cNvPr id="34" name="Text Box 96"/>
          <p:cNvSpPr txBox="1">
            <a:spLocks noChangeArrowheads="1"/>
          </p:cNvSpPr>
          <p:nvPr/>
        </p:nvSpPr>
        <p:spPr bwMode="auto">
          <a:xfrm>
            <a:off x="2610364" y="3459299"/>
            <a:ext cx="35137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 eaLnBrk="0" hangingPunct="0"/>
            <a:r>
              <a:rPr kumimoji="1" lang="en-US" altLang="zh-CN" sz="9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</a:p>
        </p:txBody>
      </p:sp>
      <p:sp>
        <p:nvSpPr>
          <p:cNvPr id="35" name="Text Box 97"/>
          <p:cNvSpPr txBox="1">
            <a:spLocks noChangeArrowheads="1"/>
          </p:cNvSpPr>
          <p:nvPr/>
        </p:nvSpPr>
        <p:spPr bwMode="auto">
          <a:xfrm>
            <a:off x="4356198" y="3465315"/>
            <a:ext cx="33374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 eaLnBrk="0" hangingPunct="0"/>
            <a:r>
              <a:rPr kumimoji="1" lang="en-US" altLang="zh-CN" sz="9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(c)</a:t>
            </a:r>
          </a:p>
        </p:txBody>
      </p:sp>
      <p:sp>
        <p:nvSpPr>
          <p:cNvPr id="36" name="Text Box 113"/>
          <p:cNvSpPr txBox="1">
            <a:spLocks noChangeArrowheads="1"/>
          </p:cNvSpPr>
          <p:nvPr/>
        </p:nvSpPr>
        <p:spPr bwMode="auto">
          <a:xfrm>
            <a:off x="3823988" y="1468574"/>
            <a:ext cx="139653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五层协议的体系结构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2048263" y="1709081"/>
            <a:ext cx="1481171" cy="1753790"/>
            <a:chOff x="3578724" y="1591761"/>
            <a:chExt cx="1974894" cy="2338387"/>
          </a:xfrm>
        </p:grpSpPr>
        <p:sp>
          <p:nvSpPr>
            <p:cNvPr id="38" name="AutoShape 66"/>
            <p:cNvSpPr>
              <a:spLocks noChangeArrowheads="1"/>
            </p:cNvSpPr>
            <p:nvPr/>
          </p:nvSpPr>
          <p:spPr bwMode="auto">
            <a:xfrm>
              <a:off x="3647070" y="1591761"/>
              <a:ext cx="1889125" cy="2338387"/>
            </a:xfrm>
            <a:prstGeom prst="cube">
              <a:avLst>
                <a:gd name="adj" fmla="val 9144"/>
              </a:avLst>
            </a:prstGeom>
            <a:solidFill>
              <a:srgbClr val="7CE07C"/>
            </a:solidFill>
            <a:ln w="19050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pPr defTabSz="685800" eaLnBrk="0" hangingPunct="0"/>
              <a:endParaRPr lang="zh-CN" altLang="en-US" sz="900" b="1">
                <a:solidFill>
                  <a:srgbClr val="1956B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69"/>
            <p:cNvSpPr/>
            <p:nvPr/>
          </p:nvSpPr>
          <p:spPr bwMode="auto">
            <a:xfrm>
              <a:off x="3642309" y="2488698"/>
              <a:ext cx="1911309" cy="200366"/>
            </a:xfrm>
            <a:custGeom>
              <a:avLst/>
              <a:gdLst>
                <a:gd name="T0" fmla="*/ 2147483647 w 1684"/>
                <a:gd name="T1" fmla="*/ 0 h 176"/>
                <a:gd name="T2" fmla="*/ 2147483647 w 1684"/>
                <a:gd name="T3" fmla="*/ 2147483647 h 176"/>
                <a:gd name="T4" fmla="*/ 0 w 1684"/>
                <a:gd name="T5" fmla="*/ 2147483647 h 176"/>
                <a:gd name="T6" fmla="*/ 0 60000 65536"/>
                <a:gd name="T7" fmla="*/ 0 60000 65536"/>
                <a:gd name="T8" fmla="*/ 0 60000 65536"/>
                <a:gd name="T9" fmla="*/ 0 w 1684"/>
                <a:gd name="T10" fmla="*/ 0 h 176"/>
                <a:gd name="T11" fmla="*/ 1684 w 1684"/>
                <a:gd name="T12" fmla="*/ 176 h 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4" h="176">
                  <a:moveTo>
                    <a:pt x="1684" y="0"/>
                  </a:moveTo>
                  <a:lnTo>
                    <a:pt x="1528" y="172"/>
                  </a:lnTo>
                  <a:lnTo>
                    <a:pt x="0" y="176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685800" eaLnBrk="0" hangingPunct="0"/>
              <a:endParaRPr lang="zh-CN" altLang="en-US" sz="150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" name="Freeform 70"/>
            <p:cNvSpPr/>
            <p:nvPr/>
          </p:nvSpPr>
          <p:spPr bwMode="auto">
            <a:xfrm>
              <a:off x="3642309" y="2790240"/>
              <a:ext cx="1907824" cy="212561"/>
            </a:xfrm>
            <a:custGeom>
              <a:avLst/>
              <a:gdLst>
                <a:gd name="T0" fmla="*/ 2147483647 w 1679"/>
                <a:gd name="T1" fmla="*/ 0 h 186"/>
                <a:gd name="T2" fmla="*/ 2147483647 w 1679"/>
                <a:gd name="T3" fmla="*/ 2147483647 h 186"/>
                <a:gd name="T4" fmla="*/ 0 w 1679"/>
                <a:gd name="T5" fmla="*/ 2147483647 h 186"/>
                <a:gd name="T6" fmla="*/ 0 60000 65536"/>
                <a:gd name="T7" fmla="*/ 0 60000 65536"/>
                <a:gd name="T8" fmla="*/ 0 60000 65536"/>
                <a:gd name="T9" fmla="*/ 0 w 1679"/>
                <a:gd name="T10" fmla="*/ 0 h 186"/>
                <a:gd name="T11" fmla="*/ 1679 w 1679"/>
                <a:gd name="T12" fmla="*/ 186 h 1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79" h="186">
                  <a:moveTo>
                    <a:pt x="1679" y="0"/>
                  </a:moveTo>
                  <a:lnTo>
                    <a:pt x="1525" y="186"/>
                  </a:lnTo>
                  <a:lnTo>
                    <a:pt x="0" y="183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685800" eaLnBrk="0" hangingPunct="0"/>
              <a:endParaRPr lang="zh-CN" altLang="en-US" sz="150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" name="Freeform 71"/>
            <p:cNvSpPr/>
            <p:nvPr/>
          </p:nvSpPr>
          <p:spPr bwMode="auto">
            <a:xfrm>
              <a:off x="3642309" y="3122027"/>
              <a:ext cx="1893886" cy="184684"/>
            </a:xfrm>
            <a:custGeom>
              <a:avLst/>
              <a:gdLst>
                <a:gd name="T0" fmla="*/ 2147483647 w 1668"/>
                <a:gd name="T1" fmla="*/ 0 h 162"/>
                <a:gd name="T2" fmla="*/ 2147483647 w 1668"/>
                <a:gd name="T3" fmla="*/ 2147483647 h 162"/>
                <a:gd name="T4" fmla="*/ 0 w 1668"/>
                <a:gd name="T5" fmla="*/ 2147483647 h 162"/>
                <a:gd name="T6" fmla="*/ 0 60000 65536"/>
                <a:gd name="T7" fmla="*/ 0 60000 65536"/>
                <a:gd name="T8" fmla="*/ 0 60000 65536"/>
                <a:gd name="T9" fmla="*/ 0 w 1668"/>
                <a:gd name="T10" fmla="*/ 0 h 162"/>
                <a:gd name="T11" fmla="*/ 1668 w 1668"/>
                <a:gd name="T12" fmla="*/ 162 h 1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8" h="162">
                  <a:moveTo>
                    <a:pt x="1668" y="0"/>
                  </a:moveTo>
                  <a:lnTo>
                    <a:pt x="1527" y="160"/>
                  </a:lnTo>
                  <a:lnTo>
                    <a:pt x="0" y="16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685800" eaLnBrk="0" hangingPunct="0"/>
              <a:endParaRPr lang="zh-CN" altLang="en-US" sz="1500" b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" name="Text Box 73"/>
            <p:cNvSpPr txBox="1">
              <a:spLocks noChangeArrowheads="1"/>
            </p:cNvSpPr>
            <p:nvPr/>
          </p:nvSpPr>
          <p:spPr bwMode="auto">
            <a:xfrm>
              <a:off x="3647071" y="1844173"/>
              <a:ext cx="1687178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0" hangingPunct="0"/>
              <a:r>
                <a:rPr kumimoji="1" lang="en-US" altLang="zh-CN" sz="825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    </a:t>
              </a:r>
              <a:r>
                <a:rPr kumimoji="1" lang="zh-CN" altLang="en-US" sz="825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43" name="Text Box 15"/>
            <p:cNvSpPr txBox="1">
              <a:spLocks noChangeArrowheads="1"/>
            </p:cNvSpPr>
            <p:nvPr/>
          </p:nvSpPr>
          <p:spPr bwMode="auto">
            <a:xfrm>
              <a:off x="3642308" y="3374523"/>
              <a:ext cx="1635125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0" hangingPunct="0"/>
              <a:r>
                <a:rPr kumimoji="1" lang="en-US" altLang="zh-CN" sz="825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    </a:t>
              </a:r>
              <a:r>
                <a:rPr kumimoji="1" lang="zh-CN" altLang="en-US" sz="825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网络接口层</a:t>
              </a:r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3642309" y="3009399"/>
              <a:ext cx="1691939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0" hangingPunct="0"/>
              <a:r>
                <a:rPr kumimoji="1" lang="en-US" altLang="zh-CN" sz="825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    </a:t>
              </a:r>
              <a:r>
                <a:rPr kumimoji="1" lang="zh-CN" altLang="en-US" sz="825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网际层 </a:t>
              </a:r>
              <a:r>
                <a:rPr kumimoji="1" lang="en-US" altLang="zh-CN" sz="825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</a:p>
          </p:txBody>
        </p:sp>
        <p:sp>
          <p:nvSpPr>
            <p:cNvPr id="45" name="Text Box 16"/>
            <p:cNvSpPr txBox="1">
              <a:spLocks noChangeArrowheads="1"/>
            </p:cNvSpPr>
            <p:nvPr/>
          </p:nvSpPr>
          <p:spPr bwMode="auto">
            <a:xfrm>
              <a:off x="3628328" y="2104522"/>
              <a:ext cx="176159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 eaLnBrk="0" hangingPunct="0"/>
              <a:r>
                <a:rPr kumimoji="1" lang="en-US" altLang="zh-CN" sz="825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kumimoji="1" lang="zh-CN" altLang="en-US" sz="825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各种应用层协议，如</a:t>
              </a:r>
            </a:p>
            <a:p>
              <a:pPr algn="ctr" defTabSz="685800" eaLnBrk="0" hangingPunct="0"/>
              <a:r>
                <a:rPr kumimoji="1" lang="en-US" altLang="zh-CN" sz="825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DNS, HTTP, SMTP </a:t>
              </a:r>
              <a:r>
                <a:rPr kumimoji="1" lang="zh-CN" altLang="zh-CN" sz="825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</a:t>
              </a:r>
              <a:r>
                <a:rPr kumimoji="1" lang="en-US" altLang="zh-CN" sz="825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46" name="Text Box 41"/>
            <p:cNvSpPr txBox="1">
              <a:spLocks noChangeArrowheads="1"/>
            </p:cNvSpPr>
            <p:nvPr/>
          </p:nvSpPr>
          <p:spPr bwMode="auto">
            <a:xfrm>
              <a:off x="3597899" y="2709361"/>
              <a:ext cx="1851362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685800" eaLnBrk="0" hangingPunct="0"/>
              <a:r>
                <a:rPr kumimoji="1" lang="en-US" altLang="zh-CN" sz="825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   </a:t>
              </a:r>
              <a:r>
                <a:rPr kumimoji="1" lang="zh-CN" altLang="en-US" sz="825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 </a:t>
              </a:r>
              <a:r>
                <a:rPr kumimoji="1" lang="en-US" altLang="zh-CN" sz="825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(TCP </a:t>
              </a:r>
              <a:r>
                <a:rPr kumimoji="1" lang="zh-CN" altLang="en-US" sz="825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或 </a:t>
              </a:r>
              <a:r>
                <a:rPr kumimoji="1" lang="en-US" altLang="zh-CN" sz="825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UDP)</a:t>
              </a:r>
            </a:p>
          </p:txBody>
        </p:sp>
        <p:sp>
          <p:nvSpPr>
            <p:cNvPr id="47" name="Text Box 15"/>
            <p:cNvSpPr txBox="1">
              <a:spLocks noChangeArrowheads="1"/>
            </p:cNvSpPr>
            <p:nvPr/>
          </p:nvSpPr>
          <p:spPr bwMode="auto">
            <a:xfrm>
              <a:off x="3578724" y="3609473"/>
              <a:ext cx="1938991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0" hangingPunct="0"/>
              <a:r>
                <a:rPr kumimoji="1" lang="zh-CN" altLang="en-US" sz="825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（这一层并没有具体内容）</a:t>
              </a: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3364907" y="2985556"/>
            <a:ext cx="704789" cy="0"/>
          </a:xfrm>
          <a:prstGeom prst="line">
            <a:avLst/>
          </a:prstGeom>
          <a:ln w="19050">
            <a:solidFill>
              <a:srgbClr val="000066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364907" y="3457106"/>
            <a:ext cx="704789" cy="0"/>
          </a:xfrm>
          <a:prstGeom prst="line">
            <a:avLst/>
          </a:prstGeom>
          <a:ln w="19050">
            <a:solidFill>
              <a:srgbClr val="000066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4027586" y="1732955"/>
            <a:ext cx="1006078" cy="1785633"/>
            <a:chOff x="6217820" y="1623594"/>
            <a:chExt cx="1341437" cy="2380845"/>
          </a:xfrm>
        </p:grpSpPr>
        <p:sp>
          <p:nvSpPr>
            <p:cNvPr id="51" name="AutoShape 98"/>
            <p:cNvSpPr>
              <a:spLocks noChangeArrowheads="1"/>
            </p:cNvSpPr>
            <p:nvPr/>
          </p:nvSpPr>
          <p:spPr bwMode="auto">
            <a:xfrm>
              <a:off x="6220995" y="1623594"/>
              <a:ext cx="1338262" cy="2300288"/>
            </a:xfrm>
            <a:prstGeom prst="cube">
              <a:avLst>
                <a:gd name="adj" fmla="val 9144"/>
              </a:avLst>
            </a:prstGeom>
            <a:solidFill>
              <a:srgbClr val="0099FF"/>
            </a:solidFill>
            <a:ln w="19050">
              <a:solidFill>
                <a:srgbClr val="000066"/>
              </a:solidFill>
              <a:miter lim="800000"/>
            </a:ln>
          </p:spPr>
          <p:txBody>
            <a:bodyPr wrap="none" anchor="ctr"/>
            <a:lstStyle/>
            <a:p>
              <a:pPr defTabSz="685800" eaLnBrk="0" hangingPunct="0"/>
              <a:endParaRPr lang="zh-CN" altLang="en-US" sz="9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101"/>
            <p:cNvSpPr/>
            <p:nvPr/>
          </p:nvSpPr>
          <p:spPr bwMode="auto">
            <a:xfrm>
              <a:off x="6220995" y="2496719"/>
              <a:ext cx="1328737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685800" eaLnBrk="0" hangingPunct="0"/>
              <a:endParaRPr lang="zh-CN" altLang="en-US" sz="1500" b="1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" name="Freeform 102"/>
            <p:cNvSpPr/>
            <p:nvPr/>
          </p:nvSpPr>
          <p:spPr bwMode="auto">
            <a:xfrm>
              <a:off x="6220995" y="2817478"/>
              <a:ext cx="1328737" cy="173037"/>
            </a:xfrm>
            <a:custGeom>
              <a:avLst/>
              <a:gdLst>
                <a:gd name="T0" fmla="*/ 2147483647 w 2049"/>
                <a:gd name="T1" fmla="*/ 0 h 185"/>
                <a:gd name="T2" fmla="*/ 2147483647 w 2049"/>
                <a:gd name="T3" fmla="*/ 2147483647 h 185"/>
                <a:gd name="T4" fmla="*/ 0 w 2049"/>
                <a:gd name="T5" fmla="*/ 2147483647 h 185"/>
                <a:gd name="T6" fmla="*/ 0 60000 65536"/>
                <a:gd name="T7" fmla="*/ 0 60000 65536"/>
                <a:gd name="T8" fmla="*/ 0 60000 65536"/>
                <a:gd name="T9" fmla="*/ 0 w 2049"/>
                <a:gd name="T10" fmla="*/ 0 h 185"/>
                <a:gd name="T11" fmla="*/ 2049 w 2049"/>
                <a:gd name="T12" fmla="*/ 185 h 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5">
                  <a:moveTo>
                    <a:pt x="2049" y="0"/>
                  </a:moveTo>
                  <a:lnTo>
                    <a:pt x="1873" y="185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685800" eaLnBrk="0" hangingPunct="0"/>
              <a:endParaRPr lang="zh-CN" altLang="en-US" sz="1500" b="1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" name="Freeform 103"/>
            <p:cNvSpPr/>
            <p:nvPr/>
          </p:nvSpPr>
          <p:spPr bwMode="auto">
            <a:xfrm>
              <a:off x="6219407" y="3122194"/>
              <a:ext cx="1330325" cy="174625"/>
            </a:xfrm>
            <a:custGeom>
              <a:avLst/>
              <a:gdLst>
                <a:gd name="T0" fmla="*/ 2147483647 w 2049"/>
                <a:gd name="T1" fmla="*/ 0 h 187"/>
                <a:gd name="T2" fmla="*/ 2147483647 w 2049"/>
                <a:gd name="T3" fmla="*/ 2147483647 h 187"/>
                <a:gd name="T4" fmla="*/ 0 w 2049"/>
                <a:gd name="T5" fmla="*/ 2147483647 h 187"/>
                <a:gd name="T6" fmla="*/ 0 60000 65536"/>
                <a:gd name="T7" fmla="*/ 0 60000 65536"/>
                <a:gd name="T8" fmla="*/ 0 60000 65536"/>
                <a:gd name="T9" fmla="*/ 0 w 2049"/>
                <a:gd name="T10" fmla="*/ 0 h 187"/>
                <a:gd name="T11" fmla="*/ 2049 w 2049"/>
                <a:gd name="T12" fmla="*/ 187 h 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7">
                  <a:moveTo>
                    <a:pt x="2049" y="0"/>
                  </a:moveTo>
                  <a:lnTo>
                    <a:pt x="1863" y="187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685800" eaLnBrk="0" hangingPunct="0"/>
              <a:endParaRPr lang="zh-CN" altLang="en-US" sz="1500" b="1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" name="Freeform 104"/>
            <p:cNvSpPr/>
            <p:nvPr/>
          </p:nvSpPr>
          <p:spPr bwMode="auto">
            <a:xfrm>
              <a:off x="6217820" y="3434932"/>
              <a:ext cx="1330325" cy="169862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685800" eaLnBrk="0" hangingPunct="0"/>
              <a:endParaRPr lang="zh-CN" altLang="en-US" sz="1500" b="1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Text Box 106"/>
            <p:cNvSpPr txBox="1">
              <a:spLocks noChangeArrowheads="1"/>
            </p:cNvSpPr>
            <p:nvPr/>
          </p:nvSpPr>
          <p:spPr bwMode="auto">
            <a:xfrm>
              <a:off x="6667083" y="2698333"/>
              <a:ext cx="669415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0" hangingPunct="0"/>
              <a:r>
                <a:rPr kumimoji="1" lang="zh-CN" altLang="en-US" sz="825" b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</a:t>
              </a:r>
            </a:p>
          </p:txBody>
        </p:sp>
        <p:sp>
          <p:nvSpPr>
            <p:cNvPr id="57" name="Text Box 107"/>
            <p:cNvSpPr txBox="1">
              <a:spLocks noChangeArrowheads="1"/>
            </p:cNvSpPr>
            <p:nvPr/>
          </p:nvSpPr>
          <p:spPr bwMode="auto">
            <a:xfrm>
              <a:off x="6675020" y="3023769"/>
              <a:ext cx="669415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0" hangingPunct="0"/>
              <a:r>
                <a:rPr kumimoji="1" lang="zh-CN" altLang="en-US" sz="825" b="1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</a:p>
          </p:txBody>
        </p:sp>
        <p:sp>
          <p:nvSpPr>
            <p:cNvPr id="58" name="Text Box 108"/>
            <p:cNvSpPr txBox="1">
              <a:spLocks noChangeArrowheads="1"/>
            </p:cNvSpPr>
            <p:nvPr/>
          </p:nvSpPr>
          <p:spPr bwMode="auto">
            <a:xfrm>
              <a:off x="6675020" y="2020469"/>
              <a:ext cx="669415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0" hangingPunct="0"/>
              <a:r>
                <a:rPr kumimoji="1" lang="zh-CN" altLang="en-US" sz="825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59" name="Text Box 110"/>
            <p:cNvSpPr txBox="1">
              <a:spLocks noChangeArrowheads="1"/>
            </p:cNvSpPr>
            <p:nvPr/>
          </p:nvSpPr>
          <p:spPr bwMode="auto">
            <a:xfrm>
              <a:off x="6571832" y="3319045"/>
              <a:ext cx="951542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0" hangingPunct="0"/>
              <a:r>
                <a:rPr kumimoji="1" lang="zh-CN" altLang="en-US" sz="825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</a:p>
          </p:txBody>
        </p:sp>
        <p:sp>
          <p:nvSpPr>
            <p:cNvPr id="60" name="Text Box 111"/>
            <p:cNvSpPr txBox="1">
              <a:spLocks noChangeArrowheads="1"/>
            </p:cNvSpPr>
            <p:nvPr/>
          </p:nvSpPr>
          <p:spPr bwMode="auto">
            <a:xfrm>
              <a:off x="6675020" y="3633369"/>
              <a:ext cx="669415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0" hangingPunct="0"/>
              <a:r>
                <a:rPr kumimoji="1" lang="zh-CN" altLang="en-US" sz="825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</a:p>
          </p:txBody>
        </p:sp>
        <p:sp>
          <p:nvSpPr>
            <p:cNvPr id="61" name="Text Box 112"/>
            <p:cNvSpPr txBox="1">
              <a:spLocks noChangeArrowheads="1"/>
            </p:cNvSpPr>
            <p:nvPr/>
          </p:nvSpPr>
          <p:spPr bwMode="auto">
            <a:xfrm>
              <a:off x="6282907" y="1629943"/>
              <a:ext cx="333853" cy="2374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eaLnBrk="0" hangingPunct="0">
                <a:lnSpc>
                  <a:spcPct val="190000"/>
                </a:lnSpc>
              </a:pPr>
              <a:endParaRPr kumimoji="1" lang="en-US" altLang="zh-CN" sz="825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685800" eaLnBrk="0" hangingPunct="0">
                <a:lnSpc>
                  <a:spcPct val="190000"/>
                </a:lnSpc>
              </a:pPr>
              <a:r>
                <a:rPr kumimoji="1" lang="en-US" altLang="zh-CN" sz="825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  <a:p>
              <a:pPr defTabSz="685800" eaLnBrk="0" hangingPunct="0">
                <a:lnSpc>
                  <a:spcPct val="190000"/>
                </a:lnSpc>
              </a:pPr>
              <a:endParaRPr kumimoji="1" lang="en-US" altLang="zh-CN" sz="825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685800" eaLnBrk="0" hangingPunct="0">
                <a:lnSpc>
                  <a:spcPct val="190000"/>
                </a:lnSpc>
              </a:pPr>
              <a:r>
                <a:rPr kumimoji="1" lang="en-US" altLang="zh-CN" sz="825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  <a:p>
              <a:pPr defTabSz="685800" eaLnBrk="0" hangingPunct="0">
                <a:lnSpc>
                  <a:spcPct val="190000"/>
                </a:lnSpc>
              </a:pPr>
              <a:r>
                <a:rPr kumimoji="1" lang="en-US" altLang="zh-CN" sz="825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  <a:p>
              <a:pPr defTabSz="685800" eaLnBrk="0" hangingPunct="0">
                <a:lnSpc>
                  <a:spcPct val="190000"/>
                </a:lnSpc>
              </a:pPr>
              <a:r>
                <a:rPr kumimoji="1" lang="en-US" altLang="zh-CN" sz="825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  <a:p>
              <a:pPr defTabSz="685800" eaLnBrk="0" hangingPunct="0">
                <a:lnSpc>
                  <a:spcPct val="190000"/>
                </a:lnSpc>
              </a:pPr>
              <a:r>
                <a:rPr kumimoji="1" lang="en-US" altLang="zh-CN" sz="825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197007"/>
              </p:ext>
            </p:extLst>
          </p:nvPr>
        </p:nvGraphicFramePr>
        <p:xfrm>
          <a:off x="5546002" y="1275606"/>
          <a:ext cx="3200703" cy="3116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923">
                  <a:extLst>
                    <a:ext uri="{9D8B030D-6E8A-4147-A177-3AD203B41FA5}">
                      <a16:colId xmlns:a16="http://schemas.microsoft.com/office/drawing/2014/main" val="3812683560"/>
                    </a:ext>
                  </a:extLst>
                </a:gridCol>
                <a:gridCol w="1551623">
                  <a:extLst>
                    <a:ext uri="{9D8B030D-6E8A-4147-A177-3AD203B41FA5}">
                      <a16:colId xmlns:a16="http://schemas.microsoft.com/office/drawing/2014/main" val="802530891"/>
                    </a:ext>
                  </a:extLst>
                </a:gridCol>
                <a:gridCol w="1126157">
                  <a:extLst>
                    <a:ext uri="{9D8B030D-6E8A-4147-A177-3AD203B41FA5}">
                      <a16:colId xmlns:a16="http://schemas.microsoft.com/office/drawing/2014/main" val="360924612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序号</a:t>
                      </a:r>
                      <a:endParaRPr lang="zh-CN" altLang="en-US" sz="1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教学内容</a:t>
                      </a:r>
                      <a:endParaRPr lang="zh-CN" altLang="en-US" sz="1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理论学时</a:t>
                      </a:r>
                      <a:endParaRPr lang="en-US" altLang="zh-CN" sz="1000" dirty="0" smtClean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338789468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计算机网络概述</a:t>
                      </a:r>
                      <a:endParaRPr lang="zh-CN" altLang="en-US" sz="1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9901073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物理层</a:t>
                      </a:r>
                      <a:endParaRPr lang="zh-CN" altLang="en-US" sz="1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7440915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数据链路层</a:t>
                      </a:r>
                      <a:endParaRPr lang="zh-CN" altLang="en-US" sz="1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39889072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网络层</a:t>
                      </a:r>
                      <a:endParaRPr lang="zh-CN" altLang="en-US" sz="1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1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205327687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运输层</a:t>
                      </a:r>
                      <a:endParaRPr lang="zh-CN" altLang="en-US" sz="1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29702168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应用层</a:t>
                      </a:r>
                      <a:endParaRPr lang="zh-CN" altLang="en-US" sz="1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487232718"/>
                  </a:ext>
                </a:extLst>
              </a:tr>
              <a:tr h="3347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移动互联网</a:t>
                      </a:r>
                      <a:endParaRPr lang="en-US" altLang="zh-CN" sz="1000" dirty="0" smtClean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260800856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习题课和讨论课</a:t>
                      </a:r>
                      <a:endParaRPr lang="zh-CN" altLang="en-US" sz="1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8452797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课程总结</a:t>
                      </a:r>
                      <a:endParaRPr lang="zh-CN" altLang="en-US" sz="1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263645482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合计</a:t>
                      </a:r>
                      <a:endParaRPr lang="zh-CN" altLang="en-US" sz="10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56 </a:t>
                      </a:r>
                      <a:r>
                        <a:rPr lang="zh-CN" altLang="en-US" sz="10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学时</a:t>
                      </a:r>
                      <a:endParaRPr lang="zh-CN" altLang="en-US" sz="10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388358609"/>
                  </a:ext>
                </a:extLst>
              </a:tr>
            </a:tbl>
          </a:graphicData>
        </a:graphic>
      </p:graphicFrame>
      <p:sp>
        <p:nvSpPr>
          <p:cNvPr id="64" name="矩形 63"/>
          <p:cNvSpPr/>
          <p:nvPr/>
        </p:nvSpPr>
        <p:spPr>
          <a:xfrm>
            <a:off x="3901818" y="3779695"/>
            <a:ext cx="153118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0" hangingPunct="0"/>
            <a:r>
              <a:rPr lang="zh-CN" altLang="en-US" sz="15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教学用体系结构</a:t>
            </a:r>
            <a:endParaRPr lang="zh-CN" altLang="en-US" sz="1500" b="1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566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8260EBA5-E936-48D5-8B3A-0161C54E5671}"/>
              </a:ext>
            </a:extLst>
          </p:cNvPr>
          <p:cNvSpPr/>
          <p:nvPr/>
        </p:nvSpPr>
        <p:spPr>
          <a:xfrm>
            <a:off x="376646" y="616600"/>
            <a:ext cx="2186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7891" indent="-267891" defTabSz="685800" eaLnBrk="0" hangingPunct="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课程实验 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学时</a:t>
            </a:r>
            <a:endParaRPr lang="zh-CN" altLang="en-US" sz="15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87404" y="161197"/>
            <a:ext cx="18678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0" hangingPunct="0"/>
            <a:r>
              <a:rPr lang="zh-CN" altLang="en-US" sz="21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一、</a:t>
            </a:r>
            <a:r>
              <a:rPr kumimoji="1" lang="zh-CN" altLang="en-US" sz="21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教学大纲</a:t>
            </a:r>
            <a:r>
              <a:rPr lang="en-US" altLang="zh-CN" sz="21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15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AutoShape 2" descr="https://img14.360buyimg.com/n0/jfs/t1/183313/1/11039/331116/60d42966Eb1320178/ef6628487a98583b.jpg.avif"/>
          <p:cNvSpPr>
            <a:spLocks noChangeAspect="1" noChangeArrowheads="1"/>
          </p:cNvSpPr>
          <p:nvPr/>
        </p:nvSpPr>
        <p:spPr bwMode="auto">
          <a:xfrm>
            <a:off x="116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endParaRPr lang="zh-CN" altLang="en-US" sz="1500" b="1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2" name="表格 61"/>
          <p:cNvGraphicFramePr>
            <a:graphicFrameLocks noGrp="1"/>
          </p:cNvGraphicFramePr>
          <p:nvPr>
            <p:extLst/>
          </p:nvPr>
        </p:nvGraphicFramePr>
        <p:xfrm>
          <a:off x="791580" y="1167594"/>
          <a:ext cx="7668852" cy="3688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362">
                  <a:extLst>
                    <a:ext uri="{9D8B030D-6E8A-4147-A177-3AD203B41FA5}">
                      <a16:colId xmlns:a16="http://schemas.microsoft.com/office/drawing/2014/main" val="1732690994"/>
                    </a:ext>
                  </a:extLst>
                </a:gridCol>
                <a:gridCol w="1206824">
                  <a:extLst>
                    <a:ext uri="{9D8B030D-6E8A-4147-A177-3AD203B41FA5}">
                      <a16:colId xmlns:a16="http://schemas.microsoft.com/office/drawing/2014/main" val="3579564449"/>
                    </a:ext>
                  </a:extLst>
                </a:gridCol>
                <a:gridCol w="3821825">
                  <a:extLst>
                    <a:ext uri="{9D8B030D-6E8A-4147-A177-3AD203B41FA5}">
                      <a16:colId xmlns:a16="http://schemas.microsoft.com/office/drawing/2014/main" val="62073420"/>
                    </a:ext>
                  </a:extLst>
                </a:gridCol>
                <a:gridCol w="1508795">
                  <a:extLst>
                    <a:ext uri="{9D8B030D-6E8A-4147-A177-3AD203B41FA5}">
                      <a16:colId xmlns:a16="http://schemas.microsoft.com/office/drawing/2014/main" val="3422342134"/>
                    </a:ext>
                  </a:extLst>
                </a:gridCol>
                <a:gridCol w="664046">
                  <a:extLst>
                    <a:ext uri="{9D8B030D-6E8A-4147-A177-3AD203B41FA5}">
                      <a16:colId xmlns:a16="http://schemas.microsoft.com/office/drawing/2014/main" val="694091029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序号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179" marR="371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实验名称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179" marR="371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实验内容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179" marR="371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软硬件环境要求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179" marR="371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学时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分配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179" marR="37179" marT="0" marB="0" anchor="ctr"/>
                </a:tc>
                <a:extLst>
                  <a:ext uri="{0D108BD9-81ED-4DB2-BD59-A6C34878D82A}">
                    <a16:rowId xmlns:a16="http://schemas.microsoft.com/office/drawing/2014/main" val="21152321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179" marR="3717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网线制作与简单组网实验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179" marR="37179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RJ45</a:t>
                      </a: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连线标准学习</a:t>
                      </a: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RJ45</a:t>
                      </a: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连线制作与连通测试</a:t>
                      </a: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基于自制网线，按要求进行网络拓扑连接和配置；</a:t>
                      </a: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使用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PING</a:t>
                      </a: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IPCONFIG</a:t>
                      </a: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实用网络工具进行网络连通测试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179" marR="37179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zh-CN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类双绞线</a:t>
                      </a: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RJ45</a:t>
                      </a:r>
                      <a:r>
                        <a:rPr lang="zh-CN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接线钳</a:t>
                      </a: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RJ45</a:t>
                      </a:r>
                      <a:r>
                        <a:rPr lang="zh-CN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测试仪</a:t>
                      </a: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交换机</a:t>
                      </a: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台</a:t>
                      </a: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电脑</a:t>
                      </a: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台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179" marR="371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179" marR="37179" marT="0" marB="0" anchor="ctr"/>
                </a:tc>
                <a:extLst>
                  <a:ext uri="{0D108BD9-81ED-4DB2-BD59-A6C34878D82A}">
                    <a16:rowId xmlns:a16="http://schemas.microsoft.com/office/drawing/2014/main" val="3623367735"/>
                  </a:ext>
                </a:extLst>
              </a:tr>
              <a:tr h="1280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179" marR="3717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VLAN</a:t>
                      </a:r>
                      <a:r>
                        <a:rPr lang="zh-CN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配置及协议分析实验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179" marR="37179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二层交换机上划分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VLAN</a:t>
                      </a: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，然后用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ping</a:t>
                      </a: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命令在同一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VLAN</a:t>
                      </a: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和不同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VLAN</a:t>
                      </a: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间测试连通性。</a:t>
                      </a: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利用三层交换机，实现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VLAN</a:t>
                      </a: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间的路由，再次用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ping</a:t>
                      </a: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命令测试其连通性。</a:t>
                      </a: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实现两台交换机间的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VLAN Trunk</a:t>
                      </a: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配置</a:t>
                      </a: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网络协议抓包与分析软件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Wireshark</a:t>
                      </a: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的使用</a:t>
                      </a: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以太网链路层报文格式分析，以及网络层，传输层和应用层报文格式分析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179" marR="37179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三层交换机</a:t>
                      </a: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台</a:t>
                      </a: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电脑</a:t>
                      </a: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台</a:t>
                      </a: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协议抓包与分析软件</a:t>
                      </a: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Wireshark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179" marR="371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179" marR="37179" marT="0" marB="0" anchor="ctr"/>
                </a:tc>
                <a:extLst>
                  <a:ext uri="{0D108BD9-81ED-4DB2-BD59-A6C34878D82A}">
                    <a16:rowId xmlns:a16="http://schemas.microsoft.com/office/drawing/2014/main" val="231287037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179" marR="3717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路由算法实验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179" marR="37179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基于静态路由表的静态路由实验</a:t>
                      </a: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基于距离向量的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RIP</a:t>
                      </a: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动态路由实验</a:t>
                      </a: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基于链路状态的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OSPF</a:t>
                      </a: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动态路由实验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179" marR="37179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交换机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台</a:t>
                      </a: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路由器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台</a:t>
                      </a: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电脑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台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179" marR="371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179" marR="37179" marT="0" marB="0" anchor="ctr"/>
                </a:tc>
                <a:extLst>
                  <a:ext uri="{0D108BD9-81ED-4DB2-BD59-A6C34878D82A}">
                    <a16:rowId xmlns:a16="http://schemas.microsoft.com/office/drawing/2014/main" val="37011824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179" marR="3717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Ethernet</a:t>
                      </a:r>
                      <a:r>
                        <a:rPr lang="zh-CN" sz="11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多端口交换机开发实验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179" marR="37179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熟悉</a:t>
                      </a: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Vivado</a:t>
                      </a: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Xilinx ZBOX</a:t>
                      </a: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软硬件环境</a:t>
                      </a: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在</a:t>
                      </a: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Vivado</a:t>
                      </a: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平台上创建并生成网卡硬件系统</a:t>
                      </a: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在</a:t>
                      </a:r>
                      <a:r>
                        <a:rPr lang="en-US" sz="11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PetaLinux</a:t>
                      </a: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环境下创建并生成网卡软件系统</a:t>
                      </a: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进行网卡功能验证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179" marR="37179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台电脑</a:t>
                      </a: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Xilinx ZBOX </a:t>
                      </a: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开发模块</a:t>
                      </a: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块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179" marR="371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7179" marR="37179" marT="0" marB="0" anchor="ctr"/>
                </a:tc>
                <a:extLst>
                  <a:ext uri="{0D108BD9-81ED-4DB2-BD59-A6C34878D82A}">
                    <a16:rowId xmlns:a16="http://schemas.microsoft.com/office/drawing/2014/main" val="1427406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05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0_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1_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8136</TotalTime>
  <Words>937</Words>
  <Application>Microsoft Office PowerPoint</Application>
  <PresentationFormat>全屏显示(16:9)</PresentationFormat>
  <Paragraphs>270</Paragraphs>
  <Slides>11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等线</vt:lpstr>
      <vt:lpstr>Cambria</vt:lpstr>
      <vt:lpstr>黑体</vt:lpstr>
      <vt:lpstr>Calibri</vt:lpstr>
      <vt:lpstr>Calibri Light</vt:lpstr>
      <vt:lpstr>微软雅黑</vt:lpstr>
      <vt:lpstr>等线 Light</vt:lpstr>
      <vt:lpstr>Arial</vt:lpstr>
      <vt:lpstr>Wingdings</vt:lpstr>
      <vt:lpstr>宋体</vt:lpstr>
      <vt:lpstr>Times New Roman</vt:lpstr>
      <vt:lpstr>Office 主题​​</vt:lpstr>
      <vt:lpstr>20_默认设计模板</vt:lpstr>
      <vt:lpstr>21_默认设计模板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yx</cp:lastModifiedBy>
  <cp:revision>681</cp:revision>
  <dcterms:created xsi:type="dcterms:W3CDTF">2018-07-18T08:51:30Z</dcterms:created>
  <dcterms:modified xsi:type="dcterms:W3CDTF">2022-08-28T14:07:17Z</dcterms:modified>
</cp:coreProperties>
</file>