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  <p:sldMasterId id="2147483680" r:id="rId3"/>
  </p:sldMasterIdLst>
  <p:notesMasterIdLst>
    <p:notesMasterId r:id="rId107"/>
  </p:notesMasterIdLst>
  <p:sldIdLst>
    <p:sldId id="257" r:id="rId4"/>
    <p:sldId id="428" r:id="rId5"/>
    <p:sldId id="256" r:id="rId6"/>
    <p:sldId id="340" r:id="rId7"/>
    <p:sldId id="341" r:id="rId8"/>
    <p:sldId id="429" r:id="rId9"/>
    <p:sldId id="430" r:id="rId10"/>
    <p:sldId id="431" r:id="rId11"/>
    <p:sldId id="260" r:id="rId12"/>
    <p:sldId id="342" r:id="rId13"/>
    <p:sldId id="343" r:id="rId14"/>
    <p:sldId id="345" r:id="rId15"/>
    <p:sldId id="346" r:id="rId16"/>
    <p:sldId id="347" r:id="rId17"/>
    <p:sldId id="438" r:id="rId18"/>
    <p:sldId id="439" r:id="rId19"/>
    <p:sldId id="348" r:id="rId20"/>
    <p:sldId id="349" r:id="rId21"/>
    <p:sldId id="350" r:id="rId22"/>
    <p:sldId id="353" r:id="rId23"/>
    <p:sldId id="354" r:id="rId24"/>
    <p:sldId id="355" r:id="rId25"/>
    <p:sldId id="434" r:id="rId26"/>
    <p:sldId id="435" r:id="rId27"/>
    <p:sldId id="436" r:id="rId28"/>
    <p:sldId id="437" r:id="rId29"/>
    <p:sldId id="358" r:id="rId30"/>
    <p:sldId id="440" r:id="rId31"/>
    <p:sldId id="441" r:id="rId32"/>
    <p:sldId id="442" r:id="rId33"/>
    <p:sldId id="443" r:id="rId34"/>
    <p:sldId id="444" r:id="rId35"/>
    <p:sldId id="359" r:id="rId36"/>
    <p:sldId id="360" r:id="rId37"/>
    <p:sldId id="361" r:id="rId38"/>
    <p:sldId id="362" r:id="rId39"/>
    <p:sldId id="363" r:id="rId40"/>
    <p:sldId id="364" r:id="rId41"/>
    <p:sldId id="281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427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90" r:id="rId65"/>
    <p:sldId id="391" r:id="rId66"/>
    <p:sldId id="445" r:id="rId67"/>
    <p:sldId id="392" r:id="rId68"/>
    <p:sldId id="297" r:id="rId69"/>
    <p:sldId id="298" r:id="rId70"/>
    <p:sldId id="393" r:id="rId71"/>
    <p:sldId id="394" r:id="rId72"/>
    <p:sldId id="395" r:id="rId73"/>
    <p:sldId id="396" r:id="rId74"/>
    <p:sldId id="397" r:id="rId75"/>
    <p:sldId id="398" r:id="rId76"/>
    <p:sldId id="399" r:id="rId77"/>
    <p:sldId id="400" r:id="rId78"/>
    <p:sldId id="401" r:id="rId79"/>
    <p:sldId id="402" r:id="rId80"/>
    <p:sldId id="403" r:id="rId81"/>
    <p:sldId id="404" r:id="rId82"/>
    <p:sldId id="405" r:id="rId83"/>
    <p:sldId id="406" r:id="rId84"/>
    <p:sldId id="448" r:id="rId85"/>
    <p:sldId id="407" r:id="rId86"/>
    <p:sldId id="408" r:id="rId87"/>
    <p:sldId id="446" r:id="rId88"/>
    <p:sldId id="409" r:id="rId89"/>
    <p:sldId id="447" r:id="rId90"/>
    <p:sldId id="410" r:id="rId91"/>
    <p:sldId id="411" r:id="rId92"/>
    <p:sldId id="412" r:id="rId93"/>
    <p:sldId id="320" r:id="rId94"/>
    <p:sldId id="413" r:id="rId95"/>
    <p:sldId id="414" r:id="rId96"/>
    <p:sldId id="415" r:id="rId97"/>
    <p:sldId id="416" r:id="rId98"/>
    <p:sldId id="417" r:id="rId99"/>
    <p:sldId id="418" r:id="rId100"/>
    <p:sldId id="419" r:id="rId101"/>
    <p:sldId id="420" r:id="rId102"/>
    <p:sldId id="421" r:id="rId103"/>
    <p:sldId id="422" r:id="rId104"/>
    <p:sldId id="423" r:id="rId105"/>
    <p:sldId id="424" r:id="rId10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08"/>
    </p:embeddedFont>
    <p:embeddedFont>
      <p:font typeface="黑体" panose="02010609060101010101" pitchFamily="49" charset="-122"/>
      <p:regular r:id="rId109"/>
    </p:embeddedFont>
    <p:embeddedFont>
      <p:font typeface="微软雅黑" panose="020B0503020204020204" pitchFamily="34" charset="-122"/>
      <p:regular r:id="rId110"/>
      <p:bold r:id="rId111"/>
    </p:embeddedFont>
    <p:embeddedFont>
      <p:font typeface="Wingdings 2" panose="05020102010507070707" pitchFamily="18" charset="2"/>
      <p:regular r:id="rId112"/>
    </p:embeddedFon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Comic Sans MS" panose="030F0702030302020204" pitchFamily="66" charset="0"/>
      <p:regular r:id="rId117"/>
      <p:bold r:id="rId118"/>
      <p:italic r:id="rId119"/>
      <p:boldItalic r:id="rId1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font" Target="fonts/font10.fntdata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font" Target="fonts/font5.fntdata"/><Relationship Id="rId16" Type="http://schemas.openxmlformats.org/officeDocument/2006/relationships/slide" Target="slides/slide1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theme" Target="theme/theme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font" Target="fonts/font6.fntdata"/><Relationship Id="rId118" Type="http://schemas.openxmlformats.org/officeDocument/2006/relationships/font" Target="fonts/font11.fntdata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font" Target="fonts/font1.fntdata"/><Relationship Id="rId124" Type="http://schemas.openxmlformats.org/officeDocument/2006/relationships/tableStyles" Target="tableStyle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font" Target="fonts/font7.fntdata"/><Relationship Id="rId119" Type="http://schemas.openxmlformats.org/officeDocument/2006/relationships/font" Target="fonts/font12.fntdata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2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font" Target="fonts/font13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font" Target="fonts/font3.fntdata"/><Relationship Id="rId115" Type="http://schemas.openxmlformats.org/officeDocument/2006/relationships/font" Target="fonts/font8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font" Target="fonts/font9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font" Target="fonts/font4.fntdata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6D1B3F-E38F-46B0-820F-FDAA9E9EB0C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9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5200" eaLnBrk="1" hangingPunct="1">
              <a:spcBef>
                <a:spcPct val="0"/>
              </a:spcBef>
            </a:pPr>
            <a:r>
              <a:rPr lang="en-US" altLang="zh-CN" dirty="0" smtClean="0"/>
              <a:t>MEO is used for navigation systems such as the GPS (Global Positioning System) rather than data communications.</a:t>
            </a:r>
          </a:p>
          <a:p>
            <a:pPr defTabSz="965200"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6AE49-136D-4DF4-9ACA-A2226732652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31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29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5" y="1493044"/>
            <a:ext cx="7315201" cy="30146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6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208035"/>
            <a:ext cx="7790214" cy="345006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65" indent="0" algn="ctr">
              <a:buNone/>
              <a:defRPr/>
            </a:lvl2pPr>
            <a:lvl3pPr marL="685730" indent="0" algn="ctr">
              <a:buNone/>
              <a:defRPr/>
            </a:lvl3pPr>
            <a:lvl4pPr marL="1028594" indent="0" algn="ctr">
              <a:buNone/>
              <a:defRPr/>
            </a:lvl4pPr>
            <a:lvl5pPr marL="1371460" indent="0" algn="ctr">
              <a:buNone/>
              <a:defRPr/>
            </a:lvl5pPr>
            <a:lvl6pPr marL="1714325" indent="0" algn="ctr">
              <a:buNone/>
              <a:defRPr/>
            </a:lvl6pPr>
            <a:lvl7pPr marL="2057189" indent="0" algn="ctr">
              <a:buNone/>
              <a:defRPr/>
            </a:lvl7pPr>
            <a:lvl8pPr marL="2400055" indent="0" algn="ctr">
              <a:buNone/>
              <a:defRPr/>
            </a:lvl8pPr>
            <a:lvl9pPr marL="274291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0384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857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5" indent="0">
              <a:buNone/>
              <a:defRPr sz="1350"/>
            </a:lvl2pPr>
            <a:lvl3pPr marL="685730" indent="0">
              <a:buNone/>
              <a:defRPr sz="1200"/>
            </a:lvl3pPr>
            <a:lvl4pPr marL="1028594" indent="0">
              <a:buNone/>
              <a:defRPr sz="1050"/>
            </a:lvl4pPr>
            <a:lvl5pPr marL="1371460" indent="0">
              <a:buNone/>
              <a:defRPr sz="1050"/>
            </a:lvl5pPr>
            <a:lvl6pPr marL="1714325" indent="0">
              <a:buNone/>
              <a:defRPr sz="1050"/>
            </a:lvl6pPr>
            <a:lvl7pPr marL="2057189" indent="0">
              <a:buNone/>
              <a:defRPr sz="1050"/>
            </a:lvl7pPr>
            <a:lvl8pPr marL="2400055" indent="0">
              <a:buNone/>
              <a:defRPr sz="1050"/>
            </a:lvl8pPr>
            <a:lvl9pPr marL="2742919" indent="0">
              <a:buNone/>
              <a:defRPr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0332672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0151"/>
            <a:ext cx="3949700" cy="36421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00151"/>
            <a:ext cx="3949700" cy="364212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9155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500" b="1"/>
            </a:lvl2pPr>
            <a:lvl3pPr marL="685730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60" indent="0">
              <a:buNone/>
              <a:defRPr sz="1200" b="1"/>
            </a:lvl5pPr>
            <a:lvl6pPr marL="1714325" indent="0">
              <a:buNone/>
              <a:defRPr sz="1200" b="1"/>
            </a:lvl6pPr>
            <a:lvl7pPr marL="2057189" indent="0">
              <a:buNone/>
              <a:defRPr sz="1200" b="1"/>
            </a:lvl7pPr>
            <a:lvl8pPr marL="2400055" indent="0">
              <a:buNone/>
              <a:defRPr sz="1200" b="1"/>
            </a:lvl8pPr>
            <a:lvl9pPr marL="2742919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500" b="1"/>
            </a:lvl2pPr>
            <a:lvl3pPr marL="685730" indent="0">
              <a:buNone/>
              <a:defRPr sz="1350" b="1"/>
            </a:lvl3pPr>
            <a:lvl4pPr marL="1028594" indent="0">
              <a:buNone/>
              <a:defRPr sz="1200" b="1"/>
            </a:lvl4pPr>
            <a:lvl5pPr marL="1371460" indent="0">
              <a:buNone/>
              <a:defRPr sz="1200" b="1"/>
            </a:lvl5pPr>
            <a:lvl6pPr marL="1714325" indent="0">
              <a:buNone/>
              <a:defRPr sz="1200" b="1"/>
            </a:lvl6pPr>
            <a:lvl7pPr marL="2057189" indent="0">
              <a:buNone/>
              <a:defRPr sz="1200" b="1"/>
            </a:lvl7pPr>
            <a:lvl8pPr marL="2400055" indent="0">
              <a:buNone/>
              <a:defRPr sz="1200" b="1"/>
            </a:lvl8pPr>
            <a:lvl9pPr marL="2742919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4416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2192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67874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65" indent="0">
              <a:buNone/>
              <a:defRPr sz="900"/>
            </a:lvl2pPr>
            <a:lvl3pPr marL="685730" indent="0">
              <a:buNone/>
              <a:defRPr sz="750"/>
            </a:lvl3pPr>
            <a:lvl4pPr marL="1028594" indent="0">
              <a:buNone/>
              <a:defRPr sz="675"/>
            </a:lvl4pPr>
            <a:lvl5pPr marL="1371460" indent="0">
              <a:buNone/>
              <a:defRPr sz="675"/>
            </a:lvl5pPr>
            <a:lvl6pPr marL="1714325" indent="0">
              <a:buNone/>
              <a:defRPr sz="675"/>
            </a:lvl6pPr>
            <a:lvl7pPr marL="2057189" indent="0">
              <a:buNone/>
              <a:defRPr sz="675"/>
            </a:lvl7pPr>
            <a:lvl8pPr marL="2400055" indent="0">
              <a:buNone/>
              <a:defRPr sz="675"/>
            </a:lvl8pPr>
            <a:lvl9pPr marL="2742919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1774073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30" indent="0">
              <a:buNone/>
              <a:defRPr sz="1800"/>
            </a:lvl3pPr>
            <a:lvl4pPr marL="1028594" indent="0">
              <a:buNone/>
              <a:defRPr sz="1500"/>
            </a:lvl4pPr>
            <a:lvl5pPr marL="1371460" indent="0">
              <a:buNone/>
              <a:defRPr sz="1500"/>
            </a:lvl5pPr>
            <a:lvl6pPr marL="1714325" indent="0">
              <a:buNone/>
              <a:defRPr sz="1500"/>
            </a:lvl6pPr>
            <a:lvl7pPr marL="2057189" indent="0">
              <a:buNone/>
              <a:defRPr sz="1500"/>
            </a:lvl7pPr>
            <a:lvl8pPr marL="2400055" indent="0">
              <a:buNone/>
              <a:defRPr sz="1500"/>
            </a:lvl8pPr>
            <a:lvl9pPr marL="2742919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65" indent="0">
              <a:buNone/>
              <a:defRPr sz="900"/>
            </a:lvl2pPr>
            <a:lvl3pPr marL="685730" indent="0">
              <a:buNone/>
              <a:defRPr sz="750"/>
            </a:lvl3pPr>
            <a:lvl4pPr marL="1028594" indent="0">
              <a:buNone/>
              <a:defRPr sz="675"/>
            </a:lvl4pPr>
            <a:lvl5pPr marL="1371460" indent="0">
              <a:buNone/>
              <a:defRPr sz="675"/>
            </a:lvl5pPr>
            <a:lvl6pPr marL="1714325" indent="0">
              <a:buNone/>
              <a:defRPr sz="675"/>
            </a:lvl6pPr>
            <a:lvl7pPr marL="2057189" indent="0">
              <a:buNone/>
              <a:defRPr sz="675"/>
            </a:lvl7pPr>
            <a:lvl8pPr marL="2400055" indent="0">
              <a:buNone/>
              <a:defRPr sz="675"/>
            </a:lvl8pPr>
            <a:lvl9pPr marL="2742919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54240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2075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71451"/>
            <a:ext cx="2012950" cy="4670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71451"/>
            <a:ext cx="5886450" cy="4670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465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5" y="1493044"/>
            <a:ext cx="7315201" cy="30146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69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208035"/>
            <a:ext cx="7790214" cy="345006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767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4114800" cy="3650456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3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842963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1700213"/>
            <a:ext cx="4114800" cy="2807494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94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60735"/>
            <a:ext cx="7804150" cy="4438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8FE7CC2-DF67-485B-9FA4-BBAA638DC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9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71450"/>
            <a:ext cx="80248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00151"/>
            <a:ext cx="8051800" cy="364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870347"/>
            <a:ext cx="9144000" cy="5715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59" tIns="33335" rIns="67859" bIns="3333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35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0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342865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6pPr>
      <a:lvl7pPr marL="685730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7pPr>
      <a:lvl8pPr marL="1028594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8pPr>
      <a:lvl9pPr marL="1371460" algn="l" rtl="0" eaLnBrk="1" fontAlgn="base" hangingPunct="1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p"/>
        <a:defRPr sz="2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9888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ü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9429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198960" indent="-17026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1540669" indent="-17026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1885757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622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487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352" indent="-17143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4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0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9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5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9" algn="l" defTabSz="68573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jpe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3.png"/><Relationship Id="rId4" Type="http://schemas.openxmlformats.org/officeDocument/2006/relationships/image" Target="../media/image4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9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1893570"/>
            <a:ext cx="796448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 dirty="0" smtClean="0">
                <a:ea typeface="宋体" panose="02010600030101010101" pitchFamily="2" charset="-122"/>
              </a:rPr>
              <a:t/>
            </a:r>
            <a:br>
              <a:rPr lang="en-US" altLang="zh-CN" sz="2700" dirty="0" smtClean="0">
                <a:ea typeface="宋体" panose="02010600030101010101" pitchFamily="2" charset="-122"/>
              </a:rPr>
            </a:br>
            <a:r>
              <a:rPr lang="en-US" altLang="zh-CN" sz="2700" dirty="0">
                <a:ea typeface="宋体" panose="02010600030101010101" pitchFamily="2" charset="-122"/>
              </a:rPr>
              <a:t> </a:t>
            </a:r>
            <a:r>
              <a:rPr lang="en-US" altLang="zh-CN" sz="2700" dirty="0" smtClean="0">
                <a:ea typeface="宋体" panose="02010600030101010101" pitchFamily="2" charset="-122"/>
              </a:rPr>
              <a:t>                                                          </a:t>
            </a:r>
            <a:r>
              <a:rPr lang="zh-CN" altLang="en-US" sz="2700" dirty="0" smtClean="0">
                <a:ea typeface="宋体" panose="02010600030101010101" pitchFamily="2" charset="-122"/>
              </a:rPr>
              <a:t>数据传输 </a:t>
            </a:r>
            <a:r>
              <a:rPr lang="en-US" altLang="zh-CN" sz="2700" dirty="0" smtClean="0">
                <a:ea typeface="宋体" panose="02010600030101010101" pitchFamily="2" charset="-122"/>
              </a:rPr>
              <a:t>vs</a:t>
            </a:r>
            <a:r>
              <a:rPr lang="en-US" altLang="zh-CN" sz="2700" dirty="0">
                <a:ea typeface="宋体" panose="02010600030101010101" pitchFamily="2" charset="-122"/>
              </a:rPr>
              <a:t>. </a:t>
            </a:r>
            <a:r>
              <a:rPr lang="zh-CN" altLang="en-US" sz="2700" dirty="0" smtClean="0">
                <a:ea typeface="宋体" panose="02010600030101010101" pitchFamily="2" charset="-122"/>
              </a:rPr>
              <a:t>信道</a:t>
            </a:r>
            <a:endParaRPr lang="zh-CN" altLang="en-US" sz="2700" dirty="0">
              <a:ea typeface="宋体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756745" y="953814"/>
            <a:ext cx="7583213" cy="34467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模拟数据在模拟信道上传输</a:t>
            </a:r>
            <a:r>
              <a:rPr lang="en-US" altLang="zh-CN" sz="1800" dirty="0" smtClean="0">
                <a:ea typeface="宋体" panose="02010600030101010101" pitchFamily="2" charset="-122"/>
              </a:rPr>
              <a:t> 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数字数据在模拟信道上传输：</a:t>
            </a:r>
            <a:r>
              <a:rPr lang="zh-CN" altLang="en-US" sz="1800" b="1" dirty="0"/>
              <a:t>载波调制（</a:t>
            </a:r>
            <a:r>
              <a:rPr lang="zh-CN" altLang="en-US" sz="1800" b="1" dirty="0">
                <a:solidFill>
                  <a:srgbClr val="C00000"/>
                </a:solidFill>
              </a:rPr>
              <a:t>带通调制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25604" name="Group 27"/>
          <p:cNvGrpSpPr>
            <a:grpSpLocks/>
          </p:cNvGrpSpPr>
          <p:nvPr/>
        </p:nvGrpSpPr>
        <p:grpSpPr bwMode="auto">
          <a:xfrm>
            <a:off x="1584436" y="1460363"/>
            <a:ext cx="5731012" cy="1042988"/>
            <a:chOff x="510" y="2400"/>
            <a:chExt cx="4290" cy="876"/>
          </a:xfrm>
        </p:grpSpPr>
        <p:sp>
          <p:nvSpPr>
            <p:cNvPr id="25625" name="Rectangle 6"/>
            <p:cNvSpPr>
              <a:spLocks noChangeArrowheads="1"/>
            </p:cNvSpPr>
            <p:nvPr/>
          </p:nvSpPr>
          <p:spPr bwMode="auto">
            <a:xfrm>
              <a:off x="1354" y="2862"/>
              <a:ext cx="66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6" name="Rectangle 7"/>
            <p:cNvSpPr>
              <a:spLocks noChangeArrowheads="1"/>
            </p:cNvSpPr>
            <p:nvPr/>
          </p:nvSpPr>
          <p:spPr bwMode="auto">
            <a:xfrm>
              <a:off x="2355" y="2796"/>
              <a:ext cx="666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7" name="Rectangle 8"/>
            <p:cNvSpPr>
              <a:spLocks noChangeArrowheads="1"/>
            </p:cNvSpPr>
            <p:nvPr/>
          </p:nvSpPr>
          <p:spPr bwMode="auto">
            <a:xfrm>
              <a:off x="3355" y="2862"/>
              <a:ext cx="79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8" name="Line 9"/>
            <p:cNvSpPr>
              <a:spLocks noChangeShapeType="1"/>
            </p:cNvSpPr>
            <p:nvPr/>
          </p:nvSpPr>
          <p:spPr bwMode="auto">
            <a:xfrm>
              <a:off x="2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9" name="Line 10"/>
            <p:cNvSpPr>
              <a:spLocks noChangeShapeType="1"/>
            </p:cNvSpPr>
            <p:nvPr/>
          </p:nvSpPr>
          <p:spPr bwMode="auto">
            <a:xfrm>
              <a:off x="3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0" name="Line 11"/>
            <p:cNvSpPr>
              <a:spLocks noChangeShapeType="1"/>
            </p:cNvSpPr>
            <p:nvPr/>
          </p:nvSpPr>
          <p:spPr bwMode="auto">
            <a:xfrm>
              <a:off x="798" y="2961"/>
              <a:ext cx="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1" name="Line 12"/>
            <p:cNvSpPr>
              <a:spLocks noChangeShapeType="1"/>
            </p:cNvSpPr>
            <p:nvPr/>
          </p:nvSpPr>
          <p:spPr bwMode="auto">
            <a:xfrm flipV="1">
              <a:off x="4152" y="2961"/>
              <a:ext cx="3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2" name="Oval 13"/>
            <p:cNvSpPr>
              <a:spLocks noChangeArrowheads="1"/>
            </p:cNvSpPr>
            <p:nvPr/>
          </p:nvSpPr>
          <p:spPr bwMode="auto">
            <a:xfrm>
              <a:off x="68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3" name="Rectangle 14"/>
            <p:cNvSpPr>
              <a:spLocks noChangeArrowheads="1"/>
            </p:cNvSpPr>
            <p:nvPr/>
          </p:nvSpPr>
          <p:spPr bwMode="auto">
            <a:xfrm>
              <a:off x="798" y="2400"/>
              <a:ext cx="55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4" name="Line 15"/>
            <p:cNvSpPr>
              <a:spLocks noChangeShapeType="1"/>
            </p:cNvSpPr>
            <p:nvPr/>
          </p:nvSpPr>
          <p:spPr bwMode="auto">
            <a:xfrm>
              <a:off x="1021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5" name="Rectangle 16"/>
            <p:cNvSpPr>
              <a:spLocks noChangeArrowheads="1"/>
            </p:cNvSpPr>
            <p:nvPr/>
          </p:nvSpPr>
          <p:spPr bwMode="auto">
            <a:xfrm>
              <a:off x="3948" y="2400"/>
              <a:ext cx="51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6" name="Line 17"/>
            <p:cNvSpPr>
              <a:spLocks noChangeShapeType="1"/>
            </p:cNvSpPr>
            <p:nvPr/>
          </p:nvSpPr>
          <p:spPr bwMode="auto">
            <a:xfrm>
              <a:off x="4244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7" name="Rectangle 18"/>
            <p:cNvSpPr>
              <a:spLocks noChangeArrowheads="1"/>
            </p:cNvSpPr>
            <p:nvPr/>
          </p:nvSpPr>
          <p:spPr bwMode="auto">
            <a:xfrm>
              <a:off x="1868" y="2400"/>
              <a:ext cx="562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8" name="Line 19"/>
            <p:cNvSpPr>
              <a:spLocks noChangeShapeType="1"/>
            </p:cNvSpPr>
            <p:nvPr/>
          </p:nvSpPr>
          <p:spPr bwMode="auto">
            <a:xfrm>
              <a:off x="2132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9" name="Rectangle 20"/>
            <p:cNvSpPr>
              <a:spLocks noChangeArrowheads="1"/>
            </p:cNvSpPr>
            <p:nvPr/>
          </p:nvSpPr>
          <p:spPr bwMode="auto">
            <a:xfrm>
              <a:off x="2844" y="2400"/>
              <a:ext cx="57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0" name="Line 21"/>
            <p:cNvSpPr>
              <a:spLocks noChangeShapeType="1"/>
            </p:cNvSpPr>
            <p:nvPr/>
          </p:nvSpPr>
          <p:spPr bwMode="auto">
            <a:xfrm>
              <a:off x="3133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510" y="3066"/>
              <a:ext cx="500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2" name="Rectangle 23"/>
            <p:cNvSpPr>
              <a:spLocks noChangeArrowheads="1"/>
            </p:cNvSpPr>
            <p:nvPr/>
          </p:nvSpPr>
          <p:spPr bwMode="auto">
            <a:xfrm>
              <a:off x="4355" y="3031"/>
              <a:ext cx="445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3" name="Oval 24"/>
            <p:cNvSpPr>
              <a:spLocks noChangeArrowheads="1"/>
            </p:cNvSpPr>
            <p:nvPr/>
          </p:nvSpPr>
          <p:spPr bwMode="auto">
            <a:xfrm>
              <a:off x="446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05" name="Group 27"/>
          <p:cNvGrpSpPr>
            <a:grpSpLocks/>
          </p:cNvGrpSpPr>
          <p:nvPr/>
        </p:nvGrpSpPr>
        <p:grpSpPr bwMode="auto">
          <a:xfrm>
            <a:off x="1762812" y="3240882"/>
            <a:ext cx="5631216" cy="1042988"/>
            <a:chOff x="510" y="2400"/>
            <a:chExt cx="4290" cy="876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354" y="2862"/>
              <a:ext cx="66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355" y="2796"/>
              <a:ext cx="666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355" y="2862"/>
              <a:ext cx="797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demodulator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021" y="2961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798" y="2961"/>
              <a:ext cx="5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V="1">
              <a:off x="4152" y="2961"/>
              <a:ext cx="3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68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798" y="2400"/>
              <a:ext cx="55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021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948" y="2400"/>
              <a:ext cx="51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4244" y="2681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1868" y="2400"/>
              <a:ext cx="562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132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844" y="2400"/>
              <a:ext cx="57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signals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133" y="2751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510" y="3066"/>
              <a:ext cx="500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355" y="3031"/>
              <a:ext cx="445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auto">
            <a:xfrm>
              <a:off x="4467" y="2891"/>
              <a:ext cx="111" cy="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5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543910" y="364332"/>
            <a:ext cx="8287670" cy="40362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模拟数据在数字信道上传输</a:t>
            </a:r>
            <a:r>
              <a:rPr lang="en-US" altLang="zh-CN" sz="1800" dirty="0" smtClean="0">
                <a:ea typeface="宋体" panose="02010600030101010101" pitchFamily="2" charset="-122"/>
              </a:rPr>
              <a:t>: </a:t>
            </a:r>
            <a:r>
              <a:rPr lang="zh-CN" altLang="en-US" sz="1800" dirty="0" smtClean="0"/>
              <a:t>脉冲</a:t>
            </a:r>
            <a:r>
              <a:rPr lang="zh-CN" altLang="en-US" sz="1800" b="1" dirty="0" smtClean="0"/>
              <a:t>编码</a:t>
            </a:r>
            <a:r>
              <a:rPr lang="zh-CN" altLang="en-US" sz="1800" dirty="0" smtClean="0"/>
              <a:t>调制（</a:t>
            </a:r>
            <a:r>
              <a:rPr lang="en-US" altLang="zh-CN" sz="1800" dirty="0" smtClean="0"/>
              <a:t>PCM</a:t>
            </a:r>
            <a:r>
              <a:rPr lang="zh-CN" altLang="en-US" sz="1800" dirty="0" smtClean="0"/>
              <a:t>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数字数据在数字信道上传输</a:t>
            </a:r>
            <a:r>
              <a:rPr lang="en-US" altLang="zh-CN" sz="1800" dirty="0" smtClean="0">
                <a:ea typeface="宋体" panose="02010600030101010101" pitchFamily="2" charset="-122"/>
              </a:rPr>
              <a:t>: </a:t>
            </a:r>
            <a:r>
              <a:rPr lang="zh-CN" altLang="en-US" sz="1800" b="1" dirty="0"/>
              <a:t>编码（</a:t>
            </a:r>
            <a:r>
              <a:rPr lang="zh-CN" altLang="en-US" sz="1800" b="1" dirty="0">
                <a:solidFill>
                  <a:srgbClr val="C00000"/>
                </a:solidFill>
              </a:rPr>
              <a:t>基带调制</a:t>
            </a:r>
            <a:r>
              <a:rPr lang="zh-CN" altLang="en-US" sz="1800" b="1" dirty="0"/>
              <a:t>）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grpSp>
        <p:nvGrpSpPr>
          <p:cNvPr id="26627" name="Group 6"/>
          <p:cNvGrpSpPr>
            <a:grpSpLocks/>
          </p:cNvGrpSpPr>
          <p:nvPr/>
        </p:nvGrpSpPr>
        <p:grpSpPr bwMode="auto">
          <a:xfrm>
            <a:off x="1300784" y="992627"/>
            <a:ext cx="5728666" cy="1289447"/>
            <a:chOff x="2700" y="5280"/>
            <a:chExt cx="6840" cy="1884"/>
          </a:xfrm>
        </p:grpSpPr>
        <p:sp>
          <p:nvSpPr>
            <p:cNvPr id="26648" name="Rectangle 7"/>
            <p:cNvSpPr>
              <a:spLocks noChangeArrowheads="1"/>
            </p:cNvSpPr>
            <p:nvPr/>
          </p:nvSpPr>
          <p:spPr bwMode="auto">
            <a:xfrm>
              <a:off x="396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A/D</a:t>
              </a: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converter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9" name="Rectangle 8"/>
            <p:cNvSpPr>
              <a:spLocks noChangeArrowheads="1"/>
            </p:cNvSpPr>
            <p:nvPr/>
          </p:nvSpPr>
          <p:spPr bwMode="auto">
            <a:xfrm>
              <a:off x="558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0" name="Rectangle 9"/>
            <p:cNvSpPr>
              <a:spLocks noChangeArrowheads="1"/>
            </p:cNvSpPr>
            <p:nvPr/>
          </p:nvSpPr>
          <p:spPr bwMode="auto">
            <a:xfrm>
              <a:off x="7200" y="6216"/>
              <a:ext cx="108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A/D converter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1" name="Line 10"/>
            <p:cNvSpPr>
              <a:spLocks noChangeShapeType="1"/>
            </p:cNvSpPr>
            <p:nvPr/>
          </p:nvSpPr>
          <p:spPr bwMode="auto">
            <a:xfrm>
              <a:off x="5040" y="65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2" name="Line 11"/>
            <p:cNvSpPr>
              <a:spLocks noChangeShapeType="1"/>
            </p:cNvSpPr>
            <p:nvPr/>
          </p:nvSpPr>
          <p:spPr bwMode="auto">
            <a:xfrm>
              <a:off x="6660" y="652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3" name="Line 12"/>
            <p:cNvSpPr>
              <a:spLocks noChangeShapeType="1"/>
            </p:cNvSpPr>
            <p:nvPr/>
          </p:nvSpPr>
          <p:spPr bwMode="auto">
            <a:xfrm>
              <a:off x="3060" y="652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Line 13"/>
            <p:cNvSpPr>
              <a:spLocks noChangeShapeType="1"/>
            </p:cNvSpPr>
            <p:nvPr/>
          </p:nvSpPr>
          <p:spPr bwMode="auto">
            <a:xfrm>
              <a:off x="8280" y="652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5" name="Oval 14"/>
            <p:cNvSpPr>
              <a:spLocks noChangeArrowheads="1"/>
            </p:cNvSpPr>
            <p:nvPr/>
          </p:nvSpPr>
          <p:spPr bwMode="auto">
            <a:xfrm>
              <a:off x="2880" y="6372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6" name="Rectangle 15"/>
            <p:cNvSpPr>
              <a:spLocks noChangeArrowheads="1"/>
            </p:cNvSpPr>
            <p:nvPr/>
          </p:nvSpPr>
          <p:spPr bwMode="auto">
            <a:xfrm>
              <a:off x="2880" y="5280"/>
              <a:ext cx="9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7" name="Line 16"/>
            <p:cNvSpPr>
              <a:spLocks noChangeShapeType="1"/>
            </p:cNvSpPr>
            <p:nvPr/>
          </p:nvSpPr>
          <p:spPr bwMode="auto">
            <a:xfrm>
              <a:off x="3420" y="590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8194" y="5280"/>
              <a:ext cx="80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analog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9" name="Line 18"/>
            <p:cNvSpPr>
              <a:spLocks noChangeShapeType="1"/>
            </p:cNvSpPr>
            <p:nvPr/>
          </p:nvSpPr>
          <p:spPr bwMode="auto">
            <a:xfrm>
              <a:off x="8640" y="590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0" name="Rectangle 19"/>
            <p:cNvSpPr>
              <a:spLocks noChangeArrowheads="1"/>
            </p:cNvSpPr>
            <p:nvPr/>
          </p:nvSpPr>
          <p:spPr bwMode="auto">
            <a:xfrm>
              <a:off x="4830" y="5280"/>
              <a:ext cx="828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1" name="Line 20"/>
            <p:cNvSpPr>
              <a:spLocks noChangeShapeType="1"/>
            </p:cNvSpPr>
            <p:nvPr/>
          </p:nvSpPr>
          <p:spPr bwMode="auto">
            <a:xfrm>
              <a:off x="5220" y="606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2" name="Rectangle 21"/>
            <p:cNvSpPr>
              <a:spLocks noChangeArrowheads="1"/>
            </p:cNvSpPr>
            <p:nvPr/>
          </p:nvSpPr>
          <p:spPr bwMode="auto">
            <a:xfrm>
              <a:off x="6480" y="5280"/>
              <a:ext cx="82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3" name="Line 22"/>
            <p:cNvSpPr>
              <a:spLocks noChangeShapeType="1"/>
            </p:cNvSpPr>
            <p:nvPr/>
          </p:nvSpPr>
          <p:spPr bwMode="auto">
            <a:xfrm>
              <a:off x="6840" y="606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4" name="Rectangle 23"/>
            <p:cNvSpPr>
              <a:spLocks noChangeArrowheads="1"/>
            </p:cNvSpPr>
            <p:nvPr/>
          </p:nvSpPr>
          <p:spPr bwMode="auto">
            <a:xfrm>
              <a:off x="2700" y="6696"/>
              <a:ext cx="884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5" name="Rectangle 24"/>
            <p:cNvSpPr>
              <a:spLocks noChangeArrowheads="1"/>
            </p:cNvSpPr>
            <p:nvPr/>
          </p:nvSpPr>
          <p:spPr bwMode="auto">
            <a:xfrm>
              <a:off x="8820" y="6684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6" name="Oval 25"/>
            <p:cNvSpPr>
              <a:spLocks noChangeArrowheads="1"/>
            </p:cNvSpPr>
            <p:nvPr/>
          </p:nvSpPr>
          <p:spPr bwMode="auto">
            <a:xfrm>
              <a:off x="9000" y="6372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1300783" y="2872978"/>
            <a:ext cx="5943471" cy="1527572"/>
            <a:chOff x="2160" y="8839"/>
            <a:chExt cx="8280" cy="1675"/>
          </a:xfrm>
        </p:grpSpPr>
        <p:sp>
          <p:nvSpPr>
            <p:cNvPr id="26629" name="Rectangle 7"/>
            <p:cNvSpPr>
              <a:spLocks noChangeArrowheads="1"/>
            </p:cNvSpPr>
            <p:nvPr/>
          </p:nvSpPr>
          <p:spPr bwMode="auto">
            <a:xfrm>
              <a:off x="4790" y="8840"/>
              <a:ext cx="969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5759" y="9512"/>
              <a:ext cx="1104" cy="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channel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1" name="Rectangle 9"/>
            <p:cNvSpPr>
              <a:spLocks noChangeArrowheads="1"/>
            </p:cNvSpPr>
            <p:nvPr/>
          </p:nvSpPr>
          <p:spPr bwMode="auto">
            <a:xfrm>
              <a:off x="6967" y="8880"/>
              <a:ext cx="877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signal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2" name="Rectangle 10"/>
            <p:cNvSpPr>
              <a:spLocks noChangeArrowheads="1"/>
            </p:cNvSpPr>
            <p:nvPr/>
          </p:nvSpPr>
          <p:spPr bwMode="auto">
            <a:xfrm>
              <a:off x="8884" y="8896"/>
              <a:ext cx="1053" cy="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2608" y="8839"/>
              <a:ext cx="920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digital data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7956" y="9618"/>
              <a:ext cx="1128" cy="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decoder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3703" y="9670"/>
              <a:ext cx="797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coder</a:t>
              </a: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2520" y="9804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V="1">
              <a:off x="4500" y="9800"/>
              <a:ext cx="125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6863" y="9800"/>
              <a:ext cx="105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9130" y="9804"/>
              <a:ext cx="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0" name="Oval 18"/>
            <p:cNvSpPr>
              <a:spLocks noChangeArrowheads="1"/>
            </p:cNvSpPr>
            <p:nvPr/>
          </p:nvSpPr>
          <p:spPr bwMode="auto">
            <a:xfrm>
              <a:off x="10080" y="9648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306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522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3" name="Line 21"/>
            <p:cNvSpPr>
              <a:spLocks noChangeShapeType="1"/>
            </p:cNvSpPr>
            <p:nvPr/>
          </p:nvSpPr>
          <p:spPr bwMode="auto">
            <a:xfrm>
              <a:off x="738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4" name="Line 22"/>
            <p:cNvSpPr>
              <a:spLocks noChangeShapeType="1"/>
            </p:cNvSpPr>
            <p:nvPr/>
          </p:nvSpPr>
          <p:spPr bwMode="auto">
            <a:xfrm>
              <a:off x="9360" y="933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5" name="Rectangle 23"/>
            <p:cNvSpPr>
              <a:spLocks noChangeArrowheads="1"/>
            </p:cNvSpPr>
            <p:nvPr/>
          </p:nvSpPr>
          <p:spPr bwMode="auto">
            <a:xfrm>
              <a:off x="2160" y="9960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source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6" name="Oval 24"/>
            <p:cNvSpPr>
              <a:spLocks noChangeArrowheads="1"/>
            </p:cNvSpPr>
            <p:nvPr/>
          </p:nvSpPr>
          <p:spPr bwMode="auto">
            <a:xfrm>
              <a:off x="2340" y="9648"/>
              <a:ext cx="18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9720" y="1004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sink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组合 3"/>
          <p:cNvGrpSpPr>
            <a:grpSpLocks/>
          </p:cNvGrpSpPr>
          <p:nvPr/>
        </p:nvGrpSpPr>
        <p:grpSpPr bwMode="auto">
          <a:xfrm>
            <a:off x="1082040" y="920114"/>
            <a:ext cx="6967062" cy="3316605"/>
            <a:chOff x="571500" y="2181225"/>
            <a:chExt cx="8220075" cy="3800965"/>
          </a:xfrm>
        </p:grpSpPr>
        <p:grpSp>
          <p:nvGrpSpPr>
            <p:cNvPr id="57347" name="Group 31"/>
            <p:cNvGrpSpPr>
              <a:grpSpLocks/>
            </p:cNvGrpSpPr>
            <p:nvPr/>
          </p:nvGrpSpPr>
          <p:grpSpPr bwMode="auto">
            <a:xfrm>
              <a:off x="571500" y="2181225"/>
              <a:ext cx="8220075" cy="3144466"/>
              <a:chOff x="571500" y="2419350"/>
              <a:chExt cx="8220075" cy="3144466"/>
            </a:xfrm>
          </p:grpSpPr>
          <p:pic>
            <p:nvPicPr>
              <p:cNvPr id="5735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57"/>
              <a:stretch>
                <a:fillRect/>
              </a:stretch>
            </p:blipFill>
            <p:spPr bwMode="auto">
              <a:xfrm>
                <a:off x="804862" y="2419350"/>
                <a:ext cx="7686675" cy="2524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353" name="Group 25"/>
              <p:cNvGrpSpPr>
                <a:grpSpLocks/>
              </p:cNvGrpSpPr>
              <p:nvPr/>
            </p:nvGrpSpPr>
            <p:grpSpPr bwMode="auto">
              <a:xfrm>
                <a:off x="571500" y="2686051"/>
                <a:ext cx="8220075" cy="2877765"/>
                <a:chOff x="609600" y="2867026"/>
                <a:chExt cx="8220075" cy="2877765"/>
              </a:xfrm>
            </p:grpSpPr>
            <p:grpSp>
              <p:nvGrpSpPr>
                <p:cNvPr id="57360" name="Group 20"/>
                <p:cNvGrpSpPr>
                  <a:grpSpLocks/>
                </p:cNvGrpSpPr>
                <p:nvPr/>
              </p:nvGrpSpPr>
              <p:grpSpPr bwMode="auto">
                <a:xfrm>
                  <a:off x="609600" y="2867026"/>
                  <a:ext cx="8220075" cy="1977754"/>
                  <a:chOff x="323850" y="3124201"/>
                  <a:chExt cx="8220075" cy="1977754"/>
                </a:xfrm>
              </p:grpSpPr>
              <p:pic>
                <p:nvPicPr>
                  <p:cNvPr id="573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4713"/>
                  <a:stretch>
                    <a:fillRect/>
                  </a:stretch>
                </p:blipFill>
                <p:spPr bwMode="auto">
                  <a:xfrm>
                    <a:off x="2333625" y="3124201"/>
                    <a:ext cx="6210300" cy="19777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5736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23850" y="3124201"/>
                    <a:ext cx="2085975" cy="1977754"/>
                    <a:chOff x="2486025" y="3276601"/>
                    <a:chExt cx="2085975" cy="1977754"/>
                  </a:xfrm>
                </p:grpSpPr>
                <p:pic>
                  <p:nvPicPr>
                    <p:cNvPr id="5736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66411" b="14713"/>
                    <a:stretch>
                      <a:fillRect/>
                    </a:stretch>
                  </p:blipFill>
                  <p:spPr bwMode="auto">
                    <a:xfrm>
                      <a:off x="2486025" y="3276601"/>
                      <a:ext cx="2085975" cy="19777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" name="Rectangle 19"/>
                    <p:cNvSpPr/>
                    <p:nvPr/>
                  </p:nvSpPr>
                  <p:spPr>
                    <a:xfrm>
                      <a:off x="3114675" y="4000093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7" name="Rectangle 20"/>
                    <p:cNvSpPr/>
                    <p:nvPr/>
                  </p:nvSpPr>
                  <p:spPr>
                    <a:xfrm>
                      <a:off x="3619500" y="4000093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8" name="Rectangle 21"/>
                    <p:cNvSpPr/>
                    <p:nvPr/>
                  </p:nvSpPr>
                  <p:spPr>
                    <a:xfrm>
                      <a:off x="3638550" y="4428542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9" name="Rectangle 22"/>
                    <p:cNvSpPr/>
                    <p:nvPr/>
                  </p:nvSpPr>
                  <p:spPr>
                    <a:xfrm>
                      <a:off x="3086100" y="4476148"/>
                      <a:ext cx="361950" cy="2380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30" name="Oval 23"/>
                    <p:cNvSpPr/>
                    <p:nvPr/>
                  </p:nvSpPr>
                  <p:spPr>
                    <a:xfrm>
                      <a:off x="3124200" y="4304768"/>
                      <a:ext cx="92075" cy="9203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31" name="Oval 24"/>
                    <p:cNvSpPr/>
                    <p:nvPr/>
                  </p:nvSpPr>
                  <p:spPr>
                    <a:xfrm>
                      <a:off x="3924300" y="4304768"/>
                      <a:ext cx="92075" cy="9203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altLang="zh-CN" sz="1350">
                        <a:solidFill>
                          <a:srgbClr val="FFFFFF"/>
                        </a:solidFill>
                        <a:ea typeface="宋体" charset="-122"/>
                        <a:cs typeface="Arial" charset="0"/>
                      </a:endParaRPr>
                    </a:p>
                  </p:txBody>
                </p:sp>
              </p:grpSp>
            </p:grpSp>
            <p:sp>
              <p:nvSpPr>
                <p:cNvPr id="57361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971436" y="4791074"/>
                  <a:ext cx="1406796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BPSK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2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 dirty="0"/>
                    <a:t>1 bit/symbol</a:t>
                  </a:r>
                </a:p>
              </p:txBody>
            </p:sp>
            <p:sp>
              <p:nvSpPr>
                <p:cNvPr id="5736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945855" y="4791075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QPSK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4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2 bits/symbol</a:t>
                  </a:r>
                </a:p>
              </p:txBody>
            </p:sp>
            <p:sp>
              <p:nvSpPr>
                <p:cNvPr id="57363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4917530" y="4781551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QAM-16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16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4 bits/symbol</a:t>
                  </a:r>
                </a:p>
              </p:txBody>
            </p:sp>
            <p:sp>
              <p:nvSpPr>
                <p:cNvPr id="5736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7060655" y="4791075"/>
                  <a:ext cx="1496564" cy="9537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QAM-64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64 symbols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350"/>
                    <a:t>6 bits/symbol</a:t>
                  </a:r>
                </a:p>
              </p:txBody>
            </p:sp>
          </p:grpSp>
          <p:sp>
            <p:nvSpPr>
              <p:cNvPr id="57354" name="Rectangle 25"/>
              <p:cNvSpPr>
                <a:spLocks noChangeArrowheads="1"/>
              </p:cNvSpPr>
              <p:nvPr/>
            </p:nvSpPr>
            <p:spPr bwMode="auto">
              <a:xfrm>
                <a:off x="4248150" y="252412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5" name="Rectangle 26"/>
              <p:cNvSpPr>
                <a:spLocks noChangeArrowheads="1"/>
              </p:cNvSpPr>
              <p:nvPr/>
            </p:nvSpPr>
            <p:spPr bwMode="auto">
              <a:xfrm>
                <a:off x="4286250" y="458152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6" name="Rectangle 27"/>
              <p:cNvSpPr>
                <a:spLocks noChangeArrowheads="1"/>
              </p:cNvSpPr>
              <p:nvPr/>
            </p:nvSpPr>
            <p:spPr bwMode="auto">
              <a:xfrm>
                <a:off x="1990725" y="461010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7" name="Rectangle 28"/>
              <p:cNvSpPr>
                <a:spLocks noChangeArrowheads="1"/>
              </p:cNvSpPr>
              <p:nvPr/>
            </p:nvSpPr>
            <p:spPr bwMode="auto">
              <a:xfrm>
                <a:off x="6838950" y="459105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8" name="Rectangle 29"/>
              <p:cNvSpPr>
                <a:spLocks noChangeArrowheads="1"/>
              </p:cNvSpPr>
              <p:nvPr/>
            </p:nvSpPr>
            <p:spPr bwMode="auto">
              <a:xfrm>
                <a:off x="1866900" y="2581275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57359" name="Rectangle 30"/>
              <p:cNvSpPr>
                <a:spLocks noChangeArrowheads="1"/>
              </p:cNvSpPr>
              <p:nvPr/>
            </p:nvSpPr>
            <p:spPr bwMode="auto">
              <a:xfrm>
                <a:off x="6905625" y="2533650"/>
                <a:ext cx="514350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35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348" name="Left Brace 32"/>
            <p:cNvSpPr>
              <a:spLocks/>
            </p:cNvSpPr>
            <p:nvPr/>
          </p:nvSpPr>
          <p:spPr bwMode="auto">
            <a:xfrm rot="-5400000">
              <a:off x="6581775" y="4105275"/>
              <a:ext cx="219075" cy="2695575"/>
            </a:xfrm>
            <a:prstGeom prst="leftBrace">
              <a:avLst>
                <a:gd name="adj1" fmla="val 8317"/>
                <a:gd name="adj2" fmla="val 50000"/>
              </a:avLst>
            </a:prstGeom>
            <a:noFill/>
            <a:ln w="19050" algn="ctr">
              <a:solidFill>
                <a:srgbClr val="FF2B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350">
                <a:latin typeface="Arial" panose="020B0604020202020204" pitchFamily="34" charset="0"/>
              </a:endParaRPr>
            </a:p>
          </p:txBody>
        </p:sp>
        <p:sp>
          <p:nvSpPr>
            <p:cNvPr id="57349" name="Left Brace 33"/>
            <p:cNvSpPr>
              <a:spLocks/>
            </p:cNvSpPr>
            <p:nvPr/>
          </p:nvSpPr>
          <p:spPr bwMode="auto">
            <a:xfrm rot="-5400000">
              <a:off x="2486025" y="4076700"/>
              <a:ext cx="219075" cy="2695575"/>
            </a:xfrm>
            <a:prstGeom prst="leftBrace">
              <a:avLst>
                <a:gd name="adj1" fmla="val 8317"/>
                <a:gd name="adj2" fmla="val 50000"/>
              </a:avLst>
            </a:prstGeom>
            <a:noFill/>
            <a:ln w="19050" algn="ctr">
              <a:solidFill>
                <a:srgbClr val="FF2BD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350">
                <a:latin typeface="Arial" panose="020B0604020202020204" pitchFamily="34" charset="0"/>
              </a:endParaRPr>
            </a:p>
          </p:txBody>
        </p:sp>
        <p:sp>
          <p:nvSpPr>
            <p:cNvPr id="57350" name="TextBox 7"/>
            <p:cNvSpPr txBox="1">
              <a:spLocks noChangeArrowheads="1"/>
            </p:cNvSpPr>
            <p:nvPr/>
          </p:nvSpPr>
          <p:spPr bwMode="auto">
            <a:xfrm>
              <a:off x="5057794" y="5582245"/>
              <a:ext cx="3349635" cy="3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/>
                <a:t>QAM varies amplitude and phase</a:t>
              </a:r>
            </a:p>
          </p:txBody>
        </p:sp>
        <p:sp>
          <p:nvSpPr>
            <p:cNvPr id="57351" name="TextBox 8"/>
            <p:cNvSpPr txBox="1">
              <a:spLocks noChangeArrowheads="1"/>
            </p:cNvSpPr>
            <p:nvPr/>
          </p:nvSpPr>
          <p:spPr bwMode="auto">
            <a:xfrm>
              <a:off x="1077367" y="5572719"/>
              <a:ext cx="3138039" cy="3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/>
                <a:t>BPSK/QPSK varies only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2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165861" y="464820"/>
            <a:ext cx="6505338" cy="419290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Gray-coding assigns bits to symbols so that small symbol errors cause few bit errors:</a:t>
            </a:r>
          </a:p>
        </p:txBody>
      </p:sp>
      <p:grpSp>
        <p:nvGrpSpPr>
          <p:cNvPr id="58371" name="Group 26"/>
          <p:cNvGrpSpPr>
            <a:grpSpLocks/>
          </p:cNvGrpSpPr>
          <p:nvPr/>
        </p:nvGrpSpPr>
        <p:grpSpPr bwMode="auto">
          <a:xfrm>
            <a:off x="1968104" y="2000250"/>
            <a:ext cx="5207794" cy="2343150"/>
            <a:chOff x="1099344" y="2667000"/>
            <a:chExt cx="6945312" cy="3124200"/>
          </a:xfrm>
        </p:grpSpPr>
        <p:pic>
          <p:nvPicPr>
            <p:cNvPr id="583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6" b="6740"/>
            <a:stretch>
              <a:fillRect/>
            </a:stretch>
          </p:blipFill>
          <p:spPr bwMode="auto">
            <a:xfrm>
              <a:off x="1099344" y="2667000"/>
              <a:ext cx="6945312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2672916" y="4029075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39677" y="4019550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254073" y="4352925"/>
              <a:ext cx="109563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965" y="4029075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68399" y="3686175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58731" y="3543300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82513" y="3819525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58381" name="TextBox 20"/>
            <p:cNvSpPr txBox="1">
              <a:spLocks noChangeArrowheads="1"/>
            </p:cNvSpPr>
            <p:nvPr/>
          </p:nvSpPr>
          <p:spPr bwMode="auto">
            <a:xfrm>
              <a:off x="3063081" y="4010025"/>
              <a:ext cx="13040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50" b="1">
                  <a:solidFill>
                    <a:srgbClr val="FF2BD8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8382" name="TextBox 21"/>
            <p:cNvSpPr txBox="1">
              <a:spLocks noChangeArrowheads="1"/>
            </p:cNvSpPr>
            <p:nvPr/>
          </p:nvSpPr>
          <p:spPr bwMode="auto">
            <a:xfrm>
              <a:off x="3396455" y="3333751"/>
              <a:ext cx="13040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50" b="1">
                  <a:solidFill>
                    <a:srgbClr val="FF2BD8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8383" name="TextBox 22"/>
            <p:cNvSpPr txBox="1">
              <a:spLocks noChangeArrowheads="1"/>
            </p:cNvSpPr>
            <p:nvPr/>
          </p:nvSpPr>
          <p:spPr bwMode="auto">
            <a:xfrm>
              <a:off x="3634581" y="3990975"/>
              <a:ext cx="13040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50" b="1">
                  <a:solidFill>
                    <a:srgbClr val="FF2BD8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8384" name="TextBox 23"/>
            <p:cNvSpPr txBox="1">
              <a:spLocks noChangeArrowheads="1"/>
            </p:cNvSpPr>
            <p:nvPr/>
          </p:nvSpPr>
          <p:spPr bwMode="auto">
            <a:xfrm>
              <a:off x="3386931" y="4362451"/>
              <a:ext cx="13040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50" b="1">
                  <a:solidFill>
                    <a:srgbClr val="FF2BD8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385" name="TextBox 24"/>
            <p:cNvSpPr txBox="1">
              <a:spLocks noChangeArrowheads="1"/>
            </p:cNvSpPr>
            <p:nvPr/>
          </p:nvSpPr>
          <p:spPr bwMode="auto">
            <a:xfrm>
              <a:off x="2539206" y="3819525"/>
              <a:ext cx="119718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50" b="1">
                  <a:solidFill>
                    <a:srgbClr val="FF2BD8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587525" y="3914775"/>
              <a:ext cx="90509" cy="92075"/>
            </a:xfrm>
            <a:prstGeom prst="ellipse">
              <a:avLst/>
            </a:prstGeom>
            <a:solidFill>
              <a:srgbClr val="FF2BD8"/>
            </a:solidFill>
            <a:ln>
              <a:solidFill>
                <a:srgbClr val="FF2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 sz="135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28" name="Oval 17"/>
          <p:cNvSpPr/>
          <p:nvPr/>
        </p:nvSpPr>
        <p:spPr>
          <a:xfrm>
            <a:off x="3568304" y="2500312"/>
            <a:ext cx="111919" cy="119063"/>
          </a:xfrm>
          <a:prstGeom prst="ellipse">
            <a:avLst/>
          </a:prstGeom>
          <a:solidFill>
            <a:srgbClr val="FF2BD8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35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56184" y="28923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）脉冲编码调制</a:t>
            </a:r>
            <a:r>
              <a:rPr lang="en-US" altLang="zh-CN" sz="2400" b="1" kern="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(PCM)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765811"/>
            <a:ext cx="8051800" cy="3642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采样（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量化（</a:t>
            </a:r>
            <a:r>
              <a:rPr lang="en-US" altLang="zh-CN" dirty="0" smtClean="0"/>
              <a:t>Quantizing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编码（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9"/>
          <p:cNvGrpSpPr>
            <a:grpSpLocks/>
          </p:cNvGrpSpPr>
          <p:nvPr/>
        </p:nvGrpSpPr>
        <p:grpSpPr bwMode="auto">
          <a:xfrm>
            <a:off x="1743075" y="670322"/>
            <a:ext cx="4819650" cy="1771650"/>
            <a:chOff x="1080" y="1776"/>
            <a:chExt cx="2160" cy="1124"/>
          </a:xfrm>
        </p:grpSpPr>
        <p:sp>
          <p:nvSpPr>
            <p:cNvPr id="61492" name="Rectangle 4"/>
            <p:cNvSpPr>
              <a:spLocks noChangeArrowheads="1"/>
            </p:cNvSpPr>
            <p:nvPr/>
          </p:nvSpPr>
          <p:spPr bwMode="auto">
            <a:xfrm>
              <a:off x="1296" y="2650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0.11≈0.1</a:t>
              </a:r>
            </a:p>
          </p:txBody>
        </p:sp>
        <p:sp>
          <p:nvSpPr>
            <p:cNvPr id="61493" name="Rectangle 5"/>
            <p:cNvSpPr>
              <a:spLocks noChangeArrowheads="1"/>
            </p:cNvSpPr>
            <p:nvPr/>
          </p:nvSpPr>
          <p:spPr bwMode="auto">
            <a:xfrm>
              <a:off x="1080" y="2650"/>
              <a:ext cx="216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0.1</a:t>
              </a:r>
            </a:p>
          </p:txBody>
        </p:sp>
        <p:sp>
          <p:nvSpPr>
            <p:cNvPr id="61494" name="Rectangle 6"/>
            <p:cNvSpPr>
              <a:spLocks noChangeArrowheads="1"/>
            </p:cNvSpPr>
            <p:nvPr/>
          </p:nvSpPr>
          <p:spPr bwMode="auto">
            <a:xfrm>
              <a:off x="2880" y="2525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0.32≈0.3</a:t>
              </a:r>
            </a:p>
          </p:txBody>
        </p:sp>
        <p:sp>
          <p:nvSpPr>
            <p:cNvPr id="61495" name="Rectangle 7"/>
            <p:cNvSpPr>
              <a:spLocks noChangeArrowheads="1"/>
            </p:cNvSpPr>
            <p:nvPr/>
          </p:nvSpPr>
          <p:spPr bwMode="auto">
            <a:xfrm>
              <a:off x="2448" y="2525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0.28≈0.3</a:t>
              </a:r>
            </a:p>
          </p:txBody>
        </p:sp>
        <p:sp>
          <p:nvSpPr>
            <p:cNvPr id="61496" name="Rectangle 8"/>
            <p:cNvSpPr>
              <a:spLocks noChangeArrowheads="1"/>
            </p:cNvSpPr>
            <p:nvPr/>
          </p:nvSpPr>
          <p:spPr bwMode="auto">
            <a:xfrm>
              <a:off x="2232" y="2276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0.72≈0.7</a:t>
              </a:r>
            </a:p>
          </p:txBody>
        </p:sp>
        <p:sp>
          <p:nvSpPr>
            <p:cNvPr id="61497" name="Rectangle 9"/>
            <p:cNvSpPr>
              <a:spLocks noChangeArrowheads="1"/>
            </p:cNvSpPr>
            <p:nvPr/>
          </p:nvSpPr>
          <p:spPr bwMode="auto">
            <a:xfrm>
              <a:off x="1872" y="2026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1.16≈1.1</a:t>
              </a:r>
            </a:p>
          </p:txBody>
        </p:sp>
        <p:sp>
          <p:nvSpPr>
            <p:cNvPr id="61498" name="Rectangle 10"/>
            <p:cNvSpPr>
              <a:spLocks noChangeArrowheads="1"/>
            </p:cNvSpPr>
            <p:nvPr/>
          </p:nvSpPr>
          <p:spPr bwMode="auto">
            <a:xfrm>
              <a:off x="1656" y="1776"/>
              <a:ext cx="360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1.48≈1.5</a:t>
              </a:r>
            </a:p>
          </p:txBody>
        </p:sp>
        <p:sp>
          <p:nvSpPr>
            <p:cNvPr id="61499" name="Rectangle 11"/>
            <p:cNvSpPr>
              <a:spLocks noChangeArrowheads="1"/>
            </p:cNvSpPr>
            <p:nvPr/>
          </p:nvSpPr>
          <p:spPr bwMode="auto">
            <a:xfrm>
              <a:off x="1296" y="1964"/>
              <a:ext cx="36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1.21≈1.2</a:t>
              </a:r>
            </a:p>
          </p:txBody>
        </p:sp>
        <p:sp>
          <p:nvSpPr>
            <p:cNvPr id="61500" name="Rectangle 12"/>
            <p:cNvSpPr>
              <a:spLocks noChangeArrowheads="1"/>
            </p:cNvSpPr>
            <p:nvPr/>
          </p:nvSpPr>
          <p:spPr bwMode="auto">
            <a:xfrm>
              <a:off x="1080" y="2400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0.5</a:t>
              </a:r>
            </a:p>
          </p:txBody>
        </p:sp>
        <p:sp>
          <p:nvSpPr>
            <p:cNvPr id="61501" name="Rectangle 13"/>
            <p:cNvSpPr>
              <a:spLocks noChangeArrowheads="1"/>
            </p:cNvSpPr>
            <p:nvPr/>
          </p:nvSpPr>
          <p:spPr bwMode="auto">
            <a:xfrm>
              <a:off x="1080" y="2088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1.0</a:t>
              </a:r>
            </a:p>
          </p:txBody>
        </p:sp>
        <p:sp>
          <p:nvSpPr>
            <p:cNvPr id="61502" name="Rectangle 14"/>
            <p:cNvSpPr>
              <a:spLocks noChangeArrowheads="1"/>
            </p:cNvSpPr>
            <p:nvPr/>
          </p:nvSpPr>
          <p:spPr bwMode="auto">
            <a:xfrm>
              <a:off x="1080" y="1776"/>
              <a:ext cx="216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1.5</a:t>
              </a:r>
            </a:p>
          </p:txBody>
        </p:sp>
        <p:sp>
          <p:nvSpPr>
            <p:cNvPr id="61503" name="Line 15"/>
            <p:cNvSpPr>
              <a:spLocks noChangeShapeType="1"/>
            </p:cNvSpPr>
            <p:nvPr/>
          </p:nvSpPr>
          <p:spPr bwMode="auto">
            <a:xfrm flipV="1">
              <a:off x="1224" y="1776"/>
              <a:ext cx="0" cy="1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4" name="Line 16"/>
            <p:cNvSpPr>
              <a:spLocks noChangeShapeType="1"/>
            </p:cNvSpPr>
            <p:nvPr/>
          </p:nvSpPr>
          <p:spPr bwMode="auto">
            <a:xfrm>
              <a:off x="1080" y="2837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5" name="Line 17"/>
            <p:cNvSpPr>
              <a:spLocks noChangeShapeType="1"/>
            </p:cNvSpPr>
            <p:nvPr/>
          </p:nvSpPr>
          <p:spPr bwMode="auto">
            <a:xfrm>
              <a:off x="1224" y="258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6" name="Line 18"/>
            <p:cNvSpPr>
              <a:spLocks noChangeShapeType="1"/>
            </p:cNvSpPr>
            <p:nvPr/>
          </p:nvSpPr>
          <p:spPr bwMode="auto">
            <a:xfrm>
              <a:off x="1224" y="2525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7" name="Line 19"/>
            <p:cNvSpPr>
              <a:spLocks noChangeShapeType="1"/>
            </p:cNvSpPr>
            <p:nvPr/>
          </p:nvSpPr>
          <p:spPr bwMode="auto">
            <a:xfrm>
              <a:off x="1224" y="2463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8" name="Line 20"/>
            <p:cNvSpPr>
              <a:spLocks noChangeShapeType="1"/>
            </p:cNvSpPr>
            <p:nvPr/>
          </p:nvSpPr>
          <p:spPr bwMode="auto">
            <a:xfrm>
              <a:off x="1224" y="2400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9" name="Line 21"/>
            <p:cNvSpPr>
              <a:spLocks noChangeShapeType="1"/>
            </p:cNvSpPr>
            <p:nvPr/>
          </p:nvSpPr>
          <p:spPr bwMode="auto">
            <a:xfrm>
              <a:off x="1224" y="233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0" name="Line 22"/>
            <p:cNvSpPr>
              <a:spLocks noChangeShapeType="1"/>
            </p:cNvSpPr>
            <p:nvPr/>
          </p:nvSpPr>
          <p:spPr bwMode="auto">
            <a:xfrm>
              <a:off x="1224" y="227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1" name="Line 23"/>
            <p:cNvSpPr>
              <a:spLocks noChangeShapeType="1"/>
            </p:cNvSpPr>
            <p:nvPr/>
          </p:nvSpPr>
          <p:spPr bwMode="auto">
            <a:xfrm>
              <a:off x="1224" y="2213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2" name="Line 24"/>
            <p:cNvSpPr>
              <a:spLocks noChangeShapeType="1"/>
            </p:cNvSpPr>
            <p:nvPr/>
          </p:nvSpPr>
          <p:spPr bwMode="auto">
            <a:xfrm>
              <a:off x="1224" y="2151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3" name="Line 25"/>
            <p:cNvSpPr>
              <a:spLocks noChangeShapeType="1"/>
            </p:cNvSpPr>
            <p:nvPr/>
          </p:nvSpPr>
          <p:spPr bwMode="auto">
            <a:xfrm>
              <a:off x="1224" y="2088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4" name="Line 26"/>
            <p:cNvSpPr>
              <a:spLocks noChangeShapeType="1"/>
            </p:cNvSpPr>
            <p:nvPr/>
          </p:nvSpPr>
          <p:spPr bwMode="auto">
            <a:xfrm>
              <a:off x="1224" y="202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5" name="Line 27"/>
            <p:cNvSpPr>
              <a:spLocks noChangeShapeType="1"/>
            </p:cNvSpPr>
            <p:nvPr/>
          </p:nvSpPr>
          <p:spPr bwMode="auto">
            <a:xfrm>
              <a:off x="1224" y="1964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6" name="Line 28"/>
            <p:cNvSpPr>
              <a:spLocks noChangeShapeType="1"/>
            </p:cNvSpPr>
            <p:nvPr/>
          </p:nvSpPr>
          <p:spPr bwMode="auto">
            <a:xfrm>
              <a:off x="1224" y="1901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7" name="Line 29"/>
            <p:cNvSpPr>
              <a:spLocks noChangeShapeType="1"/>
            </p:cNvSpPr>
            <p:nvPr/>
          </p:nvSpPr>
          <p:spPr bwMode="auto">
            <a:xfrm>
              <a:off x="1224" y="2775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8" name="Line 30"/>
            <p:cNvSpPr>
              <a:spLocks noChangeShapeType="1"/>
            </p:cNvSpPr>
            <p:nvPr/>
          </p:nvSpPr>
          <p:spPr bwMode="auto">
            <a:xfrm>
              <a:off x="1224" y="2712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9" name="Line 31"/>
            <p:cNvSpPr>
              <a:spLocks noChangeShapeType="1"/>
            </p:cNvSpPr>
            <p:nvPr/>
          </p:nvSpPr>
          <p:spPr bwMode="auto">
            <a:xfrm>
              <a:off x="1512" y="2088"/>
              <a:ext cx="0" cy="7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0" name="Line 32"/>
            <p:cNvSpPr>
              <a:spLocks noChangeShapeType="1"/>
            </p:cNvSpPr>
            <p:nvPr/>
          </p:nvSpPr>
          <p:spPr bwMode="auto">
            <a:xfrm>
              <a:off x="1800" y="1901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1" name="Line 33"/>
            <p:cNvSpPr>
              <a:spLocks noChangeShapeType="1"/>
            </p:cNvSpPr>
            <p:nvPr/>
          </p:nvSpPr>
          <p:spPr bwMode="auto">
            <a:xfrm>
              <a:off x="2088" y="2151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2" name="Line 34"/>
            <p:cNvSpPr>
              <a:spLocks noChangeShapeType="1"/>
            </p:cNvSpPr>
            <p:nvPr/>
          </p:nvSpPr>
          <p:spPr bwMode="auto">
            <a:xfrm>
              <a:off x="2376" y="2400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3" name="Line 35"/>
            <p:cNvSpPr>
              <a:spLocks noChangeShapeType="1"/>
            </p:cNvSpPr>
            <p:nvPr/>
          </p:nvSpPr>
          <p:spPr bwMode="auto">
            <a:xfrm>
              <a:off x="2664" y="2650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4" name="Line 36"/>
            <p:cNvSpPr>
              <a:spLocks noChangeShapeType="1"/>
            </p:cNvSpPr>
            <p:nvPr/>
          </p:nvSpPr>
          <p:spPr bwMode="auto">
            <a:xfrm>
              <a:off x="2952" y="2650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5" name="Freeform 37"/>
            <p:cNvSpPr>
              <a:spLocks/>
            </p:cNvSpPr>
            <p:nvPr/>
          </p:nvSpPr>
          <p:spPr bwMode="auto">
            <a:xfrm>
              <a:off x="1224" y="1891"/>
              <a:ext cx="1800" cy="905"/>
            </a:xfrm>
            <a:custGeom>
              <a:avLst/>
              <a:gdLst>
                <a:gd name="T0" fmla="*/ 0 w 4500"/>
                <a:gd name="T1" fmla="*/ 4 h 2262"/>
                <a:gd name="T2" fmla="*/ 2 w 4500"/>
                <a:gd name="T3" fmla="*/ 0 h 2262"/>
                <a:gd name="T4" fmla="*/ 6 w 4500"/>
                <a:gd name="T5" fmla="*/ 3 h 2262"/>
                <a:gd name="T6" fmla="*/ 7 w 4500"/>
                <a:gd name="T7" fmla="*/ 2 h 22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00" h="2262">
                  <a:moveTo>
                    <a:pt x="0" y="2210"/>
                  </a:moveTo>
                  <a:cubicBezTo>
                    <a:pt x="315" y="1131"/>
                    <a:pt x="630" y="52"/>
                    <a:pt x="1260" y="26"/>
                  </a:cubicBezTo>
                  <a:cubicBezTo>
                    <a:pt x="1890" y="0"/>
                    <a:pt x="3240" y="1846"/>
                    <a:pt x="3780" y="2054"/>
                  </a:cubicBezTo>
                  <a:cubicBezTo>
                    <a:pt x="4320" y="2262"/>
                    <a:pt x="4380" y="1404"/>
                    <a:pt x="4500" y="127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6" name="Line 38"/>
            <p:cNvSpPr>
              <a:spLocks noChangeShapeType="1"/>
            </p:cNvSpPr>
            <p:nvPr/>
          </p:nvSpPr>
          <p:spPr bwMode="auto">
            <a:xfrm>
              <a:off x="1224" y="2650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Group 58"/>
          <p:cNvGrpSpPr>
            <a:grpSpLocks/>
          </p:cNvGrpSpPr>
          <p:nvPr/>
        </p:nvGrpSpPr>
        <p:grpSpPr bwMode="auto">
          <a:xfrm>
            <a:off x="1764507" y="2559844"/>
            <a:ext cx="4798219" cy="1143000"/>
            <a:chOff x="1080" y="1728"/>
            <a:chExt cx="2160" cy="936"/>
          </a:xfrm>
        </p:grpSpPr>
        <p:sp>
          <p:nvSpPr>
            <p:cNvPr id="61484" name="Line 59"/>
            <p:cNvSpPr>
              <a:spLocks noChangeShapeType="1"/>
            </p:cNvSpPr>
            <p:nvPr/>
          </p:nvSpPr>
          <p:spPr bwMode="auto">
            <a:xfrm>
              <a:off x="1080" y="266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5" name="Line 60"/>
            <p:cNvSpPr>
              <a:spLocks noChangeShapeType="1"/>
            </p:cNvSpPr>
            <p:nvPr/>
          </p:nvSpPr>
          <p:spPr bwMode="auto">
            <a:xfrm>
              <a:off x="1512" y="1916"/>
              <a:ext cx="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6" name="Line 61"/>
            <p:cNvSpPr>
              <a:spLocks noChangeShapeType="1"/>
            </p:cNvSpPr>
            <p:nvPr/>
          </p:nvSpPr>
          <p:spPr bwMode="auto">
            <a:xfrm>
              <a:off x="1800" y="172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7" name="Line 62"/>
            <p:cNvSpPr>
              <a:spLocks noChangeShapeType="1"/>
            </p:cNvSpPr>
            <p:nvPr/>
          </p:nvSpPr>
          <p:spPr bwMode="auto">
            <a:xfrm>
              <a:off x="2088" y="1978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8" name="Line 63"/>
            <p:cNvSpPr>
              <a:spLocks noChangeShapeType="1"/>
            </p:cNvSpPr>
            <p:nvPr/>
          </p:nvSpPr>
          <p:spPr bwMode="auto">
            <a:xfrm>
              <a:off x="2376" y="2228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9" name="Line 64"/>
            <p:cNvSpPr>
              <a:spLocks noChangeShapeType="1"/>
            </p:cNvSpPr>
            <p:nvPr/>
          </p:nvSpPr>
          <p:spPr bwMode="auto">
            <a:xfrm>
              <a:off x="2664" y="2477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0" name="Line 65"/>
            <p:cNvSpPr>
              <a:spLocks noChangeShapeType="1"/>
            </p:cNvSpPr>
            <p:nvPr/>
          </p:nvSpPr>
          <p:spPr bwMode="auto">
            <a:xfrm>
              <a:off x="2952" y="2477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1" name="Line 66"/>
            <p:cNvSpPr>
              <a:spLocks noChangeShapeType="1"/>
            </p:cNvSpPr>
            <p:nvPr/>
          </p:nvSpPr>
          <p:spPr bwMode="auto">
            <a:xfrm>
              <a:off x="1224" y="2540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44" name="Rectangle 41"/>
          <p:cNvSpPr>
            <a:spLocks noChangeArrowheads="1"/>
          </p:cNvSpPr>
          <p:nvPr/>
        </p:nvSpPr>
        <p:spPr bwMode="auto">
          <a:xfrm>
            <a:off x="6193631" y="2134791"/>
            <a:ext cx="1714500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200">
                <a:solidFill>
                  <a:srgbClr val="000000"/>
                </a:solidFill>
                <a:ea typeface="宋体" panose="02010600030101010101" pitchFamily="2" charset="-122"/>
              </a:rPr>
              <a:t>Original analog signal 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6631781" y="3398044"/>
            <a:ext cx="1119188" cy="285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200">
                <a:solidFill>
                  <a:srgbClr val="000000"/>
                </a:solidFill>
                <a:ea typeface="宋体" panose="02010600030101010101" pitchFamily="2" charset="-122"/>
              </a:rPr>
              <a:t>After sampling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2" name="Group 69"/>
          <p:cNvGrpSpPr>
            <a:grpSpLocks/>
          </p:cNvGrpSpPr>
          <p:nvPr/>
        </p:nvGrpSpPr>
        <p:grpSpPr bwMode="auto">
          <a:xfrm>
            <a:off x="1800226" y="3971925"/>
            <a:ext cx="5841206" cy="628650"/>
            <a:chOff x="384" y="2976"/>
            <a:chExt cx="5305" cy="528"/>
          </a:xfrm>
        </p:grpSpPr>
        <p:sp>
          <p:nvSpPr>
            <p:cNvPr id="61447" name="Rectangle 29"/>
            <p:cNvSpPr>
              <a:spLocks noChangeArrowheads="1"/>
            </p:cNvSpPr>
            <p:nvPr/>
          </p:nvSpPr>
          <p:spPr bwMode="auto">
            <a:xfrm>
              <a:off x="1634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61448" name="Rectangle 30"/>
            <p:cNvSpPr>
              <a:spLocks noChangeArrowheads="1"/>
            </p:cNvSpPr>
            <p:nvPr/>
          </p:nvSpPr>
          <p:spPr bwMode="auto">
            <a:xfrm>
              <a:off x="1009" y="332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1100</a:t>
              </a:r>
            </a:p>
          </p:txBody>
        </p:sp>
        <p:sp>
          <p:nvSpPr>
            <p:cNvPr id="61449" name="Rectangle 31"/>
            <p:cNvSpPr>
              <a:spLocks noChangeArrowheads="1"/>
            </p:cNvSpPr>
            <p:nvPr/>
          </p:nvSpPr>
          <p:spPr bwMode="auto">
            <a:xfrm>
              <a:off x="384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61450" name="Line 32"/>
            <p:cNvSpPr>
              <a:spLocks noChangeShapeType="1"/>
            </p:cNvSpPr>
            <p:nvPr/>
          </p:nvSpPr>
          <p:spPr bwMode="auto">
            <a:xfrm>
              <a:off x="69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1" name="Line 33"/>
            <p:cNvSpPr>
              <a:spLocks noChangeShapeType="1"/>
            </p:cNvSpPr>
            <p:nvPr/>
          </p:nvSpPr>
          <p:spPr bwMode="auto">
            <a:xfrm>
              <a:off x="38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Line 34"/>
            <p:cNvSpPr>
              <a:spLocks noChangeShapeType="1"/>
            </p:cNvSpPr>
            <p:nvPr/>
          </p:nvSpPr>
          <p:spPr bwMode="auto">
            <a:xfrm>
              <a:off x="592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Line 35"/>
            <p:cNvSpPr>
              <a:spLocks noChangeShapeType="1"/>
            </p:cNvSpPr>
            <p:nvPr/>
          </p:nvSpPr>
          <p:spPr bwMode="auto">
            <a:xfrm>
              <a:off x="488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Line 36"/>
            <p:cNvSpPr>
              <a:spLocks noChangeShapeType="1"/>
            </p:cNvSpPr>
            <p:nvPr/>
          </p:nvSpPr>
          <p:spPr bwMode="auto">
            <a:xfrm>
              <a:off x="100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Line 37"/>
            <p:cNvSpPr>
              <a:spLocks noChangeShapeType="1"/>
            </p:cNvSpPr>
            <p:nvPr/>
          </p:nvSpPr>
          <p:spPr bwMode="auto">
            <a:xfrm>
              <a:off x="111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6" name="Line 38"/>
            <p:cNvSpPr>
              <a:spLocks noChangeShapeType="1"/>
            </p:cNvSpPr>
            <p:nvPr/>
          </p:nvSpPr>
          <p:spPr bwMode="auto">
            <a:xfrm>
              <a:off x="1218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Line 39"/>
            <p:cNvSpPr>
              <a:spLocks noChangeShapeType="1"/>
            </p:cNvSpPr>
            <p:nvPr/>
          </p:nvSpPr>
          <p:spPr bwMode="auto">
            <a:xfrm>
              <a:off x="1322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Line 40"/>
            <p:cNvSpPr>
              <a:spLocks noChangeShapeType="1"/>
            </p:cNvSpPr>
            <p:nvPr/>
          </p:nvSpPr>
          <p:spPr bwMode="auto">
            <a:xfrm>
              <a:off x="1634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Line 41"/>
            <p:cNvSpPr>
              <a:spLocks noChangeShapeType="1"/>
            </p:cNvSpPr>
            <p:nvPr/>
          </p:nvSpPr>
          <p:spPr bwMode="auto">
            <a:xfrm>
              <a:off x="184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Line 42"/>
            <p:cNvSpPr>
              <a:spLocks noChangeShapeType="1"/>
            </p:cNvSpPr>
            <p:nvPr/>
          </p:nvSpPr>
          <p:spPr bwMode="auto">
            <a:xfrm>
              <a:off x="173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Line 43"/>
            <p:cNvSpPr>
              <a:spLocks noChangeShapeType="1"/>
            </p:cNvSpPr>
            <p:nvPr/>
          </p:nvSpPr>
          <p:spPr bwMode="auto">
            <a:xfrm>
              <a:off x="194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Rectangle 44"/>
            <p:cNvSpPr>
              <a:spLocks noChangeArrowheads="1"/>
            </p:cNvSpPr>
            <p:nvPr/>
          </p:nvSpPr>
          <p:spPr bwMode="auto">
            <a:xfrm>
              <a:off x="3504" y="332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0011</a:t>
              </a:r>
            </a:p>
          </p:txBody>
        </p:sp>
        <p:sp>
          <p:nvSpPr>
            <p:cNvPr id="61463" name="Rectangle 45"/>
            <p:cNvSpPr>
              <a:spLocks noChangeArrowheads="1"/>
            </p:cNvSpPr>
            <p:nvPr/>
          </p:nvSpPr>
          <p:spPr bwMode="auto">
            <a:xfrm>
              <a:off x="2847" y="3312"/>
              <a:ext cx="417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0111</a:t>
              </a:r>
            </a:p>
          </p:txBody>
        </p:sp>
        <p:sp>
          <p:nvSpPr>
            <p:cNvPr id="61464" name="Rectangle 46"/>
            <p:cNvSpPr>
              <a:spLocks noChangeArrowheads="1"/>
            </p:cNvSpPr>
            <p:nvPr/>
          </p:nvSpPr>
          <p:spPr bwMode="auto">
            <a:xfrm>
              <a:off x="2260" y="3322"/>
              <a:ext cx="416" cy="1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1011</a:t>
              </a:r>
            </a:p>
          </p:txBody>
        </p:sp>
        <p:sp>
          <p:nvSpPr>
            <p:cNvPr id="61465" name="Line 47"/>
            <p:cNvSpPr>
              <a:spLocks noChangeShapeType="1"/>
            </p:cNvSpPr>
            <p:nvPr/>
          </p:nvSpPr>
          <p:spPr bwMode="auto">
            <a:xfrm>
              <a:off x="2572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6" name="Line 48"/>
            <p:cNvSpPr>
              <a:spLocks noChangeShapeType="1"/>
            </p:cNvSpPr>
            <p:nvPr/>
          </p:nvSpPr>
          <p:spPr bwMode="auto">
            <a:xfrm>
              <a:off x="2260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Line 49"/>
            <p:cNvSpPr>
              <a:spLocks noChangeShapeType="1"/>
            </p:cNvSpPr>
            <p:nvPr/>
          </p:nvSpPr>
          <p:spPr bwMode="auto">
            <a:xfrm>
              <a:off x="246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8" name="Line 50"/>
            <p:cNvSpPr>
              <a:spLocks noChangeShapeType="1"/>
            </p:cNvSpPr>
            <p:nvPr/>
          </p:nvSpPr>
          <p:spPr bwMode="auto">
            <a:xfrm>
              <a:off x="236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Line 51"/>
            <p:cNvSpPr>
              <a:spLocks noChangeShapeType="1"/>
            </p:cNvSpPr>
            <p:nvPr/>
          </p:nvSpPr>
          <p:spPr bwMode="auto">
            <a:xfrm>
              <a:off x="3197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0" name="Line 52"/>
            <p:cNvSpPr>
              <a:spLocks noChangeShapeType="1"/>
            </p:cNvSpPr>
            <p:nvPr/>
          </p:nvSpPr>
          <p:spPr bwMode="auto">
            <a:xfrm>
              <a:off x="309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1" name="Line 53"/>
            <p:cNvSpPr>
              <a:spLocks noChangeShapeType="1"/>
            </p:cNvSpPr>
            <p:nvPr/>
          </p:nvSpPr>
          <p:spPr bwMode="auto">
            <a:xfrm>
              <a:off x="2989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2" name="Line 54"/>
            <p:cNvSpPr>
              <a:spLocks noChangeShapeType="1"/>
            </p:cNvSpPr>
            <p:nvPr/>
          </p:nvSpPr>
          <p:spPr bwMode="auto">
            <a:xfrm>
              <a:off x="2885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3" name="Line 55"/>
            <p:cNvSpPr>
              <a:spLocks noChangeShapeType="1"/>
            </p:cNvSpPr>
            <p:nvPr/>
          </p:nvSpPr>
          <p:spPr bwMode="auto">
            <a:xfrm>
              <a:off x="3510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4" name="Line 56"/>
            <p:cNvSpPr>
              <a:spLocks noChangeShapeType="1"/>
            </p:cNvSpPr>
            <p:nvPr/>
          </p:nvSpPr>
          <p:spPr bwMode="auto">
            <a:xfrm>
              <a:off x="371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5" name="Line 57"/>
            <p:cNvSpPr>
              <a:spLocks noChangeShapeType="1"/>
            </p:cNvSpPr>
            <p:nvPr/>
          </p:nvSpPr>
          <p:spPr bwMode="auto">
            <a:xfrm>
              <a:off x="3614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6" name="Line 58"/>
            <p:cNvSpPr>
              <a:spLocks noChangeShapeType="1"/>
            </p:cNvSpPr>
            <p:nvPr/>
          </p:nvSpPr>
          <p:spPr bwMode="auto">
            <a:xfrm>
              <a:off x="3822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7" name="Rectangle 59"/>
            <p:cNvSpPr>
              <a:spLocks noChangeArrowheads="1"/>
            </p:cNvSpPr>
            <p:nvPr/>
          </p:nvSpPr>
          <p:spPr bwMode="auto">
            <a:xfrm>
              <a:off x="4135" y="3322"/>
              <a:ext cx="417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675">
                  <a:solidFill>
                    <a:srgbClr val="000000"/>
                  </a:solidFill>
                  <a:ea typeface="宋体" panose="02010600030101010101" pitchFamily="2" charset="-122"/>
                </a:rPr>
                <a:t>0011</a:t>
              </a:r>
            </a:p>
          </p:txBody>
        </p:sp>
        <p:sp>
          <p:nvSpPr>
            <p:cNvPr id="61478" name="Line 60"/>
            <p:cNvSpPr>
              <a:spLocks noChangeShapeType="1"/>
            </p:cNvSpPr>
            <p:nvPr/>
          </p:nvSpPr>
          <p:spPr bwMode="auto">
            <a:xfrm>
              <a:off x="4135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9" name="Line 61"/>
            <p:cNvSpPr>
              <a:spLocks noChangeShapeType="1"/>
            </p:cNvSpPr>
            <p:nvPr/>
          </p:nvSpPr>
          <p:spPr bwMode="auto">
            <a:xfrm>
              <a:off x="4343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0" name="Line 62"/>
            <p:cNvSpPr>
              <a:spLocks noChangeShapeType="1"/>
            </p:cNvSpPr>
            <p:nvPr/>
          </p:nvSpPr>
          <p:spPr bwMode="auto">
            <a:xfrm>
              <a:off x="4239" y="3148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1" name="Line 63"/>
            <p:cNvSpPr>
              <a:spLocks noChangeShapeType="1"/>
            </p:cNvSpPr>
            <p:nvPr/>
          </p:nvSpPr>
          <p:spPr bwMode="auto">
            <a:xfrm>
              <a:off x="4448" y="297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2" name="Line 64"/>
            <p:cNvSpPr>
              <a:spLocks noChangeShapeType="1"/>
            </p:cNvSpPr>
            <p:nvPr/>
          </p:nvSpPr>
          <p:spPr bwMode="auto">
            <a:xfrm>
              <a:off x="384" y="3322"/>
              <a:ext cx="4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3" name="Rectangle 68"/>
            <p:cNvSpPr>
              <a:spLocks noChangeArrowheads="1"/>
            </p:cNvSpPr>
            <p:nvPr/>
          </p:nvSpPr>
          <p:spPr bwMode="auto">
            <a:xfrm>
              <a:off x="4873" y="316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After quantizing </a:t>
              </a:r>
            </a:p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and encoding</a:t>
              </a:r>
              <a:endParaRPr lang="zh-CN" altLang="en-US" sz="1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6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 smtClean="0">
                <a:ea typeface="宋体" panose="02010600030101010101" pitchFamily="2" charset="-122"/>
              </a:rPr>
              <a:t>傅里叶分析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>
          <a:xfrm>
            <a:off x="533401" y="1028701"/>
            <a:ext cx="8115299" cy="3813572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A time-varying signal can be equivalently represented as a series of frequency components (harmonics):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1643063"/>
            <a:ext cx="5186363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136356" y="4107656"/>
            <a:ext cx="214674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 b weights of harmonics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>
            <a:fillRect/>
          </a:stretch>
        </p:blipFill>
        <p:spPr bwMode="auto">
          <a:xfrm>
            <a:off x="1626394" y="2921794"/>
            <a:ext cx="582334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32"/>
          <p:cNvSpPr>
            <a:spLocks noChangeArrowheads="1"/>
          </p:cNvSpPr>
          <p:nvPr/>
        </p:nvSpPr>
        <p:spPr bwMode="auto">
          <a:xfrm>
            <a:off x="2714626" y="3993356"/>
            <a:ext cx="792956" cy="200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4" name="TextBox 12"/>
          <p:cNvSpPr txBox="1">
            <a:spLocks noChangeArrowheads="1"/>
          </p:cNvSpPr>
          <p:nvPr/>
        </p:nvSpPr>
        <p:spPr bwMode="auto">
          <a:xfrm>
            <a:off x="2364581" y="4079081"/>
            <a:ext cx="132921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Signal over time</a:t>
            </a:r>
          </a:p>
        </p:txBody>
      </p:sp>
      <p:cxnSp>
        <p:nvCxnSpPr>
          <p:cNvPr id="34825" name="Straight Arrow Connector 34"/>
          <p:cNvCxnSpPr>
            <a:cxnSpLocks noChangeShapeType="1"/>
          </p:cNvCxnSpPr>
          <p:nvPr/>
        </p:nvCxnSpPr>
        <p:spPr bwMode="auto">
          <a:xfrm>
            <a:off x="3714750" y="4236244"/>
            <a:ext cx="314325" cy="11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572126" y="1871663"/>
            <a:ext cx="335756" cy="335756"/>
          </a:xfrm>
          <a:prstGeom prst="ellipse">
            <a:avLst/>
          </a:prstGeom>
          <a:solidFill>
            <a:srgbClr val="FF2BD8">
              <a:alpha val="39999"/>
            </a:srgbClr>
          </a:solidFill>
          <a:ln w="9525" algn="ctr">
            <a:solidFill>
              <a:srgbClr val="FF2BD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621882" y="1878807"/>
            <a:ext cx="335756" cy="335756"/>
          </a:xfrm>
          <a:prstGeom prst="ellipse">
            <a:avLst/>
          </a:prstGeom>
          <a:solidFill>
            <a:srgbClr val="FF2BD8">
              <a:alpha val="39999"/>
            </a:srgbClr>
          </a:solidFill>
          <a:ln w="9525" algn="ctr">
            <a:solidFill>
              <a:srgbClr val="FF2BD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025254" y="1882379"/>
            <a:ext cx="335756" cy="335756"/>
          </a:xfrm>
          <a:prstGeom prst="ellipse">
            <a:avLst/>
          </a:prstGeom>
          <a:solidFill>
            <a:srgbClr val="0000FF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828800" y="3307557"/>
            <a:ext cx="2228850" cy="650081"/>
          </a:xfrm>
          <a:custGeom>
            <a:avLst/>
            <a:gdLst>
              <a:gd name="connsiteX0" fmla="*/ 0 w 2971800"/>
              <a:gd name="connsiteY0" fmla="*/ 857250 h 866775"/>
              <a:gd name="connsiteX1" fmla="*/ 400050 w 2971800"/>
              <a:gd name="connsiteY1" fmla="*/ 866775 h 866775"/>
              <a:gd name="connsiteX2" fmla="*/ 409575 w 2971800"/>
              <a:gd name="connsiteY2" fmla="*/ 9525 h 866775"/>
              <a:gd name="connsiteX3" fmla="*/ 1257300 w 2971800"/>
              <a:gd name="connsiteY3" fmla="*/ 19050 h 866775"/>
              <a:gd name="connsiteX4" fmla="*/ 1257300 w 2971800"/>
              <a:gd name="connsiteY4" fmla="*/ 866775 h 866775"/>
              <a:gd name="connsiteX5" fmla="*/ 2533650 w 2971800"/>
              <a:gd name="connsiteY5" fmla="*/ 866775 h 866775"/>
              <a:gd name="connsiteX6" fmla="*/ 2533650 w 2971800"/>
              <a:gd name="connsiteY6" fmla="*/ 0 h 866775"/>
              <a:gd name="connsiteX7" fmla="*/ 2962275 w 2971800"/>
              <a:gd name="connsiteY7" fmla="*/ 0 h 866775"/>
              <a:gd name="connsiteX8" fmla="*/ 2971800 w 2971800"/>
              <a:gd name="connsiteY8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1800" h="866775">
                <a:moveTo>
                  <a:pt x="0" y="857250"/>
                </a:moveTo>
                <a:lnTo>
                  <a:pt x="400050" y="866775"/>
                </a:lnTo>
                <a:lnTo>
                  <a:pt x="409575" y="9525"/>
                </a:lnTo>
                <a:lnTo>
                  <a:pt x="1257300" y="19050"/>
                </a:lnTo>
                <a:lnTo>
                  <a:pt x="1257300" y="866775"/>
                </a:lnTo>
                <a:lnTo>
                  <a:pt x="2533650" y="866775"/>
                </a:lnTo>
                <a:lnTo>
                  <a:pt x="2533650" y="0"/>
                </a:lnTo>
                <a:lnTo>
                  <a:pt x="2962275" y="0"/>
                </a:lnTo>
                <a:lnTo>
                  <a:pt x="2971800" y="866775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srgbClr val="000000"/>
              </a:solidFill>
              <a:latin typeface="Comic Sans M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847034" y="3796904"/>
            <a:ext cx="321469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850606" y="3657600"/>
            <a:ext cx="61436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97078" y="3839766"/>
            <a:ext cx="25003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382816" y="3868341"/>
            <a:ext cx="1928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561409" y="3882629"/>
            <a:ext cx="150019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700712" y="3857625"/>
            <a:ext cx="1857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922169" y="3929063"/>
            <a:ext cx="57150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232922" y="3925491"/>
            <a:ext cx="785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379369" y="3893344"/>
            <a:ext cx="10001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550819" y="3921919"/>
            <a:ext cx="714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704410" y="3911204"/>
            <a:ext cx="78581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47285" y="3904060"/>
            <a:ext cx="107156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015162" y="3893344"/>
            <a:ext cx="100013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186612" y="3914775"/>
            <a:ext cx="71438" cy="0"/>
          </a:xfrm>
          <a:prstGeom prst="line">
            <a:avLst/>
          </a:prstGeom>
          <a:ln w="28575">
            <a:solidFill>
              <a:srgbClr val="FF2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4" name="TextBox 53"/>
          <p:cNvSpPr txBox="1">
            <a:spLocks noChangeArrowheads="1"/>
          </p:cNvSpPr>
          <p:nvPr/>
        </p:nvSpPr>
        <p:spPr bwMode="auto">
          <a:xfrm>
            <a:off x="4471988" y="3436144"/>
            <a:ext cx="3417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832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Grp="1" noChangeAspect="1"/>
          </p:cNvGraphicFramePr>
          <p:nvPr>
            <p:ph/>
          </p:nvPr>
        </p:nvGraphicFramePr>
        <p:xfrm>
          <a:off x="1497806" y="347663"/>
          <a:ext cx="5853113" cy="378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BMP 图象" r:id="rId3" imgW="16309076" imgH="10542857" progId="Paint.Picture">
                  <p:embed/>
                </p:oleObj>
              </mc:Choice>
              <mc:Fallback>
                <p:oleObj name="BMP 图象" r:id="rId3" imgW="16309076" imgH="10542857" progId="Paint.Picture">
                  <p:embed/>
                  <p:pic>
                    <p:nvPicPr>
                      <p:cNvPr id="3584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06" y="347663"/>
                        <a:ext cx="5853113" cy="3783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3171825" y="3846910"/>
            <a:ext cx="2915841" cy="4321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3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5" y="280988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7" y="280988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51817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87254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66" y="19526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7" y="19526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35" y="2733675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8" y="2842023"/>
            <a:ext cx="3109913" cy="19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1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" y="110729"/>
            <a:ext cx="8024813" cy="857250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ea typeface="宋体" panose="02010600030101010101" pitchFamily="2" charset="-122"/>
              </a:rPr>
              <a:t>带宽受限的信号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38915" name="Content Placeholder 46"/>
          <p:cNvSpPr>
            <a:spLocks noGrp="1"/>
          </p:cNvSpPr>
          <p:nvPr>
            <p:ph idx="1"/>
          </p:nvPr>
        </p:nvSpPr>
        <p:spPr>
          <a:xfrm>
            <a:off x="624840" y="971551"/>
            <a:ext cx="7933374" cy="38707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Having less bandwidth (harmonics) degrades the signal</a:t>
            </a:r>
          </a:p>
        </p:txBody>
      </p:sp>
      <p:grpSp>
        <p:nvGrpSpPr>
          <p:cNvPr id="38916" name="Group 69"/>
          <p:cNvGrpSpPr>
            <a:grpSpLocks/>
          </p:cNvGrpSpPr>
          <p:nvPr/>
        </p:nvGrpSpPr>
        <p:grpSpPr bwMode="auto">
          <a:xfrm>
            <a:off x="1841898" y="2624138"/>
            <a:ext cx="5644753" cy="960835"/>
            <a:chOff x="541337" y="3019425"/>
            <a:chExt cx="7955280" cy="1322381"/>
          </a:xfrm>
        </p:grpSpPr>
        <p:pic>
          <p:nvPicPr>
            <p:cNvPr id="3894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" y="3019425"/>
              <a:ext cx="7955280" cy="132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45" name="Group 66"/>
            <p:cNvGrpSpPr>
              <a:grpSpLocks/>
            </p:cNvGrpSpPr>
            <p:nvPr/>
          </p:nvGrpSpPr>
          <p:grpSpPr bwMode="auto">
            <a:xfrm>
              <a:off x="5229226" y="3219453"/>
              <a:ext cx="640080" cy="841248"/>
              <a:chOff x="5229226" y="3238503"/>
              <a:chExt cx="628650" cy="8191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5015785" y="3833545"/>
                <a:ext cx="427617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5019735" y="3647659"/>
                <a:ext cx="818536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5481450" y="3890188"/>
                <a:ext cx="333478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729041" y="3928482"/>
                <a:ext cx="256890" cy="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917" name="Group 70"/>
          <p:cNvGrpSpPr>
            <a:grpSpLocks/>
          </p:cNvGrpSpPr>
          <p:nvPr/>
        </p:nvGrpSpPr>
        <p:grpSpPr bwMode="auto">
          <a:xfrm>
            <a:off x="1810941" y="1301353"/>
            <a:ext cx="5711428" cy="1070372"/>
            <a:chOff x="490538" y="1403337"/>
            <a:chExt cx="8046720" cy="1473213"/>
          </a:xfrm>
        </p:grpSpPr>
        <p:pic>
          <p:nvPicPr>
            <p:cNvPr id="3893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8" y="1403337"/>
              <a:ext cx="8046720" cy="147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36" name="Group 37"/>
            <p:cNvGrpSpPr>
              <a:grpSpLocks/>
            </p:cNvGrpSpPr>
            <p:nvPr/>
          </p:nvGrpSpPr>
          <p:grpSpPr bwMode="auto">
            <a:xfrm>
              <a:off x="5229225" y="1771653"/>
              <a:ext cx="1289304" cy="868680"/>
              <a:chOff x="5229225" y="1790703"/>
              <a:chExt cx="1257302" cy="8191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229327" y="2172762"/>
                <a:ext cx="0" cy="428042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428896" y="1791077"/>
                <a:ext cx="0" cy="818999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648095" y="2267023"/>
                <a:ext cx="0" cy="333781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59115" y="2344287"/>
                <a:ext cx="0" cy="256517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068499" y="2399918"/>
                <a:ext cx="0" cy="200887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277883" y="2342743"/>
                <a:ext cx="0" cy="248790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87267" y="2537448"/>
                <a:ext cx="0" cy="54084"/>
              </a:xfrm>
              <a:prstGeom prst="line">
                <a:avLst/>
              </a:prstGeom>
              <a:ln w="28575">
                <a:solidFill>
                  <a:srgbClr val="FF2B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918" name="Group 68"/>
          <p:cNvGrpSpPr>
            <a:grpSpLocks/>
          </p:cNvGrpSpPr>
          <p:nvPr/>
        </p:nvGrpSpPr>
        <p:grpSpPr bwMode="auto">
          <a:xfrm>
            <a:off x="1850232" y="3752850"/>
            <a:ext cx="5760244" cy="948929"/>
            <a:chOff x="548640" y="4448177"/>
            <a:chExt cx="8145874" cy="1321918"/>
          </a:xfrm>
        </p:grpSpPr>
        <p:pic>
          <p:nvPicPr>
            <p:cNvPr id="389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" y="4448177"/>
              <a:ext cx="8145874" cy="132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Straight Connector 38"/>
            <p:cNvCxnSpPr/>
            <p:nvPr/>
          </p:nvCxnSpPr>
          <p:spPr>
            <a:xfrm rot="5400000">
              <a:off x="5005338" y="5300707"/>
              <a:ext cx="427923" cy="0"/>
            </a:xfrm>
            <a:prstGeom prst="line">
              <a:avLst/>
            </a:pr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009307" y="5107478"/>
              <a:ext cx="840919" cy="0"/>
            </a:xfrm>
            <a:prstGeom prst="line">
              <a:avLst/>
            </a:pr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>
            <a:off x="5157787" y="2414588"/>
            <a:ext cx="1100138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129213" y="3629025"/>
            <a:ext cx="535781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122069" y="4743450"/>
            <a:ext cx="200025" cy="1191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43588" y="1371600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57863" y="2586038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50719" y="3729038"/>
            <a:ext cx="885825" cy="235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350">
              <a:solidFill>
                <a:srgbClr val="FFFFFF"/>
              </a:solidFill>
              <a:latin typeface="Comic Sans MS"/>
              <a:ea typeface="宋体" charset="-122"/>
              <a:cs typeface="Arial" charset="0"/>
            </a:endParaRPr>
          </a:p>
        </p:txBody>
      </p:sp>
      <p:sp>
        <p:nvSpPr>
          <p:cNvPr id="38925" name="TextBox 84"/>
          <p:cNvSpPr txBox="1">
            <a:spLocks noChangeArrowheads="1"/>
          </p:cNvSpPr>
          <p:nvPr/>
        </p:nvSpPr>
        <p:spPr bwMode="auto">
          <a:xfrm>
            <a:off x="5693569" y="1607344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8 harmonics</a:t>
            </a:r>
          </a:p>
        </p:txBody>
      </p:sp>
      <p:sp>
        <p:nvSpPr>
          <p:cNvPr id="38926" name="TextBox 85"/>
          <p:cNvSpPr txBox="1">
            <a:spLocks noChangeArrowheads="1"/>
          </p:cNvSpPr>
          <p:nvPr/>
        </p:nvSpPr>
        <p:spPr bwMode="auto">
          <a:xfrm>
            <a:off x="5636419" y="2921794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4 harmonics</a:t>
            </a:r>
          </a:p>
        </p:txBody>
      </p:sp>
      <p:sp>
        <p:nvSpPr>
          <p:cNvPr id="38927" name="TextBox 86"/>
          <p:cNvSpPr txBox="1">
            <a:spLocks noChangeArrowheads="1"/>
          </p:cNvSpPr>
          <p:nvPr/>
        </p:nvSpPr>
        <p:spPr bwMode="auto">
          <a:xfrm>
            <a:off x="5579269" y="4014787"/>
            <a:ext cx="103586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2 harmonics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369844" y="2007394"/>
            <a:ext cx="891779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  <p:sp>
        <p:nvSpPr>
          <p:cNvPr id="38929" name="TextBox 76"/>
          <p:cNvSpPr txBox="1">
            <a:spLocks noChangeArrowheads="1"/>
          </p:cNvSpPr>
          <p:nvPr/>
        </p:nvSpPr>
        <p:spPr bwMode="auto">
          <a:xfrm>
            <a:off x="5214938" y="2407444"/>
            <a:ext cx="94448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35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741194" y="3207544"/>
            <a:ext cx="1508522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5448301" y="4364831"/>
            <a:ext cx="178355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Lost!</a:t>
            </a:r>
          </a:p>
        </p:txBody>
      </p:sp>
    </p:spTree>
    <p:extLst>
      <p:ext uri="{BB962C8B-B14F-4D97-AF65-F5344CB8AC3E}">
        <p14:creationId xmlns:p14="http://schemas.microsoft.com/office/powerpoint/2010/main" val="37133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16640" y="946989"/>
            <a:ext cx="8129016" cy="3319038"/>
          </a:xfrm>
        </p:spPr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005770" y="2103157"/>
            <a:ext cx="7441419" cy="2975697"/>
            <a:chOff x="708590" y="1493557"/>
            <a:chExt cx="7441419" cy="2975697"/>
          </a:xfrm>
        </p:grpSpPr>
        <p:sp>
          <p:nvSpPr>
            <p:cNvPr id="80" name="矩形 79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6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111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114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6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255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256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137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38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51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224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225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226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227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228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29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31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37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39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0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41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2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43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4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6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51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53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4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 dirty="0" smtClean="0">
                <a:ea typeface="宋体" panose="02010600030101010101" pitchFamily="2" charset="-122"/>
              </a:rPr>
              <a:t>                   </a:t>
            </a:r>
            <a:br>
              <a:rPr lang="en-US" altLang="zh-CN" sz="2700" dirty="0" smtClean="0">
                <a:ea typeface="宋体" panose="02010600030101010101" pitchFamily="2" charset="-122"/>
              </a:rPr>
            </a:br>
            <a:r>
              <a:rPr lang="en-US" altLang="zh-CN" sz="2700" dirty="0">
                <a:ea typeface="宋体" panose="02010600030101010101" pitchFamily="2" charset="-122"/>
              </a:rPr>
              <a:t> </a:t>
            </a:r>
            <a:r>
              <a:rPr lang="en-US" altLang="zh-CN" sz="2700" dirty="0" smtClean="0">
                <a:ea typeface="宋体" panose="02010600030101010101" pitchFamily="2" charset="-122"/>
              </a:rPr>
              <a:t>                                RS-232</a:t>
            </a:r>
            <a:endParaRPr lang="zh-CN" altLang="en-US" sz="27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72510" y="928688"/>
            <a:ext cx="7740869" cy="3642122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ea typeface="宋体" panose="02010600030101010101" pitchFamily="2" charset="-122"/>
              </a:rPr>
              <a:t>RS-232</a:t>
            </a:r>
            <a:r>
              <a:rPr lang="en-US" altLang="zh-CN" sz="1800" dirty="0">
                <a:ea typeface="宋体" panose="02010600030101010101" pitchFamily="2" charset="-122"/>
              </a:rPr>
              <a:t> (Recommended Standard 232) is the traditional name for a series of standards for serial binary single-ended data and control signals connecting between a </a:t>
            </a:r>
            <a:r>
              <a:rPr lang="en-US" altLang="zh-CN" sz="1800" i="1" dirty="0">
                <a:ea typeface="宋体" panose="02010600030101010101" pitchFamily="2" charset="-122"/>
              </a:rPr>
              <a:t>DTE</a:t>
            </a:r>
            <a:r>
              <a:rPr lang="en-US" altLang="zh-CN" sz="1800" dirty="0">
                <a:ea typeface="宋体" panose="02010600030101010101" pitchFamily="2" charset="-122"/>
              </a:rPr>
              <a:t> (Data Terminal Equipment) and a </a:t>
            </a:r>
            <a:r>
              <a:rPr lang="en-US" altLang="zh-CN" sz="1800" i="1" dirty="0">
                <a:ea typeface="宋体" panose="02010600030101010101" pitchFamily="2" charset="-122"/>
              </a:rPr>
              <a:t>DCE</a:t>
            </a:r>
            <a:r>
              <a:rPr lang="en-US" altLang="zh-CN" sz="1800" dirty="0">
                <a:ea typeface="宋体" panose="02010600030101010101" pitchFamily="2" charset="-122"/>
              </a:rPr>
              <a:t> (Data Communications Equipment). It is commonly used in computer serial ports.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grpSp>
        <p:nvGrpSpPr>
          <p:cNvPr id="14340" name="组合 19"/>
          <p:cNvGrpSpPr>
            <a:grpSpLocks/>
          </p:cNvGrpSpPr>
          <p:nvPr/>
        </p:nvGrpSpPr>
        <p:grpSpPr bwMode="auto">
          <a:xfrm>
            <a:off x="2521744" y="2419350"/>
            <a:ext cx="4307681" cy="2538413"/>
            <a:chOff x="1838324" y="3073717"/>
            <a:chExt cx="5743575" cy="3384233"/>
          </a:xfrm>
        </p:grpSpPr>
        <p:pic>
          <p:nvPicPr>
            <p:cNvPr id="14341" name="il_fi" descr="http://www-scm.tees.ac.uk/users/u0000408/Async/Image144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4" y="3073717"/>
              <a:ext cx="5743575" cy="199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图片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5" y="4838700"/>
              <a:ext cx="45815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3" name="曲线连接符 10"/>
            <p:cNvCxnSpPr>
              <a:cxnSpLocks noChangeShapeType="1"/>
            </p:cNvCxnSpPr>
            <p:nvPr/>
          </p:nvCxnSpPr>
          <p:spPr bwMode="auto">
            <a:xfrm>
              <a:off x="2209800" y="4724400"/>
              <a:ext cx="2724147" cy="828675"/>
            </a:xfrm>
            <a:prstGeom prst="curvedConnector3">
              <a:avLst>
                <a:gd name="adj1" fmla="val 9860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99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绘图" r:id="rId4" imgW="294485" imgH="2535960" progId="">
                    <p:embed/>
                  </p:oleObj>
                </mc:Choice>
                <mc:Fallback>
                  <p:oleObj name="绘图" r:id="rId4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绘图" r:id="rId3" imgW="294485" imgH="2535960" progId="">
                      <p:embed/>
                    </p:oleObj>
                  </mc:Choice>
                  <mc:Fallback>
                    <p:oleObj name="绘图" r:id="rId3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700" dirty="0" smtClean="0">
                <a:ea typeface="宋体" panose="02010600030101010101" pitchFamily="2" charset="-122"/>
              </a:rPr>
              <a:t>卫星类型</a:t>
            </a:r>
            <a:endParaRPr lang="en-US" altLang="zh-CN" sz="2700" dirty="0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4821" y="1015604"/>
            <a:ext cx="7206378" cy="3449240"/>
          </a:xfrm>
        </p:spPr>
        <p:txBody>
          <a:bodyPr/>
          <a:lstStyle/>
          <a:p>
            <a:pPr lvl="1" eaLnBrk="1" hangingPunct="1"/>
            <a:r>
              <a:rPr lang="zh-CN" altLang="en-US" sz="2000" dirty="0" smtClean="0">
                <a:ea typeface="宋体" panose="02010600030101010101" pitchFamily="2" charset="-122"/>
              </a:rPr>
              <a:t>地球同步卫星</a:t>
            </a:r>
            <a:r>
              <a:rPr lang="en-US" altLang="zh-CN" sz="2000" dirty="0" smtClean="0">
                <a:ea typeface="宋体" panose="02010600030101010101" pitchFamily="2" charset="-122"/>
              </a:rPr>
              <a:t> (GEO), </a:t>
            </a:r>
            <a:r>
              <a:rPr lang="zh-CN" altLang="en-US" sz="2000" dirty="0" smtClean="0">
                <a:ea typeface="宋体" panose="02010600030101010101" pitchFamily="2" charset="-122"/>
              </a:rPr>
              <a:t>中轨道卫星</a:t>
            </a:r>
            <a:r>
              <a:rPr lang="en-US" altLang="zh-CN" sz="2000" dirty="0" smtClean="0">
                <a:ea typeface="宋体" panose="02010600030101010101" pitchFamily="2" charset="-122"/>
              </a:rPr>
              <a:t>(MEO), </a:t>
            </a:r>
            <a:r>
              <a:rPr lang="zh-CN" altLang="en-US" sz="2000" dirty="0" smtClean="0">
                <a:ea typeface="宋体" panose="02010600030101010101" pitchFamily="2" charset="-122"/>
              </a:rPr>
              <a:t>低轨道卫星</a:t>
            </a:r>
            <a:r>
              <a:rPr lang="en-US" altLang="zh-CN" sz="2000" dirty="0" smtClean="0">
                <a:ea typeface="宋体" panose="02010600030101010101" pitchFamily="2" charset="-122"/>
              </a:rPr>
              <a:t>(LEO)</a:t>
            </a:r>
          </a:p>
        </p:txBody>
      </p:sp>
      <p:grpSp>
        <p:nvGrpSpPr>
          <p:cNvPr id="113668" name="Group 12"/>
          <p:cNvGrpSpPr>
            <a:grpSpLocks/>
          </p:cNvGrpSpPr>
          <p:nvPr/>
        </p:nvGrpSpPr>
        <p:grpSpPr bwMode="auto">
          <a:xfrm>
            <a:off x="1516380" y="1455420"/>
            <a:ext cx="5227320" cy="3088005"/>
            <a:chOff x="1657350" y="2590800"/>
            <a:chExt cx="5943600" cy="3267075"/>
          </a:xfrm>
        </p:grpSpPr>
        <p:pic>
          <p:nvPicPr>
            <p:cNvPr id="1136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350" y="2590800"/>
              <a:ext cx="581025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0" name="TextBox 11"/>
            <p:cNvSpPr txBox="1">
              <a:spLocks noChangeArrowheads="1"/>
            </p:cNvSpPr>
            <p:nvPr/>
          </p:nvSpPr>
          <p:spPr bwMode="auto">
            <a:xfrm>
              <a:off x="6153150" y="2619375"/>
              <a:ext cx="1447800" cy="492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Sats needed for global 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85838" y="321491"/>
            <a:ext cx="6038850" cy="44207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机械特性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15363" name="图片 6" descr="说明: db25 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07" y="2100263"/>
            <a:ext cx="3150394" cy="12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7" descr="说明: db25 fem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450431"/>
            <a:ext cx="3150394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Arial" panose="020B0604020202020204" pitchFamily="34" charset="0"/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714501" y="4581525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/>
              <a:t>DB25: male and female connector</a:t>
            </a:r>
            <a:endParaRPr lang="zh-CN" altLang="en-US" sz="1350"/>
          </a:p>
        </p:txBody>
      </p:sp>
      <p:pic>
        <p:nvPicPr>
          <p:cNvPr id="15367" name="Picture 7" descr="db9 ma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7" y="2182416"/>
            <a:ext cx="1635919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 descr="db9 fema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7" y="3507581"/>
            <a:ext cx="1564481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11"/>
          <p:cNvSpPr txBox="1">
            <a:spLocks noChangeArrowheads="1"/>
          </p:cNvSpPr>
          <p:nvPr/>
        </p:nvSpPr>
        <p:spPr bwMode="auto">
          <a:xfrm>
            <a:off x="5129213" y="4605337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/>
              <a:t>DB9: male and female connector</a:t>
            </a:r>
            <a:endParaRPr lang="zh-CN" altLang="en-US" sz="1350"/>
          </a:p>
        </p:txBody>
      </p:sp>
      <p:pic>
        <p:nvPicPr>
          <p:cNvPr id="153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685800"/>
            <a:ext cx="2507456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773" y="757237"/>
            <a:ext cx="2235994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92480" y="471488"/>
            <a:ext cx="7978140" cy="43707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电气特性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Times New Roman" panose="02020603050405020304" pitchFamily="18" charset="0"/>
              <a:buChar char="−"/>
            </a:pPr>
            <a:r>
              <a:rPr lang="en-US" altLang="zh-CN" sz="1500" dirty="0" smtClean="0">
                <a:ea typeface="宋体" panose="02010600030101010101" pitchFamily="2" charset="-122"/>
              </a:rPr>
              <a:t>data rates of up to 20 kbps, over cables of up to 15 </a:t>
            </a:r>
            <a:r>
              <a:rPr lang="en-US" altLang="zh-CN" sz="1500" dirty="0" err="1" smtClean="0">
                <a:ea typeface="宋体" panose="02010600030101010101" pitchFamily="2" charset="-122"/>
              </a:rPr>
              <a:t>metres</a:t>
            </a:r>
            <a:endParaRPr lang="en-US" altLang="zh-CN" sz="1500" dirty="0" smtClean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Times New Roman" panose="02020603050405020304" pitchFamily="18" charset="0"/>
              <a:buChar char="−"/>
            </a:pPr>
            <a:r>
              <a:rPr lang="en-US" altLang="zh-CN" sz="1500" dirty="0" smtClean="0">
                <a:ea typeface="宋体" panose="02010600030101010101" pitchFamily="2" charset="-122"/>
              </a:rPr>
              <a:t>negative</a:t>
            </a:r>
            <a:r>
              <a:rPr lang="en-US" altLang="zh-CN" sz="1500" dirty="0">
                <a:ea typeface="宋体" panose="02010600030101010101" pitchFamily="2" charset="-122"/>
              </a:rPr>
              <a:t>, bipolar logic in which a negative voltage is used to represent a logic ‘1’, and a positive voltage represents a logic ‘0’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过程特性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Wingdings" panose="05000000000000000000" pitchFamily="2" charset="2"/>
              <a:buNone/>
            </a:pPr>
            <a:endParaRPr lang="zh-CN" altLang="en-US" sz="1500" dirty="0">
              <a:ea typeface="宋体" panose="02010600030101010101" pitchFamily="2" charset="-122"/>
            </a:endParaRPr>
          </a:p>
        </p:txBody>
      </p:sp>
      <p:pic>
        <p:nvPicPr>
          <p:cNvPr id="16387" name="图片 3" descr="http://docstore.mik.ua/orelly/other/puis3rd/FILES/puis3_1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94" y="2100262"/>
            <a:ext cx="35861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97"/>
          <p:cNvGrpSpPr>
            <a:grpSpLocks/>
          </p:cNvGrpSpPr>
          <p:nvPr/>
        </p:nvGrpSpPr>
        <p:grpSpPr bwMode="auto">
          <a:xfrm>
            <a:off x="1791891" y="1834753"/>
            <a:ext cx="1321594" cy="488721"/>
            <a:chOff x="725699" y="3421942"/>
            <a:chExt cx="2341351" cy="864284"/>
          </a:xfrm>
        </p:grpSpPr>
        <p:sp>
          <p:nvSpPr>
            <p:cNvPr id="71737" name="TextBox 7"/>
            <p:cNvSpPr txBox="1">
              <a:spLocks noChangeArrowheads="1"/>
            </p:cNvSpPr>
            <p:nvPr/>
          </p:nvSpPr>
          <p:spPr bwMode="auto">
            <a:xfrm>
              <a:off x="725699" y="3566606"/>
              <a:ext cx="778815" cy="5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A =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27718" y="3805156"/>
              <a:ext cx="1839332" cy="2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354278" y="3428258"/>
              <a:ext cx="1516604" cy="749584"/>
            </a:xfrm>
            <a:custGeom>
              <a:avLst/>
              <a:gdLst>
                <a:gd name="connsiteX0" fmla="*/ 0 w 1581150"/>
                <a:gd name="connsiteY0" fmla="*/ 381000 h 781050"/>
                <a:gd name="connsiteX1" fmla="*/ 9525 w 1581150"/>
                <a:gd name="connsiteY1" fmla="*/ 0 h 781050"/>
                <a:gd name="connsiteX2" fmla="*/ 400050 w 1581150"/>
                <a:gd name="connsiteY2" fmla="*/ 0 h 781050"/>
                <a:gd name="connsiteX3" fmla="*/ 400050 w 1581150"/>
                <a:gd name="connsiteY3" fmla="*/ 781050 h 781050"/>
                <a:gd name="connsiteX4" fmla="*/ 800100 w 1581150"/>
                <a:gd name="connsiteY4" fmla="*/ 781050 h 781050"/>
                <a:gd name="connsiteX5" fmla="*/ 800100 w 1581150"/>
                <a:gd name="connsiteY5" fmla="*/ 0 h 781050"/>
                <a:gd name="connsiteX6" fmla="*/ 1181100 w 1581150"/>
                <a:gd name="connsiteY6" fmla="*/ 0 h 781050"/>
                <a:gd name="connsiteX7" fmla="*/ 1190625 w 1581150"/>
                <a:gd name="connsiteY7" fmla="*/ 781050 h 781050"/>
                <a:gd name="connsiteX8" fmla="*/ 1581150 w 1581150"/>
                <a:gd name="connsiteY8" fmla="*/ 781050 h 781050"/>
                <a:gd name="connsiteX9" fmla="*/ 1581150 w 1581150"/>
                <a:gd name="connsiteY9" fmla="*/ 39052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1150" h="781050">
                  <a:moveTo>
                    <a:pt x="0" y="381000"/>
                  </a:moveTo>
                  <a:lnTo>
                    <a:pt x="9525" y="0"/>
                  </a:lnTo>
                  <a:lnTo>
                    <a:pt x="400050" y="0"/>
                  </a:lnTo>
                  <a:lnTo>
                    <a:pt x="400050" y="781050"/>
                  </a:lnTo>
                  <a:lnTo>
                    <a:pt x="800100" y="781050"/>
                  </a:lnTo>
                  <a:lnTo>
                    <a:pt x="800100" y="0"/>
                  </a:lnTo>
                  <a:lnTo>
                    <a:pt x="1181100" y="0"/>
                  </a:lnTo>
                  <a:lnTo>
                    <a:pt x="1190625" y="781050"/>
                  </a:lnTo>
                  <a:lnTo>
                    <a:pt x="1581150" y="78105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40" name="TextBox 19"/>
            <p:cNvSpPr txBox="1">
              <a:spLocks noChangeArrowheads="1"/>
            </p:cNvSpPr>
            <p:nvPr/>
          </p:nvSpPr>
          <p:spPr bwMode="auto">
            <a:xfrm>
              <a:off x="1288370" y="3431074"/>
              <a:ext cx="636707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41" name="TextBox 21"/>
            <p:cNvSpPr txBox="1">
              <a:spLocks noChangeArrowheads="1"/>
            </p:cNvSpPr>
            <p:nvPr/>
          </p:nvSpPr>
          <p:spPr bwMode="auto">
            <a:xfrm>
              <a:off x="2429895" y="3796364"/>
              <a:ext cx="568549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42" name="TextBox 22"/>
            <p:cNvSpPr txBox="1">
              <a:spLocks noChangeArrowheads="1"/>
            </p:cNvSpPr>
            <p:nvPr/>
          </p:nvSpPr>
          <p:spPr bwMode="auto">
            <a:xfrm>
              <a:off x="2037212" y="3421942"/>
              <a:ext cx="636707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43" name="TextBox 32"/>
            <p:cNvSpPr txBox="1">
              <a:spLocks noChangeArrowheads="1"/>
            </p:cNvSpPr>
            <p:nvPr/>
          </p:nvSpPr>
          <p:spPr bwMode="auto">
            <a:xfrm>
              <a:off x="1690186" y="3787232"/>
              <a:ext cx="568549" cy="48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1683" name="Group 98"/>
          <p:cNvGrpSpPr>
            <a:grpSpLocks/>
          </p:cNvGrpSpPr>
          <p:nvPr/>
        </p:nvGrpSpPr>
        <p:grpSpPr bwMode="auto">
          <a:xfrm>
            <a:off x="1778794" y="2555081"/>
            <a:ext cx="1325166" cy="488134"/>
            <a:chOff x="707434" y="4355500"/>
            <a:chExt cx="2350091" cy="865643"/>
          </a:xfrm>
        </p:grpSpPr>
        <p:sp>
          <p:nvSpPr>
            <p:cNvPr id="71730" name="TextBox 8"/>
            <p:cNvSpPr txBox="1">
              <a:spLocks noChangeArrowheads="1"/>
            </p:cNvSpPr>
            <p:nvPr/>
          </p:nvSpPr>
          <p:spPr bwMode="auto">
            <a:xfrm>
              <a:off x="707434" y="4525486"/>
              <a:ext cx="796558" cy="532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B =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45865" y="4763005"/>
              <a:ext cx="1811660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364109" y="4387172"/>
              <a:ext cx="1516051" cy="749553"/>
            </a:xfrm>
            <a:custGeom>
              <a:avLst/>
              <a:gdLst>
                <a:gd name="connsiteX0" fmla="*/ 0 w 1581150"/>
                <a:gd name="connsiteY0" fmla="*/ 381000 h 781050"/>
                <a:gd name="connsiteX1" fmla="*/ 9525 w 1581150"/>
                <a:gd name="connsiteY1" fmla="*/ 0 h 781050"/>
                <a:gd name="connsiteX2" fmla="*/ 790575 w 1581150"/>
                <a:gd name="connsiteY2" fmla="*/ 0 h 781050"/>
                <a:gd name="connsiteX3" fmla="*/ 790575 w 1581150"/>
                <a:gd name="connsiteY3" fmla="*/ 781050 h 781050"/>
                <a:gd name="connsiteX4" fmla="*/ 1581150 w 1581150"/>
                <a:gd name="connsiteY4" fmla="*/ 781050 h 781050"/>
                <a:gd name="connsiteX5" fmla="*/ 1581150 w 1581150"/>
                <a:gd name="connsiteY5" fmla="*/ 39052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781050">
                  <a:moveTo>
                    <a:pt x="0" y="381000"/>
                  </a:moveTo>
                  <a:lnTo>
                    <a:pt x="9525" y="0"/>
                  </a:lnTo>
                  <a:lnTo>
                    <a:pt x="790575" y="0"/>
                  </a:lnTo>
                  <a:lnTo>
                    <a:pt x="790575" y="781050"/>
                  </a:lnTo>
                  <a:lnTo>
                    <a:pt x="1581150" y="78105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33" name="TextBox 20"/>
            <p:cNvSpPr txBox="1">
              <a:spLocks noChangeArrowheads="1"/>
            </p:cNvSpPr>
            <p:nvPr/>
          </p:nvSpPr>
          <p:spPr bwMode="auto">
            <a:xfrm>
              <a:off x="1341086" y="4355500"/>
              <a:ext cx="637361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34" name="TextBox 23"/>
            <p:cNvSpPr txBox="1">
              <a:spLocks noChangeArrowheads="1"/>
            </p:cNvSpPr>
            <p:nvPr/>
          </p:nvSpPr>
          <p:spPr bwMode="auto">
            <a:xfrm>
              <a:off x="1688111" y="4355500"/>
              <a:ext cx="637361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35" name="TextBox 35"/>
            <p:cNvSpPr txBox="1">
              <a:spLocks noChangeArrowheads="1"/>
            </p:cNvSpPr>
            <p:nvPr/>
          </p:nvSpPr>
          <p:spPr bwMode="auto">
            <a:xfrm>
              <a:off x="2117324" y="4729921"/>
              <a:ext cx="569133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36" name="TextBox 36"/>
            <p:cNvSpPr txBox="1">
              <a:spLocks noChangeArrowheads="1"/>
            </p:cNvSpPr>
            <p:nvPr/>
          </p:nvSpPr>
          <p:spPr bwMode="auto">
            <a:xfrm>
              <a:off x="2455218" y="4729921"/>
              <a:ext cx="569133" cy="49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1684" name="Group 99"/>
          <p:cNvGrpSpPr>
            <a:grpSpLocks/>
          </p:cNvGrpSpPr>
          <p:nvPr/>
        </p:nvGrpSpPr>
        <p:grpSpPr bwMode="auto">
          <a:xfrm>
            <a:off x="1764506" y="3313513"/>
            <a:ext cx="1348422" cy="493488"/>
            <a:chOff x="689170" y="5312311"/>
            <a:chExt cx="2390534" cy="87431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254861" y="5696229"/>
              <a:ext cx="1783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1364621" y="5329187"/>
              <a:ext cx="1515544" cy="757288"/>
            </a:xfrm>
            <a:custGeom>
              <a:avLst/>
              <a:gdLst>
                <a:gd name="connsiteX0" fmla="*/ 0 w 1581150"/>
                <a:gd name="connsiteY0" fmla="*/ 390525 h 790575"/>
                <a:gd name="connsiteX1" fmla="*/ 9525 w 1581150"/>
                <a:gd name="connsiteY1" fmla="*/ 0 h 790575"/>
                <a:gd name="connsiteX2" fmla="*/ 400050 w 1581150"/>
                <a:gd name="connsiteY2" fmla="*/ 0 h 790575"/>
                <a:gd name="connsiteX3" fmla="*/ 400050 w 1581150"/>
                <a:gd name="connsiteY3" fmla="*/ 790575 h 790575"/>
                <a:gd name="connsiteX4" fmla="*/ 1190625 w 1581150"/>
                <a:gd name="connsiteY4" fmla="*/ 790575 h 790575"/>
                <a:gd name="connsiteX5" fmla="*/ 1190625 w 1581150"/>
                <a:gd name="connsiteY5" fmla="*/ 0 h 790575"/>
                <a:gd name="connsiteX6" fmla="*/ 1581150 w 1581150"/>
                <a:gd name="connsiteY6" fmla="*/ 0 h 790575"/>
                <a:gd name="connsiteX7" fmla="*/ 1581150 w 1581150"/>
                <a:gd name="connsiteY7" fmla="*/ 39052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1150" h="790575">
                  <a:moveTo>
                    <a:pt x="0" y="390525"/>
                  </a:moveTo>
                  <a:lnTo>
                    <a:pt x="9525" y="0"/>
                  </a:lnTo>
                  <a:lnTo>
                    <a:pt x="400050" y="0"/>
                  </a:lnTo>
                  <a:lnTo>
                    <a:pt x="400050" y="790575"/>
                  </a:lnTo>
                  <a:lnTo>
                    <a:pt x="1190625" y="790575"/>
                  </a:lnTo>
                  <a:lnTo>
                    <a:pt x="1190625" y="0"/>
                  </a:lnTo>
                  <a:lnTo>
                    <a:pt x="1581150" y="0"/>
                  </a:lnTo>
                  <a:lnTo>
                    <a:pt x="1581150" y="39052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25" name="TextBox 27"/>
            <p:cNvSpPr txBox="1">
              <a:spLocks noChangeArrowheads="1"/>
            </p:cNvSpPr>
            <p:nvPr/>
          </p:nvSpPr>
          <p:spPr bwMode="auto">
            <a:xfrm>
              <a:off x="1301031" y="5312311"/>
              <a:ext cx="637147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26" name="TextBox 28"/>
            <p:cNvSpPr txBox="1">
              <a:spLocks noChangeArrowheads="1"/>
            </p:cNvSpPr>
            <p:nvPr/>
          </p:nvSpPr>
          <p:spPr bwMode="auto">
            <a:xfrm>
              <a:off x="2442557" y="5321444"/>
              <a:ext cx="637147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+1</a:t>
              </a:r>
            </a:p>
          </p:txBody>
        </p:sp>
        <p:sp>
          <p:nvSpPr>
            <p:cNvPr id="71727" name="TextBox 33"/>
            <p:cNvSpPr txBox="1">
              <a:spLocks noChangeArrowheads="1"/>
            </p:cNvSpPr>
            <p:nvPr/>
          </p:nvSpPr>
          <p:spPr bwMode="auto">
            <a:xfrm>
              <a:off x="2059005" y="5686737"/>
              <a:ext cx="568943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28" name="TextBox 34"/>
            <p:cNvSpPr txBox="1">
              <a:spLocks noChangeArrowheads="1"/>
            </p:cNvSpPr>
            <p:nvPr/>
          </p:nvSpPr>
          <p:spPr bwMode="auto">
            <a:xfrm>
              <a:off x="1739375" y="5695866"/>
              <a:ext cx="568943" cy="49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71729" name="TextBox 37"/>
            <p:cNvSpPr txBox="1">
              <a:spLocks noChangeArrowheads="1"/>
            </p:cNvSpPr>
            <p:nvPr/>
          </p:nvSpPr>
          <p:spPr bwMode="auto">
            <a:xfrm>
              <a:off x="689170" y="5453445"/>
              <a:ext cx="813343" cy="53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C =</a:t>
              </a:r>
            </a:p>
          </p:txBody>
        </p:sp>
      </p:grpSp>
      <p:grpSp>
        <p:nvGrpSpPr>
          <p:cNvPr id="71685" name="Group 86"/>
          <p:cNvGrpSpPr>
            <a:grpSpLocks/>
          </p:cNvGrpSpPr>
          <p:nvPr/>
        </p:nvGrpSpPr>
        <p:grpSpPr bwMode="auto">
          <a:xfrm>
            <a:off x="3714750" y="2332434"/>
            <a:ext cx="1022750" cy="1196075"/>
            <a:chOff x="3419475" y="4006447"/>
            <a:chExt cx="1812916" cy="2121528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419475" y="4756157"/>
              <a:ext cx="1798138" cy="21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3529221" y="4010671"/>
              <a:ext cx="1515332" cy="1497308"/>
            </a:xfrm>
            <a:custGeom>
              <a:avLst/>
              <a:gdLst>
                <a:gd name="connsiteX0" fmla="*/ 0 w 1590675"/>
                <a:gd name="connsiteY0" fmla="*/ 781050 h 1571625"/>
                <a:gd name="connsiteX1" fmla="*/ 400050 w 1590675"/>
                <a:gd name="connsiteY1" fmla="*/ 790575 h 1571625"/>
                <a:gd name="connsiteX2" fmla="*/ 400050 w 1590675"/>
                <a:gd name="connsiteY2" fmla="*/ 1571625 h 1571625"/>
                <a:gd name="connsiteX3" fmla="*/ 809625 w 1590675"/>
                <a:gd name="connsiteY3" fmla="*/ 1562100 h 1571625"/>
                <a:gd name="connsiteX4" fmla="*/ 800100 w 1590675"/>
                <a:gd name="connsiteY4" fmla="*/ 0 h 1571625"/>
                <a:gd name="connsiteX5" fmla="*/ 1190625 w 1590675"/>
                <a:gd name="connsiteY5" fmla="*/ 0 h 1571625"/>
                <a:gd name="connsiteX6" fmla="*/ 1190625 w 1590675"/>
                <a:gd name="connsiteY6" fmla="*/ 781050 h 1571625"/>
                <a:gd name="connsiteX7" fmla="*/ 1590675 w 1590675"/>
                <a:gd name="connsiteY7" fmla="*/ 7810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0675" h="1571625">
                  <a:moveTo>
                    <a:pt x="0" y="781050"/>
                  </a:moveTo>
                  <a:lnTo>
                    <a:pt x="400050" y="790575"/>
                  </a:lnTo>
                  <a:lnTo>
                    <a:pt x="400050" y="1571625"/>
                  </a:lnTo>
                  <a:lnTo>
                    <a:pt x="809625" y="1562100"/>
                  </a:lnTo>
                  <a:lnTo>
                    <a:pt x="800100" y="0"/>
                  </a:lnTo>
                  <a:lnTo>
                    <a:pt x="1190625" y="0"/>
                  </a:lnTo>
                  <a:lnTo>
                    <a:pt x="1190625" y="781050"/>
                  </a:lnTo>
                  <a:lnTo>
                    <a:pt x="1590675" y="781050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18" name="TextBox 50"/>
            <p:cNvSpPr txBox="1">
              <a:spLocks noChangeArrowheads="1"/>
            </p:cNvSpPr>
            <p:nvPr/>
          </p:nvSpPr>
          <p:spPr bwMode="auto">
            <a:xfrm>
              <a:off x="3864735" y="5141633"/>
              <a:ext cx="568863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19" name="TextBox 51"/>
            <p:cNvSpPr txBox="1">
              <a:spLocks noChangeArrowheads="1"/>
            </p:cNvSpPr>
            <p:nvPr/>
          </p:nvSpPr>
          <p:spPr bwMode="auto">
            <a:xfrm>
              <a:off x="4200751" y="4006447"/>
              <a:ext cx="637058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20" name="TextBox 52"/>
            <p:cNvSpPr txBox="1">
              <a:spLocks noChangeArrowheads="1"/>
            </p:cNvSpPr>
            <p:nvPr/>
          </p:nvSpPr>
          <p:spPr bwMode="auto">
            <a:xfrm>
              <a:off x="3592022" y="4565919"/>
              <a:ext cx="477936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21" name="TextBox 53"/>
            <p:cNvSpPr txBox="1">
              <a:spLocks noChangeArrowheads="1"/>
            </p:cNvSpPr>
            <p:nvPr/>
          </p:nvSpPr>
          <p:spPr bwMode="auto">
            <a:xfrm>
              <a:off x="4754455" y="4556837"/>
              <a:ext cx="477936" cy="49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22" name="TextBox 54"/>
            <p:cNvSpPr txBox="1">
              <a:spLocks noChangeArrowheads="1"/>
            </p:cNvSpPr>
            <p:nvPr/>
          </p:nvSpPr>
          <p:spPr bwMode="auto">
            <a:xfrm>
              <a:off x="3522728" y="5595707"/>
              <a:ext cx="1640209" cy="53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anose="020B0604020202020204" pitchFamily="34" charset="0"/>
                </a:rPr>
                <a:t>S = +A -B</a:t>
              </a:r>
            </a:p>
          </p:txBody>
        </p:sp>
      </p:grpSp>
      <p:sp>
        <p:nvSpPr>
          <p:cNvPr id="71686" name="TextBox 55"/>
          <p:cNvSpPr txBox="1">
            <a:spLocks noChangeArrowheads="1"/>
          </p:cNvSpPr>
          <p:nvPr/>
        </p:nvSpPr>
        <p:spPr bwMode="auto">
          <a:xfrm>
            <a:off x="5029201" y="1814512"/>
            <a:ext cx="58868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A</a:t>
            </a:r>
          </a:p>
        </p:txBody>
      </p:sp>
      <p:grpSp>
        <p:nvGrpSpPr>
          <p:cNvPr id="71687" name="Group 96"/>
          <p:cNvGrpSpPr>
            <a:grpSpLocks/>
          </p:cNvGrpSpPr>
          <p:nvPr/>
        </p:nvGrpSpPr>
        <p:grpSpPr bwMode="auto">
          <a:xfrm>
            <a:off x="5326856" y="1778794"/>
            <a:ext cx="1000125" cy="421481"/>
            <a:chOff x="5379072" y="3057525"/>
            <a:chExt cx="1783728" cy="752475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379072" y="3795121"/>
              <a:ext cx="1783728" cy="21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13" name="TextBox 70"/>
            <p:cNvSpPr txBox="1">
              <a:spLocks noChangeArrowheads="1"/>
            </p:cNvSpPr>
            <p:nvPr/>
          </p:nvSpPr>
          <p:spPr bwMode="auto">
            <a:xfrm>
              <a:off x="6155528" y="3088652"/>
              <a:ext cx="640981" cy="49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14" name="TextBox 71"/>
            <p:cNvSpPr txBox="1">
              <a:spLocks noChangeArrowheads="1"/>
            </p:cNvSpPr>
            <p:nvPr/>
          </p:nvSpPr>
          <p:spPr bwMode="auto">
            <a:xfrm>
              <a:off x="5835899" y="3088259"/>
              <a:ext cx="640981" cy="49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487370" y="3057525"/>
              <a:ext cx="1541651" cy="752475"/>
            </a:xfrm>
            <a:custGeom>
              <a:avLst/>
              <a:gdLst>
                <a:gd name="connsiteX0" fmla="*/ 0 w 1543050"/>
                <a:gd name="connsiteY0" fmla="*/ 752475 h 752475"/>
                <a:gd name="connsiteX1" fmla="*/ 390525 w 1543050"/>
                <a:gd name="connsiteY1" fmla="*/ 752475 h 752475"/>
                <a:gd name="connsiteX2" fmla="*/ 390525 w 1543050"/>
                <a:gd name="connsiteY2" fmla="*/ 0 h 752475"/>
                <a:gd name="connsiteX3" fmla="*/ 1152525 w 1543050"/>
                <a:gd name="connsiteY3" fmla="*/ 0 h 752475"/>
                <a:gd name="connsiteX4" fmla="*/ 1152525 w 1543050"/>
                <a:gd name="connsiteY4" fmla="*/ 752475 h 752475"/>
                <a:gd name="connsiteX5" fmla="*/ 1543050 w 1543050"/>
                <a:gd name="connsiteY5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050" h="752475">
                  <a:moveTo>
                    <a:pt x="0" y="752475"/>
                  </a:moveTo>
                  <a:lnTo>
                    <a:pt x="390525" y="752475"/>
                  </a:lnTo>
                  <a:lnTo>
                    <a:pt x="390525" y="0"/>
                  </a:lnTo>
                  <a:lnTo>
                    <a:pt x="1152525" y="0"/>
                  </a:lnTo>
                  <a:lnTo>
                    <a:pt x="1152525" y="752475"/>
                  </a:lnTo>
                  <a:lnTo>
                    <a:pt x="1543050" y="75247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</p:grpSp>
      <p:grpSp>
        <p:nvGrpSpPr>
          <p:cNvPr id="71688" name="Group 95"/>
          <p:cNvGrpSpPr>
            <a:grpSpLocks/>
          </p:cNvGrpSpPr>
          <p:nvPr/>
        </p:nvGrpSpPr>
        <p:grpSpPr bwMode="auto">
          <a:xfrm>
            <a:off x="5326856" y="2583657"/>
            <a:ext cx="1000125" cy="488999"/>
            <a:chOff x="5379072" y="4710211"/>
            <a:chExt cx="1783728" cy="87349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5379072" y="4710211"/>
              <a:ext cx="1783728" cy="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9" name="TextBox 74"/>
            <p:cNvSpPr txBox="1">
              <a:spLocks noChangeArrowheads="1"/>
            </p:cNvSpPr>
            <p:nvPr/>
          </p:nvSpPr>
          <p:spPr bwMode="auto">
            <a:xfrm>
              <a:off x="6163812" y="5088903"/>
              <a:ext cx="572366" cy="49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10" name="TextBox 75"/>
            <p:cNvSpPr txBox="1">
              <a:spLocks noChangeArrowheads="1"/>
            </p:cNvSpPr>
            <p:nvPr/>
          </p:nvSpPr>
          <p:spPr bwMode="auto">
            <a:xfrm>
              <a:off x="5844185" y="5088510"/>
              <a:ext cx="572366" cy="49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7" name="Freeform 76"/>
            <p:cNvSpPr/>
            <p:nvPr/>
          </p:nvSpPr>
          <p:spPr>
            <a:xfrm flipV="1">
              <a:off x="5487370" y="4714465"/>
              <a:ext cx="1541651" cy="752885"/>
            </a:xfrm>
            <a:custGeom>
              <a:avLst/>
              <a:gdLst>
                <a:gd name="connsiteX0" fmla="*/ 0 w 1543050"/>
                <a:gd name="connsiteY0" fmla="*/ 752475 h 752475"/>
                <a:gd name="connsiteX1" fmla="*/ 390525 w 1543050"/>
                <a:gd name="connsiteY1" fmla="*/ 752475 h 752475"/>
                <a:gd name="connsiteX2" fmla="*/ 390525 w 1543050"/>
                <a:gd name="connsiteY2" fmla="*/ 0 h 752475"/>
                <a:gd name="connsiteX3" fmla="*/ 1152525 w 1543050"/>
                <a:gd name="connsiteY3" fmla="*/ 0 h 752475"/>
                <a:gd name="connsiteX4" fmla="*/ 1152525 w 1543050"/>
                <a:gd name="connsiteY4" fmla="*/ 752475 h 752475"/>
                <a:gd name="connsiteX5" fmla="*/ 1543050 w 1543050"/>
                <a:gd name="connsiteY5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3050" h="752475">
                  <a:moveTo>
                    <a:pt x="0" y="752475"/>
                  </a:moveTo>
                  <a:lnTo>
                    <a:pt x="390525" y="752475"/>
                  </a:lnTo>
                  <a:lnTo>
                    <a:pt x="390525" y="0"/>
                  </a:lnTo>
                  <a:lnTo>
                    <a:pt x="1152525" y="0"/>
                  </a:lnTo>
                  <a:lnTo>
                    <a:pt x="1152525" y="752475"/>
                  </a:lnTo>
                  <a:lnTo>
                    <a:pt x="1543050" y="752475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</p:grpSp>
      <p:grpSp>
        <p:nvGrpSpPr>
          <p:cNvPr id="71689" name="Group 87"/>
          <p:cNvGrpSpPr>
            <a:grpSpLocks/>
          </p:cNvGrpSpPr>
          <p:nvPr/>
        </p:nvGrpSpPr>
        <p:grpSpPr bwMode="auto">
          <a:xfrm>
            <a:off x="5329238" y="3250405"/>
            <a:ext cx="961533" cy="883203"/>
            <a:chOff x="3419475" y="3965605"/>
            <a:chExt cx="1799444" cy="1653897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3419475" y="4757106"/>
              <a:ext cx="17981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 flipV="1">
              <a:off x="3528656" y="4010197"/>
              <a:ext cx="1517387" cy="1498277"/>
            </a:xfrm>
            <a:custGeom>
              <a:avLst/>
              <a:gdLst>
                <a:gd name="connsiteX0" fmla="*/ 0 w 1590675"/>
                <a:gd name="connsiteY0" fmla="*/ 781050 h 1571625"/>
                <a:gd name="connsiteX1" fmla="*/ 400050 w 1590675"/>
                <a:gd name="connsiteY1" fmla="*/ 790575 h 1571625"/>
                <a:gd name="connsiteX2" fmla="*/ 400050 w 1590675"/>
                <a:gd name="connsiteY2" fmla="*/ 1571625 h 1571625"/>
                <a:gd name="connsiteX3" fmla="*/ 809625 w 1590675"/>
                <a:gd name="connsiteY3" fmla="*/ 1562100 h 1571625"/>
                <a:gd name="connsiteX4" fmla="*/ 800100 w 1590675"/>
                <a:gd name="connsiteY4" fmla="*/ 0 h 1571625"/>
                <a:gd name="connsiteX5" fmla="*/ 1190625 w 1590675"/>
                <a:gd name="connsiteY5" fmla="*/ 0 h 1571625"/>
                <a:gd name="connsiteX6" fmla="*/ 1190625 w 1590675"/>
                <a:gd name="connsiteY6" fmla="*/ 781050 h 1571625"/>
                <a:gd name="connsiteX7" fmla="*/ 1590675 w 1590675"/>
                <a:gd name="connsiteY7" fmla="*/ 781050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0675" h="1571625">
                  <a:moveTo>
                    <a:pt x="0" y="781050"/>
                  </a:moveTo>
                  <a:lnTo>
                    <a:pt x="400050" y="790575"/>
                  </a:lnTo>
                  <a:lnTo>
                    <a:pt x="400050" y="1571625"/>
                  </a:lnTo>
                  <a:lnTo>
                    <a:pt x="809625" y="1562100"/>
                  </a:lnTo>
                  <a:lnTo>
                    <a:pt x="800100" y="0"/>
                  </a:lnTo>
                  <a:lnTo>
                    <a:pt x="1190625" y="0"/>
                  </a:lnTo>
                  <a:lnTo>
                    <a:pt x="1190625" y="781050"/>
                  </a:lnTo>
                  <a:lnTo>
                    <a:pt x="1590675" y="781050"/>
                  </a:lnTo>
                </a:path>
              </a:pathLst>
            </a:custGeom>
            <a:ln w="28575">
              <a:solidFill>
                <a:srgbClr val="FF2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350"/>
            </a:p>
          </p:txBody>
        </p:sp>
        <p:sp>
          <p:nvSpPr>
            <p:cNvPr id="71704" name="TextBox 90"/>
            <p:cNvSpPr txBox="1">
              <a:spLocks noChangeArrowheads="1"/>
            </p:cNvSpPr>
            <p:nvPr/>
          </p:nvSpPr>
          <p:spPr bwMode="auto">
            <a:xfrm>
              <a:off x="4232642" y="5100790"/>
              <a:ext cx="600584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-2</a:t>
              </a:r>
            </a:p>
          </p:txBody>
        </p:sp>
        <p:sp>
          <p:nvSpPr>
            <p:cNvPr id="71705" name="TextBox 91"/>
            <p:cNvSpPr txBox="1">
              <a:spLocks noChangeArrowheads="1"/>
            </p:cNvSpPr>
            <p:nvPr/>
          </p:nvSpPr>
          <p:spPr bwMode="auto">
            <a:xfrm>
              <a:off x="3844758" y="3965605"/>
              <a:ext cx="672582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+2</a:t>
              </a:r>
            </a:p>
          </p:txBody>
        </p:sp>
        <p:sp>
          <p:nvSpPr>
            <p:cNvPr id="71706" name="TextBox 92"/>
            <p:cNvSpPr txBox="1">
              <a:spLocks noChangeArrowheads="1"/>
            </p:cNvSpPr>
            <p:nvPr/>
          </p:nvSpPr>
          <p:spPr bwMode="auto">
            <a:xfrm>
              <a:off x="3471654" y="4524364"/>
              <a:ext cx="504587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707" name="TextBox 93"/>
            <p:cNvSpPr txBox="1">
              <a:spLocks noChangeArrowheads="1"/>
            </p:cNvSpPr>
            <p:nvPr/>
          </p:nvSpPr>
          <p:spPr bwMode="auto">
            <a:xfrm>
              <a:off x="4714332" y="4528657"/>
              <a:ext cx="504587" cy="51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71690" name="TextBox 100"/>
          <p:cNvSpPr txBox="1">
            <a:spLocks noChangeArrowheads="1"/>
          </p:cNvSpPr>
          <p:nvPr/>
        </p:nvSpPr>
        <p:spPr bwMode="auto">
          <a:xfrm>
            <a:off x="5043488" y="2607469"/>
            <a:ext cx="59824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B</a:t>
            </a:r>
          </a:p>
        </p:txBody>
      </p:sp>
      <p:sp>
        <p:nvSpPr>
          <p:cNvPr id="71691" name="TextBox 101"/>
          <p:cNvSpPr txBox="1">
            <a:spLocks noChangeArrowheads="1"/>
          </p:cNvSpPr>
          <p:nvPr/>
        </p:nvSpPr>
        <p:spPr bwMode="auto">
          <a:xfrm>
            <a:off x="5022057" y="3286125"/>
            <a:ext cx="6078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 x C</a:t>
            </a:r>
          </a:p>
        </p:txBody>
      </p:sp>
      <p:sp>
        <p:nvSpPr>
          <p:cNvPr id="71692" name="TextBox 102"/>
          <p:cNvSpPr txBox="1">
            <a:spLocks noChangeArrowheads="1"/>
          </p:cNvSpPr>
          <p:nvPr/>
        </p:nvSpPr>
        <p:spPr bwMode="auto">
          <a:xfrm>
            <a:off x="6443662" y="1764507"/>
            <a:ext cx="9253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A sent “1”</a:t>
            </a:r>
          </a:p>
        </p:txBody>
      </p:sp>
      <p:sp>
        <p:nvSpPr>
          <p:cNvPr id="71693" name="TextBox 103"/>
          <p:cNvSpPr txBox="1">
            <a:spLocks noChangeArrowheads="1"/>
          </p:cNvSpPr>
          <p:nvPr/>
        </p:nvSpPr>
        <p:spPr bwMode="auto">
          <a:xfrm>
            <a:off x="6429376" y="2543176"/>
            <a:ext cx="93487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-4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B sent “0”</a:t>
            </a:r>
          </a:p>
        </p:txBody>
      </p:sp>
      <p:sp>
        <p:nvSpPr>
          <p:cNvPr id="71694" name="TextBox 104"/>
          <p:cNvSpPr txBox="1">
            <a:spLocks noChangeArrowheads="1"/>
          </p:cNvSpPr>
          <p:nvPr/>
        </p:nvSpPr>
        <p:spPr bwMode="auto">
          <a:xfrm>
            <a:off x="6415087" y="3243263"/>
            <a:ext cx="11945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Sum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anose="020B0604020202020204" pitchFamily="34" charset="0"/>
              </a:rPr>
              <a:t>C didn’t send</a:t>
            </a:r>
          </a:p>
        </p:txBody>
      </p:sp>
      <p:sp>
        <p:nvSpPr>
          <p:cNvPr id="71695" name="TextBox 105"/>
          <p:cNvSpPr txBox="1">
            <a:spLocks noChangeArrowheads="1"/>
          </p:cNvSpPr>
          <p:nvPr/>
        </p:nvSpPr>
        <p:spPr bwMode="auto">
          <a:xfrm>
            <a:off x="2021682" y="1435894"/>
            <a:ext cx="11416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 dirty="0"/>
              <a:t>Sender Codes</a:t>
            </a:r>
          </a:p>
        </p:txBody>
      </p:sp>
      <p:sp>
        <p:nvSpPr>
          <p:cNvPr id="71696" name="TextBox 106"/>
          <p:cNvSpPr txBox="1">
            <a:spLocks noChangeArrowheads="1"/>
          </p:cNvSpPr>
          <p:nvPr/>
        </p:nvSpPr>
        <p:spPr bwMode="auto">
          <a:xfrm>
            <a:off x="3671369" y="1429942"/>
            <a:ext cx="101188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Transmitted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Signal</a:t>
            </a:r>
          </a:p>
        </p:txBody>
      </p:sp>
      <p:sp>
        <p:nvSpPr>
          <p:cNvPr id="71697" name="TextBox 107"/>
          <p:cNvSpPr txBox="1">
            <a:spLocks noChangeArrowheads="1"/>
          </p:cNvSpPr>
          <p:nvPr/>
        </p:nvSpPr>
        <p:spPr bwMode="auto">
          <a:xfrm>
            <a:off x="5466849" y="1428750"/>
            <a:ext cx="15071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 i="1"/>
              <a:t>Receiver Decoding</a:t>
            </a:r>
          </a:p>
        </p:txBody>
      </p:sp>
      <p:sp>
        <p:nvSpPr>
          <p:cNvPr id="71698" name="TextBox 67"/>
          <p:cNvSpPr txBox="1">
            <a:spLocks noChangeArrowheads="1"/>
          </p:cNvSpPr>
          <p:nvPr/>
        </p:nvSpPr>
        <p:spPr bwMode="auto">
          <a:xfrm>
            <a:off x="5378053" y="245506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699" name="TextBox 69"/>
          <p:cNvSpPr txBox="1">
            <a:spLocks noChangeArrowheads="1"/>
          </p:cNvSpPr>
          <p:nvPr/>
        </p:nvSpPr>
        <p:spPr bwMode="auto">
          <a:xfrm>
            <a:off x="6035278" y="2462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700" name="TextBox 78"/>
          <p:cNvSpPr txBox="1">
            <a:spLocks noChangeArrowheads="1"/>
          </p:cNvSpPr>
          <p:nvPr/>
        </p:nvSpPr>
        <p:spPr bwMode="auto">
          <a:xfrm>
            <a:off x="5392341" y="205501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701" name="TextBox 79"/>
          <p:cNvSpPr txBox="1">
            <a:spLocks noChangeArrowheads="1"/>
          </p:cNvSpPr>
          <p:nvPr/>
        </p:nvSpPr>
        <p:spPr bwMode="auto">
          <a:xfrm>
            <a:off x="6049566" y="206216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8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网业务包括话音、视频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E1/T1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015604"/>
            <a:ext cx="8122919" cy="344924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Calls are carried digitally on PSTN trunks using TDM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call is an 8-bit PCM sample each 125 </a:t>
            </a:r>
            <a:r>
              <a:rPr lang="el-GR" altLang="zh-CN" dirty="0" smtClean="0"/>
              <a:t>μ</a:t>
            </a:r>
            <a:r>
              <a:rPr lang="en-US" altLang="zh-CN" dirty="0" smtClean="0">
                <a:ea typeface="宋体" panose="02010600030101010101" pitchFamily="2" charset="-122"/>
              </a:rPr>
              <a:t>s (64 kbps)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Traditional T1 carrier has 24 call channels each 125 </a:t>
            </a:r>
            <a:r>
              <a:rPr lang="el-GR" altLang="zh-CN" dirty="0" smtClean="0"/>
              <a:t>μ</a:t>
            </a:r>
            <a:r>
              <a:rPr lang="en-US" altLang="zh-CN" dirty="0" smtClean="0">
                <a:ea typeface="宋体" panose="02010600030101010101" pitchFamily="2" charset="-122"/>
              </a:rPr>
              <a:t>s (1.544 Mbps) with symbols based on AMI</a:t>
            </a:r>
          </a:p>
        </p:txBody>
      </p:sp>
      <p:pic>
        <p:nvPicPr>
          <p:cNvPr id="155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04" y="2686050"/>
            <a:ext cx="5206603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4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SONET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57251"/>
            <a:ext cx="8115300" cy="3650456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SONET (Synchronous Optical </a:t>
            </a:r>
            <a:r>
              <a:rPr lang="en-US" altLang="zh-CN" sz="1800" dirty="0" err="1">
                <a:ea typeface="宋体" panose="02010600030101010101" pitchFamily="2" charset="-122"/>
              </a:rPr>
              <a:t>NETwork</a:t>
            </a:r>
            <a:r>
              <a:rPr lang="en-US" altLang="zh-CN" sz="1800" dirty="0">
                <a:ea typeface="宋体" panose="02010600030101010101" pitchFamily="2" charset="-122"/>
              </a:rPr>
              <a:t>) is the worldwide standard for carrying digital signals on optical trunks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Keeps 125 </a:t>
            </a:r>
            <a:r>
              <a:rPr lang="el-GR" altLang="zh-CN" dirty="0" smtClean="0"/>
              <a:t>μ</a:t>
            </a:r>
            <a:r>
              <a:rPr lang="en-US" altLang="zh-CN" dirty="0" smtClean="0">
                <a:ea typeface="宋体" panose="02010600030101010101" pitchFamily="2" charset="-122"/>
              </a:rPr>
              <a:t>s frame; base frame is 810 bytes (52Mbps)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Payload “floats” within framing for flexibility</a:t>
            </a:r>
          </a:p>
        </p:txBody>
      </p:sp>
      <p:pic>
        <p:nvPicPr>
          <p:cNvPr id="156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5836"/>
          <a:stretch>
            <a:fillRect/>
          </a:stretch>
        </p:blipFill>
        <p:spPr bwMode="auto">
          <a:xfrm>
            <a:off x="2007394" y="2243138"/>
            <a:ext cx="5537597" cy="255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主题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7003</Words>
  <Application>Microsoft Office PowerPoint</Application>
  <PresentationFormat>全屏显示(16:9)</PresentationFormat>
  <Paragraphs>1553</Paragraphs>
  <Slides>103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103</vt:i4>
      </vt:variant>
    </vt:vector>
  </HeadingPairs>
  <TitlesOfParts>
    <vt:vector size="120" baseType="lpstr">
      <vt:lpstr>Arial Rounded MT Bold</vt:lpstr>
      <vt:lpstr>宋体</vt:lpstr>
      <vt:lpstr>黑体</vt:lpstr>
      <vt:lpstr>微软雅黑</vt:lpstr>
      <vt:lpstr>Wingdings 2</vt:lpstr>
      <vt:lpstr>Wingdings</vt:lpstr>
      <vt:lpstr>Arial</vt:lpstr>
      <vt:lpstr>Calibri</vt:lpstr>
      <vt:lpstr>Comic Sans MS</vt:lpstr>
      <vt:lpstr>Times New Roman</vt:lpstr>
      <vt:lpstr>Symbol</vt:lpstr>
      <vt:lpstr>1_Office 主题​​</vt:lpstr>
      <vt:lpstr>Office 主题​​</vt:lpstr>
      <vt:lpstr>主题2</vt:lpstr>
      <vt:lpstr>BMP 图象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RS-232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数据传输 vs. 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傅里叶分析</vt:lpstr>
      <vt:lpstr>PowerPoint 演示文稿</vt:lpstr>
      <vt:lpstr>PowerPoint 演示文稿</vt:lpstr>
      <vt:lpstr>PowerPoint 演示文稿</vt:lpstr>
      <vt:lpstr>带宽受限的信号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卫星类型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E1/T1</vt:lpstr>
      <vt:lpstr>PowerPoint 演示文稿</vt:lpstr>
      <vt:lpstr>SONET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yx</cp:lastModifiedBy>
  <cp:revision>563</cp:revision>
  <dcterms:created xsi:type="dcterms:W3CDTF">2018-07-18T08:51:30Z</dcterms:created>
  <dcterms:modified xsi:type="dcterms:W3CDTF">2022-09-05T13:17:16Z</dcterms:modified>
</cp:coreProperties>
</file>