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3" r:id="rId3"/>
    <p:sldId id="268" r:id="rId4"/>
    <p:sldId id="257" r:id="rId5"/>
    <p:sldId id="258" r:id="rId6"/>
    <p:sldId id="259" r:id="rId7"/>
    <p:sldId id="260" r:id="rId8"/>
    <p:sldId id="261" r:id="rId9"/>
    <p:sldId id="262" r:id="rId10"/>
    <p:sldId id="264"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41516A-160B-4F60-9220-49A287A94B3D}" v="29" dt="2025-09-18T13:51:21.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2004" y="3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289DE-F92A-4BEB-A98C-2BB45FCAA463}" type="datetimeFigureOut">
              <a:rPr lang="en-US" smtClean="0"/>
              <a:t>9/17/2025</a:t>
            </a:fld>
            <a:endParaRPr lang="en-US"/>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B46AA-2E62-47EE-B8FE-31C9DC0092AD}" type="slidenum">
              <a:rPr lang="en-US" smtClean="0"/>
              <a:t>‹N°›</a:t>
            </a:fld>
            <a:endParaRPr lang="en-US"/>
          </a:p>
        </p:txBody>
      </p:sp>
    </p:spTree>
    <p:extLst>
      <p:ext uri="{BB962C8B-B14F-4D97-AF65-F5344CB8AC3E}">
        <p14:creationId xmlns:p14="http://schemas.microsoft.com/office/powerpoint/2010/main" val="2993894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Today I’ll walk you through the steps to implement </a:t>
            </a:r>
            <a:r>
              <a:rPr lang="en-US" b="1" dirty="0"/>
              <a:t>Row-Level Security (RLS)</a:t>
            </a:r>
            <a:r>
              <a:rPr lang="en-US" dirty="0"/>
              <a:t>. This ensures users only see the data they’re authorized to access.”</a:t>
            </a:r>
          </a:p>
        </p:txBody>
      </p:sp>
      <p:sp>
        <p:nvSpPr>
          <p:cNvPr id="4" name="Espace réservé du numéro de diapositive 3"/>
          <p:cNvSpPr>
            <a:spLocks noGrp="1"/>
          </p:cNvSpPr>
          <p:nvPr>
            <p:ph type="sldNum" sz="quarter" idx="5"/>
          </p:nvPr>
        </p:nvSpPr>
        <p:spPr/>
        <p:txBody>
          <a:bodyPr/>
          <a:lstStyle/>
          <a:p>
            <a:fld id="{790B46AA-2E62-47EE-B8FE-31C9DC0092AD}" type="slidenum">
              <a:rPr lang="en-US" smtClean="0"/>
              <a:t>4</a:t>
            </a:fld>
            <a:endParaRPr lang="en-US"/>
          </a:p>
        </p:txBody>
      </p:sp>
    </p:spTree>
    <p:extLst>
      <p:ext uri="{BB962C8B-B14F-4D97-AF65-F5344CB8AC3E}">
        <p14:creationId xmlns:p14="http://schemas.microsoft.com/office/powerpoint/2010/main" val="1707253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Step one is defining the filtering logic. We start by deciding what each user or role should be allowed to see. For example, Finance only sees Finance records, HR only sees HR records. This is the foundation of RLS.”</a:t>
            </a:r>
          </a:p>
        </p:txBody>
      </p:sp>
      <p:sp>
        <p:nvSpPr>
          <p:cNvPr id="4" name="Espace réservé du numéro de diapositive 3"/>
          <p:cNvSpPr>
            <a:spLocks noGrp="1"/>
          </p:cNvSpPr>
          <p:nvPr>
            <p:ph type="sldNum" sz="quarter" idx="5"/>
          </p:nvPr>
        </p:nvSpPr>
        <p:spPr/>
        <p:txBody>
          <a:bodyPr/>
          <a:lstStyle/>
          <a:p>
            <a:fld id="{790B46AA-2E62-47EE-B8FE-31C9DC0092AD}" type="slidenum">
              <a:rPr lang="en-US" smtClean="0"/>
              <a:t>5</a:t>
            </a:fld>
            <a:endParaRPr lang="en-US"/>
          </a:p>
        </p:txBody>
      </p:sp>
    </p:spTree>
    <p:extLst>
      <p:ext uri="{BB962C8B-B14F-4D97-AF65-F5344CB8AC3E}">
        <p14:creationId xmlns:p14="http://schemas.microsoft.com/office/powerpoint/2010/main" val="3071755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Next, we create a centralized mapping table that links users to their departments or organizations. This table becomes our source of truth for enforcing the filters.”</a:t>
            </a:r>
          </a:p>
        </p:txBody>
      </p:sp>
      <p:sp>
        <p:nvSpPr>
          <p:cNvPr id="4" name="Espace réservé du numéro de diapositive 3"/>
          <p:cNvSpPr>
            <a:spLocks noGrp="1"/>
          </p:cNvSpPr>
          <p:nvPr>
            <p:ph type="sldNum" sz="quarter" idx="5"/>
          </p:nvPr>
        </p:nvSpPr>
        <p:spPr/>
        <p:txBody>
          <a:bodyPr/>
          <a:lstStyle/>
          <a:p>
            <a:fld id="{790B46AA-2E62-47EE-B8FE-31C9DC0092AD}" type="slidenum">
              <a:rPr lang="en-US" smtClean="0"/>
              <a:t>6</a:t>
            </a:fld>
            <a:endParaRPr lang="en-US"/>
          </a:p>
        </p:txBody>
      </p:sp>
    </p:spTree>
    <p:extLst>
      <p:ext uri="{BB962C8B-B14F-4D97-AF65-F5344CB8AC3E}">
        <p14:creationId xmlns:p14="http://schemas.microsoft.com/office/powerpoint/2010/main" val="350028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We then document the security policy logic. This means writing clear rules on how access should be enforced, so both developers and auditors know what’s in place.”</a:t>
            </a:r>
          </a:p>
        </p:txBody>
      </p:sp>
      <p:sp>
        <p:nvSpPr>
          <p:cNvPr id="4" name="Espace réservé du numéro de diapositive 3"/>
          <p:cNvSpPr>
            <a:spLocks noGrp="1"/>
          </p:cNvSpPr>
          <p:nvPr>
            <p:ph type="sldNum" sz="quarter" idx="5"/>
          </p:nvPr>
        </p:nvSpPr>
        <p:spPr/>
        <p:txBody>
          <a:bodyPr/>
          <a:lstStyle/>
          <a:p>
            <a:fld id="{790B46AA-2E62-47EE-B8FE-31C9DC0092AD}" type="slidenum">
              <a:rPr lang="en-US" smtClean="0"/>
              <a:t>7</a:t>
            </a:fld>
            <a:endParaRPr lang="en-US"/>
          </a:p>
        </p:txBody>
      </p:sp>
    </p:spTree>
    <p:extLst>
      <p:ext uri="{BB962C8B-B14F-4D97-AF65-F5344CB8AC3E}">
        <p14:creationId xmlns:p14="http://schemas.microsoft.com/office/powerpoint/2010/main" val="2870980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 fourth step is implementing the actual mechanism. This could be SQL Server RLS functions, Oracle VPD policies, or similar tools. The goal is to ensure filtering happens automatically at query time.”</a:t>
            </a:r>
          </a:p>
        </p:txBody>
      </p:sp>
      <p:sp>
        <p:nvSpPr>
          <p:cNvPr id="4" name="Espace réservé du numéro de diapositive 3"/>
          <p:cNvSpPr>
            <a:spLocks noGrp="1"/>
          </p:cNvSpPr>
          <p:nvPr>
            <p:ph type="sldNum" sz="quarter" idx="5"/>
          </p:nvPr>
        </p:nvSpPr>
        <p:spPr/>
        <p:txBody>
          <a:bodyPr/>
          <a:lstStyle/>
          <a:p>
            <a:fld id="{790B46AA-2E62-47EE-B8FE-31C9DC0092AD}" type="slidenum">
              <a:rPr lang="en-US" smtClean="0"/>
              <a:t>8</a:t>
            </a:fld>
            <a:endParaRPr lang="en-US"/>
          </a:p>
        </p:txBody>
      </p:sp>
    </p:spTree>
    <p:extLst>
      <p:ext uri="{BB962C8B-B14F-4D97-AF65-F5344CB8AC3E}">
        <p14:creationId xmlns:p14="http://schemas.microsoft.com/office/powerpoint/2010/main" val="285216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“Finally, we set up governance. Any changes to filtering logic should go through change control. This prevents accidental or malicious alterations that could expose sensitive data.”</a:t>
            </a:r>
          </a:p>
        </p:txBody>
      </p:sp>
      <p:sp>
        <p:nvSpPr>
          <p:cNvPr id="4" name="Espace réservé du numéro de diapositive 3"/>
          <p:cNvSpPr>
            <a:spLocks noGrp="1"/>
          </p:cNvSpPr>
          <p:nvPr>
            <p:ph type="sldNum" sz="quarter" idx="5"/>
          </p:nvPr>
        </p:nvSpPr>
        <p:spPr/>
        <p:txBody>
          <a:bodyPr/>
          <a:lstStyle/>
          <a:p>
            <a:fld id="{790B46AA-2E62-47EE-B8FE-31C9DC0092AD}" type="slidenum">
              <a:rPr lang="en-US" smtClean="0"/>
              <a:t>9</a:t>
            </a:fld>
            <a:endParaRPr lang="en-US"/>
          </a:p>
        </p:txBody>
      </p:sp>
    </p:spTree>
    <p:extLst>
      <p:ext uri="{BB962C8B-B14F-4D97-AF65-F5344CB8AC3E}">
        <p14:creationId xmlns:p14="http://schemas.microsoft.com/office/powerpoint/2010/main" val="4282128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Row-Level Security (RLS)</a:t>
            </a:r>
          </a:p>
        </p:txBody>
      </p:sp>
      <p:sp>
        <p:nvSpPr>
          <p:cNvPr id="3" name="Subtitle 2"/>
          <p:cNvSpPr>
            <a:spLocks noGrp="1"/>
          </p:cNvSpPr>
          <p:nvPr>
            <p:ph type="subTitle" idx="1"/>
          </p:nvPr>
        </p:nvSpPr>
        <p:spPr/>
        <p:txBody>
          <a:bodyPr/>
          <a:lstStyle/>
          <a:p>
            <a:r>
              <a:t>Implementation Steps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53CFAB70-7A79-BC7C-B661-22292A6ECD4E}"/>
              </a:ext>
            </a:extLst>
          </p:cNvPr>
          <p:cNvGraphicFramePr>
            <a:graphicFrameLocks noGrp="1"/>
          </p:cNvGraphicFramePr>
          <p:nvPr>
            <p:extLst>
              <p:ext uri="{D42A27DB-BD31-4B8C-83A1-F6EECF244321}">
                <p14:modId xmlns:p14="http://schemas.microsoft.com/office/powerpoint/2010/main" val="3670834453"/>
              </p:ext>
            </p:extLst>
          </p:nvPr>
        </p:nvGraphicFramePr>
        <p:xfrm>
          <a:off x="457200" y="1703525"/>
          <a:ext cx="8229600" cy="3749040"/>
        </p:xfrm>
        <a:graphic>
          <a:graphicData uri="http://schemas.openxmlformats.org/drawingml/2006/table">
            <a:tbl>
              <a:tblPr/>
              <a:tblGrid>
                <a:gridCol w="2057400">
                  <a:extLst>
                    <a:ext uri="{9D8B030D-6E8A-4147-A177-3AD203B41FA5}">
                      <a16:colId xmlns:a16="http://schemas.microsoft.com/office/drawing/2014/main" val="2979787014"/>
                    </a:ext>
                  </a:extLst>
                </a:gridCol>
                <a:gridCol w="2057400">
                  <a:extLst>
                    <a:ext uri="{9D8B030D-6E8A-4147-A177-3AD203B41FA5}">
                      <a16:colId xmlns:a16="http://schemas.microsoft.com/office/drawing/2014/main" val="1893025612"/>
                    </a:ext>
                  </a:extLst>
                </a:gridCol>
                <a:gridCol w="2057400">
                  <a:extLst>
                    <a:ext uri="{9D8B030D-6E8A-4147-A177-3AD203B41FA5}">
                      <a16:colId xmlns:a16="http://schemas.microsoft.com/office/drawing/2014/main" val="849642631"/>
                    </a:ext>
                  </a:extLst>
                </a:gridCol>
                <a:gridCol w="2057400">
                  <a:extLst>
                    <a:ext uri="{9D8B030D-6E8A-4147-A177-3AD203B41FA5}">
                      <a16:colId xmlns:a16="http://schemas.microsoft.com/office/drawing/2014/main" val="4077401673"/>
                    </a:ext>
                  </a:extLst>
                </a:gridCol>
              </a:tblGrid>
              <a:tr h="0">
                <a:tc>
                  <a:txBody>
                    <a:bodyPr/>
                    <a:lstStyle/>
                    <a:p>
                      <a:pPr>
                        <a:buNone/>
                      </a:pPr>
                      <a:r>
                        <a:rPr lang="en-US"/>
                        <a:t>Method</a:t>
                      </a:r>
                    </a:p>
                  </a:txBody>
                  <a:tcPr anchor="ctr">
                    <a:lnL>
                      <a:noFill/>
                    </a:lnL>
                    <a:lnR>
                      <a:noFill/>
                    </a:lnR>
                    <a:lnT>
                      <a:noFill/>
                    </a:lnT>
                    <a:lnB>
                      <a:noFill/>
                    </a:lnB>
                    <a:noFill/>
                  </a:tcPr>
                </a:tc>
                <a:tc>
                  <a:txBody>
                    <a:bodyPr/>
                    <a:lstStyle/>
                    <a:p>
                      <a:pPr>
                        <a:buNone/>
                      </a:pPr>
                      <a:r>
                        <a:rPr lang="en-US" dirty="0"/>
                        <a:t>Granularity</a:t>
                      </a:r>
                    </a:p>
                  </a:txBody>
                  <a:tcPr anchor="ctr">
                    <a:lnL>
                      <a:noFill/>
                    </a:lnL>
                    <a:lnR>
                      <a:noFill/>
                    </a:lnR>
                    <a:lnT>
                      <a:noFill/>
                    </a:lnT>
                    <a:lnB>
                      <a:noFill/>
                    </a:lnB>
                    <a:noFill/>
                  </a:tcPr>
                </a:tc>
                <a:tc>
                  <a:txBody>
                    <a:bodyPr/>
                    <a:lstStyle/>
                    <a:p>
                      <a:pPr>
                        <a:buNone/>
                      </a:pPr>
                      <a:r>
                        <a:rPr lang="en-US"/>
                        <a:t>Example Control</a:t>
                      </a:r>
                    </a:p>
                  </a:txBody>
                  <a:tcPr anchor="ctr">
                    <a:lnL>
                      <a:noFill/>
                    </a:lnL>
                    <a:lnR>
                      <a:noFill/>
                    </a:lnR>
                    <a:lnT>
                      <a:noFill/>
                    </a:lnT>
                    <a:lnB>
                      <a:noFill/>
                    </a:lnB>
                    <a:noFill/>
                  </a:tcPr>
                </a:tc>
                <a:tc>
                  <a:txBody>
                    <a:bodyPr/>
                    <a:lstStyle/>
                    <a:p>
                      <a:pPr>
                        <a:buNone/>
                      </a:pPr>
                      <a:r>
                        <a:rPr lang="en-US"/>
                        <a:t>Best For</a:t>
                      </a:r>
                    </a:p>
                  </a:txBody>
                  <a:tcPr anchor="ctr">
                    <a:lnL>
                      <a:noFill/>
                    </a:lnL>
                    <a:lnR>
                      <a:noFill/>
                    </a:lnR>
                    <a:lnT>
                      <a:noFill/>
                    </a:lnT>
                    <a:lnB>
                      <a:noFill/>
                    </a:lnB>
                    <a:noFill/>
                  </a:tcPr>
                </a:tc>
                <a:extLst>
                  <a:ext uri="{0D108BD9-81ED-4DB2-BD59-A6C34878D82A}">
                    <a16:rowId xmlns:a16="http://schemas.microsoft.com/office/drawing/2014/main" val="4021375312"/>
                  </a:ext>
                </a:extLst>
              </a:tr>
              <a:tr h="0">
                <a:tc>
                  <a:txBody>
                    <a:bodyPr/>
                    <a:lstStyle/>
                    <a:p>
                      <a:pPr>
                        <a:buNone/>
                      </a:pPr>
                      <a:r>
                        <a:rPr lang="en-US" b="1"/>
                        <a:t>Table-Level</a:t>
                      </a:r>
                      <a:endParaRPr lang="en-US"/>
                    </a:p>
                  </a:txBody>
                  <a:tcPr anchor="ctr">
                    <a:lnL>
                      <a:noFill/>
                    </a:lnL>
                    <a:lnR>
                      <a:noFill/>
                    </a:lnR>
                    <a:lnT>
                      <a:noFill/>
                    </a:lnT>
                    <a:lnB>
                      <a:noFill/>
                    </a:lnB>
                    <a:noFill/>
                  </a:tcPr>
                </a:tc>
                <a:tc>
                  <a:txBody>
                    <a:bodyPr/>
                    <a:lstStyle/>
                    <a:p>
                      <a:pPr>
                        <a:buNone/>
                      </a:pPr>
                      <a:r>
                        <a:rPr lang="en-US"/>
                        <a:t>Whole table</a:t>
                      </a:r>
                    </a:p>
                  </a:txBody>
                  <a:tcPr anchor="ctr">
                    <a:lnL>
                      <a:noFill/>
                    </a:lnL>
                    <a:lnR>
                      <a:noFill/>
                    </a:lnR>
                    <a:lnT>
                      <a:noFill/>
                    </a:lnT>
                    <a:lnB>
                      <a:noFill/>
                    </a:lnB>
                    <a:noFill/>
                  </a:tcPr>
                </a:tc>
                <a:tc>
                  <a:txBody>
                    <a:bodyPr/>
                    <a:lstStyle/>
                    <a:p>
                      <a:pPr>
                        <a:buNone/>
                      </a:pPr>
                      <a:r>
                        <a:rPr lang="en-US"/>
                        <a:t>Allow/Deny access to Employees</a:t>
                      </a:r>
                    </a:p>
                  </a:txBody>
                  <a:tcPr anchor="ctr">
                    <a:lnL>
                      <a:noFill/>
                    </a:lnL>
                    <a:lnR>
                      <a:noFill/>
                    </a:lnR>
                    <a:lnT>
                      <a:noFill/>
                    </a:lnT>
                    <a:lnB>
                      <a:noFill/>
                    </a:lnB>
                    <a:noFill/>
                  </a:tcPr>
                </a:tc>
                <a:tc>
                  <a:txBody>
                    <a:bodyPr/>
                    <a:lstStyle/>
                    <a:p>
                      <a:pPr>
                        <a:buNone/>
                      </a:pPr>
                      <a:r>
                        <a:rPr lang="en-US"/>
                        <a:t>Broad role-based access</a:t>
                      </a:r>
                    </a:p>
                  </a:txBody>
                  <a:tcPr anchor="ctr">
                    <a:lnL>
                      <a:noFill/>
                    </a:lnL>
                    <a:lnR>
                      <a:noFill/>
                    </a:lnR>
                    <a:lnT>
                      <a:noFill/>
                    </a:lnT>
                    <a:lnB>
                      <a:noFill/>
                    </a:lnB>
                    <a:noFill/>
                  </a:tcPr>
                </a:tc>
                <a:extLst>
                  <a:ext uri="{0D108BD9-81ED-4DB2-BD59-A6C34878D82A}">
                    <a16:rowId xmlns:a16="http://schemas.microsoft.com/office/drawing/2014/main" val="2076675281"/>
                  </a:ext>
                </a:extLst>
              </a:tr>
              <a:tr h="0">
                <a:tc>
                  <a:txBody>
                    <a:bodyPr/>
                    <a:lstStyle/>
                    <a:p>
                      <a:pPr>
                        <a:buNone/>
                      </a:pPr>
                      <a:r>
                        <a:rPr lang="en-US" b="1"/>
                        <a:t>Column-Level (Masking)</a:t>
                      </a:r>
                      <a:endParaRPr lang="en-US"/>
                    </a:p>
                  </a:txBody>
                  <a:tcPr anchor="ctr">
                    <a:lnL>
                      <a:noFill/>
                    </a:lnL>
                    <a:lnR>
                      <a:noFill/>
                    </a:lnR>
                    <a:lnT>
                      <a:noFill/>
                    </a:lnT>
                    <a:lnB>
                      <a:noFill/>
                    </a:lnB>
                    <a:noFill/>
                  </a:tcPr>
                </a:tc>
                <a:tc>
                  <a:txBody>
                    <a:bodyPr/>
                    <a:lstStyle/>
                    <a:p>
                      <a:pPr>
                        <a:buNone/>
                      </a:pPr>
                      <a:r>
                        <a:rPr lang="en-US" dirty="0"/>
                        <a:t>Column</a:t>
                      </a:r>
                    </a:p>
                  </a:txBody>
                  <a:tcPr anchor="ctr">
                    <a:lnL>
                      <a:noFill/>
                    </a:lnL>
                    <a:lnR>
                      <a:noFill/>
                    </a:lnR>
                    <a:lnT>
                      <a:noFill/>
                    </a:lnT>
                    <a:lnB>
                      <a:noFill/>
                    </a:lnB>
                    <a:noFill/>
                  </a:tcPr>
                </a:tc>
                <a:tc>
                  <a:txBody>
                    <a:bodyPr/>
                    <a:lstStyle/>
                    <a:p>
                      <a:pPr>
                        <a:buNone/>
                      </a:pPr>
                      <a:r>
                        <a:rPr lang="en-US"/>
                        <a:t>Hide Salary column</a:t>
                      </a:r>
                    </a:p>
                  </a:txBody>
                  <a:tcPr anchor="ctr">
                    <a:lnL>
                      <a:noFill/>
                    </a:lnL>
                    <a:lnR>
                      <a:noFill/>
                    </a:lnR>
                    <a:lnT>
                      <a:noFill/>
                    </a:lnT>
                    <a:lnB>
                      <a:noFill/>
                    </a:lnB>
                    <a:noFill/>
                  </a:tcPr>
                </a:tc>
                <a:tc>
                  <a:txBody>
                    <a:bodyPr/>
                    <a:lstStyle/>
                    <a:p>
                      <a:pPr>
                        <a:buNone/>
                      </a:pPr>
                      <a:r>
                        <a:rPr lang="en-US"/>
                        <a:t>Sensitive attributes only</a:t>
                      </a:r>
                    </a:p>
                  </a:txBody>
                  <a:tcPr anchor="ctr">
                    <a:lnL>
                      <a:noFill/>
                    </a:lnL>
                    <a:lnR>
                      <a:noFill/>
                    </a:lnR>
                    <a:lnT>
                      <a:noFill/>
                    </a:lnT>
                    <a:lnB>
                      <a:noFill/>
                    </a:lnB>
                    <a:noFill/>
                  </a:tcPr>
                </a:tc>
                <a:extLst>
                  <a:ext uri="{0D108BD9-81ED-4DB2-BD59-A6C34878D82A}">
                    <a16:rowId xmlns:a16="http://schemas.microsoft.com/office/drawing/2014/main" val="3159282212"/>
                  </a:ext>
                </a:extLst>
              </a:tr>
              <a:tr h="0">
                <a:tc>
                  <a:txBody>
                    <a:bodyPr/>
                    <a:lstStyle/>
                    <a:p>
                      <a:pPr>
                        <a:buNone/>
                      </a:pPr>
                      <a:r>
                        <a:rPr lang="en-US" b="1"/>
                        <a:t>App-Layer Filtering</a:t>
                      </a:r>
                      <a:endParaRPr lang="en-US"/>
                    </a:p>
                  </a:txBody>
                  <a:tcPr anchor="ctr">
                    <a:lnL>
                      <a:noFill/>
                    </a:lnL>
                    <a:lnR>
                      <a:noFill/>
                    </a:lnR>
                    <a:lnT>
                      <a:noFill/>
                    </a:lnT>
                    <a:lnB>
                      <a:noFill/>
                    </a:lnB>
                    <a:noFill/>
                  </a:tcPr>
                </a:tc>
                <a:tc>
                  <a:txBody>
                    <a:bodyPr/>
                    <a:lstStyle/>
                    <a:p>
                      <a:pPr>
                        <a:buNone/>
                      </a:pPr>
                      <a:r>
                        <a:rPr lang="en-US"/>
                        <a:t>Rows (app enforced)</a:t>
                      </a:r>
                    </a:p>
                  </a:txBody>
                  <a:tcPr anchor="ctr">
                    <a:lnL>
                      <a:noFill/>
                    </a:lnL>
                    <a:lnR>
                      <a:noFill/>
                    </a:lnR>
                    <a:lnT>
                      <a:noFill/>
                    </a:lnT>
                    <a:lnB>
                      <a:noFill/>
                    </a:lnB>
                    <a:noFill/>
                  </a:tcPr>
                </a:tc>
                <a:tc>
                  <a:txBody>
                    <a:bodyPr/>
                    <a:lstStyle/>
                    <a:p>
                      <a:pPr>
                        <a:buNone/>
                      </a:pPr>
                      <a:r>
                        <a:rPr lang="en-US"/>
                        <a:t>App adds WHERE Region='West'</a:t>
                      </a:r>
                    </a:p>
                  </a:txBody>
                  <a:tcPr anchor="ctr">
                    <a:lnL>
                      <a:noFill/>
                    </a:lnL>
                    <a:lnR>
                      <a:noFill/>
                    </a:lnR>
                    <a:lnT>
                      <a:noFill/>
                    </a:lnT>
                    <a:lnB>
                      <a:noFill/>
                    </a:lnB>
                    <a:noFill/>
                  </a:tcPr>
                </a:tc>
                <a:tc>
                  <a:txBody>
                    <a:bodyPr/>
                    <a:lstStyle/>
                    <a:p>
                      <a:pPr>
                        <a:buNone/>
                      </a:pPr>
                      <a:r>
                        <a:rPr lang="en-US"/>
                        <a:t>Apps without DB RLS support, but riskier</a:t>
                      </a:r>
                    </a:p>
                  </a:txBody>
                  <a:tcPr anchor="ctr">
                    <a:lnL>
                      <a:noFill/>
                    </a:lnL>
                    <a:lnR>
                      <a:noFill/>
                    </a:lnR>
                    <a:lnT>
                      <a:noFill/>
                    </a:lnT>
                    <a:lnB>
                      <a:noFill/>
                    </a:lnB>
                    <a:noFill/>
                  </a:tcPr>
                </a:tc>
                <a:extLst>
                  <a:ext uri="{0D108BD9-81ED-4DB2-BD59-A6C34878D82A}">
                    <a16:rowId xmlns:a16="http://schemas.microsoft.com/office/drawing/2014/main" val="263415333"/>
                  </a:ext>
                </a:extLst>
              </a:tr>
              <a:tr h="0">
                <a:tc>
                  <a:txBody>
                    <a:bodyPr/>
                    <a:lstStyle/>
                    <a:p>
                      <a:pPr>
                        <a:buNone/>
                      </a:pPr>
                      <a:r>
                        <a:rPr lang="en-US" b="1"/>
                        <a:t>Row-Level Security</a:t>
                      </a:r>
                      <a:endParaRPr lang="en-US"/>
                    </a:p>
                  </a:txBody>
                  <a:tcPr anchor="ctr">
                    <a:lnL>
                      <a:noFill/>
                    </a:lnL>
                    <a:lnR>
                      <a:noFill/>
                    </a:lnR>
                    <a:lnT>
                      <a:noFill/>
                    </a:lnT>
                    <a:lnB>
                      <a:noFill/>
                    </a:lnB>
                    <a:noFill/>
                  </a:tcPr>
                </a:tc>
                <a:tc>
                  <a:txBody>
                    <a:bodyPr/>
                    <a:lstStyle/>
                    <a:p>
                      <a:pPr>
                        <a:buNone/>
                      </a:pPr>
                      <a:r>
                        <a:rPr lang="en-US"/>
                        <a:t>Rows (DB enforced)</a:t>
                      </a:r>
                    </a:p>
                  </a:txBody>
                  <a:tcPr anchor="ctr">
                    <a:lnL>
                      <a:noFill/>
                    </a:lnL>
                    <a:lnR>
                      <a:noFill/>
                    </a:lnR>
                    <a:lnT>
                      <a:noFill/>
                    </a:lnT>
                    <a:lnB>
                      <a:noFill/>
                    </a:lnB>
                    <a:noFill/>
                  </a:tcPr>
                </a:tc>
                <a:tc>
                  <a:txBody>
                    <a:bodyPr/>
                    <a:lstStyle/>
                    <a:p>
                      <a:pPr>
                        <a:buNone/>
                      </a:pPr>
                      <a:r>
                        <a:rPr lang="en-US"/>
                        <a:t>Finance sees only Finance rows</a:t>
                      </a:r>
                    </a:p>
                  </a:txBody>
                  <a:tcPr anchor="ctr">
                    <a:lnL>
                      <a:noFill/>
                    </a:lnL>
                    <a:lnR>
                      <a:noFill/>
                    </a:lnR>
                    <a:lnT>
                      <a:noFill/>
                    </a:lnT>
                    <a:lnB>
                      <a:noFill/>
                    </a:lnB>
                    <a:noFill/>
                  </a:tcPr>
                </a:tc>
                <a:tc>
                  <a:txBody>
                    <a:bodyPr/>
                    <a:lstStyle/>
                    <a:p>
                      <a:pPr>
                        <a:buNone/>
                      </a:pPr>
                      <a:r>
                        <a:rPr lang="en-US" dirty="0"/>
                        <a:t>Fine-grained, automatic, compliance-heavy DBs</a:t>
                      </a:r>
                    </a:p>
                  </a:txBody>
                  <a:tcPr anchor="ctr">
                    <a:lnL>
                      <a:noFill/>
                    </a:lnL>
                    <a:lnR>
                      <a:noFill/>
                    </a:lnR>
                    <a:lnT>
                      <a:noFill/>
                    </a:lnT>
                    <a:lnB>
                      <a:noFill/>
                    </a:lnB>
                    <a:noFill/>
                  </a:tcPr>
                </a:tc>
                <a:extLst>
                  <a:ext uri="{0D108BD9-81ED-4DB2-BD59-A6C34878D82A}">
                    <a16:rowId xmlns:a16="http://schemas.microsoft.com/office/drawing/2014/main" val="3105869267"/>
                  </a:ext>
                </a:extLst>
              </a:tr>
            </a:tbl>
          </a:graphicData>
        </a:graphic>
      </p:graphicFrame>
      <p:sp>
        <p:nvSpPr>
          <p:cNvPr id="3" name="Rectangle 1">
            <a:extLst>
              <a:ext uri="{FF2B5EF4-FFF2-40B4-BE49-F238E27FC236}">
                <a16:creationId xmlns:a16="http://schemas.microsoft.com/office/drawing/2014/main" id="{F0B947C8-8C4E-C812-36C7-9EFE4143DE47}"/>
              </a:ext>
            </a:extLst>
          </p:cNvPr>
          <p:cNvSpPr>
            <a:spLocks noChangeArrowheads="1"/>
          </p:cNvSpPr>
          <p:nvPr/>
        </p:nvSpPr>
        <p:spPr bwMode="auto">
          <a:xfrm>
            <a:off x="545690" y="591885"/>
            <a:ext cx="714313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0000"/>
                </a:solidFill>
                <a:effectLst/>
                <a:latin typeface="Arial" panose="020B0604020202020204" pitchFamily="34" charset="0"/>
              </a:rPr>
              <a:t>✅ </a:t>
            </a:r>
            <a:r>
              <a:rPr kumimoji="0" lang="en-US" altLang="en-US" sz="1600" b="1" i="0" u="none" strike="noStrike" cap="none" normalizeH="0" baseline="0" dirty="0">
                <a:ln>
                  <a:noFill/>
                </a:ln>
                <a:solidFill>
                  <a:srgbClr val="FF0000"/>
                </a:solidFill>
                <a:effectLst/>
                <a:latin typeface="Arial" panose="020B0604020202020204" pitchFamily="34" charset="0"/>
              </a:rPr>
              <a:t>Quick Visual Summary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0000"/>
              </a:solidFill>
              <a:effectLst/>
              <a:latin typeface="Arial" panose="020B0604020202020204" pitchFamily="34" charset="0"/>
            </a:endParaRPr>
          </a:p>
        </p:txBody>
      </p:sp>
      <p:sp>
        <p:nvSpPr>
          <p:cNvPr id="5" name="ZoneTexte 4">
            <a:extLst>
              <a:ext uri="{FF2B5EF4-FFF2-40B4-BE49-F238E27FC236}">
                <a16:creationId xmlns:a16="http://schemas.microsoft.com/office/drawing/2014/main" id="{ED9C79FC-A368-B70C-87B5-C19E903F77F8}"/>
              </a:ext>
            </a:extLst>
          </p:cNvPr>
          <p:cNvSpPr txBox="1"/>
          <p:nvPr/>
        </p:nvSpPr>
        <p:spPr>
          <a:xfrm>
            <a:off x="1587910" y="976605"/>
            <a:ext cx="6100916" cy="461665"/>
          </a:xfrm>
          <a:prstGeom prst="rect">
            <a:avLst/>
          </a:prstGeom>
          <a:noFill/>
        </p:spPr>
        <p:txBody>
          <a:bodyPr wrap="square">
            <a:spAutoFit/>
          </a:bodyPr>
          <a:lstStyle/>
          <a:p>
            <a:r>
              <a:rPr lang="en-US" sz="2400" b="1" dirty="0">
                <a:solidFill>
                  <a:srgbClr val="FF0000"/>
                </a:solidFill>
              </a:rPr>
              <a:t>Database Security Methods Comparison</a:t>
            </a:r>
          </a:p>
        </p:txBody>
      </p:sp>
    </p:spTree>
    <p:extLst>
      <p:ext uri="{BB962C8B-B14F-4D97-AF65-F5344CB8AC3E}">
        <p14:creationId xmlns:p14="http://schemas.microsoft.com/office/powerpoint/2010/main" val="331210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666BB95-B504-C481-7D61-171750B22670}"/>
              </a:ext>
            </a:extLst>
          </p:cNvPr>
          <p:cNvSpPr txBox="1"/>
          <p:nvPr/>
        </p:nvSpPr>
        <p:spPr>
          <a:xfrm>
            <a:off x="565355" y="393742"/>
            <a:ext cx="8254180" cy="1785104"/>
          </a:xfrm>
          <a:prstGeom prst="rect">
            <a:avLst/>
          </a:prstGeom>
          <a:noFill/>
        </p:spPr>
        <p:txBody>
          <a:bodyPr wrap="square">
            <a:spAutoFit/>
          </a:bodyPr>
          <a:lstStyle/>
          <a:p>
            <a:r>
              <a:rPr lang="en-US" sz="2000" i="1" u="sng" dirty="0">
                <a:solidFill>
                  <a:srgbClr val="FF0000"/>
                </a:solidFill>
              </a:rPr>
              <a:t>Note</a:t>
            </a:r>
          </a:p>
          <a:p>
            <a:endParaRPr lang="en-US" dirty="0"/>
          </a:p>
          <a:p>
            <a:r>
              <a:rPr lang="en-US" dirty="0"/>
              <a:t>Row-Level Security = </a:t>
            </a:r>
            <a:r>
              <a:rPr lang="en-US" b="1" dirty="0">
                <a:solidFill>
                  <a:srgbClr val="FF0000"/>
                </a:solidFill>
              </a:rPr>
              <a:t>Invisible WHERE clause that the database adds for you</a:t>
            </a:r>
            <a:r>
              <a:rPr lang="en-US" dirty="0"/>
              <a:t>, based on who’s querying.</a:t>
            </a:r>
            <a:br>
              <a:rPr lang="en-US" dirty="0"/>
            </a:br>
            <a:br>
              <a:rPr lang="en-US" dirty="0"/>
            </a:br>
            <a:endParaRPr lang="en-US" dirty="0"/>
          </a:p>
        </p:txBody>
      </p:sp>
      <p:sp>
        <p:nvSpPr>
          <p:cNvPr id="4" name="Rectangle 1">
            <a:extLst>
              <a:ext uri="{FF2B5EF4-FFF2-40B4-BE49-F238E27FC236}">
                <a16:creationId xmlns:a16="http://schemas.microsoft.com/office/drawing/2014/main" id="{5DAD0DC0-143F-966A-B397-A2CC5127D111}"/>
              </a:ext>
            </a:extLst>
          </p:cNvPr>
          <p:cNvSpPr>
            <a:spLocks noChangeArrowheads="1"/>
          </p:cNvSpPr>
          <p:nvPr/>
        </p:nvSpPr>
        <p:spPr bwMode="auto">
          <a:xfrm>
            <a:off x="688258" y="4875555"/>
            <a:ext cx="58400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Alice’s queries → only rows with </a:t>
            </a:r>
            <a:r>
              <a:rPr kumimoji="0" lang="en-US" altLang="en-US" sz="1800" b="1" i="0" u="none" strike="noStrike" cap="none" normalizeH="0" baseline="0" dirty="0">
                <a:ln>
                  <a:noFill/>
                </a:ln>
                <a:solidFill>
                  <a:schemeClr val="tx1"/>
                </a:solidFill>
                <a:effectLst/>
                <a:latin typeface="Arial" panose="020B0604020202020204" pitchFamily="34" charset="0"/>
              </a:rPr>
              <a:t>Region = West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Bob’s queries → only rows with </a:t>
            </a:r>
            <a:r>
              <a:rPr kumimoji="0" lang="en-US" altLang="en-US" sz="1800" b="1" i="0" u="none" strike="noStrike" cap="none" normalizeH="0" baseline="0" dirty="0">
                <a:ln>
                  <a:noFill/>
                </a:ln>
                <a:solidFill>
                  <a:schemeClr val="tx1"/>
                </a:solidFill>
                <a:effectLst/>
                <a:latin typeface="Arial" panose="020B0604020202020204" pitchFamily="34" charset="0"/>
              </a:rPr>
              <a:t>Region = East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They don’t need special queries; the filter is </a:t>
            </a:r>
            <a:r>
              <a:rPr kumimoji="0" lang="en-US" altLang="en-US" sz="1800" b="1" i="0" u="none" strike="noStrike" cap="none" normalizeH="0" baseline="0" dirty="0">
                <a:ln>
                  <a:noFill/>
                </a:ln>
                <a:solidFill>
                  <a:schemeClr val="tx1"/>
                </a:solidFill>
                <a:effectLst/>
                <a:latin typeface="Arial" panose="020B0604020202020204" pitchFamily="34" charset="0"/>
              </a:rPr>
              <a:t>automatic</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6" name="ZoneTexte 5">
            <a:extLst>
              <a:ext uri="{FF2B5EF4-FFF2-40B4-BE49-F238E27FC236}">
                <a16:creationId xmlns:a16="http://schemas.microsoft.com/office/drawing/2014/main" id="{6BEB2362-811B-0797-C189-305F0115AF72}"/>
              </a:ext>
            </a:extLst>
          </p:cNvPr>
          <p:cNvSpPr txBox="1"/>
          <p:nvPr/>
        </p:nvSpPr>
        <p:spPr>
          <a:xfrm>
            <a:off x="467033" y="1680542"/>
            <a:ext cx="8254180" cy="30469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panose="020B0604020202020204" pitchFamily="34" charset="0"/>
              </a:rPr>
              <a:t>Step 1 – Create a Filter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panose="020B0604020202020204" pitchFamily="34" charset="-128"/>
              </a:rPr>
              <a:t>CREATE FUNCTION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fn_securitypredicate</a:t>
            </a:r>
            <a:r>
              <a:rPr kumimoji="0" lang="en-US" altLang="en-US" sz="1400" b="0" i="0" u="none" strike="noStrike" cap="none" normalizeH="0" baseline="0" dirty="0">
                <a:ln>
                  <a:noFill/>
                </a:ln>
                <a:solidFill>
                  <a:schemeClr val="tx1"/>
                </a:solidFill>
                <a:effectLst/>
                <a:latin typeface="Arial Unicode MS" panose="020B0604020202020204" pitchFamily="34" charset="-128"/>
              </a:rPr>
              <a:t>(@Region AS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nvarchar</a:t>
            </a:r>
            <a:r>
              <a:rPr kumimoji="0" lang="en-US" altLang="en-US" sz="1400" b="0" i="0" u="none" strike="noStrike" cap="none" normalizeH="0" baseline="0" dirty="0">
                <a:ln>
                  <a:noFill/>
                </a:ln>
                <a:solidFill>
                  <a:schemeClr val="tx1"/>
                </a:solidFill>
                <a:effectLst/>
                <a:latin typeface="Arial Unicode MS" panose="020B0604020202020204" pitchFamily="34" charset="-128"/>
              </a:rPr>
              <a:t>(50)) RETURNS TABLE WITH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panose="020B0604020202020204" pitchFamily="34" charset="-128"/>
              </a:rPr>
              <a:t>SCHEMABINDING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panose="020B0604020202020204" pitchFamily="34" charset="-128"/>
              </a:rPr>
              <a:t>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panose="020B0604020202020204" pitchFamily="34" charset="-128"/>
              </a:rPr>
              <a:t>RETURN SELECT 1 AS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fn_result</a:t>
            </a:r>
            <a:r>
              <a:rPr kumimoji="0" lang="en-US" altLang="en-US" sz="14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panose="020B0604020202020204" pitchFamily="34" charset="-128"/>
              </a:rPr>
              <a:t>WHERE @Region = USER_NAME(); -- Example check by user </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rPr>
              <a:t>Step 2 – Apply Security Policy</a:t>
            </a:r>
            <a:endParaRPr kumimoji="0" lang="en-US" altLang="en-US" b="1"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panose="020B0604020202020204" pitchFamily="34" charset="-128"/>
              </a:rPr>
              <a:t>CREATE SECURITY POLICY </a:t>
            </a:r>
            <a:r>
              <a:rPr kumimoji="0" lang="en-US" altLang="en-US" sz="1800" b="0" i="0" u="none" strike="noStrike" cap="none" normalizeH="0" baseline="0" dirty="0" err="1">
                <a:ln>
                  <a:noFill/>
                </a:ln>
                <a:solidFill>
                  <a:schemeClr val="tx1"/>
                </a:solidFill>
                <a:effectLst/>
                <a:latin typeface="Arial Unicode MS" panose="020B0604020202020204" pitchFamily="34" charset="-128"/>
              </a:rPr>
              <a:t>SalesFilter</a:t>
            </a:r>
            <a:r>
              <a:rPr kumimoji="0" lang="en-US" altLang="en-US" sz="18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panose="020B0604020202020204" pitchFamily="34" charset="-128"/>
              </a:rPr>
              <a:t>ADD FILTER PREDICATE </a:t>
            </a:r>
            <a:r>
              <a:rPr kumimoji="0" lang="en-US" altLang="en-US" sz="1800" b="0" i="0" u="none" strike="noStrike" cap="none" normalizeH="0" baseline="0" dirty="0" err="1">
                <a:ln>
                  <a:noFill/>
                </a:ln>
                <a:solidFill>
                  <a:schemeClr val="tx1"/>
                </a:solidFill>
                <a:effectLst/>
                <a:latin typeface="Arial Unicode MS" panose="020B0604020202020204" pitchFamily="34" charset="-128"/>
              </a:rPr>
              <a:t>fn_securitypredicate</a:t>
            </a:r>
            <a:r>
              <a:rPr kumimoji="0" lang="en-US" altLang="en-US" sz="1800" b="0" i="0" u="none" strike="noStrike" cap="none" normalizeH="0" baseline="0" dirty="0">
                <a:ln>
                  <a:noFill/>
                </a:ln>
                <a:solidFill>
                  <a:schemeClr val="tx1"/>
                </a:solidFill>
                <a:effectLst/>
                <a:latin typeface="Arial Unicode MS" panose="020B0604020202020204" pitchFamily="34" charset="-128"/>
              </a:rPr>
              <a:t>(Region)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panose="020B0604020202020204" pitchFamily="34" charset="-128"/>
              </a:rPr>
              <a:t>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Unicode MS" panose="020B0604020202020204" pitchFamily="34" charset="-128"/>
              </a:rPr>
              <a:t>dbo.Sales</a:t>
            </a:r>
            <a:r>
              <a:rPr kumimoji="0" lang="en-US" altLang="en-US" sz="1800" b="0" i="0" u="none" strike="noStrike" cap="none" normalizeH="0" baseline="0" dirty="0">
                <a:ln>
                  <a:noFill/>
                </a:ln>
                <a:solidFill>
                  <a:schemeClr val="tx1"/>
                </a:solidFill>
                <a:effectLst/>
                <a:latin typeface="Arial Unicode MS" panose="020B0604020202020204" pitchFamily="34" charset="-128"/>
              </a:rPr>
              <a:t> WITH (STATE = ON); </a:t>
            </a:r>
            <a:endParaRPr kumimoji="0" lang="en-US" altLang="en-US"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8202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67B6131-3917-2D57-777A-74D8545E4DE7}"/>
              </a:ext>
            </a:extLst>
          </p:cNvPr>
          <p:cNvSpPr txBox="1"/>
          <p:nvPr/>
        </p:nvSpPr>
        <p:spPr>
          <a:xfrm>
            <a:off x="1155289" y="496810"/>
            <a:ext cx="6494207" cy="2031325"/>
          </a:xfrm>
          <a:prstGeom prst="rect">
            <a:avLst/>
          </a:prstGeom>
          <a:noFill/>
        </p:spPr>
        <p:txBody>
          <a:bodyPr wrap="square">
            <a:spAutoFit/>
          </a:bodyPr>
          <a:lstStyle/>
          <a:p>
            <a:pPr>
              <a:buNone/>
            </a:pPr>
            <a:r>
              <a:rPr lang="en-US" b="1" dirty="0"/>
              <a:t>✅ In Summary</a:t>
            </a:r>
          </a:p>
          <a:p>
            <a:pPr>
              <a:buNone/>
            </a:pPr>
            <a:r>
              <a:rPr lang="en-US" dirty="0"/>
              <a:t>We apply RLS because it:</a:t>
            </a:r>
          </a:p>
          <a:p>
            <a:pPr>
              <a:buFont typeface="Arial" panose="020B0604020202020204" pitchFamily="34" charset="0"/>
              <a:buChar char="•"/>
            </a:pPr>
            <a:r>
              <a:rPr lang="en-US" dirty="0"/>
              <a:t>🔒 Protects sensitive data (privacy)</a:t>
            </a:r>
          </a:p>
          <a:p>
            <a:pPr>
              <a:buFont typeface="Arial" panose="020B0604020202020204" pitchFamily="34" charset="0"/>
              <a:buChar char="•"/>
            </a:pPr>
            <a:r>
              <a:rPr lang="en-US" dirty="0"/>
              <a:t>📜 Meets compliance &amp; audit needs</a:t>
            </a:r>
          </a:p>
          <a:p>
            <a:pPr>
              <a:buFont typeface="Arial" panose="020B0604020202020204" pitchFamily="34" charset="0"/>
              <a:buChar char="•"/>
            </a:pPr>
            <a:r>
              <a:rPr lang="en-US" dirty="0"/>
              <a:t>⚙️ Simplifies application code</a:t>
            </a:r>
          </a:p>
          <a:p>
            <a:pPr>
              <a:buFont typeface="Arial" panose="020B0604020202020204" pitchFamily="34" charset="0"/>
              <a:buChar char="•"/>
            </a:pPr>
            <a:r>
              <a:rPr lang="en-US" dirty="0"/>
              <a:t>🛡️ Adds an extra security layer (defense in depth)</a:t>
            </a:r>
          </a:p>
          <a:p>
            <a:pPr>
              <a:buFont typeface="Arial" panose="020B0604020202020204" pitchFamily="34" charset="0"/>
              <a:buChar char="•"/>
            </a:pPr>
            <a:r>
              <a:rPr lang="en-US" dirty="0"/>
              <a:t>📊 Ensures centralized, consistent, fine-grained access</a:t>
            </a:r>
          </a:p>
        </p:txBody>
      </p:sp>
    </p:spTree>
    <p:extLst>
      <p:ext uri="{BB962C8B-B14F-4D97-AF65-F5344CB8AC3E}">
        <p14:creationId xmlns:p14="http://schemas.microsoft.com/office/powerpoint/2010/main" val="194178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8709" y="648264"/>
            <a:ext cx="8229600" cy="1143000"/>
          </a:xfrm>
        </p:spPr>
        <p:txBody>
          <a:bodyPr>
            <a:normAutofit fontScale="90000"/>
          </a:bodyPr>
          <a:lstStyle/>
          <a:p>
            <a:r>
              <a:rPr dirty="0"/>
              <a:t>Row-Level Security (RLS) – Summary Infographic</a:t>
            </a:r>
          </a:p>
        </p:txBody>
      </p:sp>
      <p:sp>
        <p:nvSpPr>
          <p:cNvPr id="3" name="TextBox 2"/>
          <p:cNvSpPr txBox="1"/>
          <p:nvPr/>
        </p:nvSpPr>
        <p:spPr>
          <a:xfrm>
            <a:off x="825909" y="1937518"/>
            <a:ext cx="7315200" cy="3657600"/>
          </a:xfrm>
          <a:prstGeom prst="rect">
            <a:avLst/>
          </a:prstGeom>
          <a:noFill/>
        </p:spPr>
        <p:txBody>
          <a:bodyPr wrap="none">
            <a:spAutoFit/>
          </a:bodyPr>
          <a:lstStyle/>
          <a:p>
            <a:endParaRPr dirty="0"/>
          </a:p>
          <a:p>
            <a:pPr>
              <a:defRPr sz="2000"/>
            </a:pPr>
            <a:r>
              <a:rPr dirty="0"/>
              <a:t>🔎 Define Filtering Logic → Users see only their department/org</a:t>
            </a:r>
            <a:br>
              <a:rPr dirty="0"/>
            </a:br>
            <a:br>
              <a:rPr dirty="0"/>
            </a:br>
            <a:r>
              <a:rPr dirty="0"/>
              <a:t>🗂️ Centralized Mapping Table → Map users to orgs/depts</a:t>
            </a:r>
            <a:br>
              <a:rPr dirty="0"/>
            </a:br>
            <a:br>
              <a:rPr dirty="0"/>
            </a:br>
            <a:r>
              <a:rPr dirty="0"/>
              <a:t>📜 Define Security Policy → Document rules</a:t>
            </a:r>
            <a:br>
              <a:rPr dirty="0"/>
            </a:br>
            <a:br>
              <a:rPr dirty="0"/>
            </a:br>
            <a:r>
              <a:rPr dirty="0"/>
              <a:t>⚙️ Implement RLS Mechanism → Auto rules during queries</a:t>
            </a:r>
            <a:br>
              <a:rPr dirty="0"/>
            </a:br>
            <a:br>
              <a:rPr dirty="0"/>
            </a:br>
            <a:r>
              <a:rPr dirty="0"/>
              <a:t>✅ Test Scenarios → Validate roles see correct rows</a:t>
            </a:r>
            <a:br>
              <a:rPr dirty="0"/>
            </a:br>
            <a:br>
              <a:rPr dirty="0"/>
            </a:br>
            <a:r>
              <a:rPr dirty="0"/>
              <a:t>🔒 Govern Changes → Control process for modifications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75964-5B0B-3D47-3465-BE868ED40583}"/>
              </a:ext>
            </a:extLst>
          </p:cNvPr>
          <p:cNvSpPr>
            <a:spLocks noGrp="1"/>
          </p:cNvSpPr>
          <p:nvPr>
            <p:ph type="title"/>
          </p:nvPr>
        </p:nvSpPr>
        <p:spPr>
          <a:xfrm>
            <a:off x="457200" y="274638"/>
            <a:ext cx="8229600" cy="974059"/>
          </a:xfrm>
        </p:spPr>
        <p:txBody>
          <a:bodyPr>
            <a:normAutofit fontScale="90000"/>
          </a:bodyPr>
          <a:lstStyle/>
          <a:p>
            <a:r>
              <a:rPr lang="en-US" dirty="0"/>
              <a:t>We apply RLS :</a:t>
            </a:r>
            <a:br>
              <a:rPr lang="en-US" dirty="0"/>
            </a:br>
            <a:endParaRPr lang="en-US" dirty="0"/>
          </a:p>
        </p:txBody>
      </p:sp>
      <p:sp>
        <p:nvSpPr>
          <p:cNvPr id="4" name="ZoneTexte 3">
            <a:extLst>
              <a:ext uri="{FF2B5EF4-FFF2-40B4-BE49-F238E27FC236}">
                <a16:creationId xmlns:a16="http://schemas.microsoft.com/office/drawing/2014/main" id="{32B01D79-2B8E-7C88-8A05-7E85E8A34477}"/>
              </a:ext>
            </a:extLst>
          </p:cNvPr>
          <p:cNvSpPr txBox="1"/>
          <p:nvPr/>
        </p:nvSpPr>
        <p:spPr>
          <a:xfrm>
            <a:off x="1179871" y="1166251"/>
            <a:ext cx="7393858" cy="4801314"/>
          </a:xfrm>
          <a:prstGeom prst="rect">
            <a:avLst/>
          </a:prstGeom>
          <a:noFill/>
        </p:spPr>
        <p:txBody>
          <a:bodyPr wrap="square">
            <a:spAutoFit/>
          </a:bodyPr>
          <a:lstStyle/>
          <a:p>
            <a:pPr marL="342900" indent="-342900">
              <a:buFont typeface="+mj-lt"/>
              <a:buAutoNum type="arabicPeriod"/>
            </a:pPr>
            <a:r>
              <a:rPr lang="en-US" dirty="0"/>
              <a:t>🔒 </a:t>
            </a:r>
            <a:r>
              <a:rPr lang="en-US" b="1" dirty="0"/>
              <a:t>Data Confidentiality &amp; Privacy .User only see their patient data </a:t>
            </a:r>
            <a:r>
              <a:rPr lang="en-US" dirty="0"/>
              <a:t>(</a:t>
            </a:r>
            <a:r>
              <a:rPr lang="en-US" sz="1400" dirty="0">
                <a:solidFill>
                  <a:srgbClr val="FF0000"/>
                </a:solidFill>
              </a:rPr>
              <a:t>Doctor only see patient record</a:t>
            </a:r>
            <a:r>
              <a:rPr lang="en-US" dirty="0"/>
              <a:t>)</a:t>
            </a:r>
          </a:p>
          <a:p>
            <a:pPr marL="342900" indent="-342900">
              <a:buFont typeface="+mj-lt"/>
              <a:buAutoNum type="arabicPeriod"/>
            </a:pPr>
            <a:endParaRPr lang="en-US" dirty="0"/>
          </a:p>
          <a:p>
            <a:pPr marL="342900" indent="-342900">
              <a:buFont typeface="+mj-lt"/>
              <a:buAutoNum type="arabicPeriod"/>
            </a:pPr>
            <a:r>
              <a:rPr lang="en-US" dirty="0"/>
              <a:t>📜 </a:t>
            </a:r>
            <a:r>
              <a:rPr lang="en-US" b="1" dirty="0"/>
              <a:t>Meets compliance &amp; audit needs</a:t>
            </a:r>
            <a:r>
              <a:rPr lang="en-US" dirty="0"/>
              <a:t>(RLS provides a </a:t>
            </a:r>
            <a:r>
              <a:rPr lang="en-US" b="1" dirty="0"/>
              <a:t>database-enforced mechanism</a:t>
            </a:r>
            <a:r>
              <a:rPr lang="en-US" dirty="0"/>
              <a:t> that satisfies auditors better than app-level filters</a:t>
            </a:r>
          </a:p>
          <a:p>
            <a:pPr marL="342900" indent="-342900">
              <a:buFont typeface="+mj-lt"/>
              <a:buAutoNum type="arabicPeriod"/>
            </a:pPr>
            <a:endParaRPr lang="en-US" dirty="0"/>
          </a:p>
          <a:p>
            <a:pPr marL="342900" indent="-342900">
              <a:buFont typeface="+mj-lt"/>
              <a:buAutoNum type="arabicPeriod"/>
            </a:pPr>
            <a:r>
              <a:rPr lang="en-US" dirty="0"/>
              <a:t>⚙️ </a:t>
            </a:r>
            <a:r>
              <a:rPr lang="en-US" b="1" dirty="0"/>
              <a:t>Reduced Application Complexity </a:t>
            </a:r>
            <a:r>
              <a:rPr lang="en-US" dirty="0"/>
              <a:t>(Developers write </a:t>
            </a:r>
            <a:r>
              <a:rPr lang="en-US" b="1" dirty="0"/>
              <a:t>one query for everyone, and database automatically apply the right filter</a:t>
            </a:r>
            <a:r>
              <a:rPr lang="en-US" dirty="0"/>
              <a:t>)</a:t>
            </a:r>
          </a:p>
          <a:p>
            <a:pPr marL="342900" indent="-342900">
              <a:buFont typeface="+mj-lt"/>
              <a:buAutoNum type="arabicPeriod"/>
            </a:pPr>
            <a:endParaRPr lang="en-US" dirty="0"/>
          </a:p>
          <a:p>
            <a:pPr marL="342900" indent="-342900">
              <a:buFont typeface="+mj-lt"/>
              <a:buAutoNum type="arabicPeriod"/>
            </a:pPr>
            <a:r>
              <a:rPr lang="en-US" dirty="0"/>
              <a:t>🛡️ </a:t>
            </a:r>
            <a:r>
              <a:rPr lang="en-US" b="1" dirty="0"/>
              <a:t>Adds an extra security layer (defense in depth) </a:t>
            </a:r>
            <a:r>
              <a:rPr lang="en-US" dirty="0"/>
              <a:t>(RLS at the database layer </a:t>
            </a:r>
            <a:r>
              <a:rPr lang="en-US" b="1" dirty="0"/>
              <a:t>still protects the data even if the application has a bug or misconfiguration</a:t>
            </a:r>
            <a:endParaRPr lang="en-US" dirty="0"/>
          </a:p>
          <a:p>
            <a:pPr marL="342900" indent="-342900">
              <a:buFont typeface="+mj-lt"/>
              <a:buAutoNum type="arabicPeriod"/>
            </a:pPr>
            <a:endParaRPr lang="en-US" dirty="0"/>
          </a:p>
          <a:p>
            <a:pPr marL="342900" indent="-342900">
              <a:buFont typeface="+mj-lt"/>
              <a:buAutoNum type="arabicPeriod"/>
            </a:pPr>
            <a:r>
              <a:rPr lang="en-US" dirty="0"/>
              <a:t>📊 </a:t>
            </a:r>
            <a:r>
              <a:rPr lang="en-US" b="1" dirty="0"/>
              <a:t>Centralized Security </a:t>
            </a:r>
            <a:r>
              <a:rPr lang="en-US" dirty="0"/>
              <a:t>(With </a:t>
            </a:r>
            <a:r>
              <a:rPr lang="en-US" dirty="0" err="1"/>
              <a:t>RLS,The</a:t>
            </a:r>
            <a:r>
              <a:rPr lang="en-US" dirty="0"/>
              <a:t> </a:t>
            </a:r>
            <a:r>
              <a:rPr lang="en-US" b="1" dirty="0"/>
              <a:t>database itself enforces access</a:t>
            </a:r>
            <a:r>
              <a:rPr lang="en-US" dirty="0"/>
              <a:t>, no matter which application or tool is used.</a:t>
            </a:r>
          </a:p>
          <a:p>
            <a:br>
              <a:rPr lang="en-US" dirty="0"/>
            </a:br>
            <a:endParaRPr lang="en-US" dirty="0"/>
          </a:p>
        </p:txBody>
      </p:sp>
    </p:spTree>
    <p:extLst>
      <p:ext uri="{BB962C8B-B14F-4D97-AF65-F5344CB8AC3E}">
        <p14:creationId xmlns:p14="http://schemas.microsoft.com/office/powerpoint/2010/main" val="386290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1. Define Filtering Logic</a:t>
            </a:r>
          </a:p>
        </p:txBody>
      </p:sp>
      <p:sp>
        <p:nvSpPr>
          <p:cNvPr id="3" name="Content Placeholder 2"/>
          <p:cNvSpPr>
            <a:spLocks noGrp="1"/>
          </p:cNvSpPr>
          <p:nvPr>
            <p:ph idx="1"/>
          </p:nvPr>
        </p:nvSpPr>
        <p:spPr/>
        <p:txBody>
          <a:bodyPr/>
          <a:lstStyle/>
          <a:p>
            <a:r>
              <a:t>Users can only see records from their department or organization.</a:t>
            </a:r>
          </a:p>
          <a:p>
            <a:r>
              <a:t>📌 Example: A Finance user only sees Finance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 2. Create Centralized Mapping Table</a:t>
            </a:r>
          </a:p>
        </p:txBody>
      </p:sp>
      <p:sp>
        <p:nvSpPr>
          <p:cNvPr id="3" name="Content Placeholder 2"/>
          <p:cNvSpPr>
            <a:spLocks noGrp="1"/>
          </p:cNvSpPr>
          <p:nvPr>
            <p:ph idx="1"/>
          </p:nvPr>
        </p:nvSpPr>
        <p:spPr/>
        <p:txBody>
          <a:bodyPr/>
          <a:lstStyle/>
          <a:p>
            <a:r>
              <a:t>Maintain a mapping of 👤 users → departments/organizations.</a:t>
            </a:r>
          </a:p>
          <a:p>
            <a:r>
              <a:t>This becomes the reference for filtering.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3. Define Security Policy Logic</a:t>
            </a:r>
          </a:p>
        </p:txBody>
      </p:sp>
      <p:sp>
        <p:nvSpPr>
          <p:cNvPr id="3" name="Content Placeholder 2"/>
          <p:cNvSpPr>
            <a:spLocks noGrp="1"/>
          </p:cNvSpPr>
          <p:nvPr>
            <p:ph idx="1"/>
          </p:nvPr>
        </p:nvSpPr>
        <p:spPr/>
        <p:txBody>
          <a:bodyPr/>
          <a:lstStyle/>
          <a:p>
            <a:r>
              <a:t>Document the filtering rules.</a:t>
            </a:r>
          </a:p>
          <a:p>
            <a:r>
              <a:t>Ensure consistency and clarity for auditors &amp; developers.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4. Implement RLS Mechanism</a:t>
            </a:r>
          </a:p>
        </p:txBody>
      </p:sp>
      <p:sp>
        <p:nvSpPr>
          <p:cNvPr id="3" name="Content Placeholder 2"/>
          <p:cNvSpPr>
            <a:spLocks noGrp="1"/>
          </p:cNvSpPr>
          <p:nvPr>
            <p:ph idx="1"/>
          </p:nvPr>
        </p:nvSpPr>
        <p:spPr/>
        <p:txBody>
          <a:bodyPr/>
          <a:lstStyle/>
          <a:p>
            <a:r>
              <a:t>Configure rules so they apply automatically during query execution.</a:t>
            </a:r>
          </a:p>
          <a:p>
            <a:r>
              <a:t>💻 Example: SQL Server RLS functions, Oracle VPD policies,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5. Test Scenarios</a:t>
            </a:r>
          </a:p>
        </p:txBody>
      </p:sp>
      <p:sp>
        <p:nvSpPr>
          <p:cNvPr id="3" name="Content Placeholder 2"/>
          <p:cNvSpPr>
            <a:spLocks noGrp="1"/>
          </p:cNvSpPr>
          <p:nvPr>
            <p:ph idx="1"/>
          </p:nvPr>
        </p:nvSpPr>
        <p:spPr/>
        <p:txBody>
          <a:bodyPr/>
          <a:lstStyle/>
          <a:p>
            <a:r>
              <a:t>Validate that each role sees only the correct rows.</a:t>
            </a:r>
          </a:p>
          <a:p>
            <a:r>
              <a:t>Confirm that unauthorized data is never exposed.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6. Govern Changes</a:t>
            </a:r>
          </a:p>
        </p:txBody>
      </p:sp>
      <p:sp>
        <p:nvSpPr>
          <p:cNvPr id="3" name="Content Placeholder 2"/>
          <p:cNvSpPr>
            <a:spLocks noGrp="1"/>
          </p:cNvSpPr>
          <p:nvPr>
            <p:ph idx="1"/>
          </p:nvPr>
        </p:nvSpPr>
        <p:spPr/>
        <p:txBody>
          <a:bodyPr/>
          <a:lstStyle/>
          <a:p>
            <a:r>
              <a:t>Use a change control process for modifying filtering logic.</a:t>
            </a:r>
          </a:p>
          <a:p>
            <a:r>
              <a:t>Prevents accidental or malicious bypass of security rules.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684</TotalTime>
  <Words>799</Words>
  <Application>Microsoft Office PowerPoint</Application>
  <PresentationFormat>Affichage à l'écran (4:3)</PresentationFormat>
  <Paragraphs>95</Paragraphs>
  <Slides>12</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 Unicode MS</vt:lpstr>
      <vt:lpstr>Aptos</vt:lpstr>
      <vt:lpstr>Arial</vt:lpstr>
      <vt:lpstr>Calibri</vt:lpstr>
      <vt:lpstr>Office Theme</vt:lpstr>
      <vt:lpstr>Row-Level Security (RLS)</vt:lpstr>
      <vt:lpstr>Row-Level Security (RLS) – Summary Infographic</vt:lpstr>
      <vt:lpstr>We apply RLS : </vt:lpstr>
      <vt:lpstr>🔎 1. Define Filtering Logic</vt:lpstr>
      <vt:lpstr>🗂️ 2. Create Centralized Mapping Table</vt:lpstr>
      <vt:lpstr>📜 3. Define Security Policy Logic</vt:lpstr>
      <vt:lpstr>⚙️ 4. Implement RLS Mechanism</vt:lpstr>
      <vt:lpstr>✅ 5. Test Scenarios</vt:lpstr>
      <vt:lpstr>🔒 6. Govern Changes</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serge tchuenteu</dc:creator>
  <cp:keywords/>
  <dc:description>generated using python-pptx</dc:description>
  <cp:lastModifiedBy>serge tchuenteu</cp:lastModifiedBy>
  <cp:revision>3</cp:revision>
  <dcterms:created xsi:type="dcterms:W3CDTF">2013-01-27T09:14:16Z</dcterms:created>
  <dcterms:modified xsi:type="dcterms:W3CDTF">2025-09-18T14:35:43Z</dcterms:modified>
  <cp:category/>
</cp:coreProperties>
</file>