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37" descr="College_Powerpoint_Background_16-9.png"/>
          <p:cNvPicPr/>
          <p:nvPr/>
        </p:nvPicPr>
        <p:blipFill>
          <a:blip r:embed="rId2"/>
          <a:srcRect l="0" t="17772" r="0" b="-17329"/>
          <a:stretch/>
        </p:blipFill>
        <p:spPr>
          <a:xfrm>
            <a:off x="0" y="914400"/>
            <a:ext cx="9134640" cy="511956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;p37" descr="College_Powerpoint_Background_16-9.png"/>
          <p:cNvPicPr/>
          <p:nvPr/>
        </p:nvPicPr>
        <p:blipFill>
          <a:blip r:embed="rId2"/>
          <a:srcRect l="0" t="17772" r="0" b="-17329"/>
          <a:stretch/>
        </p:blipFill>
        <p:spPr>
          <a:xfrm>
            <a:off x="0" y="914400"/>
            <a:ext cx="9134640" cy="511956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video" Target="file:///home/user/Documents/equil1.mp4" TargetMode="External"/><Relationship Id="rId2" Type="http://schemas.microsoft.com/office/2007/relationships/media" Target="file:///home/user/Documents/equil1.mp4" TargetMode="External"/><Relationship Id="rId3" Type="http://schemas.openxmlformats.org/officeDocument/2006/relationships/image" Target="../media/image38.png"/><Relationship Id="rId4" Type="http://schemas.openxmlformats.org/officeDocument/2006/relationships/video" Target="file:///home/user/Documents/equil2.mp4" TargetMode="External"/><Relationship Id="rId5" Type="http://schemas.microsoft.com/office/2007/relationships/media" Target="file:///home/user/Documents/equil2.mp4" TargetMode="External"/><Relationship Id="rId6" Type="http://schemas.openxmlformats.org/officeDocument/2006/relationships/image" Target="../media/image39.png"/><Relationship Id="rId7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video" Target="file:///home/user/Documents/equil1.mp4" TargetMode="External"/><Relationship Id="rId3" Type="http://schemas.microsoft.com/office/2007/relationships/media" Target="file:///home/user/Documents/equil1.mp4" TargetMode="External"/><Relationship Id="rId4" Type="http://schemas.openxmlformats.org/officeDocument/2006/relationships/image" Target="../media/image44.png"/><Relationship Id="rId5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1397160"/>
            <a:ext cx="8628480" cy="11761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3e74"/>
                </a:solidFill>
                <a:latin typeface="Inter"/>
                <a:ea typeface="Inter"/>
              </a:rPr>
              <a:t>Sparse spectral methods for equilibrium measures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88880" y="3789720"/>
            <a:ext cx="6399720" cy="58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2548"/>
                </a:solidFill>
                <a:latin typeface="Inter"/>
                <a:ea typeface="Inter"/>
              </a:rPr>
              <a:t>Timon Salar Gutleb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2548"/>
                </a:solidFill>
                <a:latin typeface="Inter"/>
                <a:ea typeface="Inter"/>
              </a:rPr>
              <a:t>Oxford Centre for Nonlinear PDE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2548"/>
                </a:solidFill>
                <a:latin typeface="Inter"/>
                <a:ea typeface="Inter"/>
              </a:rPr>
              <a:t>Mathematical Institute, University of Oxford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055480" y="497160"/>
            <a:ext cx="363024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SIAM CSE23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239960" y="666360"/>
            <a:ext cx="1445760" cy="1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Amsterdam, 2023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82" name="Google Shape;67;p 2"/>
          <p:cNvSpPr/>
          <p:nvPr/>
        </p:nvSpPr>
        <p:spPr>
          <a:xfrm>
            <a:off x="4939560" y="3789720"/>
            <a:ext cx="6399720" cy="5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2548"/>
                </a:solidFill>
                <a:latin typeface="Inter"/>
                <a:ea typeface="Inter"/>
              </a:rPr>
              <a:t>In collaboration with: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2548"/>
                </a:solidFill>
                <a:latin typeface="Inter"/>
                <a:ea typeface="Inter"/>
              </a:rPr>
              <a:t>José A. Carrillo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2548"/>
                </a:solidFill>
                <a:latin typeface="Inter"/>
                <a:ea typeface="Inter"/>
              </a:rPr>
              <a:t>Sheehan Olver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83" name="PlaceHolder 5"/>
          <p:cNvSpPr txBox="1"/>
          <p:nvPr/>
        </p:nvSpPr>
        <p:spPr>
          <a:xfrm>
            <a:off x="-144000" y="486720"/>
            <a:ext cx="363024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Supported by EPSRC grant EP/T022132/1 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1103400"/>
            <a:ext cx="8228520" cy="37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3e74"/>
                </a:solidFill>
                <a:latin typeface="Inter"/>
                <a:ea typeface="Inter"/>
              </a:rPr>
              <a:t>Motivating power law equilibrium measures (II)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946760" y="497160"/>
            <a:ext cx="373896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2. Computing power law equilibrium measures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35" name="Google Shape;216;p17"/>
          <p:cNvSpPr/>
          <p:nvPr/>
        </p:nvSpPr>
        <p:spPr>
          <a:xfrm>
            <a:off x="380880" y="1671120"/>
            <a:ext cx="7337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Inter"/>
              </a:rPr>
              <a:t>Discrete     -particle dynamics described by Newtonian dynamics: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36" name="Google Shape;217;p17" descr=""/>
          <p:cNvPicPr/>
          <p:nvPr/>
        </p:nvPicPr>
        <p:blipFill>
          <a:blip r:embed="rId1"/>
          <a:stretch/>
        </p:blipFill>
        <p:spPr>
          <a:xfrm>
            <a:off x="1432440" y="2496600"/>
            <a:ext cx="6277680" cy="890640"/>
          </a:xfrm>
          <a:prstGeom prst="rect">
            <a:avLst/>
          </a:prstGeom>
          <a:ln w="0">
            <a:noFill/>
          </a:ln>
        </p:spPr>
      </p:pic>
      <p:sp>
        <p:nvSpPr>
          <p:cNvPr id="137" name="Google Shape;218;p17"/>
          <p:cNvSpPr/>
          <p:nvPr/>
        </p:nvSpPr>
        <p:spPr>
          <a:xfrm>
            <a:off x="-641520" y="3146040"/>
            <a:ext cx="3097800" cy="23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3e74"/>
                </a:solidFill>
                <a:latin typeface="Inter"/>
                <a:ea typeface="Inter"/>
              </a:rPr>
              <a:t>particle acceleration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38" name="Google Shape;219;p17"/>
          <p:cNvSpPr/>
          <p:nvPr/>
        </p:nvSpPr>
        <p:spPr>
          <a:xfrm>
            <a:off x="1473120" y="2110680"/>
            <a:ext cx="3097800" cy="23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3e74"/>
                </a:solidFill>
                <a:latin typeface="Inter"/>
                <a:ea typeface="Inter"/>
              </a:rPr>
              <a:t>self-propulsion and friction forces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39" name="Google Shape;220;p17" descr=""/>
          <p:cNvPicPr/>
          <p:nvPr/>
        </p:nvPicPr>
        <p:blipFill>
          <a:blip r:embed="rId2"/>
          <a:srcRect l="55298" t="46837" r="39603" b="16039"/>
          <a:stretch/>
        </p:blipFill>
        <p:spPr>
          <a:xfrm>
            <a:off x="1485720" y="1695240"/>
            <a:ext cx="316800" cy="32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1103400"/>
            <a:ext cx="8228520" cy="37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3e74"/>
                </a:solidFill>
                <a:latin typeface="Inter"/>
                <a:ea typeface="Inter"/>
              </a:rPr>
              <a:t>Motivating power law equilibrium measures (II)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946760" y="497160"/>
            <a:ext cx="373896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2. Computing power law equilibrium measures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42" name="Google Shape;227;p18"/>
          <p:cNvSpPr/>
          <p:nvPr/>
        </p:nvSpPr>
        <p:spPr>
          <a:xfrm>
            <a:off x="380880" y="1671120"/>
            <a:ext cx="7337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Inter"/>
              </a:rPr>
              <a:t>Discrete     -particle dynamics described by Newtonian dynamics: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43" name="Google Shape;228;p18" descr=""/>
          <p:cNvPicPr/>
          <p:nvPr/>
        </p:nvPicPr>
        <p:blipFill>
          <a:blip r:embed="rId1"/>
          <a:stretch/>
        </p:blipFill>
        <p:spPr>
          <a:xfrm>
            <a:off x="1432440" y="2496600"/>
            <a:ext cx="6277680" cy="890640"/>
          </a:xfrm>
          <a:prstGeom prst="rect">
            <a:avLst/>
          </a:prstGeom>
          <a:ln w="0">
            <a:noFill/>
          </a:ln>
        </p:spPr>
      </p:pic>
      <p:sp>
        <p:nvSpPr>
          <p:cNvPr id="144" name="Google Shape;229;p18"/>
          <p:cNvSpPr/>
          <p:nvPr/>
        </p:nvSpPr>
        <p:spPr>
          <a:xfrm>
            <a:off x="-641520" y="3146040"/>
            <a:ext cx="3097800" cy="23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3e74"/>
                </a:solidFill>
                <a:latin typeface="Inter"/>
                <a:ea typeface="Inter"/>
              </a:rPr>
              <a:t>particle acceleration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5" name="Google Shape;230;p18"/>
          <p:cNvSpPr/>
          <p:nvPr/>
        </p:nvSpPr>
        <p:spPr>
          <a:xfrm>
            <a:off x="1473120" y="2110680"/>
            <a:ext cx="3097800" cy="23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3e74"/>
                </a:solidFill>
                <a:latin typeface="Inter"/>
                <a:ea typeface="Inter"/>
              </a:rPr>
              <a:t>self-propulsion and friction forces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46" name="Google Shape;231;p18"/>
          <p:cNvSpPr/>
          <p:nvPr/>
        </p:nvSpPr>
        <p:spPr>
          <a:xfrm>
            <a:off x="4946760" y="3146040"/>
            <a:ext cx="3097800" cy="23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3e74"/>
                </a:solidFill>
                <a:latin typeface="Inter"/>
                <a:ea typeface="Inter"/>
              </a:rPr>
              <a:t>pair-wise interaction potential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47" name="Google Shape;232;p18" descr=""/>
          <p:cNvPicPr/>
          <p:nvPr/>
        </p:nvPicPr>
        <p:blipFill>
          <a:blip r:embed="rId2"/>
          <a:srcRect l="55298" t="46837" r="39603" b="16039"/>
          <a:stretch/>
        </p:blipFill>
        <p:spPr>
          <a:xfrm>
            <a:off x="1485720" y="1695240"/>
            <a:ext cx="316800" cy="32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1103400"/>
            <a:ext cx="8228520" cy="37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3e74"/>
                </a:solidFill>
                <a:latin typeface="Inter"/>
                <a:ea typeface="Inter"/>
              </a:rPr>
              <a:t>Motivating power law equilibrium measures (II)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946760" y="497160"/>
            <a:ext cx="373896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2. Computing power law equilibrium measures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50" name="Google Shape;257;p21" descr=""/>
          <p:cNvPicPr/>
          <p:nvPr/>
        </p:nvPicPr>
        <p:blipFill>
          <a:blip r:embed="rId1"/>
          <a:stretch/>
        </p:blipFill>
        <p:spPr>
          <a:xfrm>
            <a:off x="2054160" y="1858680"/>
            <a:ext cx="5205600" cy="670320"/>
          </a:xfrm>
          <a:prstGeom prst="rect">
            <a:avLst/>
          </a:prstGeom>
          <a:ln w="0">
            <a:noFill/>
          </a:ln>
        </p:spPr>
      </p:pic>
      <p:sp>
        <p:nvSpPr>
          <p:cNvPr id="151" name="Google Shape;258;p21"/>
          <p:cNvSpPr/>
          <p:nvPr/>
        </p:nvSpPr>
        <p:spPr>
          <a:xfrm>
            <a:off x="380880" y="1507320"/>
            <a:ext cx="7718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Inter"/>
              </a:rPr>
              <a:t>The equilibrium states of the continuous problem minimize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2" name="Google Shape;259;p21"/>
          <p:cNvSpPr/>
          <p:nvPr/>
        </p:nvSpPr>
        <p:spPr>
          <a:xfrm>
            <a:off x="457200" y="2554560"/>
            <a:ext cx="7822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Inter"/>
              </a:rPr>
              <a:t>We consider attractive-repulsive power law kernels of the form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53" name="Google Shape;260;p21" descr=""/>
          <p:cNvPicPr/>
          <p:nvPr/>
        </p:nvPicPr>
        <p:blipFill>
          <a:blip r:embed="rId2"/>
          <a:stretch/>
        </p:blipFill>
        <p:spPr>
          <a:xfrm>
            <a:off x="2745720" y="2955960"/>
            <a:ext cx="3612600" cy="559800"/>
          </a:xfrm>
          <a:prstGeom prst="rect">
            <a:avLst/>
          </a:prstGeom>
          <a:ln w="0">
            <a:noFill/>
          </a:ln>
        </p:spPr>
      </p:pic>
      <p:sp>
        <p:nvSpPr>
          <p:cNvPr id="154" name="Google Shape;261;p21"/>
          <p:cNvSpPr/>
          <p:nvPr/>
        </p:nvSpPr>
        <p:spPr>
          <a:xfrm>
            <a:off x="457200" y="3487320"/>
            <a:ext cx="7887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Inter"/>
              </a:rPr>
              <a:t>An Euler-Lagrange approach shows we can instead minimize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55" name="Google Shape;262;p21" descr=""/>
          <p:cNvPicPr/>
          <p:nvPr/>
        </p:nvPicPr>
        <p:blipFill>
          <a:blip r:embed="rId3"/>
          <a:stretch/>
        </p:blipFill>
        <p:spPr>
          <a:xfrm>
            <a:off x="690840" y="3902040"/>
            <a:ext cx="7761240" cy="68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1067400"/>
            <a:ext cx="8228520" cy="37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3e74"/>
                </a:solidFill>
                <a:latin typeface="Inter"/>
                <a:ea typeface="Inter"/>
              </a:rPr>
              <a:t>Connection to fractional calculus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946760" y="497160"/>
            <a:ext cx="373896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2. Computing power law equilibrium measures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58" name="Google Shape;269;p22" descr=""/>
          <p:cNvPicPr/>
          <p:nvPr/>
        </p:nvPicPr>
        <p:blipFill>
          <a:blip r:embed="rId1"/>
          <a:stretch/>
        </p:blipFill>
        <p:spPr>
          <a:xfrm>
            <a:off x="1299600" y="1479600"/>
            <a:ext cx="6544080" cy="3165840"/>
          </a:xfrm>
          <a:prstGeom prst="rect">
            <a:avLst/>
          </a:prstGeom>
          <a:ln w="0">
            <a:noFill/>
          </a:ln>
        </p:spPr>
      </p:pic>
      <p:sp>
        <p:nvSpPr>
          <p:cNvPr id="159" name="Google Shape;277;p 2"/>
          <p:cNvSpPr/>
          <p:nvPr/>
        </p:nvSpPr>
        <p:spPr>
          <a:xfrm>
            <a:off x="210240" y="4813920"/>
            <a:ext cx="893268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Kwaśnicki, M. Ten equivalent definitions of the fractional Laplace operator. Fractional Calc. and Appl. Analysis,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2017.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1103400"/>
            <a:ext cx="8228520" cy="37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3e74"/>
                </a:solidFill>
                <a:latin typeface="Inter"/>
                <a:ea typeface="Inter"/>
              </a:rPr>
              <a:t>Motivating the use of spectral methods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946760" y="497160"/>
            <a:ext cx="373896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2. Computing power law equilibrium measures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62" name="Google Shape;276;p 1" descr=""/>
          <p:cNvPicPr/>
          <p:nvPr/>
        </p:nvPicPr>
        <p:blipFill>
          <a:blip r:embed="rId1"/>
          <a:stretch/>
        </p:blipFill>
        <p:spPr>
          <a:xfrm>
            <a:off x="1101960" y="1562040"/>
            <a:ext cx="6968520" cy="1374480"/>
          </a:xfrm>
          <a:prstGeom prst="rect">
            <a:avLst/>
          </a:prstGeom>
          <a:ln w="0">
            <a:noFill/>
          </a:ln>
        </p:spPr>
      </p:pic>
      <p:sp>
        <p:nvSpPr>
          <p:cNvPr id="163" name="Google Shape;277;p 1"/>
          <p:cNvSpPr/>
          <p:nvPr/>
        </p:nvSpPr>
        <p:spPr>
          <a:xfrm>
            <a:off x="210240" y="4813920"/>
            <a:ext cx="8932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Dyda, B., Kuznetsov, A. &amp; Kwaśnicki, M. Fractional 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Laplace Operator and Meijer G-function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. Constr. Approx. 2017.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1103400"/>
            <a:ext cx="8228520" cy="37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3e74"/>
                </a:solidFill>
                <a:latin typeface="Inter"/>
                <a:ea typeface="Inter"/>
              </a:rPr>
              <a:t>Motivating the use of spectral methods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946760" y="497160"/>
            <a:ext cx="373896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2. Computing power law equilibrium measures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66" name="Google Shape;284;p24" descr=""/>
          <p:cNvPicPr/>
          <p:nvPr/>
        </p:nvPicPr>
        <p:blipFill>
          <a:blip r:embed="rId1"/>
          <a:stretch/>
        </p:blipFill>
        <p:spPr>
          <a:xfrm>
            <a:off x="1037160" y="3099960"/>
            <a:ext cx="6843960" cy="1175760"/>
          </a:xfrm>
          <a:prstGeom prst="rect">
            <a:avLst/>
          </a:prstGeom>
          <a:ln w="0">
            <a:noFill/>
          </a:ln>
        </p:spPr>
      </p:pic>
      <p:sp>
        <p:nvSpPr>
          <p:cNvPr id="167" name="Google Shape;285;p24"/>
          <p:cNvSpPr/>
          <p:nvPr/>
        </p:nvSpPr>
        <p:spPr>
          <a:xfrm>
            <a:off x="210240" y="4813920"/>
            <a:ext cx="8932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Dyda, B., Kuznetsov, A. &amp; Kwaśnicki, M. </a:t>
            </a:r>
            <a:r>
              <a:rPr b="0" i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Fractional Laplace Operator and Meijer G-function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. Constr. Approx. 2017.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68" name="Google Shape;286;p24" descr=""/>
          <p:cNvPicPr/>
          <p:nvPr/>
        </p:nvPicPr>
        <p:blipFill>
          <a:blip r:embed="rId2"/>
          <a:stretch/>
        </p:blipFill>
        <p:spPr>
          <a:xfrm>
            <a:off x="1116000" y="1574280"/>
            <a:ext cx="6968520" cy="137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2088000" y="147600"/>
            <a:ext cx="4904640" cy="446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1784160" y="72000"/>
            <a:ext cx="5595480" cy="458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1103400"/>
            <a:ext cx="8228520" cy="37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3e74"/>
                </a:solidFill>
                <a:latin typeface="Inter"/>
                <a:ea typeface="Inter"/>
              </a:rPr>
              <a:t>Riesz potentials and Jacobi polynomials (I)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946760" y="497160"/>
            <a:ext cx="373896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2. Computing power law equilibrium measures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73" name="Google Shape;293;p25" descr=""/>
          <p:cNvPicPr/>
          <p:nvPr/>
        </p:nvPicPr>
        <p:blipFill>
          <a:blip r:embed="rId1"/>
          <a:stretch/>
        </p:blipFill>
        <p:spPr>
          <a:xfrm>
            <a:off x="741960" y="1624680"/>
            <a:ext cx="7659000" cy="302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1103400"/>
            <a:ext cx="8228520" cy="37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3e74"/>
                </a:solidFill>
                <a:latin typeface="Inter"/>
                <a:ea typeface="Inter"/>
              </a:rPr>
              <a:t>Riesz potentials and Jacobi polynomials (II)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946760" y="497160"/>
            <a:ext cx="373896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2. Computing power law equilibrium measures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76" name="Google Shape;300;p26" descr=""/>
          <p:cNvPicPr/>
          <p:nvPr/>
        </p:nvPicPr>
        <p:blipFill>
          <a:blip r:embed="rId1"/>
          <a:srcRect l="0" t="0" r="0" b="36902"/>
          <a:stretch/>
        </p:blipFill>
        <p:spPr>
          <a:xfrm>
            <a:off x="1036800" y="1664640"/>
            <a:ext cx="7069320" cy="251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1103400"/>
            <a:ext cx="8228520" cy="37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3e74"/>
                </a:solidFill>
                <a:latin typeface="Inter"/>
                <a:ea typeface="Inter"/>
              </a:rPr>
              <a:t>Talk structure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581120"/>
            <a:ext cx="8228520" cy="275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457200">
              <a:lnSpc>
                <a:spcPct val="200000"/>
              </a:lnSpc>
              <a:buClr>
                <a:srgbClr val="002548"/>
              </a:buClr>
              <a:buFont typeface="Aria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Inter"/>
                <a:ea typeface="Inter"/>
              </a:rPr>
              <a:t>Banded spectral methods</a:t>
            </a:r>
            <a:endParaRPr b="0" lang="en-GB" sz="2200" spc="-1" strike="noStrike">
              <a:latin typeface="Arial"/>
            </a:endParaRPr>
          </a:p>
          <a:p>
            <a:pPr marL="457200" indent="-457200">
              <a:lnSpc>
                <a:spcPct val="200000"/>
              </a:lnSpc>
              <a:spcBef>
                <a:spcPts val="439"/>
              </a:spcBef>
              <a:buClr>
                <a:srgbClr val="002548"/>
              </a:buClr>
              <a:buFont typeface="Aria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Inter"/>
                <a:ea typeface="Inter"/>
              </a:rPr>
              <a:t>Computing power law equilibrium measures</a:t>
            </a:r>
            <a:endParaRPr b="0" lang="en-GB" sz="2200" spc="-1" strike="noStrike">
              <a:latin typeface="Arial"/>
            </a:endParaRPr>
          </a:p>
          <a:p>
            <a:pPr marL="457200" indent="-457200">
              <a:lnSpc>
                <a:spcPct val="200000"/>
              </a:lnSpc>
              <a:spcBef>
                <a:spcPts val="439"/>
              </a:spcBef>
              <a:buClr>
                <a:srgbClr val="002548"/>
              </a:buClr>
              <a:buFont typeface="Arial"/>
              <a:buAutoNum type="arabicPeriod"/>
            </a:pPr>
            <a:r>
              <a:rPr b="0" lang="en-US" sz="2200" spc="-1" strike="noStrike">
                <a:solidFill>
                  <a:srgbClr val="000000"/>
                </a:solidFill>
                <a:latin typeface="Inter"/>
                <a:ea typeface="Inter"/>
              </a:rPr>
              <a:t>Numerical experiments</a:t>
            </a:r>
            <a:endParaRPr b="0" lang="en-GB" sz="2200" spc="-1" strike="noStrike">
              <a:latin typeface="Arial"/>
            </a:endParaRPr>
          </a:p>
          <a:p>
            <a:pPr marL="343080" indent="-203040">
              <a:lnSpc>
                <a:spcPct val="10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n-GB" sz="2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5765760" y="497160"/>
            <a:ext cx="291996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 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1103400"/>
            <a:ext cx="8722080" cy="37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003e74"/>
                </a:solidFill>
                <a:latin typeface="Inter"/>
                <a:ea typeface="Inter"/>
              </a:rPr>
              <a:t>Banded and approximately banded Riesz potentials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946760" y="497160"/>
            <a:ext cx="373896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2. Computing power </a:t>
            </a: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law equilibrium </a:t>
            </a: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measures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79" name="Google Shape;307;p27" descr=""/>
          <p:cNvPicPr/>
          <p:nvPr/>
        </p:nvPicPr>
        <p:blipFill>
          <a:blip r:embed="rId1"/>
          <a:stretch/>
        </p:blipFill>
        <p:spPr>
          <a:xfrm>
            <a:off x="992160" y="1571040"/>
            <a:ext cx="7158600" cy="291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1103400"/>
            <a:ext cx="8228520" cy="37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3e74"/>
                </a:solidFill>
                <a:latin typeface="Inter"/>
                <a:ea typeface="Inter"/>
              </a:rPr>
              <a:t>Numerical experiments (I): Verification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946760" y="497160"/>
            <a:ext cx="373896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3. Numerical Experiments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82" name="Google Shape;314;p28" descr=""/>
          <p:cNvPicPr/>
          <p:nvPr/>
        </p:nvPicPr>
        <p:blipFill>
          <a:blip r:embed="rId1"/>
          <a:stretch/>
        </p:blipFill>
        <p:spPr>
          <a:xfrm>
            <a:off x="1359000" y="1729800"/>
            <a:ext cx="6425280" cy="244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1103400"/>
            <a:ext cx="8228520" cy="37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3e74"/>
                </a:solidFill>
                <a:latin typeface="Inter"/>
                <a:ea typeface="Inter"/>
              </a:rPr>
              <a:t>Numerical experiments (I): Verification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946760" y="497160"/>
            <a:ext cx="373896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3. Numerical Experiments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85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4320000" y="1800000"/>
            <a:ext cx="4049640" cy="269928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>
            <a:hlinkClick r:id="" action="ppaction://media"/>
          </p:cNvPr>
          <p:cNvPicPr/>
          <p:nvPr>
            <a:videoFile r:link="rId4"/>
            <p:extLst>
              <p:ext uri="{DAA4B4D4-6D71-4841-9C94-3DE7FCFB9230}">
                <p14:media r:link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60000" y="1800000"/>
            <a:ext cx="3779280" cy="25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1103400"/>
            <a:ext cx="8228520" cy="37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3e74"/>
                </a:solidFill>
                <a:latin typeface="Inter"/>
                <a:ea typeface="Inter"/>
              </a:rPr>
              <a:t>Numerical experiments (I): Verification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946760" y="497160"/>
            <a:ext cx="373896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3. Numerical Experiments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89" name="Google Shape;321;p29" descr=""/>
          <p:cNvPicPr/>
          <p:nvPr/>
        </p:nvPicPr>
        <p:blipFill>
          <a:blip r:embed="rId1"/>
          <a:stretch/>
        </p:blipFill>
        <p:spPr>
          <a:xfrm>
            <a:off x="1174680" y="1855800"/>
            <a:ext cx="6793560" cy="227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1103400"/>
            <a:ext cx="8228520" cy="37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3e74"/>
                </a:solidFill>
                <a:latin typeface="Inter"/>
                <a:ea typeface="Inter"/>
              </a:rPr>
              <a:t>Numerical experiments (I): Verification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946760" y="497160"/>
            <a:ext cx="373896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3. Numerical Experiments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92" name="Google Shape;335;p31" descr=""/>
          <p:cNvPicPr/>
          <p:nvPr/>
        </p:nvPicPr>
        <p:blipFill>
          <a:blip r:embed="rId1"/>
          <a:stretch/>
        </p:blipFill>
        <p:spPr>
          <a:xfrm>
            <a:off x="456120" y="1802520"/>
            <a:ext cx="8231040" cy="218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1103400"/>
            <a:ext cx="8228520" cy="37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003e74"/>
                </a:solidFill>
                <a:latin typeface="Inter"/>
                <a:ea typeface="Inter"/>
              </a:rPr>
              <a:t>Numerical experiments (III): Gap formation boundary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946760" y="497160"/>
            <a:ext cx="373896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3. Numerical Experiments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95" name="Google Shape;349;p33" descr=""/>
          <p:cNvPicPr/>
          <p:nvPr/>
        </p:nvPicPr>
        <p:blipFill>
          <a:blip r:embed="rId1"/>
          <a:stretch/>
        </p:blipFill>
        <p:spPr>
          <a:xfrm>
            <a:off x="941400" y="1623240"/>
            <a:ext cx="7260120" cy="276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1103400"/>
            <a:ext cx="8228520" cy="37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003e74"/>
                </a:solidFill>
                <a:latin typeface="Inter"/>
                <a:ea typeface="Inter"/>
              </a:rPr>
              <a:t>Numerical experiments (III): Gap formation boundary</a:t>
            </a:r>
            <a:endParaRPr b="0" lang="en-GB" sz="21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946760" y="497160"/>
            <a:ext cx="373896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3. Numerical Experiments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98" name="Google Shape;357;p34" descr=""/>
          <p:cNvPicPr/>
          <p:nvPr/>
        </p:nvPicPr>
        <p:blipFill>
          <a:blip r:embed="rId1"/>
          <a:stretch/>
        </p:blipFill>
        <p:spPr>
          <a:xfrm>
            <a:off x="179640" y="1773720"/>
            <a:ext cx="4017960" cy="2676600"/>
          </a:xfrm>
          <a:prstGeom prst="rect">
            <a:avLst/>
          </a:prstGeom>
          <a:ln w="0">
            <a:noFill/>
          </a:ln>
        </p:spPr>
      </p:pic>
      <p:pic>
        <p:nvPicPr>
          <p:cNvPr id="199" name="" descr="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0360" y="1800000"/>
            <a:ext cx="4049640" cy="26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57200" y="1397160"/>
            <a:ext cx="8628480" cy="11761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3e74"/>
                </a:solidFill>
                <a:latin typeface="Inter"/>
                <a:ea typeface="Inter"/>
              </a:rPr>
              <a:t>Sparse spectral methods for equilibrium </a:t>
            </a:r>
            <a:r>
              <a:rPr b="0" lang="en-US" sz="2600" spc="-1" strike="noStrike">
                <a:solidFill>
                  <a:srgbClr val="003e74"/>
                </a:solidFill>
                <a:latin typeface="Inter"/>
                <a:ea typeface="Inter"/>
              </a:rPr>
              <a:t>measures</a:t>
            </a:r>
            <a:endParaRPr b="0" lang="en-GB" sz="26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88880" y="3789720"/>
            <a:ext cx="6399720" cy="58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2548"/>
                </a:solidFill>
                <a:latin typeface="Inter"/>
                <a:ea typeface="Inter"/>
              </a:rPr>
              <a:t>Timon Salar Gutleb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2548"/>
                </a:solidFill>
                <a:latin typeface="Inter"/>
                <a:ea typeface="Inter"/>
              </a:rPr>
              <a:t>Oxford Centre for Nonlinear PDE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2548"/>
                </a:solidFill>
                <a:latin typeface="Inter"/>
                <a:ea typeface="Inter"/>
              </a:rPr>
              <a:t>Mathematical Institute, University of Oxford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5055480" y="497160"/>
            <a:ext cx="363024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SIAM CSE23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7239960" y="666360"/>
            <a:ext cx="1445760" cy="1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Amsterdam, 2023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204" name="Google Shape;67;p 3"/>
          <p:cNvSpPr/>
          <p:nvPr/>
        </p:nvSpPr>
        <p:spPr>
          <a:xfrm>
            <a:off x="4939560" y="3789720"/>
            <a:ext cx="6399720" cy="58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2548"/>
                </a:solidFill>
                <a:latin typeface="Inter"/>
                <a:ea typeface="Inter"/>
              </a:rPr>
              <a:t>In collaboration with: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2548"/>
                </a:solidFill>
                <a:latin typeface="Inter"/>
                <a:ea typeface="Inter"/>
              </a:rPr>
              <a:t>José A. Carrillo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2548"/>
                </a:solidFill>
                <a:latin typeface="Inter"/>
                <a:ea typeface="Inter"/>
              </a:rPr>
              <a:t>Sheehan Olver</a:t>
            </a: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205" name="PlaceHolder 14"/>
          <p:cNvSpPr txBox="1"/>
          <p:nvPr/>
        </p:nvSpPr>
        <p:spPr>
          <a:xfrm>
            <a:off x="-144000" y="486720"/>
            <a:ext cx="363024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Supported by EPSRC grant EP/T022132/1 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1103400"/>
            <a:ext cx="8228520" cy="37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3e74"/>
                </a:solidFill>
                <a:latin typeface="Inter"/>
                <a:ea typeface="Inter"/>
              </a:rPr>
              <a:t>Numerical experiments (IV): Regularization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946760" y="497160"/>
            <a:ext cx="373896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Extra Slide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208" name="Google Shape;364;p35" descr=""/>
          <p:cNvPicPr/>
          <p:nvPr/>
        </p:nvPicPr>
        <p:blipFill>
          <a:blip r:embed="rId1"/>
          <a:stretch/>
        </p:blipFill>
        <p:spPr>
          <a:xfrm>
            <a:off x="1213560" y="1596600"/>
            <a:ext cx="6715800" cy="589680"/>
          </a:xfrm>
          <a:prstGeom prst="rect">
            <a:avLst/>
          </a:prstGeom>
          <a:ln w="0">
            <a:noFill/>
          </a:ln>
        </p:spPr>
      </p:pic>
      <p:pic>
        <p:nvPicPr>
          <p:cNvPr id="209" name="Google Shape;365;p35" descr=""/>
          <p:cNvPicPr/>
          <p:nvPr/>
        </p:nvPicPr>
        <p:blipFill>
          <a:blip r:embed="rId2"/>
          <a:stretch/>
        </p:blipFill>
        <p:spPr>
          <a:xfrm>
            <a:off x="250560" y="2227680"/>
            <a:ext cx="8642160" cy="239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1103400"/>
            <a:ext cx="8228520" cy="37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3e74"/>
                </a:solidFill>
                <a:latin typeface="Inter"/>
                <a:ea typeface="Inter"/>
              </a:rPr>
              <a:t>A primer on sparse spectral methods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581120"/>
            <a:ext cx="8228520" cy="48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Inter"/>
                <a:ea typeface="Inter"/>
              </a:rPr>
              <a:t>A set of polynomials             is orthogonal w.r.t. a weight           if</a:t>
            </a:r>
            <a:endParaRPr b="0" lang="en-GB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765760" y="497160"/>
            <a:ext cx="291996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1050" spc="-1" strike="noStrike">
                <a:solidFill>
                  <a:srgbClr val="003e74"/>
                </a:solidFill>
                <a:latin typeface="Inter"/>
                <a:ea typeface="Inter"/>
              </a:rPr>
              <a:t>1.</a:t>
            </a: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 Banded spectral methods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90" name="Google Shape;131;p8" descr=""/>
          <p:cNvPicPr/>
          <p:nvPr/>
        </p:nvPicPr>
        <p:blipFill>
          <a:blip r:embed="rId1"/>
          <a:stretch/>
        </p:blipFill>
        <p:spPr>
          <a:xfrm>
            <a:off x="2240280" y="2028960"/>
            <a:ext cx="4662360" cy="761400"/>
          </a:xfrm>
          <a:prstGeom prst="rect">
            <a:avLst/>
          </a:prstGeom>
          <a:ln w="0">
            <a:noFill/>
          </a:ln>
        </p:spPr>
      </p:pic>
      <p:sp>
        <p:nvSpPr>
          <p:cNvPr id="91" name="Google Shape;132;p8"/>
          <p:cNvSpPr/>
          <p:nvPr/>
        </p:nvSpPr>
        <p:spPr>
          <a:xfrm>
            <a:off x="457200" y="2919960"/>
            <a:ext cx="822852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Inter"/>
                <a:ea typeface="Inter"/>
              </a:rPr>
              <a:t>We can then expand sufficiently well-behaved functions</a:t>
            </a:r>
            <a:endParaRPr b="0" lang="en-GB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pic>
        <p:nvPicPr>
          <p:cNvPr id="92" name="Google Shape;133;p8" descr=""/>
          <p:cNvPicPr/>
          <p:nvPr/>
        </p:nvPicPr>
        <p:blipFill>
          <a:blip r:embed="rId2"/>
          <a:stretch/>
        </p:blipFill>
        <p:spPr>
          <a:xfrm>
            <a:off x="3158280" y="1580760"/>
            <a:ext cx="791640" cy="323640"/>
          </a:xfrm>
          <a:prstGeom prst="rect">
            <a:avLst/>
          </a:prstGeom>
          <a:ln w="0">
            <a:noFill/>
          </a:ln>
        </p:spPr>
      </p:pic>
      <p:pic>
        <p:nvPicPr>
          <p:cNvPr id="93" name="Google Shape;134;p8" descr=""/>
          <p:cNvPicPr/>
          <p:nvPr/>
        </p:nvPicPr>
        <p:blipFill>
          <a:blip r:embed="rId3"/>
          <a:stretch/>
        </p:blipFill>
        <p:spPr>
          <a:xfrm>
            <a:off x="7716600" y="1564920"/>
            <a:ext cx="639000" cy="331560"/>
          </a:xfrm>
          <a:prstGeom prst="rect">
            <a:avLst/>
          </a:prstGeom>
          <a:ln w="0">
            <a:noFill/>
          </a:ln>
        </p:spPr>
      </p:pic>
      <p:pic>
        <p:nvPicPr>
          <p:cNvPr id="94" name="Google Shape;135;p8" descr=""/>
          <p:cNvPicPr/>
          <p:nvPr/>
        </p:nvPicPr>
        <p:blipFill>
          <a:blip r:embed="rId4"/>
          <a:stretch/>
        </p:blipFill>
        <p:spPr>
          <a:xfrm>
            <a:off x="2363760" y="3396600"/>
            <a:ext cx="4415400" cy="93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1103400"/>
            <a:ext cx="8228520" cy="37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3e74"/>
                </a:solidFill>
                <a:latin typeface="Inter"/>
                <a:ea typeface="Inter"/>
              </a:rPr>
              <a:t>A primer on sparse spectral methods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581120"/>
            <a:ext cx="8228520" cy="48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Inter"/>
                <a:ea typeface="Inter"/>
              </a:rPr>
              <a:t>A set of polynomials             is orthogonal w.r.t. a weight           if</a:t>
            </a:r>
            <a:endParaRPr b="0" lang="en-GB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765760" y="497160"/>
            <a:ext cx="291996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1050" spc="-1" strike="noStrike">
                <a:solidFill>
                  <a:srgbClr val="003e74"/>
                </a:solidFill>
                <a:latin typeface="Inter"/>
                <a:ea typeface="Inter"/>
              </a:rPr>
              <a:t>1.</a:t>
            </a: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 Banded spectral methods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98" name="Google Shape;131;p 2" descr=""/>
          <p:cNvPicPr/>
          <p:nvPr/>
        </p:nvPicPr>
        <p:blipFill>
          <a:blip r:embed="rId1"/>
          <a:stretch/>
        </p:blipFill>
        <p:spPr>
          <a:xfrm>
            <a:off x="2240280" y="2028960"/>
            <a:ext cx="4662360" cy="761400"/>
          </a:xfrm>
          <a:prstGeom prst="rect">
            <a:avLst/>
          </a:prstGeom>
          <a:ln w="0">
            <a:noFill/>
          </a:ln>
        </p:spPr>
      </p:pic>
      <p:sp>
        <p:nvSpPr>
          <p:cNvPr id="99" name="Google Shape;132;p 2"/>
          <p:cNvSpPr/>
          <p:nvPr/>
        </p:nvSpPr>
        <p:spPr>
          <a:xfrm>
            <a:off x="457200" y="2919960"/>
            <a:ext cx="8228520" cy="4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Inter"/>
                <a:ea typeface="Inter"/>
              </a:rPr>
              <a:t>We can then expand sufficiently well-behaved functions</a:t>
            </a:r>
            <a:endParaRPr b="0" lang="en-GB" sz="2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pic>
        <p:nvPicPr>
          <p:cNvPr id="100" name="Google Shape;133;p 2" descr=""/>
          <p:cNvPicPr/>
          <p:nvPr/>
        </p:nvPicPr>
        <p:blipFill>
          <a:blip r:embed="rId2"/>
          <a:stretch/>
        </p:blipFill>
        <p:spPr>
          <a:xfrm>
            <a:off x="3158280" y="1580760"/>
            <a:ext cx="791640" cy="323640"/>
          </a:xfrm>
          <a:prstGeom prst="rect">
            <a:avLst/>
          </a:prstGeom>
          <a:ln w="0">
            <a:noFill/>
          </a:ln>
        </p:spPr>
      </p:pic>
      <p:pic>
        <p:nvPicPr>
          <p:cNvPr id="101" name="Google Shape;134;p 2" descr=""/>
          <p:cNvPicPr/>
          <p:nvPr/>
        </p:nvPicPr>
        <p:blipFill>
          <a:blip r:embed="rId3"/>
          <a:stretch/>
        </p:blipFill>
        <p:spPr>
          <a:xfrm>
            <a:off x="7716600" y="1564920"/>
            <a:ext cx="639000" cy="33156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135;p 2" descr=""/>
          <p:cNvPicPr/>
          <p:nvPr/>
        </p:nvPicPr>
        <p:blipFill>
          <a:blip r:embed="rId4"/>
          <a:stretch/>
        </p:blipFill>
        <p:spPr>
          <a:xfrm>
            <a:off x="2363760" y="3396600"/>
            <a:ext cx="4415400" cy="93024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136;p 2" descr=""/>
          <p:cNvPicPr/>
          <p:nvPr/>
        </p:nvPicPr>
        <p:blipFill>
          <a:blip r:embed="rId5"/>
          <a:stretch/>
        </p:blipFill>
        <p:spPr>
          <a:xfrm>
            <a:off x="6903720" y="3994560"/>
            <a:ext cx="1995480" cy="586800"/>
          </a:xfrm>
          <a:prstGeom prst="rect">
            <a:avLst/>
          </a:prstGeom>
          <a:ln w="0">
            <a:noFill/>
          </a:ln>
        </p:spPr>
      </p:pic>
      <p:sp>
        <p:nvSpPr>
          <p:cNvPr id="104" name="Google Shape;137;p 2"/>
          <p:cNvSpPr/>
          <p:nvPr/>
        </p:nvSpPr>
        <p:spPr>
          <a:xfrm>
            <a:off x="6832440" y="3994560"/>
            <a:ext cx="290880" cy="12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003e7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1103400"/>
            <a:ext cx="8228520" cy="37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3e74"/>
                </a:solidFill>
                <a:latin typeface="Inter"/>
                <a:ea typeface="Inter"/>
              </a:rPr>
              <a:t>Banded sparse operators via orth. polynomials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761120"/>
            <a:ext cx="8228520" cy="48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Inter"/>
                <a:ea typeface="Inter"/>
              </a:rPr>
              <a:t>Multiplication operators can be defined using </a:t>
            </a:r>
            <a:r>
              <a:rPr b="1" lang="en-US" sz="2000" spc="-1" strike="noStrike">
                <a:solidFill>
                  <a:srgbClr val="000000"/>
                </a:solidFill>
                <a:latin typeface="Inter"/>
                <a:ea typeface="Inter"/>
              </a:rPr>
              <a:t>recurrence relations </a:t>
            </a:r>
            <a:r>
              <a:rPr b="0" lang="en-US" sz="2000" spc="-1" strike="noStrike">
                <a:solidFill>
                  <a:srgbClr val="000000"/>
                </a:solidFill>
                <a:latin typeface="Inter"/>
                <a:ea typeface="Inter"/>
              </a:rPr>
              <a:t>of the orthogonal polynomial basis of choice: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765760" y="497160"/>
            <a:ext cx="291996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1050" spc="-1" strike="noStrike">
                <a:solidFill>
                  <a:srgbClr val="003e74"/>
                </a:solidFill>
                <a:latin typeface="Inter"/>
                <a:ea typeface="Inter"/>
              </a:rPr>
              <a:t>1.</a:t>
            </a: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 Banded spectral methods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08" name="Google Shape;145;p9"/>
          <p:cNvSpPr/>
          <p:nvPr/>
        </p:nvSpPr>
        <p:spPr>
          <a:xfrm>
            <a:off x="457200" y="3725640"/>
            <a:ext cx="8228520" cy="72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Inter"/>
                <a:ea typeface="Inter"/>
              </a:rPr>
              <a:t>And similarly for integration, differentiation and other operators.</a:t>
            </a:r>
            <a:endParaRPr b="0" lang="en-GB" sz="2000" spc="-1" strike="noStrike">
              <a:latin typeface="Arial"/>
            </a:endParaRPr>
          </a:p>
        </p:txBody>
      </p:sp>
      <p:pic>
        <p:nvPicPr>
          <p:cNvPr id="109" name="Google Shape;146;p9" descr=""/>
          <p:cNvPicPr/>
          <p:nvPr/>
        </p:nvPicPr>
        <p:blipFill>
          <a:blip r:embed="rId1"/>
          <a:stretch/>
        </p:blipFill>
        <p:spPr>
          <a:xfrm>
            <a:off x="1290960" y="2628000"/>
            <a:ext cx="6561000" cy="351720"/>
          </a:xfrm>
          <a:prstGeom prst="rect">
            <a:avLst/>
          </a:prstGeom>
          <a:ln w="0">
            <a:noFill/>
          </a:ln>
        </p:spPr>
      </p:pic>
      <p:pic>
        <p:nvPicPr>
          <p:cNvPr id="110" name="Google Shape;147;p9" descr=""/>
          <p:cNvPicPr/>
          <p:nvPr/>
        </p:nvPicPr>
        <p:blipFill>
          <a:blip r:embed="rId2"/>
          <a:stretch/>
        </p:blipFill>
        <p:spPr>
          <a:xfrm>
            <a:off x="3027960" y="3157920"/>
            <a:ext cx="2736720" cy="429480"/>
          </a:xfrm>
          <a:prstGeom prst="rect">
            <a:avLst/>
          </a:prstGeom>
          <a:ln w="0">
            <a:noFill/>
          </a:ln>
        </p:spPr>
      </p:pic>
      <p:sp>
        <p:nvSpPr>
          <p:cNvPr id="111" name="Google Shape;148;p9"/>
          <p:cNvSpPr/>
          <p:nvPr/>
        </p:nvSpPr>
        <p:spPr>
          <a:xfrm>
            <a:off x="169200" y="4829400"/>
            <a:ext cx="89020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Inter"/>
                <a:ea typeface="Inter"/>
              </a:rPr>
              <a:t>Olver, S., Slevinsky, R.M., &amp; Townsend, A. (2020). Fast algorithms using orthogonal polynomials. Acta Numerica.</a:t>
            </a:r>
            <a:endParaRPr b="0" lang="en-GB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1103400"/>
            <a:ext cx="8228520" cy="37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3e74"/>
                </a:solidFill>
                <a:latin typeface="Inter"/>
                <a:ea typeface="Inter"/>
              </a:rPr>
              <a:t>Motivating power law equilibrium measures (I)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946760" y="497160"/>
            <a:ext cx="373896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2. Computing power law equilibrium measures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14" name="Google Shape;155;p10" descr=""/>
          <p:cNvPicPr/>
          <p:nvPr/>
        </p:nvPicPr>
        <p:blipFill>
          <a:blip r:embed="rId1"/>
          <a:srcRect l="0" t="3517" r="0" b="22740"/>
          <a:stretch/>
        </p:blipFill>
        <p:spPr>
          <a:xfrm>
            <a:off x="1096560" y="1631160"/>
            <a:ext cx="2551320" cy="2822400"/>
          </a:xfrm>
          <a:prstGeom prst="rect">
            <a:avLst/>
          </a:prstGeom>
          <a:ln w="0">
            <a:noFill/>
          </a:ln>
        </p:spPr>
      </p:pic>
      <p:pic>
        <p:nvPicPr>
          <p:cNvPr id="115" name="Google Shape;156;p10" descr=""/>
          <p:cNvPicPr/>
          <p:nvPr/>
        </p:nvPicPr>
        <p:blipFill>
          <a:blip r:embed="rId2"/>
          <a:stretch/>
        </p:blipFill>
        <p:spPr>
          <a:xfrm>
            <a:off x="4278240" y="1699920"/>
            <a:ext cx="3989160" cy="266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1103400"/>
            <a:ext cx="8228520" cy="37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3e74"/>
                </a:solidFill>
                <a:latin typeface="Inter"/>
                <a:ea typeface="Inter"/>
              </a:rPr>
              <a:t>Motivating power law equilibrium measures (I)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946760" y="497160"/>
            <a:ext cx="373896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2. Computing power law equilibrium measures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18" name="Google Shape;187;p14" descr=""/>
          <p:cNvPicPr/>
          <p:nvPr/>
        </p:nvPicPr>
        <p:blipFill>
          <a:blip r:embed="rId1"/>
          <a:stretch/>
        </p:blipFill>
        <p:spPr>
          <a:xfrm>
            <a:off x="2926800" y="1483920"/>
            <a:ext cx="3123360" cy="3131640"/>
          </a:xfrm>
          <a:prstGeom prst="rect">
            <a:avLst/>
          </a:prstGeom>
          <a:ln w="0">
            <a:noFill/>
          </a:ln>
        </p:spPr>
      </p:pic>
      <p:sp>
        <p:nvSpPr>
          <p:cNvPr id="119" name="Google Shape;188;p14"/>
          <p:cNvSpPr/>
          <p:nvPr/>
        </p:nvSpPr>
        <p:spPr>
          <a:xfrm>
            <a:off x="3947400" y="3272040"/>
            <a:ext cx="12358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Inter"/>
                <a:ea typeface="Inter"/>
              </a:rPr>
              <a:t>repulsion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20" name="Google Shape;189;p14"/>
          <p:cNvSpPr/>
          <p:nvPr/>
        </p:nvSpPr>
        <p:spPr>
          <a:xfrm>
            <a:off x="3925800" y="4166640"/>
            <a:ext cx="14374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Inter"/>
                <a:ea typeface="Inter"/>
              </a:rPr>
              <a:t>attraction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21" name="Google Shape;190;p14"/>
          <p:cNvSpPr/>
          <p:nvPr/>
        </p:nvSpPr>
        <p:spPr>
          <a:xfrm>
            <a:off x="3930840" y="3701520"/>
            <a:ext cx="1432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Inter"/>
                <a:ea typeface="Inter"/>
              </a:rPr>
              <a:t>alignment</a:t>
            </a:r>
            <a:endParaRPr b="0" lang="en-GB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1103400"/>
            <a:ext cx="8228520" cy="37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3e74"/>
                </a:solidFill>
                <a:latin typeface="Inter"/>
                <a:ea typeface="Inter"/>
              </a:rPr>
              <a:t>Motivating power law equilibrium measures (II)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946760" y="497160"/>
            <a:ext cx="373896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2. Computing power law equilibrium measures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24" name="Google Shape;197;p15"/>
          <p:cNvSpPr/>
          <p:nvPr/>
        </p:nvSpPr>
        <p:spPr>
          <a:xfrm>
            <a:off x="380880" y="1671120"/>
            <a:ext cx="7337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Inter"/>
              </a:rPr>
              <a:t>Discrete     -particle dynamics described by Newtonian dynamics: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25" name="Google Shape;198;p15" descr=""/>
          <p:cNvPicPr/>
          <p:nvPr/>
        </p:nvPicPr>
        <p:blipFill>
          <a:blip r:embed="rId1"/>
          <a:stretch/>
        </p:blipFill>
        <p:spPr>
          <a:xfrm>
            <a:off x="1432440" y="2496600"/>
            <a:ext cx="6277680" cy="89064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199;p15" descr=""/>
          <p:cNvPicPr/>
          <p:nvPr/>
        </p:nvPicPr>
        <p:blipFill>
          <a:blip r:embed="rId2"/>
          <a:srcRect l="55298" t="46837" r="39603" b="16039"/>
          <a:stretch/>
        </p:blipFill>
        <p:spPr>
          <a:xfrm>
            <a:off x="1485720" y="1695240"/>
            <a:ext cx="316800" cy="32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1103400"/>
            <a:ext cx="8228520" cy="37944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3e74"/>
                </a:solidFill>
                <a:latin typeface="Inter"/>
                <a:ea typeface="Inter"/>
              </a:rPr>
              <a:t>Motivating power law equilibrium measures (II)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946760" y="497160"/>
            <a:ext cx="373896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1000" spc="-1" strike="noStrike">
                <a:solidFill>
                  <a:srgbClr val="003e74"/>
                </a:solidFill>
                <a:latin typeface="Inter"/>
                <a:ea typeface="Inter"/>
              </a:rPr>
              <a:t>2. Computing power law equilibrium measures</a:t>
            </a:r>
            <a:endParaRPr b="0" lang="en-GB" sz="1000" spc="-1" strike="noStrike">
              <a:latin typeface="Arial"/>
            </a:endParaRPr>
          </a:p>
        </p:txBody>
      </p:sp>
      <p:sp>
        <p:nvSpPr>
          <p:cNvPr id="129" name="Google Shape;206;p16"/>
          <p:cNvSpPr/>
          <p:nvPr/>
        </p:nvSpPr>
        <p:spPr>
          <a:xfrm>
            <a:off x="380880" y="1671120"/>
            <a:ext cx="7337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Inter"/>
              </a:rPr>
              <a:t>Discrete     -particle dynamics described by Newtonian dynamics: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30" name="Google Shape;207;p16" descr=""/>
          <p:cNvPicPr/>
          <p:nvPr/>
        </p:nvPicPr>
        <p:blipFill>
          <a:blip r:embed="rId1"/>
          <a:stretch/>
        </p:blipFill>
        <p:spPr>
          <a:xfrm>
            <a:off x="1432440" y="2496600"/>
            <a:ext cx="6277680" cy="890640"/>
          </a:xfrm>
          <a:prstGeom prst="rect">
            <a:avLst/>
          </a:prstGeom>
          <a:ln w="0">
            <a:noFill/>
          </a:ln>
        </p:spPr>
      </p:pic>
      <p:sp>
        <p:nvSpPr>
          <p:cNvPr id="131" name="Google Shape;208;p16"/>
          <p:cNvSpPr/>
          <p:nvPr/>
        </p:nvSpPr>
        <p:spPr>
          <a:xfrm>
            <a:off x="-641520" y="3146040"/>
            <a:ext cx="3097800" cy="23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3e74"/>
                </a:solidFill>
                <a:latin typeface="Inter"/>
                <a:ea typeface="Inter"/>
              </a:rPr>
              <a:t>particle acceleration</a:t>
            </a:r>
            <a:endParaRPr b="0" lang="en-GB" sz="1200" spc="-1" strike="noStrike">
              <a:latin typeface="Arial"/>
            </a:endParaRPr>
          </a:p>
        </p:txBody>
      </p:sp>
      <p:pic>
        <p:nvPicPr>
          <p:cNvPr id="132" name="Google Shape;209;p16" descr=""/>
          <p:cNvPicPr/>
          <p:nvPr/>
        </p:nvPicPr>
        <p:blipFill>
          <a:blip r:embed="rId2"/>
          <a:srcRect l="55298" t="46837" r="39603" b="16039"/>
          <a:stretch/>
        </p:blipFill>
        <p:spPr>
          <a:xfrm>
            <a:off x="1485720" y="1695240"/>
            <a:ext cx="316800" cy="32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e74"/>
      </a:dk2>
      <a:lt2>
        <a:srgbClr val="9d9d9d"/>
      </a:lt2>
      <a:accent1>
        <a:srgbClr val="0085ca"/>
      </a:accent1>
      <a:accent2>
        <a:srgbClr val="006eaf"/>
      </a:accent2>
      <a:accent3>
        <a:srgbClr val="0ca1cd"/>
      </a:accent3>
      <a:accent4>
        <a:srgbClr val="008eaa"/>
      </a:accent4>
      <a:accent5>
        <a:srgbClr val="379f9f"/>
      </a:accent5>
      <a:accent6>
        <a:srgbClr val="0085ca"/>
      </a:accent6>
      <a:hlink>
        <a:srgbClr val="0085ca"/>
      </a:hlink>
      <a:folHlink>
        <a:srgbClr val="0085c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2017-02-16T14:49:58Z</dcterms:created>
  <dc:creator>Abby Bolt</dc:creator>
  <dc:description/>
  <dc:language>en-GB</dc:language>
  <cp:lastModifiedBy/>
  <dcterms:modified xsi:type="dcterms:W3CDTF">2023-03-02T11:24:24Z</dcterms:modified>
  <cp:revision>24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