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75582"/>
          <c:y val="0.124507"/>
          <c:w val="0.884949"/>
          <c:h val="0.577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1">
                  <a:lumOff val="16847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lumOff val="16847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LogisticRegression</c:v>
                </c:pt>
                <c:pt idx="1">
                  <c:v>Kneighbors</c:v>
                </c:pt>
                <c:pt idx="2">
                  <c:v>SVC</c:v>
                </c:pt>
                <c:pt idx="3">
                  <c:v>GaussianProcess</c:v>
                </c:pt>
                <c:pt idx="4">
                  <c:v>DecisionTree</c:v>
                </c:pt>
                <c:pt idx="5">
                  <c:v>RandomForest</c:v>
                </c:pt>
                <c:pt idx="6">
                  <c:v>MLP</c:v>
                </c:pt>
                <c:pt idx="7">
                  <c:v>AdaBoost</c:v>
                </c:pt>
                <c:pt idx="8">
                  <c:v>GaussianNB</c:v>
                </c:pt>
                <c:pt idx="9">
                  <c:v>QuadraticDiscriminant</c:v>
                </c:pt>
                <c:pt idx="10">
                  <c:v>Dummy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0.500000</c:v>
                </c:pt>
                <c:pt idx="1">
                  <c:v>0.400000</c:v>
                </c:pt>
                <c:pt idx="2">
                  <c:v>0.200000</c:v>
                </c:pt>
                <c:pt idx="3">
                  <c:v>0.400000</c:v>
                </c:pt>
                <c:pt idx="4">
                  <c:v>0.400000</c:v>
                </c:pt>
                <c:pt idx="5">
                  <c:v>0.600000</c:v>
                </c:pt>
                <c:pt idx="6">
                  <c:v>0.400000</c:v>
                </c:pt>
                <c:pt idx="7">
                  <c:v>0.700000</c:v>
                </c:pt>
                <c:pt idx="8">
                  <c:v>0.500000</c:v>
                </c:pt>
                <c:pt idx="9">
                  <c:v>0.200000</c:v>
                </c:pt>
                <c:pt idx="10">
                  <c:v>0.500000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LogisticRegression</c:v>
                </c:pt>
                <c:pt idx="1">
                  <c:v>Kneighbors</c:v>
                </c:pt>
                <c:pt idx="2">
                  <c:v>SVC</c:v>
                </c:pt>
                <c:pt idx="3">
                  <c:v>GaussianProcess</c:v>
                </c:pt>
                <c:pt idx="4">
                  <c:v>DecisionTree</c:v>
                </c:pt>
                <c:pt idx="5">
                  <c:v>RandomForest</c:v>
                </c:pt>
                <c:pt idx="6">
                  <c:v>MLP</c:v>
                </c:pt>
                <c:pt idx="7">
                  <c:v>AdaBoost</c:v>
                </c:pt>
                <c:pt idx="8">
                  <c:v>GaussianNB</c:v>
                </c:pt>
                <c:pt idx="9">
                  <c:v>QuadraticDiscriminant</c:v>
                </c:pt>
                <c:pt idx="10">
                  <c:v>Dummy</c:v>
                </c:pt>
              </c:strCache>
            </c:strRef>
          </c:cat>
          <c:val>
            <c:numRef>
              <c:f>Sheet1!$B$3:$L$3</c:f>
              <c:numCache>
                <c:ptCount val="11"/>
                <c:pt idx="0">
                  <c:v>0.400000</c:v>
                </c:pt>
                <c:pt idx="1">
                  <c:v>0.700000</c:v>
                </c:pt>
                <c:pt idx="2">
                  <c:v>0.500000</c:v>
                </c:pt>
                <c:pt idx="3">
                  <c:v>0.300000</c:v>
                </c:pt>
                <c:pt idx="4">
                  <c:v>0.700000</c:v>
                </c:pt>
                <c:pt idx="5">
                  <c:v>0.500000</c:v>
                </c:pt>
                <c:pt idx="6">
                  <c:v>0.300000</c:v>
                </c:pt>
                <c:pt idx="7">
                  <c:v>0.400000</c:v>
                </c:pt>
                <c:pt idx="8">
                  <c:v>0.300000</c:v>
                </c:pt>
                <c:pt idx="9">
                  <c:v>0.600000</c:v>
                </c:pt>
                <c:pt idx="10">
                  <c:v>0.500000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270000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07985"/>
          <c:y val="0"/>
          <c:w val="0.814241"/>
          <c:h val="0.07321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6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72485"/>
          <c:y val="0.124024"/>
          <c:w val="0.934639"/>
          <c:h val="0.737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channel 18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/>
                </c:pt>
                <c:pt idx="1">
                  <c:v> </c:v>
                </c:pt>
                <c:pt idx="2">
                  <c:v> 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> </c:v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0.949180</c:v>
                </c:pt>
                <c:pt idx="1">
                  <c:v>0.937705</c:v>
                </c:pt>
                <c:pt idx="2">
                  <c:v>0.949180</c:v>
                </c:pt>
                <c:pt idx="3">
                  <c:v>0.944262</c:v>
                </c:pt>
                <c:pt idx="4">
                  <c:v>0.940984</c:v>
                </c:pt>
                <c:pt idx="5">
                  <c:v>0.936066</c:v>
                </c:pt>
                <c:pt idx="6">
                  <c:v>0.955738</c:v>
                </c:pt>
                <c:pt idx="7">
                  <c:v>0.944262</c:v>
                </c:pt>
                <c:pt idx="8">
                  <c:v>0.949180</c:v>
                </c:pt>
                <c:pt idx="9">
                  <c:v>0.939344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channel 19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/>
                </c:pt>
                <c:pt idx="1">
                  <c:v> </c:v>
                </c:pt>
                <c:pt idx="2">
                  <c:v> 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> </c:v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</c:strCache>
            </c:strRef>
          </c:cat>
          <c:val>
            <c:numRef>
              <c:f>Sheet1!$B$3:$K$3</c:f>
              <c:numCache>
                <c:ptCount val="10"/>
                <c:pt idx="0">
                  <c:v>0.939344</c:v>
                </c:pt>
                <c:pt idx="1">
                  <c:v>0.934426</c:v>
                </c:pt>
                <c:pt idx="2">
                  <c:v>0.967213</c:v>
                </c:pt>
                <c:pt idx="3">
                  <c:v>0.944262</c:v>
                </c:pt>
                <c:pt idx="4">
                  <c:v>0.947541</c:v>
                </c:pt>
                <c:pt idx="5">
                  <c:v>0.936066</c:v>
                </c:pt>
                <c:pt idx="6">
                  <c:v>0.947541</c:v>
                </c:pt>
                <c:pt idx="7">
                  <c:v>0.929508</c:v>
                </c:pt>
                <c:pt idx="8">
                  <c:v>0.952459</c:v>
                </c:pt>
                <c:pt idx="9">
                  <c:v>0.952459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channel 18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chemeClr val="accent4">
                  <a:hueOff val="-461056"/>
                  <a:satOff val="4338"/>
                  <a:lumOff val="-10225"/>
                </a:schemeClr>
              </a:solidFill>
              <a:custDash>
                <a:ds d="200000" sp="200000"/>
              </a:custDash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 cap="flat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/>
                </c:pt>
                <c:pt idx="1">
                  <c:v> </c:v>
                </c:pt>
                <c:pt idx="2">
                  <c:v> 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> </c:v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</c:strCache>
            </c:strRef>
          </c:cat>
          <c:val>
            <c:numRef>
              <c:f>Sheet1!$B$4:$K$4</c:f>
              <c:numCache>
                <c:ptCount val="10"/>
                <c:pt idx="0">
                  <c:v>0.400000</c:v>
                </c:pt>
                <c:pt idx="1">
                  <c:v>0.300000</c:v>
                </c:pt>
                <c:pt idx="2">
                  <c:v>0.400000</c:v>
                </c:pt>
                <c:pt idx="3">
                  <c:v>0.400000</c:v>
                </c:pt>
                <c:pt idx="4">
                  <c:v>0.500000</c:v>
                </c:pt>
                <c:pt idx="5">
                  <c:v>0.400000</c:v>
                </c:pt>
                <c:pt idx="6">
                  <c:v>0.500000</c:v>
                </c:pt>
                <c:pt idx="7">
                  <c:v>0.600000</c:v>
                </c:pt>
                <c:pt idx="8">
                  <c:v>0.200000</c:v>
                </c:pt>
                <c:pt idx="9">
                  <c:v>0.400000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channel 19</c:v>
                </c:pt>
              </c:strCache>
            </c:strRef>
          </c:tx>
          <c:spPr>
            <a:solidFill>
              <a:srgbClr val="FFFFFF"/>
            </a:solidFill>
            <a:ln w="76200" cap="flat">
              <a:solidFill>
                <a:srgbClr val="FF2600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/>
                </c:pt>
                <c:pt idx="1">
                  <c:v> </c:v>
                </c:pt>
                <c:pt idx="2">
                  <c:v> 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> </c:v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</c:strCache>
            </c:strRef>
          </c:cat>
          <c:val>
            <c:numRef>
              <c:f>Sheet1!$B$5:$K$5</c:f>
              <c:numCache>
                <c:ptCount val="10"/>
                <c:pt idx="0">
                  <c:v>0.400000</c:v>
                </c:pt>
                <c:pt idx="1">
                  <c:v>0.300000</c:v>
                </c:pt>
                <c:pt idx="2">
                  <c:v>0.400000</c:v>
                </c:pt>
                <c:pt idx="3">
                  <c:v>0.600000</c:v>
                </c:pt>
                <c:pt idx="4">
                  <c:v>0.500000</c:v>
                </c:pt>
                <c:pt idx="5">
                  <c:v>0.300000</c:v>
                </c:pt>
                <c:pt idx="6">
                  <c:v>0.300000</c:v>
                </c:pt>
                <c:pt idx="7">
                  <c:v>0.400000</c:v>
                </c:pt>
                <c:pt idx="8">
                  <c:v>0.300000</c:v>
                </c:pt>
                <c:pt idx="9">
                  <c:v>0.400000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"/>
          <c:min val="0.2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523278"/>
          <c:y val="0"/>
          <c:w val="0.926441"/>
          <c:h val="0.12941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6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m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emm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成组"/>
          <p:cNvGrpSpPr/>
          <p:nvPr/>
        </p:nvGrpSpPr>
        <p:grpSpPr>
          <a:xfrm>
            <a:off x="1329031" y="2401649"/>
            <a:ext cx="10599109" cy="6338342"/>
            <a:chOff x="0" y="0"/>
            <a:chExt cx="10599108" cy="6338340"/>
          </a:xfrm>
        </p:grpSpPr>
        <p:pic>
          <p:nvPicPr>
            <p:cNvPr id="146" name="截屏2020-07-30下午3.12.35.png" descr="截屏2020-07-30下午3.12.3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0"/>
              <a:ext cx="10261600" cy="218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截屏2020-07-30下午3.12.55.png" descr="截屏2020-07-30下午3.12.5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983559"/>
              <a:ext cx="10464800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截屏2020-07-30下午3.13.10.png" descr="截屏2020-07-30下午3.13.1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6208" y="3988840"/>
              <a:ext cx="10502901" cy="234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" name="theta波：…"/>
          <p:cNvSpPr txBox="1"/>
          <p:nvPr/>
        </p:nvSpPr>
        <p:spPr>
          <a:xfrm>
            <a:off x="1214874" y="285312"/>
            <a:ext cx="4826204" cy="2172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theta波：</a:t>
            </a:r>
          </a:p>
          <a:p>
            <a:pPr algn="l"/>
            <a:r>
              <a:t>1. 原始波形</a:t>
            </a:r>
          </a:p>
          <a:p>
            <a:pPr algn="l"/>
            <a:r>
              <a:t>2. 对原始波形做fft，fft滤波(4-8Hz)</a:t>
            </a:r>
          </a:p>
          <a:p>
            <a:pPr algn="l"/>
            <a:r>
              <a:t>3. 重建信号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0F0628A45C1ABBFC25E4CB068EA8D900.jpg" descr="0F0628A45C1ABBFC25E4CB068EA8D900.jpg"/>
          <p:cNvPicPr>
            <a:picLocks noChangeAspect="1"/>
          </p:cNvPicPr>
          <p:nvPr/>
        </p:nvPicPr>
        <p:blipFill>
          <a:blip r:embed="rId2">
            <a:extLst/>
          </a:blip>
          <a:srcRect l="7428" t="1639" r="897" b="4048"/>
          <a:stretch>
            <a:fillRect/>
          </a:stretch>
        </p:blipFill>
        <p:spPr>
          <a:xfrm>
            <a:off x="642406" y="1651549"/>
            <a:ext cx="11921948" cy="609832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原始图"/>
          <p:cNvSpPr txBox="1"/>
          <p:nvPr/>
        </p:nvSpPr>
        <p:spPr>
          <a:xfrm>
            <a:off x="1429599" y="100439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原始图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截屏2020-07-28下午5.53.36.png" descr="截屏2020-07-28下午5.53.3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779"/>
          <a:stretch>
            <a:fillRect/>
          </a:stretch>
        </p:blipFill>
        <p:spPr>
          <a:xfrm>
            <a:off x="1009650" y="1782018"/>
            <a:ext cx="10985500" cy="635393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heta"/>
          <p:cNvSpPr txBox="1"/>
          <p:nvPr/>
        </p:nvSpPr>
        <p:spPr>
          <a:xfrm>
            <a:off x="1687686" y="1018438"/>
            <a:ext cx="85953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2B410B76D74EDE6395232DC84804FD6.png" descr="B2B410B76D74EDE6395232DC84804FD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423"/>
          <a:stretch>
            <a:fillRect/>
          </a:stretch>
        </p:blipFill>
        <p:spPr>
          <a:xfrm>
            <a:off x="1167169" y="1536700"/>
            <a:ext cx="10960101" cy="625112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beta"/>
          <p:cNvSpPr txBox="1"/>
          <p:nvPr/>
        </p:nvSpPr>
        <p:spPr>
          <a:xfrm>
            <a:off x="1738588" y="1018438"/>
            <a:ext cx="75773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降维：原来 2100 x 19 x 40/10 x 4…"/>
          <p:cNvSpPr txBox="1"/>
          <p:nvPr>
            <p:ph type="body" idx="1"/>
          </p:nvPr>
        </p:nvSpPr>
        <p:spPr>
          <a:xfrm>
            <a:off x="952500" y="856933"/>
            <a:ext cx="11099801" cy="5758490"/>
          </a:xfrm>
          <a:prstGeom prst="rect">
            <a:avLst/>
          </a:prstGeom>
        </p:spPr>
        <p:txBody>
          <a:bodyPr/>
          <a:lstStyle/>
          <a:p>
            <a:pPr/>
            <a:r>
              <a:t>降维：原来 2100 x 19 x 40/10 x 4</a:t>
            </a:r>
          </a:p>
          <a:p>
            <a:pPr/>
            <a:r>
              <a:t>选用1s（之前讲过了）2100 -&gt; 300</a:t>
            </a:r>
          </a:p>
          <a:p>
            <a:pPr/>
            <a:r>
              <a:t>related band power: 300 -&gt;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TFT"/>
          <p:cNvSpPr txBox="1"/>
          <p:nvPr>
            <p:ph type="body" sz="half" idx="1"/>
          </p:nvPr>
        </p:nvSpPr>
        <p:spPr>
          <a:xfrm>
            <a:off x="592357" y="362828"/>
            <a:ext cx="11820086" cy="2172614"/>
          </a:xfrm>
          <a:prstGeom prst="rect">
            <a:avLst/>
          </a:prstGeom>
        </p:spPr>
        <p:txBody>
          <a:bodyPr/>
          <a:lstStyle/>
          <a:p>
            <a:pPr/>
            <a:r>
              <a:t>STFT</a:t>
            </a:r>
          </a:p>
        </p:txBody>
      </p:sp>
      <p:pic>
        <p:nvPicPr>
          <p:cNvPr id="164" name="截屏2020-07-28下午1.50.30.png" descr="截屏2020-07-28下午1.50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229" y="2945193"/>
            <a:ext cx="5740401" cy="5410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成组"/>
          <p:cNvGrpSpPr/>
          <p:nvPr/>
        </p:nvGrpSpPr>
        <p:grpSpPr>
          <a:xfrm>
            <a:off x="6619085" y="3107046"/>
            <a:ext cx="4121674" cy="4534387"/>
            <a:chOff x="0" y="0"/>
            <a:chExt cx="4121672" cy="4534385"/>
          </a:xfrm>
        </p:grpSpPr>
        <p:pic>
          <p:nvPicPr>
            <p:cNvPr id="165" name="截屏2020-07-28下午2.12.50.png" descr="截屏2020-07-28下午2.12.5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017858" cy="2306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截屏2020-07-28下午2.13.13.png" descr="截屏2020-07-28下午2.13.1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2686" y="2339224"/>
              <a:ext cx="3898987" cy="21951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用pair，19 -&gt; 54…"/>
          <p:cNvSpPr txBox="1"/>
          <p:nvPr>
            <p:ph type="body" sz="quarter" idx="1"/>
          </p:nvPr>
        </p:nvSpPr>
        <p:spPr>
          <a:xfrm>
            <a:off x="805998" y="911884"/>
            <a:ext cx="10580097" cy="1616574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2848"/>
            </a:pPr>
            <a:r>
              <a:t>用pair，19 -&gt; 54</a:t>
            </a:r>
          </a:p>
          <a:p>
            <a:pPr marL="395604" indent="-395604" defTabSz="519937">
              <a:spcBef>
                <a:spcPts val="3700"/>
              </a:spcBef>
              <a:defRPr sz="2848"/>
            </a:pPr>
            <a:r>
              <a:t>生物学角度可能有关联的通道</a:t>
            </a:r>
          </a:p>
        </p:txBody>
      </p:sp>
      <p:pic>
        <p:nvPicPr>
          <p:cNvPr id="170" name="pic1.png" descr="pi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1003" y="2613793"/>
            <a:ext cx="6202794" cy="5254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尝试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尝试1:</a:t>
            </a:r>
          </a:p>
          <a:p>
            <a:pPr/>
            <a:r>
              <a:t>在没有扩增数据集之前     40trials</a:t>
            </a:r>
          </a:p>
          <a:p>
            <a:pPr/>
            <a:r>
              <a:t>不稳定，切分数据集</a:t>
            </a:r>
          </a:p>
          <a:p>
            <a:pPr/>
            <a:r>
              <a:t>开始你的解释</a:t>
            </a:r>
          </a:p>
        </p:txBody>
      </p:sp>
      <p:sp>
        <p:nvSpPr>
          <p:cNvPr id="173" name="接下来是算法部分"/>
          <p:cNvSpPr txBox="1"/>
          <p:nvPr/>
        </p:nvSpPr>
        <p:spPr>
          <a:xfrm>
            <a:off x="873465" y="673968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接下来是算法部分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表格"/>
          <p:cNvGraphicFramePr/>
          <p:nvPr/>
        </p:nvGraphicFramePr>
        <p:xfrm>
          <a:off x="727544" y="619702"/>
          <a:ext cx="11979710" cy="73363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997250"/>
                <a:gridCol w="997250"/>
                <a:gridCol w="997250"/>
                <a:gridCol w="997250"/>
                <a:gridCol w="997250"/>
                <a:gridCol w="997250"/>
                <a:gridCol w="997250"/>
                <a:gridCol w="997250"/>
                <a:gridCol w="997250"/>
                <a:gridCol w="997250"/>
                <a:gridCol w="997250"/>
                <a:gridCol w="997250"/>
              </a:tblGrid>
              <a:tr h="35138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Pair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LogisticRegression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Kneighbors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SVC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GaussianProcess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DecisionTree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RandomForest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MLP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AdaBoost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GaussianNB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QuadraticDiscriminant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Dummy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1388"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二维折线图"/>
          <p:cNvGraphicFramePr/>
          <p:nvPr/>
        </p:nvGraphicFramePr>
        <p:xfrm>
          <a:off x="296665" y="1011696"/>
          <a:ext cx="12411470" cy="823663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8" name="随便挑了2个pair"/>
          <p:cNvSpPr txBox="1"/>
          <p:nvPr/>
        </p:nvSpPr>
        <p:spPr>
          <a:xfrm>
            <a:off x="1337293" y="599494"/>
            <a:ext cx="23661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随便挑了2个pair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截屏2020-07-30下午3.39.41.png" descr="截屏2020-07-30下午3.3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5516" y="2314313"/>
            <a:ext cx="89789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EEG信号"/>
          <p:cNvSpPr txBox="1"/>
          <p:nvPr/>
        </p:nvSpPr>
        <p:spPr>
          <a:xfrm>
            <a:off x="2057476" y="1073150"/>
            <a:ext cx="13502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EEG信号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尝试二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尝试二：</a:t>
            </a:r>
          </a:p>
          <a:p>
            <a:pPr/>
            <a:r>
              <a:t>cross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尝试三：…"/>
          <p:cNvSpPr txBox="1"/>
          <p:nvPr>
            <p:ph type="body" sz="quarter" idx="1"/>
          </p:nvPr>
        </p:nvSpPr>
        <p:spPr>
          <a:xfrm>
            <a:off x="578488" y="521977"/>
            <a:ext cx="11099801" cy="1856700"/>
          </a:xfrm>
          <a:prstGeom prst="rect">
            <a:avLst/>
          </a:prstGeom>
        </p:spPr>
        <p:txBody>
          <a:bodyPr/>
          <a:lstStyle/>
          <a:p>
            <a:pPr/>
            <a:r>
              <a:t>尝试三：</a:t>
            </a:r>
          </a:p>
          <a:p>
            <a:pPr/>
            <a:r>
              <a:t>平移</a:t>
            </a:r>
          </a:p>
        </p:txBody>
      </p:sp>
      <p:sp>
        <p:nvSpPr>
          <p:cNvPr id="183" name="结果show off"/>
          <p:cNvSpPr txBox="1"/>
          <p:nvPr/>
        </p:nvSpPr>
        <p:spPr>
          <a:xfrm>
            <a:off x="4374623" y="942340"/>
            <a:ext cx="196748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结果show 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表格"/>
          <p:cNvGraphicFramePr/>
          <p:nvPr/>
        </p:nvGraphicFramePr>
        <p:xfrm>
          <a:off x="677170" y="1979793"/>
          <a:ext cx="11967010" cy="30008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87910"/>
                <a:gridCol w="1087910"/>
                <a:gridCol w="1087910"/>
                <a:gridCol w="1087910"/>
                <a:gridCol w="1087910"/>
                <a:gridCol w="1087910"/>
                <a:gridCol w="1087910"/>
                <a:gridCol w="1087910"/>
                <a:gridCol w="1087910"/>
                <a:gridCol w="1087910"/>
                <a:gridCol w="1087910"/>
              </a:tblGrid>
              <a:tr h="7502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channel 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7502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channel 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929292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502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channel 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502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channel 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" name="KNeighborsClassifier…"/>
          <p:cNvSpPr txBox="1"/>
          <p:nvPr/>
        </p:nvSpPr>
        <p:spPr>
          <a:xfrm>
            <a:off x="428021" y="352173"/>
            <a:ext cx="10533030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KNeighborsClassifier</a:t>
            </a:r>
          </a:p>
          <a:p>
            <a:pPr algn="l"/>
            <a:r>
              <a:t>n_neighbors = 3</a:t>
            </a:r>
          </a:p>
          <a:p>
            <a:pPr algn="l"/>
            <a:r>
              <a:t>选用了（18，19）作为pair . 稳定性好的是改进过的，正确率up, 稳定性up</a:t>
            </a:r>
          </a:p>
        </p:txBody>
      </p:sp>
      <p:graphicFrame>
        <p:nvGraphicFramePr>
          <p:cNvPr id="187" name="二维折线图"/>
          <p:cNvGraphicFramePr/>
          <p:nvPr/>
        </p:nvGraphicFramePr>
        <p:xfrm>
          <a:off x="1011415" y="5489498"/>
          <a:ext cx="10957772" cy="380347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"/>
          <p:cNvGraphicFramePr/>
          <p:nvPr/>
        </p:nvGraphicFramePr>
        <p:xfrm>
          <a:off x="597211" y="440450"/>
          <a:ext cx="8521804" cy="4568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11376"/>
                <a:gridCol w="1826496"/>
                <a:gridCol w="1644877"/>
                <a:gridCol w="1887213"/>
                <a:gridCol w="1839138"/>
              </a:tblGrid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0.0000203036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0.9999999835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0.0000008078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0.0000848137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0.0000000533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0.0457158864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0.00000000101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0.9987572004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0.999999954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0.000000058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0.9998529095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0.999987682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0.999814183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0.9958282297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0.8933335616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0.9999999983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0.9673163398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553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0.1302304488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0.8933335616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表格"/>
          <p:cNvGraphicFramePr/>
          <p:nvPr/>
        </p:nvGraphicFramePr>
        <p:xfrm>
          <a:off x="586022" y="5246847"/>
          <a:ext cx="8544181" cy="41136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314825"/>
                <a:gridCol w="1831299"/>
                <a:gridCol w="1649203"/>
                <a:gridCol w="1892176"/>
                <a:gridCol w="1843974"/>
              </a:tblGrid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1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929292"/>
                      </a:solidFill>
                      <a:miter lim="400000"/>
                    </a:lnT>
                    <a:lnB w="12700">
                      <a:solidFill>
                        <a:srgbClr val="92929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开始分析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开始分析：</a:t>
            </a:r>
          </a:p>
          <a:p>
            <a:pPr/>
            <a:r>
              <a:t>结果分析</a:t>
            </a:r>
          </a:p>
          <a:p>
            <a:pPr/>
            <a:r>
              <a:t>问题和可以改进的地方(数据量,噪声)</a:t>
            </a:r>
          </a:p>
          <a:p>
            <a:pPr/>
            <a:r>
              <a:t>其他各种bibi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s!"/>
          <p:cNvSpPr txBox="1"/>
          <p:nvPr>
            <p:ph type="body" idx="14"/>
          </p:nvPr>
        </p:nvSpPr>
        <p:spPr>
          <a:xfrm>
            <a:off x="1270000" y="4062351"/>
            <a:ext cx="10464800" cy="1019298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morize 10 pictures  —  3min…"/>
          <p:cNvSpPr txBox="1"/>
          <p:nvPr>
            <p:ph type="body" idx="1"/>
          </p:nvPr>
        </p:nvSpPr>
        <p:spPr>
          <a:xfrm>
            <a:off x="952500" y="679732"/>
            <a:ext cx="11099800" cy="7213601"/>
          </a:xfrm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lphaUcPeriod" startAt="1"/>
            </a:pPr>
            <a:r>
              <a:t>Memorize 10 pictures  —  3min</a:t>
            </a:r>
          </a:p>
          <a:p>
            <a:pPr marL="635000" indent="-635000">
              <a:buSzPct val="100000"/>
              <a:buAutoNum type="alphaUcPeriod" startAt="1"/>
            </a:pPr>
            <a:r>
              <a:t>Rest without pictures — 1min</a:t>
            </a:r>
          </a:p>
          <a:p>
            <a:pPr marL="635000" indent="-635000">
              <a:buSzPct val="100000"/>
              <a:buAutoNum type="alphaUcPeriod" startAt="1"/>
            </a:pPr>
            <a:r>
              <a:t>Test trials:</a:t>
            </a:r>
          </a:p>
        </p:txBody>
      </p:sp>
      <p:sp>
        <p:nvSpPr>
          <p:cNvPr id="126" name="先大概讲一下实验过程，数据etc"/>
          <p:cNvSpPr txBox="1"/>
          <p:nvPr/>
        </p:nvSpPr>
        <p:spPr>
          <a:xfrm>
            <a:off x="831850" y="438150"/>
            <a:ext cx="453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先大概讲一下实验过程，数据etc</a:t>
            </a:r>
          </a:p>
        </p:txBody>
      </p:sp>
      <p:pic>
        <p:nvPicPr>
          <p:cNvPr id="127" name="截屏2020-07-28上午12.10.35.png" descr="截屏2020-07-28上午12.10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034" y="6171564"/>
            <a:ext cx="10356732" cy="2747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数据规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数据规模</a:t>
            </a:r>
          </a:p>
          <a:p>
            <a:pPr/>
            <a:r>
              <a:t>19个通道</a:t>
            </a:r>
          </a:p>
          <a:p>
            <a:pPr/>
            <a:r>
              <a:t>4个人</a:t>
            </a:r>
          </a:p>
          <a:p>
            <a:pPr/>
            <a:r>
              <a:t>10/40个trial</a:t>
            </a:r>
          </a:p>
          <a:p>
            <a:pPr/>
            <a:r>
              <a:t>7s, 2100个点</a:t>
            </a:r>
          </a:p>
        </p:txBody>
      </p:sp>
      <p:pic>
        <p:nvPicPr>
          <p:cNvPr id="130" name="pic1.png" descr="pi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8933" y="1615660"/>
            <a:ext cx="8351084" cy="707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面对的问题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面对的问题：</a:t>
            </a:r>
          </a:p>
          <a:p>
            <a:pPr/>
            <a:r>
              <a:t>数据混乱，维度高，噪声大</a:t>
            </a:r>
          </a:p>
          <a:p>
            <a:pPr/>
            <a:r>
              <a:t>如何进行特征提取？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预处理一：…"/>
          <p:cNvSpPr txBox="1"/>
          <p:nvPr/>
        </p:nvSpPr>
        <p:spPr>
          <a:xfrm>
            <a:off x="923535" y="992251"/>
            <a:ext cx="6640374" cy="1795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预处理一：</a:t>
            </a:r>
          </a:p>
          <a:p>
            <a:pPr algn="l"/>
            <a:r>
              <a:t>从7s中截取了3s，不稳定</a:t>
            </a:r>
          </a:p>
          <a:p>
            <a:pPr algn="l"/>
            <a:r>
              <a:t>后来改成了1s，2.8s - 3.8s （人脑反应速度0.3s)</a:t>
            </a:r>
          </a:p>
          <a:p>
            <a:pPr algn="l"/>
            <a:r>
              <a:t>降低数据的维度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预处理二：滤波DWT…"/>
          <p:cNvSpPr txBox="1"/>
          <p:nvPr/>
        </p:nvSpPr>
        <p:spPr>
          <a:xfrm>
            <a:off x="978276" y="566796"/>
            <a:ext cx="6515101" cy="173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预处理二：滤波DWT</a:t>
            </a:r>
          </a:p>
          <a:p>
            <a:pPr algn="l"/>
            <a:r>
              <a:t>关于滤波的方法，先尝试了DWT。</a:t>
            </a:r>
          </a:p>
          <a:p>
            <a:pPr algn="l"/>
            <a:r>
              <a:t>结果太多，麻烦死了。最后还是选择了傅立叶。</a:t>
            </a:r>
          </a:p>
        </p:txBody>
      </p:sp>
      <p:pic>
        <p:nvPicPr>
          <p:cNvPr id="137" name="7b758fcde46a7f3866f79acdae88620.png" descr="7b758fcde46a7f3866f79acdae886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49" y="3016249"/>
            <a:ext cx="11010901" cy="372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预处理三：滤波fft…"/>
          <p:cNvSpPr txBox="1"/>
          <p:nvPr/>
        </p:nvSpPr>
        <p:spPr>
          <a:xfrm>
            <a:off x="1293740" y="481076"/>
            <a:ext cx="3162301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预处理三：滤波fft</a:t>
            </a:r>
          </a:p>
          <a:p>
            <a:pPr algn="l"/>
            <a:r>
              <a:t>把最明显的噪声滤掉。</a:t>
            </a:r>
          </a:p>
        </p:txBody>
      </p:sp>
      <p:sp>
        <p:nvSpPr>
          <p:cNvPr id="140" name="矩形"/>
          <p:cNvSpPr/>
          <p:nvPr/>
        </p:nvSpPr>
        <p:spPr>
          <a:xfrm>
            <a:off x="1410430" y="6591657"/>
            <a:ext cx="1050546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1" name="截屏2020-07-30下午3.09.19.png" descr="截屏2020-07-30下午3.09.19.png"/>
          <p:cNvPicPr>
            <a:picLocks noChangeAspect="1"/>
          </p:cNvPicPr>
          <p:nvPr/>
        </p:nvPicPr>
        <p:blipFill>
          <a:blip r:embed="rId2">
            <a:extLst/>
          </a:blip>
          <a:srcRect l="0" t="0" r="2477" b="0"/>
          <a:stretch>
            <a:fillRect/>
          </a:stretch>
        </p:blipFill>
        <p:spPr>
          <a:xfrm>
            <a:off x="173463" y="2430364"/>
            <a:ext cx="12657874" cy="542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截屏2020-07-28上午12.15.30.png" descr="截屏2020-07-28上午12.15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056" y="1511299"/>
            <a:ext cx="10045701" cy="673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预处理四：继续滤波。…"/>
          <p:cNvSpPr txBox="1"/>
          <p:nvPr/>
        </p:nvSpPr>
        <p:spPr>
          <a:xfrm>
            <a:off x="1293740" y="485496"/>
            <a:ext cx="4381501" cy="129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预处理四：继续滤波。</a:t>
            </a:r>
          </a:p>
          <a:p>
            <a:pPr algn="l"/>
            <a:r>
              <a:t>脑机信号中面对的有用的波段。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