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5"/>
  </p:notesMasterIdLst>
  <p:sldIdLst>
    <p:sldId id="256" r:id="rId3"/>
    <p:sldId id="258" r:id="rId4"/>
    <p:sldId id="264" r:id="rId5"/>
    <p:sldId id="257" r:id="rId6"/>
    <p:sldId id="336" r:id="rId7"/>
    <p:sldId id="394" r:id="rId8"/>
    <p:sldId id="395" r:id="rId9"/>
    <p:sldId id="396" r:id="rId10"/>
    <p:sldId id="339" r:id="rId11"/>
    <p:sldId id="347" r:id="rId12"/>
    <p:sldId id="361" r:id="rId13"/>
    <p:sldId id="362" r:id="rId14"/>
    <p:sldId id="366" r:id="rId15"/>
    <p:sldId id="365" r:id="rId16"/>
    <p:sldId id="364" r:id="rId17"/>
    <p:sldId id="367" r:id="rId18"/>
    <p:sldId id="349" r:id="rId19"/>
    <p:sldId id="265" r:id="rId20"/>
    <p:sldId id="259" r:id="rId21"/>
    <p:sldId id="266" r:id="rId22"/>
    <p:sldId id="260" r:id="rId23"/>
    <p:sldId id="302" r:id="rId24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58" userDrawn="1">
          <p15:clr>
            <a:srgbClr val="A4A3A4"/>
          </p15:clr>
        </p15:guide>
        <p15:guide id="2" pos="2006" userDrawn="1">
          <p15:clr>
            <a:srgbClr val="A4A3A4"/>
          </p15:clr>
        </p15:guide>
        <p15:guide id="3" pos="5668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CAC"/>
    <a:srgbClr val="F9C7C7"/>
    <a:srgbClr val="E8E8E8"/>
    <a:srgbClr val="D5D5D5"/>
    <a:srgbClr val="C0C0C0"/>
    <a:srgbClr val="FDE7E7"/>
    <a:srgbClr val="FBD9D9"/>
    <a:srgbClr val="F8C0C0"/>
    <a:srgbClr val="A1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9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1218" y="84"/>
      </p:cViewPr>
      <p:guideLst>
        <p:guide orient="horz" pos="3358"/>
        <p:guide pos="2006"/>
        <p:guide pos="56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38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08043-7B73-4AEA-A83B-1845838945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F9D89-0FA3-4657-B495-A12000107B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463C-8A17-4A8D-B0B4-7766AA8D53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F0E9-3BF6-457F-9976-1858A2C91091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 descr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11130" y="180975"/>
            <a:ext cx="1731010" cy="5861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60394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463C-8A17-4A8D-B0B4-7766AA8D53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F0E9-3BF6-457F-9976-1858A2C91091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 descr="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311130" y="180975"/>
            <a:ext cx="1731010" cy="5861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E297-474B-4A86-A7C8-228BCE0B58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7DEB-90F5-4A8C-8837-7104AE75A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A463C-8A17-4A8D-B0B4-7766AA8D53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1F0E9-3BF6-457F-9976-1858A2C9109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/>
        </p:nvSpPr>
        <p:spPr>
          <a:xfrm>
            <a:off x="0" y="6008914"/>
            <a:ext cx="12192000" cy="849086"/>
          </a:xfrm>
          <a:custGeom>
            <a:avLst/>
            <a:gdLst>
              <a:gd name="connsiteX0" fmla="*/ 0 w 12192000"/>
              <a:gd name="connsiteY0" fmla="*/ 0 h 1592262"/>
              <a:gd name="connsiteX1" fmla="*/ 3203 w 12192000"/>
              <a:gd name="connsiteY1" fmla="*/ 0 h 1592262"/>
              <a:gd name="connsiteX2" fmla="*/ 198051 w 12192000"/>
              <a:gd name="connsiteY2" fmla="*/ 37448 h 1592262"/>
              <a:gd name="connsiteX3" fmla="*/ 6115050 w 12192000"/>
              <a:gd name="connsiteY3" fmla="*/ 868362 h 1592262"/>
              <a:gd name="connsiteX4" fmla="*/ 12172950 w 12192000"/>
              <a:gd name="connsiteY4" fmla="*/ 11112 h 1592262"/>
              <a:gd name="connsiteX5" fmla="*/ 12192000 w 12192000"/>
              <a:gd name="connsiteY5" fmla="*/ 6960 h 1592262"/>
              <a:gd name="connsiteX6" fmla="*/ 12192000 w 12192000"/>
              <a:gd name="connsiteY6" fmla="*/ 1592262 h 1592262"/>
              <a:gd name="connsiteX7" fmla="*/ 0 w 12192000"/>
              <a:gd name="connsiteY7" fmla="*/ 1592262 h 159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592262">
                <a:moveTo>
                  <a:pt x="0" y="0"/>
                </a:moveTo>
                <a:lnTo>
                  <a:pt x="3203" y="0"/>
                </a:lnTo>
                <a:lnTo>
                  <a:pt x="198051" y="37448"/>
                </a:lnTo>
                <a:cubicBezTo>
                  <a:pt x="1478682" y="287561"/>
                  <a:pt x="4207074" y="865386"/>
                  <a:pt x="6115050" y="868362"/>
                </a:cubicBezTo>
                <a:cubicBezTo>
                  <a:pt x="8150225" y="871537"/>
                  <a:pt x="10950575" y="233362"/>
                  <a:pt x="12172950" y="11112"/>
                </a:cubicBezTo>
                <a:lnTo>
                  <a:pt x="12192000" y="6960"/>
                </a:lnTo>
                <a:lnTo>
                  <a:pt x="12192000" y="1592262"/>
                </a:lnTo>
                <a:lnTo>
                  <a:pt x="0" y="159226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185285" y="3608070"/>
            <a:ext cx="3965575" cy="112268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zh-CN" altLang="en-US" sz="4400" dirty="0"/>
              <a:t>学习进展汇报</a:t>
            </a:r>
            <a:endParaRPr lang="zh-CN" altLang="en-US" sz="4400" dirty="0"/>
          </a:p>
        </p:txBody>
      </p:sp>
      <p:grpSp>
        <p:nvGrpSpPr>
          <p:cNvPr id="26" name="组合 25"/>
          <p:cNvGrpSpPr/>
          <p:nvPr/>
        </p:nvGrpSpPr>
        <p:grpSpPr>
          <a:xfrm>
            <a:off x="406400" y="0"/>
            <a:ext cx="1930400" cy="513715"/>
            <a:chOff x="406529" y="0"/>
            <a:chExt cx="1282523" cy="513472"/>
          </a:xfrm>
        </p:grpSpPr>
        <p:sp>
          <p:nvSpPr>
            <p:cNvPr id="24" name="矩形 23"/>
            <p:cNvSpPr/>
            <p:nvPr/>
          </p:nvSpPr>
          <p:spPr>
            <a:xfrm>
              <a:off x="406529" y="0"/>
              <a:ext cx="1282523" cy="5134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22952" y="72070"/>
              <a:ext cx="1249680" cy="368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spc="300" dirty="0">
                  <a:solidFill>
                    <a:schemeClr val="bg1"/>
                  </a:solidFill>
                </a:rPr>
                <a:t>学习进展汇报</a:t>
              </a:r>
              <a:endParaRPr lang="zh-CN" altLang="en-US" b="1" spc="3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5182235" y="5344795"/>
            <a:ext cx="1972310" cy="4102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2000" dirty="0"/>
              <a:t>汇报人：</a:t>
            </a:r>
            <a:r>
              <a:rPr lang="zh-CN" altLang="en-US" sz="2000" dirty="0"/>
              <a:t>曹思雨</a:t>
            </a:r>
            <a:endParaRPr lang="zh-CN" altLang="en-US" sz="2000" dirty="0"/>
          </a:p>
        </p:txBody>
      </p:sp>
      <p:pic>
        <p:nvPicPr>
          <p:cNvPr id="3" name="图片 2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8540" y="782955"/>
            <a:ext cx="2679065" cy="26460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722470"/>
            <a:ext cx="1603948" cy="585802"/>
            <a:chOff x="0" y="722470"/>
            <a:chExt cx="1603948" cy="585802"/>
          </a:xfrm>
        </p:grpSpPr>
        <p:sp>
          <p:nvSpPr>
            <p:cNvPr id="11" name="矩形 10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11106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文献</a:t>
            </a:r>
            <a:r>
              <a:rPr lang="zh-CN" altLang="en-US" sz="2000" b="1" dirty="0">
                <a:solidFill>
                  <a:schemeClr val="bg1"/>
                </a:solidFill>
              </a:rPr>
              <a:t>阅读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1106" y="2705169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学习情况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1106" y="4595021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下周计划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47636" y="700008"/>
            <a:ext cx="18649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 dirty="0">
                <a:solidFill>
                  <a:schemeClr val="accent1"/>
                </a:solidFill>
              </a:rPr>
              <a:t>1.3</a:t>
            </a:r>
            <a:r>
              <a:rPr lang="zh-CN" altLang="en-US" sz="2400" b="1" dirty="0">
                <a:solidFill>
                  <a:schemeClr val="accent1"/>
                </a:solidFill>
              </a:rPr>
              <a:t>应用</a:t>
            </a:r>
            <a:r>
              <a:rPr lang="zh-CN" altLang="en-US" sz="2400" b="1" dirty="0">
                <a:solidFill>
                  <a:schemeClr val="accent1"/>
                </a:solidFill>
              </a:rPr>
              <a:t>领域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42135" y="1308735"/>
            <a:ext cx="10224135" cy="5118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609600" algn="just" fontAlgn="auto">
              <a:lnSpc>
                <a:spcPct val="20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）在</a:t>
            </a:r>
            <a:r>
              <a:rPr lang="zh-CN" altLang="en-US" sz="2400" b="1" dirty="0"/>
              <a:t>城市交通中的应用</a:t>
            </a:r>
            <a:endParaRPr lang="zh-CN" altLang="en-US" sz="2400" b="1" dirty="0"/>
          </a:p>
          <a:p>
            <a:pPr indent="508000" algn="just" fontAlgn="auto">
              <a:lnSpc>
                <a:spcPct val="20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从行人行为安全建模、汽车驾驶员行为建模两个方面进行展开。</a:t>
            </a:r>
            <a:endParaRPr lang="zh-CN" altLang="en-US" sz="2400" b="1" dirty="0"/>
          </a:p>
          <a:p>
            <a:pPr marL="360045" indent="508000" algn="just" fontAlgn="auto">
              <a:lnSpc>
                <a:spcPct val="20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en-US" altLang="zh-CN" sz="2000" b="1" dirty="0"/>
              <a:t>a.</a:t>
            </a:r>
            <a:r>
              <a:rPr lang="zh-CN" altLang="en-US" sz="2000" b="1" dirty="0"/>
              <a:t>行人行为安全建模</a:t>
            </a:r>
            <a:endParaRPr lang="zh-CN" altLang="en-US" sz="2000" b="1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由于行人对</a:t>
            </a:r>
            <a:r>
              <a:rPr lang="zh-CN" altLang="en-US" sz="2000" u="sng" dirty="0"/>
              <a:t>距离和车速的判断能力差</a:t>
            </a:r>
            <a:r>
              <a:rPr lang="zh-CN" altLang="en-US" sz="2000" dirty="0"/>
              <a:t>等因素而导致的行人不安全行为，通过</a:t>
            </a:r>
            <a:r>
              <a:rPr lang="zh-CN" altLang="en-US" sz="2000" b="1" dirty="0"/>
              <a:t>人的行为建模</a:t>
            </a:r>
            <a:r>
              <a:rPr lang="zh-CN" altLang="en-US" sz="2000" dirty="0"/>
              <a:t>可以更好地理解行人行为。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比如，在非斑马线道路上，行人以不断变化的速度和方向越过马路，导致发生较多的交通事故。通过</a:t>
            </a:r>
            <a:r>
              <a:rPr lang="zh-CN" altLang="en-US" sz="2000" b="1" dirty="0"/>
              <a:t>计算模型</a:t>
            </a:r>
            <a:r>
              <a:rPr lang="zh-CN" altLang="en-US" sz="2000" dirty="0"/>
              <a:t>来解决行人横穿马路时出现弯曲的行动轨迹的机理。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在决策过程中，行人试图通过权衡</a:t>
            </a:r>
            <a:r>
              <a:rPr lang="zh-CN" altLang="en-US" sz="2000" u="sng" dirty="0"/>
              <a:t>感知风险（PR）</a:t>
            </a:r>
            <a:r>
              <a:rPr lang="zh-CN" altLang="en-US" sz="2000" dirty="0"/>
              <a:t>和</a:t>
            </a:r>
            <a:r>
              <a:rPr lang="zh-CN" altLang="en-US" sz="2000" u="sng" dirty="0"/>
              <a:t>效率</a:t>
            </a:r>
            <a:r>
              <a:rPr lang="zh-CN" altLang="en-US" sz="2000" dirty="0"/>
              <a:t>来最大程度地减少不适感。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（</a:t>
            </a:r>
            <a:r>
              <a:rPr lang="zh-CN" altLang="en-US" sz="2000" u="sng" dirty="0"/>
              <a:t>感知风险</a:t>
            </a:r>
            <a:r>
              <a:rPr lang="zh-CN" altLang="en-US" sz="2000" dirty="0"/>
              <a:t>来自车辆和道路上的特定位置；</a:t>
            </a:r>
            <a:r>
              <a:rPr lang="zh-CN" altLang="en-US" sz="2000" u="sng" dirty="0"/>
              <a:t>效率</a:t>
            </a:r>
            <a:r>
              <a:rPr lang="zh-CN" altLang="en-US" sz="2000" dirty="0"/>
              <a:t>则通过与目标的偏离来建模）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722470"/>
            <a:ext cx="1603948" cy="585802"/>
            <a:chOff x="0" y="722470"/>
            <a:chExt cx="1603948" cy="585802"/>
          </a:xfrm>
        </p:grpSpPr>
        <p:sp>
          <p:nvSpPr>
            <p:cNvPr id="11" name="矩形 10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11106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文献</a:t>
            </a:r>
            <a:r>
              <a:rPr lang="zh-CN" altLang="en-US" sz="2000" b="1" dirty="0">
                <a:solidFill>
                  <a:schemeClr val="bg1"/>
                </a:solidFill>
              </a:rPr>
              <a:t>阅读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1106" y="2705169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学习情况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1106" y="4595021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下周计划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47636" y="700008"/>
            <a:ext cx="18649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 dirty="0">
                <a:solidFill>
                  <a:schemeClr val="accent1"/>
                </a:solidFill>
              </a:rPr>
              <a:t>1.3</a:t>
            </a:r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应用领域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42135" y="1214120"/>
            <a:ext cx="9806305" cy="5549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60045" indent="508000" algn="just" fontAlgn="auto">
              <a:lnSpc>
                <a:spcPct val="20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en-US" altLang="zh-CN" sz="2000" b="1" dirty="0"/>
              <a:t>b.</a:t>
            </a:r>
            <a:r>
              <a:rPr lang="zh-CN" altLang="en-US" sz="2000" b="1" dirty="0"/>
              <a:t>汽车驾驶员行为建模</a:t>
            </a:r>
            <a:endParaRPr lang="zh-CN" altLang="en-US" sz="2000" b="1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驾驶员因素是交通事故当中的重要因素之一。比如，驾驶员的</a:t>
            </a:r>
            <a:r>
              <a:rPr lang="zh-CN" altLang="en-US" sz="2000" u="sng" dirty="0"/>
              <a:t>超速行为</a:t>
            </a:r>
            <a:r>
              <a:rPr lang="zh-CN" altLang="en-US" sz="2000" dirty="0"/>
              <a:t>、</a:t>
            </a:r>
            <a:r>
              <a:rPr lang="zh-CN" altLang="en-US" sz="2000" u="sng" dirty="0"/>
              <a:t>工作负荷较高</a:t>
            </a:r>
            <a:r>
              <a:rPr lang="zh-CN" altLang="en-US" sz="2000" dirty="0"/>
              <a:t>等。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u="sng" dirty="0"/>
              <a:t>超速行驶</a:t>
            </a:r>
            <a:r>
              <a:rPr lang="zh-CN" altLang="en-US" sz="2000" dirty="0"/>
              <a:t>的预测：开发并验证了一种</a:t>
            </a:r>
            <a:r>
              <a:rPr lang="zh-CN" altLang="en-US" sz="2000" b="1" dirty="0"/>
              <a:t>智能超速预测系统（ISPS）</a:t>
            </a:r>
            <a:r>
              <a:rPr lang="zh-CN" altLang="en-US" sz="2000" dirty="0"/>
              <a:t>来防止超速的发生。通过建模预测，ISPS可以成功预测大多数（平均测试准确度超过86%）无意超速驾驶情况。ISPS能够在意外发生之前至少4秒预测意外的速度，4秒钟的时间间隔足以发出警告并让普通驾驶员响应。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u="sng" dirty="0">
                <a:sym typeface="+mn-ea"/>
              </a:rPr>
              <a:t>工作负荷</a:t>
            </a:r>
            <a:r>
              <a:rPr lang="zh-CN" altLang="en-US" sz="2000" dirty="0">
                <a:sym typeface="+mn-ea"/>
              </a:rPr>
              <a:t>可视化</a:t>
            </a:r>
            <a:r>
              <a:rPr lang="zh-CN" altLang="en-US" sz="2000" dirty="0"/>
              <a:t>：通过一种基于</a:t>
            </a:r>
            <a:r>
              <a:rPr lang="zh-CN" altLang="en-US" sz="2000" b="1" dirty="0"/>
              <a:t>排队网络理论的新计算方法</a:t>
            </a:r>
            <a:r>
              <a:rPr lang="zh-CN" altLang="en-US" sz="2000" dirty="0"/>
              <a:t>建模驾驶员绩效和工作负荷，以及工作负荷和绩效的年龄差异，进而实时地将驾驶员工作负荷可视化。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此外，通过建模的方法探讨车联网系统中</a:t>
            </a:r>
            <a:r>
              <a:rPr lang="zh-CN" altLang="en-US" sz="2000" u="sng" dirty="0">
                <a:solidFill>
                  <a:schemeClr val="tx1"/>
                </a:solidFill>
              </a:rPr>
              <a:t>人在环的无线报警信息通知模型</a:t>
            </a:r>
            <a:r>
              <a:rPr lang="zh-CN" altLang="en-US" sz="2000" dirty="0"/>
              <a:t>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722470"/>
            <a:ext cx="1603948" cy="585802"/>
            <a:chOff x="0" y="722470"/>
            <a:chExt cx="1603948" cy="585802"/>
          </a:xfrm>
        </p:grpSpPr>
        <p:sp>
          <p:nvSpPr>
            <p:cNvPr id="11" name="矩形 10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11106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文献</a:t>
            </a:r>
            <a:r>
              <a:rPr lang="zh-CN" altLang="en-US" sz="2000" b="1" dirty="0">
                <a:solidFill>
                  <a:schemeClr val="bg1"/>
                </a:solidFill>
              </a:rPr>
              <a:t>阅读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1106" y="2705169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学习情况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1106" y="4595021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下周计划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47636" y="700008"/>
            <a:ext cx="18649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 dirty="0">
                <a:solidFill>
                  <a:schemeClr val="accent1"/>
                </a:solidFill>
              </a:rPr>
              <a:t>1.3</a:t>
            </a:r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应用领域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947545" y="1160145"/>
            <a:ext cx="9806305" cy="55816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609600" algn="just" fontAlgn="auto">
              <a:lnSpc>
                <a:spcPct val="20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）在</a:t>
            </a:r>
            <a:r>
              <a:rPr lang="zh-CN" altLang="en-US" sz="2400" b="1" dirty="0">
                <a:sym typeface="+mn-ea"/>
              </a:rPr>
              <a:t>家居、工作场所和其他公共场所</a:t>
            </a:r>
            <a:r>
              <a:rPr lang="zh-CN" altLang="en-US" sz="2400" b="1" dirty="0"/>
              <a:t>中的应用</a:t>
            </a:r>
            <a:endParaRPr lang="zh-CN" altLang="en-US" sz="2400" b="1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人的日常行为常有一定规律，通过</a:t>
            </a:r>
            <a:r>
              <a:rPr lang="zh-CN" altLang="en-US" sz="2000" b="1" dirty="0"/>
              <a:t>行为计算模型</a:t>
            </a:r>
            <a:r>
              <a:rPr lang="zh-CN" altLang="en-US" sz="2000" dirty="0"/>
              <a:t>明确人的感知、信息处理与行为决策的相互关系，并将数据合理应用，有利于使生活场景的设计在最大程度上满足人因需求。从家居、工作及其他公共场所的人因需求考虑及相关设计进行展开。</a:t>
            </a:r>
            <a:endParaRPr lang="zh-CN" altLang="en-US" sz="2000" dirty="0"/>
          </a:p>
          <a:p>
            <a:pPr marL="360045" indent="508000" algn="just" fontAlgn="auto">
              <a:lnSpc>
                <a:spcPct val="20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en-US" altLang="zh-CN" sz="2000" b="1" dirty="0">
                <a:sym typeface="+mn-ea"/>
              </a:rPr>
              <a:t>a.</a:t>
            </a:r>
            <a:r>
              <a:rPr lang="zh-CN" altLang="en-US" sz="2000" b="1" dirty="0">
                <a:sym typeface="+mn-ea"/>
              </a:rPr>
              <a:t>家居场所设计建模</a:t>
            </a:r>
            <a:endParaRPr lang="zh-CN" altLang="en-US" sz="2000" b="1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ym typeface="+mn-ea"/>
              </a:rPr>
              <a:t>大部分家居室内空间设计有共通之处，这得益于对人的日常行为规律，即</a:t>
            </a:r>
            <a:r>
              <a:rPr lang="zh-CN" altLang="en-US" sz="2000" u="sng" dirty="0">
                <a:sym typeface="+mn-ea"/>
              </a:rPr>
              <a:t>从感知到决策的逻辑链</a:t>
            </a:r>
            <a:r>
              <a:rPr lang="zh-CN" altLang="en-US" sz="2000" dirty="0">
                <a:sym typeface="+mn-ea"/>
              </a:rPr>
              <a:t>的建模分析。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ym typeface="+mn-ea"/>
              </a:rPr>
              <a:t>通过建立</a:t>
            </a:r>
            <a:r>
              <a:rPr lang="zh-CN" altLang="en-US" sz="2000" b="1" dirty="0">
                <a:sym typeface="+mn-ea"/>
              </a:rPr>
              <a:t>QN-MHP模型</a:t>
            </a:r>
            <a:r>
              <a:rPr lang="zh-CN" altLang="en-US" sz="2000" dirty="0">
                <a:sym typeface="+mn-ea"/>
              </a:rPr>
              <a:t>基于</a:t>
            </a:r>
            <a:r>
              <a:rPr lang="zh-CN" altLang="en-US" sz="2000" u="sng" dirty="0">
                <a:sym typeface="+mn-ea"/>
              </a:rPr>
              <a:t>人的生理和神经</a:t>
            </a:r>
            <a:r>
              <a:rPr lang="zh-CN" altLang="en-US" sz="2000" dirty="0">
                <a:sym typeface="+mn-ea"/>
              </a:rPr>
              <a:t>进行科学研究，向此系统输入</a:t>
            </a:r>
            <a:r>
              <a:rPr lang="zh-CN" altLang="en-US" sz="2000" u="sng" dirty="0">
                <a:sym typeface="+mn-ea"/>
              </a:rPr>
              <a:t>具体感知</a:t>
            </a:r>
            <a:r>
              <a:rPr lang="zh-CN" altLang="en-US" sz="2000" dirty="0">
                <a:sym typeface="+mn-ea"/>
              </a:rPr>
              <a:t>，令其执行</a:t>
            </a:r>
            <a:r>
              <a:rPr lang="zh-CN" altLang="en-US" sz="2000" u="sng" dirty="0">
                <a:sym typeface="+mn-ea"/>
              </a:rPr>
              <a:t>过程逻辑功能</a:t>
            </a:r>
            <a:r>
              <a:rPr lang="zh-CN" altLang="en-US" sz="2000" dirty="0">
                <a:sym typeface="+mn-ea"/>
              </a:rPr>
              <a:t>，并</a:t>
            </a:r>
            <a:r>
              <a:rPr lang="zh-CN" altLang="en-US" sz="2000" u="sng" dirty="0">
                <a:sym typeface="+mn-ea"/>
              </a:rPr>
              <a:t>生成详细的任务动作</a:t>
            </a:r>
            <a:r>
              <a:rPr lang="zh-CN" altLang="en-US" sz="2000" dirty="0">
                <a:sym typeface="+mn-ea"/>
              </a:rPr>
              <a:t>和</a:t>
            </a:r>
            <a:r>
              <a:rPr lang="zh-CN" altLang="en-US" sz="2000" u="sng" dirty="0">
                <a:sym typeface="+mn-ea"/>
              </a:rPr>
              <a:t>模拟实时行为</a:t>
            </a:r>
            <a:r>
              <a:rPr lang="zh-CN" altLang="en-US" sz="2000" dirty="0">
                <a:sym typeface="+mn-ea"/>
              </a:rPr>
              <a:t>，从而</a:t>
            </a:r>
            <a:r>
              <a:rPr lang="zh-CN" altLang="en-US" sz="2000" u="sng" dirty="0">
                <a:sym typeface="+mn-ea"/>
              </a:rPr>
              <a:t>数据化分析</a:t>
            </a:r>
            <a:r>
              <a:rPr lang="zh-CN" altLang="en-US" sz="2000" dirty="0">
                <a:sym typeface="+mn-ea"/>
              </a:rPr>
              <a:t>适用于绝大部分人的居家行为模式，可以合理规划室内空间设计。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722470"/>
            <a:ext cx="1603948" cy="585802"/>
            <a:chOff x="0" y="722470"/>
            <a:chExt cx="1603948" cy="585802"/>
          </a:xfrm>
        </p:grpSpPr>
        <p:sp>
          <p:nvSpPr>
            <p:cNvPr id="11" name="矩形 10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11106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文献</a:t>
            </a:r>
            <a:r>
              <a:rPr lang="zh-CN" altLang="en-US" sz="2000" b="1" dirty="0">
                <a:solidFill>
                  <a:schemeClr val="bg1"/>
                </a:solidFill>
              </a:rPr>
              <a:t>阅读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1106" y="2705169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学习情况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1106" y="4595021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下周计划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47636" y="700008"/>
            <a:ext cx="18649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 dirty="0">
                <a:solidFill>
                  <a:schemeClr val="accent1"/>
                </a:solidFill>
              </a:rPr>
              <a:t>1.3</a:t>
            </a:r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应用领域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42135" y="1214755"/>
            <a:ext cx="9806305" cy="1596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举例：常见的卧室与</a:t>
            </a:r>
            <a:r>
              <a:rPr lang="zh-CN" altLang="en-US" sz="2000" dirty="0"/>
              <a:t>卫生间配套，厨房与餐厅相连的空间设计，满足了绝大部分人规律性的使用需求，符合人的日常生活习惯。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建立</a:t>
            </a:r>
            <a:r>
              <a:rPr lang="zh-CN" altLang="en-US" sz="2000" b="1" dirty="0"/>
              <a:t>行为模型</a:t>
            </a:r>
            <a:r>
              <a:rPr lang="zh-CN" altLang="en-US" sz="2000" dirty="0"/>
              <a:t>能提升家居场所设计的合理性与实用性。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endParaRPr lang="zh-CN" altLang="en-US" sz="2000" dirty="0"/>
          </a:p>
        </p:txBody>
      </p:sp>
      <p:pic>
        <p:nvPicPr>
          <p:cNvPr id="3" name="图片 5" descr="222"/>
          <p:cNvPicPr>
            <a:picLocks noChangeAspect="1"/>
          </p:cNvPicPr>
          <p:nvPr/>
        </p:nvPicPr>
        <p:blipFill>
          <a:blip r:embed="rId3"/>
          <a:srcRect l="4506" b="2574"/>
          <a:stretch>
            <a:fillRect/>
          </a:stretch>
        </p:blipFill>
        <p:spPr>
          <a:xfrm>
            <a:off x="2666365" y="2641600"/>
            <a:ext cx="4545330" cy="42157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722470"/>
            <a:ext cx="1603948" cy="585802"/>
            <a:chOff x="0" y="722470"/>
            <a:chExt cx="1603948" cy="585802"/>
          </a:xfrm>
        </p:grpSpPr>
        <p:sp>
          <p:nvSpPr>
            <p:cNvPr id="11" name="矩形 10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11106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文献</a:t>
            </a:r>
            <a:r>
              <a:rPr lang="zh-CN" altLang="en-US" sz="2000" b="1" dirty="0">
                <a:solidFill>
                  <a:schemeClr val="bg1"/>
                </a:solidFill>
              </a:rPr>
              <a:t>阅读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1106" y="2705169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学习情况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1106" y="4595021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下周计划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47636" y="700008"/>
            <a:ext cx="18649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 dirty="0">
                <a:solidFill>
                  <a:schemeClr val="accent1"/>
                </a:solidFill>
              </a:rPr>
              <a:t>1.3</a:t>
            </a:r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应用领域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21815" y="1214755"/>
            <a:ext cx="10171430" cy="5334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60045" indent="508000" algn="just" fontAlgn="auto">
              <a:lnSpc>
                <a:spcPct val="20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en-US" altLang="zh-CN" sz="2000" b="1" dirty="0"/>
              <a:t>b.</a:t>
            </a:r>
            <a:r>
              <a:rPr lang="zh-CN" altLang="en-US" sz="2000" b="1" dirty="0"/>
              <a:t>工作场所</a:t>
            </a:r>
            <a:r>
              <a:rPr lang="zh-CN" altLang="en-US" sz="2000" b="1" dirty="0"/>
              <a:t>设计建模</a:t>
            </a:r>
            <a:endParaRPr lang="zh-CN" altLang="en-US" sz="2000" b="1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与家居场所有所相似，</a:t>
            </a:r>
            <a:r>
              <a:rPr lang="zh-CN" altLang="en-US" sz="2000" dirty="0">
                <a:sym typeface="+mn-ea"/>
              </a:rPr>
              <a:t>工作场所设计</a:t>
            </a:r>
            <a:r>
              <a:rPr lang="zh-CN" altLang="en-US" sz="2000" dirty="0"/>
              <a:t>依托于对</a:t>
            </a:r>
            <a:r>
              <a:rPr lang="zh-CN" altLang="en-US" sz="2000" u="sng" dirty="0"/>
              <a:t>人的行为规律</a:t>
            </a:r>
            <a:r>
              <a:rPr lang="zh-CN" altLang="en-US" sz="2000" dirty="0"/>
              <a:t>的分析总结。工作场所的陈设风格及配色设计从心理、生理两方面同时影响着人的行为。依据</a:t>
            </a:r>
            <a:r>
              <a:rPr lang="zh-CN" altLang="en-US" sz="2000" u="sng" dirty="0"/>
              <a:t>人性化研究</a:t>
            </a:r>
            <a:r>
              <a:rPr lang="zh-CN" altLang="en-US" sz="2000" dirty="0"/>
              <a:t>进行的工作场所设计常能使员工实现更优工作效果。合理的场所设计有助于便捷办公流程、提高员工工作效率，通过对</a:t>
            </a:r>
            <a:r>
              <a:rPr lang="zh-CN" altLang="en-US" sz="2000" u="sng" dirty="0"/>
              <a:t>人的行为建模</a:t>
            </a:r>
            <a:r>
              <a:rPr lang="zh-CN" altLang="en-US" sz="2000" dirty="0"/>
              <a:t>将有利于提升行为绩效。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b="1" u="sng" dirty="0"/>
              <a:t>写字楼型的工作场所</a:t>
            </a:r>
            <a:r>
              <a:rPr lang="zh-CN" altLang="en-US" sz="2000" dirty="0"/>
              <a:t>：从工位的设计、办公室及会议室的布局到茶水间、盥洗室的合理规划，均与人因息息相关。通过传统</a:t>
            </a:r>
            <a:r>
              <a:rPr lang="zh-CN" altLang="en-US" sz="2000" b="1" dirty="0"/>
              <a:t>SLP分析方法</a:t>
            </a:r>
            <a:r>
              <a:rPr lang="zh-CN" altLang="en-US" sz="2000" dirty="0"/>
              <a:t>与</a:t>
            </a:r>
            <a:r>
              <a:rPr lang="zh-CN" altLang="en-US" sz="2000" b="1" dirty="0"/>
              <a:t>人的行为建模</a:t>
            </a:r>
            <a:r>
              <a:rPr lang="zh-CN" altLang="en-US" sz="2000" dirty="0"/>
              <a:t>相结合，以确定</a:t>
            </a:r>
            <a:r>
              <a:rPr lang="zh-CN" altLang="en-US" sz="2000" u="sng" dirty="0"/>
              <a:t>作业单位的布局位置</a:t>
            </a:r>
            <a:r>
              <a:rPr lang="zh-CN" altLang="en-US" sz="2000" dirty="0"/>
              <a:t>，其思想类似于家居场所依据使用频率及配套关系进行合理布局规划。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b="1" u="sng" dirty="0"/>
              <a:t>工厂型的工作场所</a:t>
            </a:r>
            <a:r>
              <a:rPr lang="zh-CN" altLang="en-US" sz="2000" dirty="0"/>
              <a:t>：注重车间、工位设计的合理性，流水线模式生产对工位间配合程度具有更高的要求。例如在物流行业中，通过</a:t>
            </a:r>
            <a:r>
              <a:rPr lang="zh-CN" altLang="en-US" sz="2000" b="1" dirty="0"/>
              <a:t>人体工程学实践研究</a:t>
            </a:r>
            <a:r>
              <a:rPr lang="zh-CN" altLang="en-US" sz="2000" dirty="0"/>
              <a:t>对工作场所设计进行改进，企业可以较好地解决不同员工、客户的即时需求。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722470"/>
            <a:ext cx="1603948" cy="585802"/>
            <a:chOff x="0" y="722470"/>
            <a:chExt cx="1603948" cy="585802"/>
          </a:xfrm>
        </p:grpSpPr>
        <p:sp>
          <p:nvSpPr>
            <p:cNvPr id="11" name="矩形 10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11106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文献</a:t>
            </a:r>
            <a:r>
              <a:rPr lang="zh-CN" altLang="en-US" sz="2000" b="1" dirty="0">
                <a:solidFill>
                  <a:schemeClr val="bg1"/>
                </a:solidFill>
              </a:rPr>
              <a:t>阅读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1106" y="2705169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学习情况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1106" y="4595021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下周计划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47636" y="700008"/>
            <a:ext cx="18649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 dirty="0">
                <a:solidFill>
                  <a:schemeClr val="accent1"/>
                </a:solidFill>
              </a:rPr>
              <a:t>1.3</a:t>
            </a:r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应用领域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42135" y="1214755"/>
            <a:ext cx="10090150" cy="29444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60045" indent="508000" algn="just" fontAlgn="auto">
              <a:lnSpc>
                <a:spcPct val="20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en-US" altLang="zh-CN" sz="2000" b="1" dirty="0"/>
              <a:t>c.</a:t>
            </a:r>
            <a:r>
              <a:rPr lang="zh-CN" altLang="en-US" sz="2000" b="1" dirty="0"/>
              <a:t>其他</a:t>
            </a:r>
            <a:r>
              <a:rPr lang="zh-CN" altLang="en-US" sz="2000" b="1" dirty="0"/>
              <a:t>公共场所</a:t>
            </a:r>
            <a:r>
              <a:rPr lang="zh-CN" altLang="en-US" sz="2000" b="1" dirty="0"/>
              <a:t>设计建模</a:t>
            </a:r>
            <a:endParaRPr lang="zh-CN" altLang="en-US" sz="2000" b="1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车站、机场、医院、商场等</a:t>
            </a:r>
            <a:r>
              <a:rPr lang="zh-CN" altLang="en-US" sz="2000" u="sng" dirty="0"/>
              <a:t>人流量大的场所设计</a:t>
            </a:r>
            <a:r>
              <a:rPr lang="zh-CN" altLang="en-US" sz="2000" dirty="0"/>
              <a:t>需对</a:t>
            </a:r>
            <a:r>
              <a:rPr lang="zh-CN" altLang="en-US" sz="2000" u="sng" dirty="0"/>
              <a:t>人的行为因素</a:t>
            </a:r>
            <a:r>
              <a:rPr lang="zh-CN" altLang="en-US" sz="2000" dirty="0"/>
              <a:t>进行更多的考虑。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在</a:t>
            </a:r>
            <a:r>
              <a:rPr lang="zh-CN" altLang="en-US" sz="2000" u="sng" dirty="0"/>
              <a:t>车站、机场</a:t>
            </a:r>
            <a:r>
              <a:rPr lang="zh-CN" altLang="en-US" sz="2000" dirty="0"/>
              <a:t>中，大部分车站将显示屏放置在了车站或机场</a:t>
            </a:r>
            <a:r>
              <a:rPr lang="zh-CN" altLang="en-US" sz="2000" u="sng" dirty="0"/>
              <a:t>大厅正中间</a:t>
            </a:r>
            <a:r>
              <a:rPr lang="zh-CN" altLang="en-US" sz="2000" dirty="0"/>
              <a:t>处，而车站或航站楼楼体较长，这种设计造成旅客寻找信息很</a:t>
            </a:r>
            <a:r>
              <a:rPr lang="zh-CN" altLang="en-US" sz="2000" dirty="0"/>
              <a:t>不方便。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ym typeface="+mn-ea"/>
              </a:rPr>
              <a:t>通过建立</a:t>
            </a:r>
            <a:r>
              <a:rPr lang="zh-CN" altLang="en-US" sz="2000" b="1" dirty="0">
                <a:sym typeface="+mn-ea"/>
              </a:rPr>
              <a:t>QN-MHP模型</a:t>
            </a:r>
            <a:r>
              <a:rPr lang="zh-CN" altLang="en-US" sz="2000" dirty="0">
                <a:sym typeface="+mn-ea"/>
              </a:rPr>
              <a:t>执行</a:t>
            </a:r>
            <a:r>
              <a:rPr lang="zh-CN" altLang="en-US" sz="2000" u="sng" dirty="0">
                <a:sym typeface="+mn-ea"/>
              </a:rPr>
              <a:t>逻辑功能</a:t>
            </a:r>
            <a:r>
              <a:rPr lang="zh-CN" altLang="en-US" sz="2000" dirty="0">
                <a:sym typeface="+mn-ea"/>
              </a:rPr>
              <a:t>，分析</a:t>
            </a:r>
            <a:r>
              <a:rPr lang="zh-CN" altLang="en-US" sz="2000" u="sng" dirty="0">
                <a:sym typeface="+mn-ea"/>
              </a:rPr>
              <a:t>人的行为模式</a:t>
            </a:r>
            <a:r>
              <a:rPr lang="zh-CN" altLang="en-US" sz="2000" dirty="0">
                <a:sym typeface="+mn-ea"/>
              </a:rPr>
              <a:t>，可以对车站、机场等大型交通场所的设计规划提出更便捷有效的建设方案。</a:t>
            </a:r>
            <a:endParaRPr lang="zh-CN" altLang="en-US" sz="2000" dirty="0"/>
          </a:p>
        </p:txBody>
      </p:sp>
      <p:pic>
        <p:nvPicPr>
          <p:cNvPr id="12" name="图片 2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360" y="4213860"/>
            <a:ext cx="8637905" cy="26441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722470"/>
            <a:ext cx="1603948" cy="585802"/>
            <a:chOff x="0" y="722470"/>
            <a:chExt cx="1603948" cy="585802"/>
          </a:xfrm>
        </p:grpSpPr>
        <p:sp>
          <p:nvSpPr>
            <p:cNvPr id="11" name="矩形 10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11106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文献</a:t>
            </a:r>
            <a:r>
              <a:rPr lang="zh-CN" altLang="en-US" sz="2000" b="1" dirty="0">
                <a:solidFill>
                  <a:schemeClr val="bg1"/>
                </a:solidFill>
              </a:rPr>
              <a:t>阅读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1106" y="2705169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学习情况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1106" y="4595021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下周计划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47636" y="700008"/>
            <a:ext cx="18649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 dirty="0">
                <a:solidFill>
                  <a:schemeClr val="accent1"/>
                </a:solidFill>
              </a:rPr>
              <a:t>1.3</a:t>
            </a:r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应用领域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021840" y="1680845"/>
            <a:ext cx="9762490" cy="1947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另外，对于医院、商场为例的大型场所中</a:t>
            </a:r>
            <a:r>
              <a:rPr lang="zh-CN" altLang="en-US" sz="2000" dirty="0">
                <a:sym typeface="+mn-ea"/>
              </a:rPr>
              <a:t>常见的</a:t>
            </a:r>
            <a:r>
              <a:rPr lang="zh-CN" altLang="en-US" sz="2000" u="sng" dirty="0">
                <a:sym typeface="+mn-ea"/>
              </a:rPr>
              <a:t>人流分布不均、窗口等待队列过长或场所拥挤</a:t>
            </a:r>
            <a:r>
              <a:rPr lang="zh-CN" altLang="en-US" sz="2000" dirty="0">
                <a:sym typeface="+mn-ea"/>
              </a:rPr>
              <a:t>等</a:t>
            </a:r>
            <a:r>
              <a:rPr lang="zh-CN" altLang="en-US" sz="2000" u="sng" dirty="0">
                <a:sym typeface="+mn-ea"/>
              </a:rPr>
              <a:t>规划不合理的问题</a:t>
            </a:r>
            <a:r>
              <a:rPr lang="zh-CN" altLang="en-US" sz="2000" dirty="0"/>
              <a:t>：</a:t>
            </a:r>
            <a:r>
              <a:rPr lang="zh-CN" altLang="en-US" sz="2000" dirty="0"/>
              <a:t>以</a:t>
            </a:r>
            <a:r>
              <a:rPr lang="zh-CN" altLang="en-US" sz="2000" b="1" dirty="0"/>
              <a:t>SLP分析法</a:t>
            </a:r>
            <a:r>
              <a:rPr lang="zh-CN" altLang="en-US" sz="2000" dirty="0"/>
              <a:t>确定</a:t>
            </a:r>
            <a:r>
              <a:rPr lang="zh-CN" altLang="en-US" sz="2000" u="sng" dirty="0"/>
              <a:t>作业单位的布局位置</a:t>
            </a:r>
            <a:r>
              <a:rPr lang="zh-CN" altLang="en-US" sz="2000" dirty="0"/>
              <a:t>，利用建立</a:t>
            </a:r>
            <a:r>
              <a:rPr lang="zh-CN" altLang="en-US" sz="2000" b="1" dirty="0"/>
              <a:t>数据模型</a:t>
            </a:r>
            <a:r>
              <a:rPr lang="zh-CN" altLang="en-US" sz="2000" dirty="0"/>
              <a:t>对</a:t>
            </a:r>
            <a:r>
              <a:rPr lang="zh-CN" altLang="en-US" sz="2000" u="sng" dirty="0"/>
              <a:t>人的行为</a:t>
            </a:r>
            <a:r>
              <a:rPr lang="zh-CN" altLang="en-US" sz="2000" dirty="0"/>
              <a:t>进行预测，实现结构的合理优化。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722470"/>
            <a:ext cx="1603948" cy="585802"/>
            <a:chOff x="0" y="722470"/>
            <a:chExt cx="1603948" cy="585802"/>
          </a:xfrm>
        </p:grpSpPr>
        <p:sp>
          <p:nvSpPr>
            <p:cNvPr id="11" name="矩形 10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11106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文献</a:t>
            </a:r>
            <a:r>
              <a:rPr lang="zh-CN" altLang="en-US" sz="2000" b="1" dirty="0">
                <a:solidFill>
                  <a:schemeClr val="bg1"/>
                </a:solidFill>
              </a:rPr>
              <a:t>阅读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1106" y="2705169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学习情况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1106" y="4595021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下周计划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47636" y="700008"/>
            <a:ext cx="18649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 dirty="0">
                <a:solidFill>
                  <a:schemeClr val="accent1"/>
                </a:solidFill>
              </a:rPr>
              <a:t>1.4</a:t>
            </a:r>
            <a:r>
              <a:rPr lang="zh-CN" altLang="en-US" sz="2400" b="1" dirty="0">
                <a:solidFill>
                  <a:schemeClr val="accent1"/>
                </a:solidFill>
              </a:rPr>
              <a:t>未来展望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710690" y="1160145"/>
            <a:ext cx="10354945" cy="56457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讨论了人的行为建模在未来城市生活中的应用前景，包括社区层面的群体研究和公共交通系统的研究。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）在</a:t>
            </a:r>
            <a:r>
              <a:rPr lang="zh-CN" altLang="en-US" sz="2000" b="1" u="sng" dirty="0"/>
              <a:t>社区层面的群体</a:t>
            </a:r>
            <a:r>
              <a:rPr lang="zh-CN" altLang="en-US" sz="2000" b="1" dirty="0"/>
              <a:t>研究</a:t>
            </a:r>
            <a:endParaRPr lang="zh-CN" altLang="en-US" sz="2000" b="1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建立</a:t>
            </a:r>
            <a:r>
              <a:rPr lang="zh-CN" altLang="en-US" sz="2000" b="1" dirty="0"/>
              <a:t>人的行为模型</a:t>
            </a:r>
            <a:r>
              <a:rPr lang="zh-CN" altLang="en-US" sz="2000" dirty="0"/>
              <a:t>，建构</a:t>
            </a:r>
            <a:r>
              <a:rPr lang="zh-CN" altLang="en-US" sz="2000" u="sng" dirty="0"/>
              <a:t>逻辑关系</a:t>
            </a:r>
            <a:r>
              <a:rPr lang="zh-CN" altLang="en-US" sz="2000" dirty="0"/>
              <a:t>预测</a:t>
            </a:r>
            <a:r>
              <a:rPr lang="zh-CN" altLang="en-US" sz="2000" u="sng" dirty="0"/>
              <a:t>人的行为</a:t>
            </a:r>
            <a:r>
              <a:rPr lang="zh-CN" altLang="en-US" sz="2000" dirty="0"/>
              <a:t>，并综合考虑人在群体中的</a:t>
            </a:r>
            <a:r>
              <a:rPr lang="zh-CN" altLang="en-US" sz="2000" u="sng" dirty="0"/>
              <a:t>行为模式</a:t>
            </a:r>
            <a:r>
              <a:rPr lang="zh-CN" altLang="en-US" sz="2000" dirty="0"/>
              <a:t>，使所建立的模型适用于绝大部分人以及绝大部分群体。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这将有利于改善社区规划，并由点及面影响城市布局，从而提升城市居民生活质量及幸福度。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）对</a:t>
            </a:r>
            <a:r>
              <a:rPr lang="zh-CN" altLang="en-US" sz="2000" b="1" u="sng" dirty="0"/>
              <a:t>公共交通</a:t>
            </a:r>
            <a:r>
              <a:rPr lang="zh-CN" altLang="en-US" sz="2000" b="1" dirty="0"/>
              <a:t>的研究</a:t>
            </a:r>
            <a:endParaRPr lang="zh-CN" altLang="en-US" sz="2000" b="1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通过以行人和驾驶员，尤其是汽车驾驶员为主体进行建模研究，可以更好地理解不同研究主体的行为习惯，从而提供可靠方案减小道路交通事故发生率，并有效借助技术手段。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通过建立</a:t>
            </a:r>
            <a:r>
              <a:rPr lang="zh-CN" altLang="en-US" sz="2000" u="sng" dirty="0"/>
              <a:t>车联网系统</a:t>
            </a:r>
            <a:r>
              <a:rPr lang="zh-CN" altLang="en-US" sz="2000" dirty="0"/>
              <a:t>中</a:t>
            </a:r>
            <a:r>
              <a:rPr lang="zh-CN" altLang="en-US" sz="2000" b="1" dirty="0"/>
              <a:t>人在环的无线报警信息通知模型</a:t>
            </a:r>
            <a:r>
              <a:rPr lang="zh-CN" altLang="en-US" sz="2000" dirty="0"/>
              <a:t>、设计</a:t>
            </a:r>
            <a:r>
              <a:rPr lang="zh-CN" altLang="en-US" sz="2000" b="1" dirty="0"/>
              <a:t>车载语音报警系统</a:t>
            </a:r>
            <a:r>
              <a:rPr lang="zh-CN" altLang="en-US" sz="2000" dirty="0"/>
              <a:t>等方式，减少交通事故带来的生命与财产损失。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0" y="6008914"/>
            <a:ext cx="12192000" cy="849086"/>
          </a:xfrm>
          <a:custGeom>
            <a:avLst/>
            <a:gdLst>
              <a:gd name="connsiteX0" fmla="*/ 0 w 12192000"/>
              <a:gd name="connsiteY0" fmla="*/ 0 h 1592262"/>
              <a:gd name="connsiteX1" fmla="*/ 3203 w 12192000"/>
              <a:gd name="connsiteY1" fmla="*/ 0 h 1592262"/>
              <a:gd name="connsiteX2" fmla="*/ 198051 w 12192000"/>
              <a:gd name="connsiteY2" fmla="*/ 37448 h 1592262"/>
              <a:gd name="connsiteX3" fmla="*/ 6115050 w 12192000"/>
              <a:gd name="connsiteY3" fmla="*/ 868362 h 1592262"/>
              <a:gd name="connsiteX4" fmla="*/ 12172950 w 12192000"/>
              <a:gd name="connsiteY4" fmla="*/ 11112 h 1592262"/>
              <a:gd name="connsiteX5" fmla="*/ 12192000 w 12192000"/>
              <a:gd name="connsiteY5" fmla="*/ 6960 h 1592262"/>
              <a:gd name="connsiteX6" fmla="*/ 12192000 w 12192000"/>
              <a:gd name="connsiteY6" fmla="*/ 1592262 h 1592262"/>
              <a:gd name="connsiteX7" fmla="*/ 0 w 12192000"/>
              <a:gd name="connsiteY7" fmla="*/ 1592262 h 159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592262">
                <a:moveTo>
                  <a:pt x="0" y="0"/>
                </a:moveTo>
                <a:lnTo>
                  <a:pt x="3203" y="0"/>
                </a:lnTo>
                <a:lnTo>
                  <a:pt x="198051" y="37448"/>
                </a:lnTo>
                <a:cubicBezTo>
                  <a:pt x="1478682" y="287561"/>
                  <a:pt x="4207074" y="865386"/>
                  <a:pt x="6115050" y="868362"/>
                </a:cubicBezTo>
                <a:cubicBezTo>
                  <a:pt x="8150225" y="871537"/>
                  <a:pt x="10950575" y="233362"/>
                  <a:pt x="12172950" y="11112"/>
                </a:cubicBezTo>
                <a:lnTo>
                  <a:pt x="12192000" y="6960"/>
                </a:lnTo>
                <a:lnTo>
                  <a:pt x="12192000" y="1592262"/>
                </a:lnTo>
                <a:lnTo>
                  <a:pt x="0" y="159226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34598" y="1137344"/>
            <a:ext cx="1322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accent1"/>
                </a:solidFill>
              </a:rPr>
              <a:t>02</a:t>
            </a:r>
            <a:endParaRPr lang="zh-CN" altLang="en-US" sz="7200" b="1" dirty="0">
              <a:solidFill>
                <a:schemeClr val="accent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028012" y="2761937"/>
            <a:ext cx="6223418" cy="400110"/>
            <a:chOff x="3028012" y="2687200"/>
            <a:chExt cx="6223418" cy="40011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3028012" y="2887255"/>
              <a:ext cx="1963712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/>
                  </a:gs>
                </a:gsLst>
                <a:lin ang="0" scaled="1"/>
                <a:tileRect/>
              </a:gra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7287718" y="2887255"/>
              <a:ext cx="1963712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/>
                  </a:gs>
                </a:gsLst>
                <a:lin ang="0" scaled="1"/>
                <a:tileRect/>
              </a:gra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5342843" y="2687200"/>
              <a:ext cx="15063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/>
                <a:t>PART TWO</a:t>
              </a:r>
              <a:endParaRPr lang="zh-CN" altLang="en-US" sz="2000" dirty="0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988559" y="3586310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/>
              <a:t>学习</a:t>
            </a:r>
            <a:r>
              <a:rPr lang="zh-CN" altLang="en-US" sz="4000" b="1" dirty="0"/>
              <a:t>情况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1" y="2612277"/>
            <a:ext cx="1603948" cy="585802"/>
            <a:chOff x="0" y="722470"/>
            <a:chExt cx="1603948" cy="585802"/>
          </a:xfrm>
        </p:grpSpPr>
        <p:sp>
          <p:nvSpPr>
            <p:cNvPr id="11" name="矩形 10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11106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zh-CN" altLang="en-US" dirty="0">
                <a:sym typeface="+mn-ea"/>
              </a:rPr>
              <a:t>文献阅读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11106" y="2705169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Tx/>
              <a:buSzTx/>
              <a:buFontTx/>
            </a:pPr>
            <a:r>
              <a:rPr lang="zh-CN" altLang="en-US" sz="2000" b="1" dirty="0">
                <a:solidFill>
                  <a:schemeClr val="bg1"/>
                </a:solidFill>
              </a:rPr>
              <a:t>学习</a:t>
            </a:r>
            <a:r>
              <a:rPr lang="zh-CN" altLang="en-US" sz="2000" b="1" dirty="0">
                <a:solidFill>
                  <a:schemeClr val="bg1"/>
                </a:solidFill>
              </a:rPr>
              <a:t>情况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1106" y="4595021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下周计划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20686" y="70000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学习情况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20686" y="1397946"/>
            <a:ext cx="9470571" cy="5304518"/>
            <a:chOff x="2014028" y="776740"/>
            <a:chExt cx="9470571" cy="5304518"/>
          </a:xfrm>
        </p:grpSpPr>
        <p:sp>
          <p:nvSpPr>
            <p:cNvPr id="12" name="矩形: 圆角 11"/>
            <p:cNvSpPr/>
            <p:nvPr/>
          </p:nvSpPr>
          <p:spPr>
            <a:xfrm>
              <a:off x="2090228" y="1081583"/>
              <a:ext cx="9099030" cy="4694833"/>
            </a:xfrm>
            <a:prstGeom prst="roundRect">
              <a:avLst>
                <a:gd name="adj" fmla="val 4565"/>
              </a:avLst>
            </a:prstGeom>
            <a:solidFill>
              <a:schemeClr val="bg1"/>
            </a:solidFill>
            <a:ln>
              <a:noFill/>
            </a:ln>
            <a:effectLst>
              <a:glow rad="190500">
                <a:schemeClr val="bg1">
                  <a:lumMod val="85000"/>
                  <a:alpha val="9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left-quote_59260"/>
            <p:cNvSpPr/>
            <p:nvPr/>
          </p:nvSpPr>
          <p:spPr>
            <a:xfrm>
              <a:off x="2014028" y="776740"/>
              <a:ext cx="590682" cy="609685"/>
            </a:xfrm>
            <a:custGeom>
              <a:avLst/>
              <a:gdLst>
                <a:gd name="connsiteX0" fmla="*/ 573150 w 587053"/>
                <a:gd name="connsiteY0" fmla="*/ 0 h 605939"/>
                <a:gd name="connsiteX1" fmla="*/ 583081 w 587053"/>
                <a:gd name="connsiteY1" fmla="*/ 3471 h 605939"/>
                <a:gd name="connsiteX2" fmla="*/ 587053 w 587053"/>
                <a:gd name="connsiteY2" fmla="*/ 13388 h 605939"/>
                <a:gd name="connsiteX3" fmla="*/ 587053 w 587053"/>
                <a:gd name="connsiteY3" fmla="*/ 99668 h 605939"/>
                <a:gd name="connsiteX4" fmla="*/ 574639 w 587053"/>
                <a:gd name="connsiteY4" fmla="*/ 112560 h 605939"/>
                <a:gd name="connsiteX5" fmla="*/ 510586 w 587053"/>
                <a:gd name="connsiteY5" fmla="*/ 142312 h 605939"/>
                <a:gd name="connsiteX6" fmla="*/ 443553 w 587053"/>
                <a:gd name="connsiteY6" fmla="*/ 376853 h 605939"/>
                <a:gd name="connsiteX7" fmla="*/ 547330 w 587053"/>
                <a:gd name="connsiteY7" fmla="*/ 376853 h 605939"/>
                <a:gd name="connsiteX8" fmla="*/ 560240 w 587053"/>
                <a:gd name="connsiteY8" fmla="*/ 389745 h 605939"/>
                <a:gd name="connsiteX9" fmla="*/ 560240 w 587053"/>
                <a:gd name="connsiteY9" fmla="*/ 593047 h 605939"/>
                <a:gd name="connsiteX10" fmla="*/ 547330 w 587053"/>
                <a:gd name="connsiteY10" fmla="*/ 605939 h 605939"/>
                <a:gd name="connsiteX11" fmla="*/ 344244 w 587053"/>
                <a:gd name="connsiteY11" fmla="*/ 605939 h 605939"/>
                <a:gd name="connsiteX12" fmla="*/ 330838 w 587053"/>
                <a:gd name="connsiteY12" fmla="*/ 593047 h 605939"/>
                <a:gd name="connsiteX13" fmla="*/ 330838 w 587053"/>
                <a:gd name="connsiteY13" fmla="*/ 387266 h 605939"/>
                <a:gd name="connsiteX14" fmla="*/ 429649 w 587053"/>
                <a:gd name="connsiteY14" fmla="*/ 63966 h 605939"/>
                <a:gd name="connsiteX15" fmla="*/ 573150 w 587053"/>
                <a:gd name="connsiteY15" fmla="*/ 0 h 605939"/>
                <a:gd name="connsiteX16" fmla="*/ 242961 w 587053"/>
                <a:gd name="connsiteY16" fmla="*/ 0 h 605939"/>
                <a:gd name="connsiteX17" fmla="*/ 252397 w 587053"/>
                <a:gd name="connsiteY17" fmla="*/ 3471 h 605939"/>
                <a:gd name="connsiteX18" fmla="*/ 256867 w 587053"/>
                <a:gd name="connsiteY18" fmla="*/ 13388 h 605939"/>
                <a:gd name="connsiteX19" fmla="*/ 256867 w 587053"/>
                <a:gd name="connsiteY19" fmla="*/ 99668 h 605939"/>
                <a:gd name="connsiteX20" fmla="*/ 244451 w 587053"/>
                <a:gd name="connsiteY20" fmla="*/ 112560 h 605939"/>
                <a:gd name="connsiteX21" fmla="*/ 180382 w 587053"/>
                <a:gd name="connsiteY21" fmla="*/ 142312 h 605939"/>
                <a:gd name="connsiteX22" fmla="*/ 112836 w 587053"/>
                <a:gd name="connsiteY22" fmla="*/ 376853 h 605939"/>
                <a:gd name="connsiteX23" fmla="*/ 216638 w 587053"/>
                <a:gd name="connsiteY23" fmla="*/ 376853 h 605939"/>
                <a:gd name="connsiteX24" fmla="*/ 230047 w 587053"/>
                <a:gd name="connsiteY24" fmla="*/ 389745 h 605939"/>
                <a:gd name="connsiteX25" fmla="*/ 230047 w 587053"/>
                <a:gd name="connsiteY25" fmla="*/ 593047 h 605939"/>
                <a:gd name="connsiteX26" fmla="*/ 216638 w 587053"/>
                <a:gd name="connsiteY26" fmla="*/ 605939 h 605939"/>
                <a:gd name="connsiteX27" fmla="*/ 13504 w 587053"/>
                <a:gd name="connsiteY27" fmla="*/ 605939 h 605939"/>
                <a:gd name="connsiteX28" fmla="*/ 94 w 587053"/>
                <a:gd name="connsiteY28" fmla="*/ 593047 h 605939"/>
                <a:gd name="connsiteX29" fmla="*/ 94 w 587053"/>
                <a:gd name="connsiteY29" fmla="*/ 387266 h 605939"/>
                <a:gd name="connsiteX30" fmla="*/ 99426 w 587053"/>
                <a:gd name="connsiteY30" fmla="*/ 63966 h 605939"/>
                <a:gd name="connsiteX31" fmla="*/ 242961 w 587053"/>
                <a:gd name="connsiteY31" fmla="*/ 0 h 60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87053" h="605939">
                  <a:moveTo>
                    <a:pt x="573150" y="0"/>
                  </a:moveTo>
                  <a:cubicBezTo>
                    <a:pt x="577122" y="0"/>
                    <a:pt x="580598" y="992"/>
                    <a:pt x="583081" y="3471"/>
                  </a:cubicBezTo>
                  <a:cubicBezTo>
                    <a:pt x="585563" y="5951"/>
                    <a:pt x="587053" y="9422"/>
                    <a:pt x="587053" y="13388"/>
                  </a:cubicBezTo>
                  <a:lnTo>
                    <a:pt x="587053" y="99668"/>
                  </a:lnTo>
                  <a:cubicBezTo>
                    <a:pt x="587053" y="106610"/>
                    <a:pt x="581591" y="112064"/>
                    <a:pt x="574639" y="112560"/>
                  </a:cubicBezTo>
                  <a:cubicBezTo>
                    <a:pt x="549316" y="114544"/>
                    <a:pt x="528461" y="123965"/>
                    <a:pt x="510586" y="142312"/>
                  </a:cubicBezTo>
                  <a:cubicBezTo>
                    <a:pt x="445539" y="209252"/>
                    <a:pt x="443553" y="359993"/>
                    <a:pt x="443553" y="376853"/>
                  </a:cubicBezTo>
                  <a:lnTo>
                    <a:pt x="547330" y="376853"/>
                  </a:lnTo>
                  <a:cubicBezTo>
                    <a:pt x="554778" y="376853"/>
                    <a:pt x="560240" y="382803"/>
                    <a:pt x="560240" y="389745"/>
                  </a:cubicBezTo>
                  <a:lnTo>
                    <a:pt x="560240" y="593047"/>
                  </a:lnTo>
                  <a:cubicBezTo>
                    <a:pt x="560240" y="599989"/>
                    <a:pt x="554778" y="605939"/>
                    <a:pt x="547330" y="605939"/>
                  </a:cubicBezTo>
                  <a:lnTo>
                    <a:pt x="344244" y="605939"/>
                  </a:lnTo>
                  <a:cubicBezTo>
                    <a:pt x="336796" y="605939"/>
                    <a:pt x="330838" y="599989"/>
                    <a:pt x="330838" y="593047"/>
                  </a:cubicBezTo>
                  <a:lnTo>
                    <a:pt x="330838" y="387266"/>
                  </a:lnTo>
                  <a:cubicBezTo>
                    <a:pt x="330341" y="365448"/>
                    <a:pt x="328355" y="168592"/>
                    <a:pt x="429649" y="63966"/>
                  </a:cubicBezTo>
                  <a:cubicBezTo>
                    <a:pt x="467883" y="24793"/>
                    <a:pt x="517537" y="2480"/>
                    <a:pt x="573150" y="0"/>
                  </a:cubicBezTo>
                  <a:close/>
                  <a:moveTo>
                    <a:pt x="242961" y="0"/>
                  </a:moveTo>
                  <a:cubicBezTo>
                    <a:pt x="246437" y="0"/>
                    <a:pt x="249914" y="992"/>
                    <a:pt x="252397" y="3471"/>
                  </a:cubicBezTo>
                  <a:cubicBezTo>
                    <a:pt x="255377" y="5951"/>
                    <a:pt x="256867" y="9422"/>
                    <a:pt x="256867" y="13388"/>
                  </a:cubicBezTo>
                  <a:lnTo>
                    <a:pt x="256867" y="99668"/>
                  </a:lnTo>
                  <a:cubicBezTo>
                    <a:pt x="256867" y="106610"/>
                    <a:pt x="251404" y="112064"/>
                    <a:pt x="244451" y="112560"/>
                  </a:cubicBezTo>
                  <a:cubicBezTo>
                    <a:pt x="219121" y="114544"/>
                    <a:pt x="197765" y="123965"/>
                    <a:pt x="180382" y="142312"/>
                  </a:cubicBezTo>
                  <a:cubicBezTo>
                    <a:pt x="114823" y="209252"/>
                    <a:pt x="112836" y="359993"/>
                    <a:pt x="112836" y="376853"/>
                  </a:cubicBezTo>
                  <a:lnTo>
                    <a:pt x="216638" y="376853"/>
                  </a:lnTo>
                  <a:cubicBezTo>
                    <a:pt x="224088" y="376853"/>
                    <a:pt x="230047" y="382803"/>
                    <a:pt x="230047" y="389745"/>
                  </a:cubicBezTo>
                  <a:lnTo>
                    <a:pt x="230047" y="593047"/>
                  </a:lnTo>
                  <a:cubicBezTo>
                    <a:pt x="230047" y="599989"/>
                    <a:pt x="224088" y="605939"/>
                    <a:pt x="216638" y="605939"/>
                  </a:cubicBezTo>
                  <a:lnTo>
                    <a:pt x="13504" y="605939"/>
                  </a:lnTo>
                  <a:cubicBezTo>
                    <a:pt x="6054" y="605939"/>
                    <a:pt x="94" y="599989"/>
                    <a:pt x="94" y="593047"/>
                  </a:cubicBezTo>
                  <a:lnTo>
                    <a:pt x="94" y="387266"/>
                  </a:lnTo>
                  <a:cubicBezTo>
                    <a:pt x="-402" y="365448"/>
                    <a:pt x="-2389" y="168592"/>
                    <a:pt x="99426" y="63966"/>
                  </a:cubicBezTo>
                  <a:cubicBezTo>
                    <a:pt x="137669" y="24793"/>
                    <a:pt x="187335" y="2480"/>
                    <a:pt x="2429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left-quote_59260"/>
            <p:cNvSpPr/>
            <p:nvPr/>
          </p:nvSpPr>
          <p:spPr>
            <a:xfrm rot="10800000">
              <a:off x="10893917" y="5471573"/>
              <a:ext cx="590682" cy="609685"/>
            </a:xfrm>
            <a:custGeom>
              <a:avLst/>
              <a:gdLst>
                <a:gd name="connsiteX0" fmla="*/ 573150 w 587053"/>
                <a:gd name="connsiteY0" fmla="*/ 0 h 605939"/>
                <a:gd name="connsiteX1" fmla="*/ 583081 w 587053"/>
                <a:gd name="connsiteY1" fmla="*/ 3471 h 605939"/>
                <a:gd name="connsiteX2" fmla="*/ 587053 w 587053"/>
                <a:gd name="connsiteY2" fmla="*/ 13388 h 605939"/>
                <a:gd name="connsiteX3" fmla="*/ 587053 w 587053"/>
                <a:gd name="connsiteY3" fmla="*/ 99668 h 605939"/>
                <a:gd name="connsiteX4" fmla="*/ 574639 w 587053"/>
                <a:gd name="connsiteY4" fmla="*/ 112560 h 605939"/>
                <a:gd name="connsiteX5" fmla="*/ 510586 w 587053"/>
                <a:gd name="connsiteY5" fmla="*/ 142312 h 605939"/>
                <a:gd name="connsiteX6" fmla="*/ 443553 w 587053"/>
                <a:gd name="connsiteY6" fmla="*/ 376853 h 605939"/>
                <a:gd name="connsiteX7" fmla="*/ 547330 w 587053"/>
                <a:gd name="connsiteY7" fmla="*/ 376853 h 605939"/>
                <a:gd name="connsiteX8" fmla="*/ 560240 w 587053"/>
                <a:gd name="connsiteY8" fmla="*/ 389745 h 605939"/>
                <a:gd name="connsiteX9" fmla="*/ 560240 w 587053"/>
                <a:gd name="connsiteY9" fmla="*/ 593047 h 605939"/>
                <a:gd name="connsiteX10" fmla="*/ 547330 w 587053"/>
                <a:gd name="connsiteY10" fmla="*/ 605939 h 605939"/>
                <a:gd name="connsiteX11" fmla="*/ 344244 w 587053"/>
                <a:gd name="connsiteY11" fmla="*/ 605939 h 605939"/>
                <a:gd name="connsiteX12" fmla="*/ 330838 w 587053"/>
                <a:gd name="connsiteY12" fmla="*/ 593047 h 605939"/>
                <a:gd name="connsiteX13" fmla="*/ 330838 w 587053"/>
                <a:gd name="connsiteY13" fmla="*/ 387266 h 605939"/>
                <a:gd name="connsiteX14" fmla="*/ 429649 w 587053"/>
                <a:gd name="connsiteY14" fmla="*/ 63966 h 605939"/>
                <a:gd name="connsiteX15" fmla="*/ 573150 w 587053"/>
                <a:gd name="connsiteY15" fmla="*/ 0 h 605939"/>
                <a:gd name="connsiteX16" fmla="*/ 242961 w 587053"/>
                <a:gd name="connsiteY16" fmla="*/ 0 h 605939"/>
                <a:gd name="connsiteX17" fmla="*/ 252397 w 587053"/>
                <a:gd name="connsiteY17" fmla="*/ 3471 h 605939"/>
                <a:gd name="connsiteX18" fmla="*/ 256867 w 587053"/>
                <a:gd name="connsiteY18" fmla="*/ 13388 h 605939"/>
                <a:gd name="connsiteX19" fmla="*/ 256867 w 587053"/>
                <a:gd name="connsiteY19" fmla="*/ 99668 h 605939"/>
                <a:gd name="connsiteX20" fmla="*/ 244451 w 587053"/>
                <a:gd name="connsiteY20" fmla="*/ 112560 h 605939"/>
                <a:gd name="connsiteX21" fmla="*/ 180382 w 587053"/>
                <a:gd name="connsiteY21" fmla="*/ 142312 h 605939"/>
                <a:gd name="connsiteX22" fmla="*/ 112836 w 587053"/>
                <a:gd name="connsiteY22" fmla="*/ 376853 h 605939"/>
                <a:gd name="connsiteX23" fmla="*/ 216638 w 587053"/>
                <a:gd name="connsiteY23" fmla="*/ 376853 h 605939"/>
                <a:gd name="connsiteX24" fmla="*/ 230047 w 587053"/>
                <a:gd name="connsiteY24" fmla="*/ 389745 h 605939"/>
                <a:gd name="connsiteX25" fmla="*/ 230047 w 587053"/>
                <a:gd name="connsiteY25" fmla="*/ 593047 h 605939"/>
                <a:gd name="connsiteX26" fmla="*/ 216638 w 587053"/>
                <a:gd name="connsiteY26" fmla="*/ 605939 h 605939"/>
                <a:gd name="connsiteX27" fmla="*/ 13504 w 587053"/>
                <a:gd name="connsiteY27" fmla="*/ 605939 h 605939"/>
                <a:gd name="connsiteX28" fmla="*/ 94 w 587053"/>
                <a:gd name="connsiteY28" fmla="*/ 593047 h 605939"/>
                <a:gd name="connsiteX29" fmla="*/ 94 w 587053"/>
                <a:gd name="connsiteY29" fmla="*/ 387266 h 605939"/>
                <a:gd name="connsiteX30" fmla="*/ 99426 w 587053"/>
                <a:gd name="connsiteY30" fmla="*/ 63966 h 605939"/>
                <a:gd name="connsiteX31" fmla="*/ 242961 w 587053"/>
                <a:gd name="connsiteY31" fmla="*/ 0 h 60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87053" h="605939">
                  <a:moveTo>
                    <a:pt x="573150" y="0"/>
                  </a:moveTo>
                  <a:cubicBezTo>
                    <a:pt x="577122" y="0"/>
                    <a:pt x="580598" y="992"/>
                    <a:pt x="583081" y="3471"/>
                  </a:cubicBezTo>
                  <a:cubicBezTo>
                    <a:pt x="585563" y="5951"/>
                    <a:pt x="587053" y="9422"/>
                    <a:pt x="587053" y="13388"/>
                  </a:cubicBezTo>
                  <a:lnTo>
                    <a:pt x="587053" y="99668"/>
                  </a:lnTo>
                  <a:cubicBezTo>
                    <a:pt x="587053" y="106610"/>
                    <a:pt x="581591" y="112064"/>
                    <a:pt x="574639" y="112560"/>
                  </a:cubicBezTo>
                  <a:cubicBezTo>
                    <a:pt x="549316" y="114544"/>
                    <a:pt x="528461" y="123965"/>
                    <a:pt x="510586" y="142312"/>
                  </a:cubicBezTo>
                  <a:cubicBezTo>
                    <a:pt x="445539" y="209252"/>
                    <a:pt x="443553" y="359993"/>
                    <a:pt x="443553" y="376853"/>
                  </a:cubicBezTo>
                  <a:lnTo>
                    <a:pt x="547330" y="376853"/>
                  </a:lnTo>
                  <a:cubicBezTo>
                    <a:pt x="554778" y="376853"/>
                    <a:pt x="560240" y="382803"/>
                    <a:pt x="560240" y="389745"/>
                  </a:cubicBezTo>
                  <a:lnTo>
                    <a:pt x="560240" y="593047"/>
                  </a:lnTo>
                  <a:cubicBezTo>
                    <a:pt x="560240" y="599989"/>
                    <a:pt x="554778" y="605939"/>
                    <a:pt x="547330" y="605939"/>
                  </a:cubicBezTo>
                  <a:lnTo>
                    <a:pt x="344244" y="605939"/>
                  </a:lnTo>
                  <a:cubicBezTo>
                    <a:pt x="336796" y="605939"/>
                    <a:pt x="330838" y="599989"/>
                    <a:pt x="330838" y="593047"/>
                  </a:cubicBezTo>
                  <a:lnTo>
                    <a:pt x="330838" y="387266"/>
                  </a:lnTo>
                  <a:cubicBezTo>
                    <a:pt x="330341" y="365448"/>
                    <a:pt x="328355" y="168592"/>
                    <a:pt x="429649" y="63966"/>
                  </a:cubicBezTo>
                  <a:cubicBezTo>
                    <a:pt x="467883" y="24793"/>
                    <a:pt x="517537" y="2480"/>
                    <a:pt x="573150" y="0"/>
                  </a:cubicBezTo>
                  <a:close/>
                  <a:moveTo>
                    <a:pt x="242961" y="0"/>
                  </a:moveTo>
                  <a:cubicBezTo>
                    <a:pt x="246437" y="0"/>
                    <a:pt x="249914" y="992"/>
                    <a:pt x="252397" y="3471"/>
                  </a:cubicBezTo>
                  <a:cubicBezTo>
                    <a:pt x="255377" y="5951"/>
                    <a:pt x="256867" y="9422"/>
                    <a:pt x="256867" y="13388"/>
                  </a:cubicBezTo>
                  <a:lnTo>
                    <a:pt x="256867" y="99668"/>
                  </a:lnTo>
                  <a:cubicBezTo>
                    <a:pt x="256867" y="106610"/>
                    <a:pt x="251404" y="112064"/>
                    <a:pt x="244451" y="112560"/>
                  </a:cubicBezTo>
                  <a:cubicBezTo>
                    <a:pt x="219121" y="114544"/>
                    <a:pt x="197765" y="123965"/>
                    <a:pt x="180382" y="142312"/>
                  </a:cubicBezTo>
                  <a:cubicBezTo>
                    <a:pt x="114823" y="209252"/>
                    <a:pt x="112836" y="359993"/>
                    <a:pt x="112836" y="376853"/>
                  </a:cubicBezTo>
                  <a:lnTo>
                    <a:pt x="216638" y="376853"/>
                  </a:lnTo>
                  <a:cubicBezTo>
                    <a:pt x="224088" y="376853"/>
                    <a:pt x="230047" y="382803"/>
                    <a:pt x="230047" y="389745"/>
                  </a:cubicBezTo>
                  <a:lnTo>
                    <a:pt x="230047" y="593047"/>
                  </a:lnTo>
                  <a:cubicBezTo>
                    <a:pt x="230047" y="599989"/>
                    <a:pt x="224088" y="605939"/>
                    <a:pt x="216638" y="605939"/>
                  </a:cubicBezTo>
                  <a:lnTo>
                    <a:pt x="13504" y="605939"/>
                  </a:lnTo>
                  <a:cubicBezTo>
                    <a:pt x="6054" y="605939"/>
                    <a:pt x="94" y="599989"/>
                    <a:pt x="94" y="593047"/>
                  </a:cubicBezTo>
                  <a:lnTo>
                    <a:pt x="94" y="387266"/>
                  </a:lnTo>
                  <a:cubicBezTo>
                    <a:pt x="-402" y="365448"/>
                    <a:pt x="-2389" y="168592"/>
                    <a:pt x="99426" y="63966"/>
                  </a:cubicBezTo>
                  <a:cubicBezTo>
                    <a:pt x="137669" y="24793"/>
                    <a:pt x="187335" y="2480"/>
                    <a:pt x="2429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683318" y="2084205"/>
              <a:ext cx="7912735" cy="263715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indent="508000" algn="just">
                <a:lnSpc>
                  <a:spcPct val="150000"/>
                </a:lnSpc>
                <a:buClrTx/>
                <a:buSzTx/>
                <a:buNone/>
                <a:extLst>
                  <a:ext uri="{35155182-B16C-46BC-9424-99874614C6A1}">
                    <wpsdc:indentchars xmlns:wpsdc="http://www.wps.cn/officeDocument/2017/drawingmlCustomData" val="200" checksum="282533468"/>
                  </a:ext>
                </a:extLst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（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1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）继续学习了统计学原理，包括卡方拟合优度检验、卡方独立性检验、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Fisher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精确检验、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Yates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连续性修正、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One-way ANOVA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单因素方差分析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这部分的知识；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indent="508000" algn="just">
                <a:lnSpc>
                  <a:spcPct val="150000"/>
                </a:lnSpc>
                <a:buClrTx/>
                <a:buSzTx/>
                <a:buNone/>
                <a:extLst>
                  <a:ext uri="{35155182-B16C-46BC-9424-99874614C6A1}">
                    <wpsdc:indentchars xmlns:wpsdc="http://www.wps.cn/officeDocument/2017/drawingmlCustomData" val="200" checksum="282533468"/>
                  </a:ext>
                </a:extLst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（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2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）学习了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unity3d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知识，包括音频、项目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部署这部分的内容，并跟着演示视频进行了操作练习。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/>
        </p:nvSpPr>
        <p:spPr>
          <a:xfrm>
            <a:off x="0" y="6008914"/>
            <a:ext cx="12192000" cy="849086"/>
          </a:xfrm>
          <a:custGeom>
            <a:avLst/>
            <a:gdLst>
              <a:gd name="connsiteX0" fmla="*/ 0 w 12192000"/>
              <a:gd name="connsiteY0" fmla="*/ 0 h 1592262"/>
              <a:gd name="connsiteX1" fmla="*/ 3203 w 12192000"/>
              <a:gd name="connsiteY1" fmla="*/ 0 h 1592262"/>
              <a:gd name="connsiteX2" fmla="*/ 198051 w 12192000"/>
              <a:gd name="connsiteY2" fmla="*/ 37448 h 1592262"/>
              <a:gd name="connsiteX3" fmla="*/ 6115050 w 12192000"/>
              <a:gd name="connsiteY3" fmla="*/ 868362 h 1592262"/>
              <a:gd name="connsiteX4" fmla="*/ 12172950 w 12192000"/>
              <a:gd name="connsiteY4" fmla="*/ 11112 h 1592262"/>
              <a:gd name="connsiteX5" fmla="*/ 12192000 w 12192000"/>
              <a:gd name="connsiteY5" fmla="*/ 6960 h 1592262"/>
              <a:gd name="connsiteX6" fmla="*/ 12192000 w 12192000"/>
              <a:gd name="connsiteY6" fmla="*/ 1592262 h 1592262"/>
              <a:gd name="connsiteX7" fmla="*/ 0 w 12192000"/>
              <a:gd name="connsiteY7" fmla="*/ 1592262 h 159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592262">
                <a:moveTo>
                  <a:pt x="0" y="0"/>
                </a:moveTo>
                <a:lnTo>
                  <a:pt x="3203" y="0"/>
                </a:lnTo>
                <a:lnTo>
                  <a:pt x="198051" y="37448"/>
                </a:lnTo>
                <a:cubicBezTo>
                  <a:pt x="1478682" y="287561"/>
                  <a:pt x="4207074" y="865386"/>
                  <a:pt x="6115050" y="868362"/>
                </a:cubicBezTo>
                <a:cubicBezTo>
                  <a:pt x="8150225" y="871537"/>
                  <a:pt x="10950575" y="233362"/>
                  <a:pt x="12172950" y="11112"/>
                </a:cubicBezTo>
                <a:lnTo>
                  <a:pt x="12192000" y="6960"/>
                </a:lnTo>
                <a:lnTo>
                  <a:pt x="12192000" y="1592262"/>
                </a:lnTo>
                <a:lnTo>
                  <a:pt x="0" y="159226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186290" y="1216507"/>
            <a:ext cx="2917372" cy="402032"/>
            <a:chOff x="1741714" y="1550225"/>
            <a:chExt cx="2917372" cy="402032"/>
          </a:xfrm>
        </p:grpSpPr>
        <p:sp>
          <p:nvSpPr>
            <p:cNvPr id="2" name="文本框 1"/>
            <p:cNvSpPr txBox="1"/>
            <p:nvPr/>
          </p:nvSpPr>
          <p:spPr>
            <a:xfrm>
              <a:off x="3083157" y="1550225"/>
              <a:ext cx="1343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pc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Content</a:t>
              </a:r>
              <a:endPara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1741714" y="1952257"/>
              <a:ext cx="291737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>
            <p:custDataLst>
              <p:tags r:id="rId1"/>
            </p:custDataLst>
          </p:nvPr>
        </p:nvGrpSpPr>
        <p:grpSpPr>
          <a:xfrm>
            <a:off x="4544825" y="2351862"/>
            <a:ext cx="3598545" cy="2755599"/>
            <a:chOff x="2169942" y="2122010"/>
            <a:chExt cx="3598545" cy="2755599"/>
          </a:xfrm>
        </p:grpSpPr>
        <p:grpSp>
          <p:nvGrpSpPr>
            <p:cNvPr id="14" name="组合 13"/>
            <p:cNvGrpSpPr/>
            <p:nvPr/>
          </p:nvGrpSpPr>
          <p:grpSpPr>
            <a:xfrm>
              <a:off x="2169942" y="2122010"/>
              <a:ext cx="3598545" cy="583565"/>
              <a:chOff x="2169942" y="2126482"/>
              <a:chExt cx="3598545" cy="583565"/>
            </a:xfrm>
          </p:grpSpPr>
          <p:sp>
            <p:nvSpPr>
              <p:cNvPr id="9" name="平行四边形 8"/>
              <p:cNvSpPr/>
              <p:nvPr>
                <p:custDataLst>
                  <p:tags r:id="rId2"/>
                </p:custDataLst>
              </p:nvPr>
            </p:nvSpPr>
            <p:spPr>
              <a:xfrm>
                <a:off x="2169942" y="2466975"/>
                <a:ext cx="691214" cy="173784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195342" y="2126482"/>
                <a:ext cx="691215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/>
                  <a:t>01</a:t>
                </a:r>
                <a:endParaRPr lang="zh-CN" altLang="en-US" sz="3200" b="1" dirty="0"/>
              </a:p>
            </p:txBody>
          </p:sp>
          <p:sp>
            <p:nvSpPr>
              <p:cNvPr id="11" name="文本框 10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3097042" y="2168392"/>
                <a:ext cx="2671445" cy="489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zh-CN" altLang="en-US" sz="2800" b="1" dirty="0"/>
                  <a:t>文献阅读</a:t>
                </a:r>
                <a:endParaRPr lang="zh-CN" altLang="en-US" sz="2800" b="1" dirty="0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195342" y="3208027"/>
              <a:ext cx="3572510" cy="588010"/>
              <a:chOff x="2169942" y="2126482"/>
              <a:chExt cx="3572510" cy="588010"/>
            </a:xfrm>
          </p:grpSpPr>
          <p:sp>
            <p:nvSpPr>
              <p:cNvPr id="20" name="平行四边形 19"/>
              <p:cNvSpPr/>
              <p:nvPr>
                <p:custDataLst>
                  <p:tags r:id="rId5"/>
                </p:custDataLst>
              </p:nvPr>
            </p:nvSpPr>
            <p:spPr>
              <a:xfrm>
                <a:off x="2169942" y="2466975"/>
                <a:ext cx="691214" cy="173784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2198685" y="2126482"/>
                <a:ext cx="684530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/>
                  <a:t>02</a:t>
                </a:r>
                <a:endParaRPr lang="zh-CN" altLang="en-US" sz="3200" b="1" dirty="0"/>
              </a:p>
            </p:txBody>
          </p:sp>
          <p:sp>
            <p:nvSpPr>
              <p:cNvPr id="29" name="文本框 28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3071007" y="2144262"/>
                <a:ext cx="2671445" cy="57023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zh-CN" altLang="en-US" sz="2800" b="1" dirty="0"/>
                  <a:t>学习</a:t>
                </a:r>
                <a:r>
                  <a:rPr lang="zh-CN" altLang="en-US" sz="2800" b="1" dirty="0"/>
                  <a:t>情况</a:t>
                </a:r>
                <a:endParaRPr lang="zh-CN" altLang="en-US" sz="2800" b="1" dirty="0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2220742" y="4294044"/>
              <a:ext cx="3547110" cy="583565"/>
              <a:chOff x="2169942" y="2126482"/>
              <a:chExt cx="3547110" cy="583565"/>
            </a:xfrm>
          </p:grpSpPr>
          <p:sp>
            <p:nvSpPr>
              <p:cNvPr id="49" name="平行四边形 48"/>
              <p:cNvSpPr/>
              <p:nvPr>
                <p:custDataLst>
                  <p:tags r:id="rId8"/>
                </p:custDataLst>
              </p:nvPr>
            </p:nvSpPr>
            <p:spPr>
              <a:xfrm>
                <a:off x="2169942" y="2466975"/>
                <a:ext cx="691214" cy="173784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文本框 49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2198685" y="2126482"/>
                <a:ext cx="684530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/>
                  <a:t>03</a:t>
                </a:r>
                <a:endParaRPr lang="zh-CN" altLang="en-US" sz="3200" b="1" dirty="0"/>
              </a:p>
            </p:txBody>
          </p:sp>
          <p:sp>
            <p:nvSpPr>
              <p:cNvPr id="51" name="文本框 50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3044972" y="2158232"/>
                <a:ext cx="2672080" cy="550545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zh-CN" altLang="en-US" sz="2800" b="1" dirty="0"/>
                  <a:t>下周</a:t>
                </a:r>
                <a:r>
                  <a:rPr lang="zh-CN" altLang="en-US" sz="2800" b="1" dirty="0"/>
                  <a:t>计划</a:t>
                </a:r>
                <a:endParaRPr lang="zh-CN" altLang="en-US" sz="2800" b="1" dirty="0"/>
              </a:p>
            </p:txBody>
          </p:sp>
        </p:grpSp>
      </p:grpSp>
      <p:sp>
        <p:nvSpPr>
          <p:cNvPr id="101" name="文本框 100"/>
          <p:cNvSpPr txBox="1"/>
          <p:nvPr/>
        </p:nvSpPr>
        <p:spPr>
          <a:xfrm>
            <a:off x="1153568" y="753985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accent1"/>
                </a:solidFill>
              </a:rPr>
              <a:t>目录</a:t>
            </a:r>
            <a:endParaRPr lang="zh-CN" altLang="en-US" sz="4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0" y="6008914"/>
            <a:ext cx="12192000" cy="849086"/>
          </a:xfrm>
          <a:custGeom>
            <a:avLst/>
            <a:gdLst>
              <a:gd name="connsiteX0" fmla="*/ 0 w 12192000"/>
              <a:gd name="connsiteY0" fmla="*/ 0 h 1592262"/>
              <a:gd name="connsiteX1" fmla="*/ 3203 w 12192000"/>
              <a:gd name="connsiteY1" fmla="*/ 0 h 1592262"/>
              <a:gd name="connsiteX2" fmla="*/ 198051 w 12192000"/>
              <a:gd name="connsiteY2" fmla="*/ 37448 h 1592262"/>
              <a:gd name="connsiteX3" fmla="*/ 6115050 w 12192000"/>
              <a:gd name="connsiteY3" fmla="*/ 868362 h 1592262"/>
              <a:gd name="connsiteX4" fmla="*/ 12172950 w 12192000"/>
              <a:gd name="connsiteY4" fmla="*/ 11112 h 1592262"/>
              <a:gd name="connsiteX5" fmla="*/ 12192000 w 12192000"/>
              <a:gd name="connsiteY5" fmla="*/ 6960 h 1592262"/>
              <a:gd name="connsiteX6" fmla="*/ 12192000 w 12192000"/>
              <a:gd name="connsiteY6" fmla="*/ 1592262 h 1592262"/>
              <a:gd name="connsiteX7" fmla="*/ 0 w 12192000"/>
              <a:gd name="connsiteY7" fmla="*/ 1592262 h 159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592262">
                <a:moveTo>
                  <a:pt x="0" y="0"/>
                </a:moveTo>
                <a:lnTo>
                  <a:pt x="3203" y="0"/>
                </a:lnTo>
                <a:lnTo>
                  <a:pt x="198051" y="37448"/>
                </a:lnTo>
                <a:cubicBezTo>
                  <a:pt x="1478682" y="287561"/>
                  <a:pt x="4207074" y="865386"/>
                  <a:pt x="6115050" y="868362"/>
                </a:cubicBezTo>
                <a:cubicBezTo>
                  <a:pt x="8150225" y="871537"/>
                  <a:pt x="10950575" y="233362"/>
                  <a:pt x="12172950" y="11112"/>
                </a:cubicBezTo>
                <a:lnTo>
                  <a:pt x="12192000" y="6960"/>
                </a:lnTo>
                <a:lnTo>
                  <a:pt x="12192000" y="1592262"/>
                </a:lnTo>
                <a:lnTo>
                  <a:pt x="0" y="159226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34598" y="1137344"/>
            <a:ext cx="1322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accent1"/>
                </a:solidFill>
              </a:rPr>
              <a:t>03</a:t>
            </a:r>
            <a:endParaRPr lang="zh-CN" altLang="en-US" sz="7200" b="1" dirty="0">
              <a:solidFill>
                <a:schemeClr val="accent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028012" y="2761937"/>
            <a:ext cx="6223418" cy="400110"/>
            <a:chOff x="3028012" y="2687200"/>
            <a:chExt cx="6223418" cy="40011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3028012" y="2887255"/>
              <a:ext cx="1963712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/>
                  </a:gs>
                </a:gsLst>
                <a:lin ang="0" scaled="1"/>
                <a:tileRect/>
              </a:gra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7287718" y="2887255"/>
              <a:ext cx="1963712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/>
                  </a:gs>
                </a:gsLst>
                <a:lin ang="0" scaled="1"/>
                <a:tileRect/>
              </a:gra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5256506" y="2687200"/>
              <a:ext cx="16789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/>
                <a:t>PART THREE</a:t>
              </a:r>
              <a:endParaRPr lang="zh-CN" altLang="en-US" sz="2000" dirty="0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988559" y="3586310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/>
              <a:t>下周</a:t>
            </a:r>
            <a:r>
              <a:rPr lang="zh-CN" altLang="en-US" sz="4000" b="1" dirty="0"/>
              <a:t>计划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1" y="4500813"/>
            <a:ext cx="1603948" cy="585802"/>
            <a:chOff x="0" y="722470"/>
            <a:chExt cx="1603948" cy="585802"/>
          </a:xfrm>
        </p:grpSpPr>
        <p:sp>
          <p:nvSpPr>
            <p:cNvPr id="11" name="矩形 10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11106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文献阅读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11106" y="2705169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</a:rPr>
              <a:t>学习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</a:rPr>
              <a:t>情况</a:t>
            </a:r>
            <a:endParaRPr lang="zh-CN" alt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1106" y="4595021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Tx/>
              <a:buSzTx/>
              <a:buFontTx/>
            </a:pPr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下周计划</a:t>
            </a:r>
            <a:endParaRPr lang="zh-CN" altLang="en-US" sz="20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29551" y="700008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下周</a:t>
            </a:r>
            <a:r>
              <a:rPr lang="zh-CN" altLang="en-US" sz="2400" b="1" dirty="0">
                <a:solidFill>
                  <a:schemeClr val="accent1"/>
                </a:solidFill>
              </a:rPr>
              <a:t>学习计划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28427" y="2007705"/>
            <a:ext cx="8235947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（1）阅读人车交互相关文献；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）开始学习计量经济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学；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）继续学习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unity3d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知识。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985895" y="2420620"/>
            <a:ext cx="4293870" cy="10083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zh-CN" altLang="en-US" sz="4800" b="1" spc="300" dirty="0"/>
              <a:t>感谢</a:t>
            </a:r>
            <a:r>
              <a:rPr lang="zh-CN" altLang="en-US" sz="4800" b="1" spc="300" dirty="0"/>
              <a:t>观看！</a:t>
            </a:r>
            <a:endParaRPr lang="zh-CN" altLang="en-US" sz="4800" b="1" spc="300" dirty="0"/>
          </a:p>
        </p:txBody>
      </p:sp>
      <p:sp>
        <p:nvSpPr>
          <p:cNvPr id="21" name="任意多边形: 形状 20"/>
          <p:cNvSpPr/>
          <p:nvPr/>
        </p:nvSpPr>
        <p:spPr>
          <a:xfrm>
            <a:off x="0" y="6008914"/>
            <a:ext cx="12192000" cy="849086"/>
          </a:xfrm>
          <a:custGeom>
            <a:avLst/>
            <a:gdLst>
              <a:gd name="connsiteX0" fmla="*/ 0 w 12192000"/>
              <a:gd name="connsiteY0" fmla="*/ 0 h 1592262"/>
              <a:gd name="connsiteX1" fmla="*/ 3203 w 12192000"/>
              <a:gd name="connsiteY1" fmla="*/ 0 h 1592262"/>
              <a:gd name="connsiteX2" fmla="*/ 198051 w 12192000"/>
              <a:gd name="connsiteY2" fmla="*/ 37448 h 1592262"/>
              <a:gd name="connsiteX3" fmla="*/ 6115050 w 12192000"/>
              <a:gd name="connsiteY3" fmla="*/ 868362 h 1592262"/>
              <a:gd name="connsiteX4" fmla="*/ 12172950 w 12192000"/>
              <a:gd name="connsiteY4" fmla="*/ 11112 h 1592262"/>
              <a:gd name="connsiteX5" fmla="*/ 12192000 w 12192000"/>
              <a:gd name="connsiteY5" fmla="*/ 6960 h 1592262"/>
              <a:gd name="connsiteX6" fmla="*/ 12192000 w 12192000"/>
              <a:gd name="connsiteY6" fmla="*/ 1592262 h 1592262"/>
              <a:gd name="connsiteX7" fmla="*/ 0 w 12192000"/>
              <a:gd name="connsiteY7" fmla="*/ 1592262 h 159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592262">
                <a:moveTo>
                  <a:pt x="0" y="0"/>
                </a:moveTo>
                <a:lnTo>
                  <a:pt x="3203" y="0"/>
                </a:lnTo>
                <a:lnTo>
                  <a:pt x="198051" y="37448"/>
                </a:lnTo>
                <a:cubicBezTo>
                  <a:pt x="1478682" y="287561"/>
                  <a:pt x="4207074" y="865386"/>
                  <a:pt x="6115050" y="868362"/>
                </a:cubicBezTo>
                <a:cubicBezTo>
                  <a:pt x="8150225" y="871537"/>
                  <a:pt x="10950575" y="233362"/>
                  <a:pt x="12172950" y="11112"/>
                </a:cubicBezTo>
                <a:lnTo>
                  <a:pt x="12192000" y="6960"/>
                </a:lnTo>
                <a:lnTo>
                  <a:pt x="12192000" y="1592262"/>
                </a:lnTo>
                <a:lnTo>
                  <a:pt x="0" y="159226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06400" y="0"/>
            <a:ext cx="1930400" cy="513715"/>
            <a:chOff x="406529" y="0"/>
            <a:chExt cx="1282523" cy="513472"/>
          </a:xfrm>
        </p:grpSpPr>
        <p:sp>
          <p:nvSpPr>
            <p:cNvPr id="6" name="矩形 5"/>
            <p:cNvSpPr/>
            <p:nvPr/>
          </p:nvSpPr>
          <p:spPr>
            <a:xfrm>
              <a:off x="406529" y="0"/>
              <a:ext cx="1282523" cy="5134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22952" y="72070"/>
              <a:ext cx="1249680" cy="368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spc="300" dirty="0">
                  <a:solidFill>
                    <a:schemeClr val="bg1"/>
                  </a:solidFill>
                </a:rPr>
                <a:t>学习进展汇报</a:t>
              </a:r>
              <a:endParaRPr lang="zh-CN" altLang="en-US" b="1" spc="3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0" y="6008914"/>
            <a:ext cx="12192000" cy="849086"/>
          </a:xfrm>
          <a:custGeom>
            <a:avLst/>
            <a:gdLst>
              <a:gd name="connsiteX0" fmla="*/ 0 w 12192000"/>
              <a:gd name="connsiteY0" fmla="*/ 0 h 1592262"/>
              <a:gd name="connsiteX1" fmla="*/ 3203 w 12192000"/>
              <a:gd name="connsiteY1" fmla="*/ 0 h 1592262"/>
              <a:gd name="connsiteX2" fmla="*/ 198051 w 12192000"/>
              <a:gd name="connsiteY2" fmla="*/ 37448 h 1592262"/>
              <a:gd name="connsiteX3" fmla="*/ 6115050 w 12192000"/>
              <a:gd name="connsiteY3" fmla="*/ 868362 h 1592262"/>
              <a:gd name="connsiteX4" fmla="*/ 12172950 w 12192000"/>
              <a:gd name="connsiteY4" fmla="*/ 11112 h 1592262"/>
              <a:gd name="connsiteX5" fmla="*/ 12192000 w 12192000"/>
              <a:gd name="connsiteY5" fmla="*/ 6960 h 1592262"/>
              <a:gd name="connsiteX6" fmla="*/ 12192000 w 12192000"/>
              <a:gd name="connsiteY6" fmla="*/ 1592262 h 1592262"/>
              <a:gd name="connsiteX7" fmla="*/ 0 w 12192000"/>
              <a:gd name="connsiteY7" fmla="*/ 1592262 h 159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592262">
                <a:moveTo>
                  <a:pt x="0" y="0"/>
                </a:moveTo>
                <a:lnTo>
                  <a:pt x="3203" y="0"/>
                </a:lnTo>
                <a:lnTo>
                  <a:pt x="198051" y="37448"/>
                </a:lnTo>
                <a:cubicBezTo>
                  <a:pt x="1478682" y="287561"/>
                  <a:pt x="4207074" y="865386"/>
                  <a:pt x="6115050" y="868362"/>
                </a:cubicBezTo>
                <a:cubicBezTo>
                  <a:pt x="8150225" y="871537"/>
                  <a:pt x="10950575" y="233362"/>
                  <a:pt x="12172950" y="11112"/>
                </a:cubicBezTo>
                <a:lnTo>
                  <a:pt x="12192000" y="6960"/>
                </a:lnTo>
                <a:lnTo>
                  <a:pt x="12192000" y="1592262"/>
                </a:lnTo>
                <a:lnTo>
                  <a:pt x="0" y="159226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34599" y="1137344"/>
            <a:ext cx="1322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accent1"/>
                </a:solidFill>
              </a:rPr>
              <a:t>01</a:t>
            </a:r>
            <a:endParaRPr lang="zh-CN" altLang="en-US" sz="7200" b="1" dirty="0">
              <a:solidFill>
                <a:schemeClr val="accent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028012" y="2761937"/>
            <a:ext cx="6223418" cy="400110"/>
            <a:chOff x="3028012" y="2687200"/>
            <a:chExt cx="6223418" cy="40011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3028012" y="2887255"/>
              <a:ext cx="1963712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/>
                  </a:gs>
                </a:gsLst>
                <a:lin ang="0" scaled="1"/>
                <a:tileRect/>
              </a:gra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7287718" y="2887255"/>
              <a:ext cx="1963712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/>
                  </a:gs>
                </a:gsLst>
                <a:lin ang="0" scaled="1"/>
                <a:tileRect/>
              </a:gra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5375129" y="2687200"/>
              <a:ext cx="14417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/>
                <a:t>PART ONE</a:t>
              </a:r>
              <a:endParaRPr lang="zh-CN" altLang="en-US" sz="2000" dirty="0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988559" y="3586310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/>
              <a:t>文献阅读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722470"/>
            <a:ext cx="1603948" cy="585802"/>
            <a:chOff x="0" y="722470"/>
            <a:chExt cx="1603948" cy="585802"/>
          </a:xfrm>
        </p:grpSpPr>
        <p:sp>
          <p:nvSpPr>
            <p:cNvPr id="11" name="矩形 10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11106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文献</a:t>
            </a:r>
            <a:r>
              <a:rPr lang="zh-CN" altLang="en-US" sz="2000" b="1" dirty="0">
                <a:solidFill>
                  <a:schemeClr val="bg1"/>
                </a:solidFill>
              </a:rPr>
              <a:t>阅读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1106" y="2705169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学习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情况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1106" y="4595021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下周计划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47636" y="70000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基本信息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91385" y="2146300"/>
            <a:ext cx="9229725" cy="323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50000"/>
              </a:lnSpc>
            </a:pPr>
            <a:r>
              <a:rPr lang="zh-CN" altLang="en-US" sz="3200" b="1" dirty="0"/>
              <a:t>人的行为建模在城市人因设计中的应用</a:t>
            </a:r>
            <a:endParaRPr lang="zh-CN" altLang="en-US" sz="3200" b="1" dirty="0"/>
          </a:p>
          <a:p>
            <a:pPr indent="0" algn="ctr" fontAlgn="auto">
              <a:lnSpc>
                <a:spcPct val="150000"/>
              </a:lnSpc>
            </a:pPr>
            <a:r>
              <a:rPr lang="en-US" altLang="zh-CN" sz="3200" b="1" dirty="0"/>
              <a:t>Th</a:t>
            </a:r>
            <a:r>
              <a:rPr lang="zh-CN" altLang="en-US" sz="3200" b="1" dirty="0"/>
              <a:t>e</a:t>
            </a:r>
            <a:r>
              <a:rPr lang="en-US" altLang="zh-CN" sz="3200" b="1" dirty="0"/>
              <a:t> </a:t>
            </a:r>
            <a:r>
              <a:rPr lang="zh-CN" altLang="en-US" sz="3200" b="1" dirty="0"/>
              <a:t>Application</a:t>
            </a:r>
            <a:r>
              <a:rPr lang="en-US" altLang="zh-CN" sz="3200" b="1" dirty="0"/>
              <a:t> </a:t>
            </a:r>
            <a:r>
              <a:rPr lang="zh-CN" altLang="en-US" sz="3200" b="1" dirty="0"/>
              <a:t>of</a:t>
            </a:r>
            <a:r>
              <a:rPr lang="en-US" altLang="zh-CN" sz="3200" b="1" dirty="0"/>
              <a:t> </a:t>
            </a:r>
            <a:r>
              <a:rPr lang="zh-CN" altLang="en-US" sz="3200" b="1" dirty="0"/>
              <a:t>Human</a:t>
            </a:r>
            <a:r>
              <a:rPr lang="en-US" altLang="zh-CN" sz="3200" b="1" dirty="0"/>
              <a:t> </a:t>
            </a:r>
            <a:r>
              <a:rPr lang="zh-CN" altLang="en-US" sz="3200" b="1" dirty="0"/>
              <a:t>Behaviour</a:t>
            </a:r>
            <a:r>
              <a:rPr lang="en-US" altLang="zh-CN" sz="3200" b="1" dirty="0"/>
              <a:t> </a:t>
            </a:r>
            <a:r>
              <a:rPr lang="zh-CN" altLang="en-US" sz="3200" b="1" dirty="0"/>
              <a:t>Modelling</a:t>
            </a:r>
            <a:r>
              <a:rPr lang="en-US" altLang="zh-CN" sz="3200" b="1" dirty="0"/>
              <a:t> </a:t>
            </a:r>
            <a:r>
              <a:rPr lang="zh-CN" altLang="en-US" sz="3200" b="1" dirty="0"/>
              <a:t>in</a:t>
            </a:r>
            <a:r>
              <a:rPr lang="en-US" altLang="zh-CN" sz="3200" b="1" dirty="0"/>
              <a:t> </a:t>
            </a:r>
            <a:r>
              <a:rPr lang="zh-CN" altLang="en-US" sz="3200" b="1" dirty="0"/>
              <a:t>Urban</a:t>
            </a:r>
            <a:r>
              <a:rPr lang="en-US" altLang="zh-CN" sz="3200" b="1" dirty="0"/>
              <a:t> </a:t>
            </a:r>
            <a:r>
              <a:rPr lang="zh-CN" altLang="en-US" sz="3200" b="1" dirty="0"/>
              <a:t>Ergonomics</a:t>
            </a:r>
            <a:r>
              <a:rPr lang="en-US" altLang="zh-CN" sz="3200" b="1" dirty="0"/>
              <a:t> </a:t>
            </a:r>
            <a:r>
              <a:rPr lang="zh-CN" altLang="en-US" sz="3200" b="1" dirty="0"/>
              <a:t>Design</a:t>
            </a:r>
            <a:endParaRPr lang="zh-CN" altLang="en-US" sz="3200" b="1" dirty="0"/>
          </a:p>
          <a:p>
            <a:pPr indent="0" algn="ctr" fontAlgn="auto">
              <a:lnSpc>
                <a:spcPct val="150000"/>
              </a:lnSpc>
            </a:pPr>
            <a:r>
              <a:rPr lang="zh-CN" altLang="en-US" sz="2400" b="1" dirty="0"/>
              <a:t>作者：吴昌旭，周生琦，叶亿宁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722470"/>
            <a:ext cx="1603948" cy="585802"/>
            <a:chOff x="0" y="722470"/>
            <a:chExt cx="1603948" cy="585802"/>
          </a:xfrm>
        </p:grpSpPr>
        <p:sp>
          <p:nvSpPr>
            <p:cNvPr id="11" name="矩形 10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11106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文献</a:t>
            </a:r>
            <a:r>
              <a:rPr lang="zh-CN" altLang="en-US" sz="2000" b="1" dirty="0">
                <a:solidFill>
                  <a:schemeClr val="bg1"/>
                </a:solidFill>
              </a:rPr>
              <a:t>阅读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1106" y="2705169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学习情况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1106" y="4595021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下周计划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47636" y="700008"/>
            <a:ext cx="18649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1.1</a:t>
            </a:r>
            <a:r>
              <a:rPr lang="zh-CN" altLang="en-US" sz="2400" b="1" dirty="0">
                <a:solidFill>
                  <a:schemeClr val="accent1"/>
                </a:solidFill>
              </a:rPr>
              <a:t>研究背景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1835785" y="1412240"/>
            <a:ext cx="10041255" cy="4769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目前对</a:t>
            </a:r>
            <a:r>
              <a:rPr lang="zh-CN" altLang="en-US" sz="2000" u="sng" dirty="0"/>
              <a:t>城市的人因研究</a:t>
            </a:r>
            <a:r>
              <a:rPr lang="zh-CN" altLang="en-US" sz="2000" dirty="0"/>
              <a:t>多是</a:t>
            </a:r>
            <a:r>
              <a:rPr lang="zh-CN" altLang="en-US" sz="2000" b="1" dirty="0"/>
              <a:t>实验研究</a:t>
            </a:r>
            <a:r>
              <a:rPr lang="zh-CN" altLang="en-US" sz="2000" dirty="0"/>
              <a:t>。实验所获得的研究结果：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zh-CN" altLang="en-US" sz="2000" dirty="0">
                <a:sym typeface="+mn-ea"/>
              </a:rPr>
              <a:t>往往是</a:t>
            </a:r>
            <a:r>
              <a:rPr lang="zh-CN" altLang="en-US" sz="2000" dirty="0"/>
              <a:t>在</a:t>
            </a:r>
            <a:r>
              <a:rPr lang="zh-CN" altLang="en-US" sz="2000" u="sng" dirty="0"/>
              <a:t>较短时间内</a:t>
            </a:r>
            <a:r>
              <a:rPr lang="zh-CN" altLang="en-US" sz="2000" dirty="0"/>
              <a:t>的</a:t>
            </a:r>
            <a:r>
              <a:rPr lang="zh-CN" altLang="en-US" sz="2000" u="sng" dirty="0"/>
              <a:t>有限某几个自变量</a:t>
            </a:r>
            <a:r>
              <a:rPr lang="zh-CN" altLang="en-US" sz="2000" dirty="0"/>
              <a:t>的水平下获得的结果，对</a:t>
            </a:r>
            <a:r>
              <a:rPr lang="zh-CN" altLang="en-US" sz="2000" u="sng" dirty="0"/>
              <a:t>长时间</a:t>
            </a:r>
            <a:r>
              <a:rPr lang="zh-CN" altLang="en-US" sz="2000" dirty="0"/>
              <a:t>和</a:t>
            </a:r>
            <a:r>
              <a:rPr lang="zh-CN" altLang="en-US" sz="2000" u="sng" dirty="0"/>
              <a:t>多变量连续变化</a:t>
            </a:r>
            <a:r>
              <a:rPr lang="zh-CN" altLang="en-US" sz="2000" dirty="0"/>
              <a:t>的情况把握不足。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）通过实验归纳的行为机制的</a:t>
            </a:r>
            <a:r>
              <a:rPr lang="zh-CN" altLang="en-US" sz="2000" u="sng" dirty="0"/>
              <a:t>语言描述</a:t>
            </a:r>
            <a:r>
              <a:rPr lang="zh-CN" altLang="en-US" sz="2000" dirty="0"/>
              <a:t>(或是</a:t>
            </a:r>
            <a:r>
              <a:rPr lang="zh-CN" altLang="en-US" sz="2000" u="sng" dirty="0"/>
              <a:t>概念模型)</a:t>
            </a:r>
            <a:r>
              <a:rPr lang="zh-CN" altLang="en-US" sz="2000" dirty="0"/>
              <a:t>非常重要却</a:t>
            </a:r>
            <a:r>
              <a:rPr lang="zh-CN" altLang="en-US" sz="2000" u="sng" dirty="0"/>
              <a:t>不能准确</a:t>
            </a:r>
            <a:r>
              <a:rPr lang="zh-CN" altLang="en-US" sz="2000" dirty="0"/>
              <a:t>预测人的行为。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）此外，由于人的认知和运动系统非常复杂，</a:t>
            </a:r>
            <a:r>
              <a:rPr lang="zh-CN" altLang="en-US" sz="2000" u="sng" dirty="0"/>
              <a:t>语言描述</a:t>
            </a:r>
            <a:r>
              <a:rPr lang="zh-CN" altLang="en-US" sz="2000" dirty="0"/>
              <a:t>在很多情况下可能</a:t>
            </a:r>
            <a:r>
              <a:rPr lang="zh-CN" altLang="en-US" sz="2000" u="sng" dirty="0"/>
              <a:t>无法量化</a:t>
            </a:r>
            <a:r>
              <a:rPr lang="zh-CN" altLang="en-US" sz="2000" dirty="0"/>
              <a:t>这些复杂的关系。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通过建立</a:t>
            </a:r>
            <a:r>
              <a:rPr lang="zh-CN" altLang="en-US" sz="2000" b="1" dirty="0"/>
              <a:t>人的行为计算模型</a:t>
            </a:r>
            <a:r>
              <a:rPr lang="zh-CN" altLang="en-US" sz="2000" dirty="0"/>
              <a:t>可以解决上述实验研究</a:t>
            </a:r>
            <a:r>
              <a:rPr lang="zh-CN" altLang="en-US" sz="2000" dirty="0"/>
              <a:t>的这些问题。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b="1" dirty="0">
                <a:sym typeface="+mn-ea"/>
              </a:rPr>
              <a:t>人的行为计算模型</a:t>
            </a:r>
            <a:r>
              <a:rPr lang="zh-CN" altLang="en-US" sz="2000" dirty="0"/>
              <a:t>提供了对</a:t>
            </a:r>
            <a:r>
              <a:rPr lang="zh-CN" altLang="en-US" sz="2000" u="sng" dirty="0"/>
              <a:t>人的行为机制的系统和计算性</a:t>
            </a:r>
            <a:r>
              <a:rPr lang="zh-CN" altLang="en-US" sz="2000" dirty="0"/>
              <a:t>理解，对预测人的行为，解释行为背后的潜</a:t>
            </a:r>
            <a:r>
              <a:rPr lang="zh-CN" altLang="en-US" sz="2000" dirty="0">
                <a:sym typeface="+mn-ea"/>
              </a:rPr>
              <a:t>在</a:t>
            </a:r>
            <a:r>
              <a:rPr lang="zh-CN" altLang="en-US" sz="2000" dirty="0"/>
              <a:t>机制有着重要的理论和实践价值。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722470"/>
            <a:ext cx="1603948" cy="585802"/>
            <a:chOff x="0" y="722470"/>
            <a:chExt cx="1603948" cy="585802"/>
          </a:xfrm>
        </p:grpSpPr>
        <p:sp>
          <p:nvSpPr>
            <p:cNvPr id="11" name="矩形 10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11106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文献</a:t>
            </a:r>
            <a:r>
              <a:rPr lang="zh-CN" altLang="en-US" sz="2000" b="1" dirty="0">
                <a:solidFill>
                  <a:schemeClr val="bg1"/>
                </a:solidFill>
              </a:rPr>
              <a:t>阅读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1106" y="2705169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学习情况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1106" y="4595021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下周计划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47636" y="700008"/>
            <a:ext cx="24745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1.2</a:t>
            </a:r>
            <a:r>
              <a:rPr lang="zh-CN" altLang="en-US" sz="2400" b="1" dirty="0">
                <a:solidFill>
                  <a:schemeClr val="accent1"/>
                </a:solidFill>
              </a:rPr>
              <a:t>人的行为</a:t>
            </a:r>
            <a:r>
              <a:rPr lang="zh-CN" altLang="en-US" sz="2400" b="1" dirty="0">
                <a:solidFill>
                  <a:schemeClr val="accent1"/>
                </a:solidFill>
              </a:rPr>
              <a:t>建模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1741170" y="1435100"/>
            <a:ext cx="10041255" cy="5246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b="1" dirty="0"/>
              <a:t>行为计算模型</a:t>
            </a:r>
            <a:r>
              <a:rPr lang="zh-CN" altLang="en-US" sz="2000" dirty="0"/>
              <a:t>：是一种</a:t>
            </a:r>
            <a:r>
              <a:rPr lang="zh-CN" altLang="en-US" sz="2000" u="sng" dirty="0"/>
              <a:t>整合性理论</a:t>
            </a:r>
            <a:r>
              <a:rPr lang="zh-CN" altLang="en-US" sz="2000" dirty="0"/>
              <a:t>和</a:t>
            </a:r>
            <a:r>
              <a:rPr lang="zh-CN" altLang="en-US" sz="2000" u="sng" dirty="0"/>
              <a:t>计算机仿真程序</a:t>
            </a:r>
            <a:r>
              <a:rPr lang="zh-CN" altLang="en-US" sz="2000" dirty="0"/>
              <a:t>，能够预测人类的复杂行为。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ym typeface="+mn-ea"/>
              </a:rPr>
              <a:t>目前受到学术界广泛认可的</a:t>
            </a:r>
            <a:r>
              <a:rPr lang="zh-CN" altLang="en-US" sz="2000" b="1" dirty="0">
                <a:sym typeface="+mn-ea"/>
              </a:rPr>
              <a:t>行为计算模型</a:t>
            </a:r>
            <a:r>
              <a:rPr lang="zh-CN" altLang="en-US" sz="2000" dirty="0"/>
              <a:t>：</a:t>
            </a:r>
            <a:r>
              <a:rPr lang="zh-CN" altLang="en-US" sz="2000" dirty="0">
                <a:sym typeface="+mn-ea"/>
              </a:rPr>
              <a:t>ACT</a:t>
            </a:r>
            <a:r>
              <a:rPr lang="zh-CN" altLang="en-US" sz="2000" dirty="0">
                <a:sym typeface="+mn-ea"/>
              </a:rPr>
              <a:t>-</a:t>
            </a:r>
            <a:r>
              <a:rPr lang="zh-CN" altLang="en-US" sz="2000" dirty="0">
                <a:sym typeface="+mn-ea"/>
              </a:rPr>
              <a:t>R、SOAR、EPIC和排队网络-人的信息处理计算模型(QN-MHP）</a:t>
            </a:r>
            <a:r>
              <a:rPr lang="zh-CN" altLang="en-US" sz="2000" dirty="0">
                <a:sym typeface="+mn-ea"/>
              </a:rPr>
              <a:t>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b="1" dirty="0">
                <a:sym typeface="+mn-ea"/>
              </a:rPr>
              <a:t>QN-MHP</a:t>
            </a:r>
            <a:r>
              <a:rPr lang="zh-CN" altLang="en-US" sz="2000" b="1" dirty="0">
                <a:sym typeface="+mn-ea"/>
              </a:rPr>
              <a:t>的处理器</a:t>
            </a:r>
            <a:r>
              <a:rPr lang="zh-CN" altLang="en-US" sz="2000" dirty="0">
                <a:sym typeface="+mn-ea"/>
              </a:rPr>
              <a:t>的功能和连接都是根据其</a:t>
            </a:r>
            <a:r>
              <a:rPr lang="zh-CN" altLang="en-US" sz="2000" u="sng" dirty="0">
                <a:sym typeface="+mn-ea"/>
              </a:rPr>
              <a:t>对应的脑区功能和连接</a:t>
            </a:r>
            <a:r>
              <a:rPr lang="zh-CN" altLang="en-US" sz="2000" dirty="0">
                <a:sym typeface="+mn-ea"/>
              </a:rPr>
              <a:t>来设计。每个</a:t>
            </a:r>
            <a:r>
              <a:rPr lang="zh-CN" altLang="en-US" sz="2000" b="1" dirty="0">
                <a:sym typeface="+mn-ea"/>
              </a:rPr>
              <a:t>QN</a:t>
            </a:r>
            <a:r>
              <a:rPr lang="zh-CN" altLang="en-US" sz="2000" b="1" dirty="0">
                <a:sym typeface="+mn-ea"/>
              </a:rPr>
              <a:t>-</a:t>
            </a:r>
            <a:r>
              <a:rPr lang="zh-CN" altLang="en-US" sz="2000" b="1" dirty="0">
                <a:sym typeface="+mn-ea"/>
              </a:rPr>
              <a:t>MHP处理器</a:t>
            </a:r>
            <a:r>
              <a:rPr lang="zh-CN" altLang="en-US" sz="2000" dirty="0">
                <a:sym typeface="+mn-ea"/>
              </a:rPr>
              <a:t>都能够执行</a:t>
            </a:r>
            <a:r>
              <a:rPr lang="zh-CN" altLang="en-US" sz="2000" u="sng" dirty="0">
                <a:sym typeface="+mn-ea"/>
              </a:rPr>
              <a:t>过程逻辑功能</a:t>
            </a:r>
            <a:r>
              <a:rPr lang="zh-CN" altLang="en-US" sz="2000" dirty="0">
                <a:sym typeface="+mn-ea"/>
              </a:rPr>
              <a:t>，并可以生成详细的</a:t>
            </a:r>
            <a:r>
              <a:rPr lang="zh-CN" altLang="en-US" sz="2000" u="sng" dirty="0">
                <a:sym typeface="+mn-ea"/>
              </a:rPr>
              <a:t>任务动作</a:t>
            </a:r>
            <a:r>
              <a:rPr lang="zh-CN" altLang="en-US" sz="2000" dirty="0">
                <a:sym typeface="+mn-ea"/>
              </a:rPr>
              <a:t>和模拟</a:t>
            </a:r>
            <a:r>
              <a:rPr lang="zh-CN" altLang="en-US" sz="2000" u="sng" dirty="0">
                <a:sym typeface="+mn-ea"/>
              </a:rPr>
              <a:t>实时行为</a:t>
            </a:r>
            <a:r>
              <a:rPr lang="zh-CN" altLang="en-US" sz="2000" dirty="0">
                <a:sym typeface="+mn-ea"/>
              </a:rPr>
              <a:t>。</a:t>
            </a:r>
            <a:endParaRPr lang="zh-CN" altLang="en-US" sz="2000" dirty="0"/>
          </a:p>
        </p:txBody>
      </p:sp>
      <p:pic>
        <p:nvPicPr>
          <p:cNvPr id="4" name="图片 4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960" y="3743960"/>
            <a:ext cx="7311390" cy="31140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722470"/>
            <a:ext cx="1603948" cy="585802"/>
            <a:chOff x="0" y="722470"/>
            <a:chExt cx="1603948" cy="585802"/>
          </a:xfrm>
        </p:grpSpPr>
        <p:sp>
          <p:nvSpPr>
            <p:cNvPr id="11" name="矩形 10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11106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文献</a:t>
            </a:r>
            <a:r>
              <a:rPr lang="zh-CN" altLang="en-US" sz="2000" b="1" dirty="0">
                <a:solidFill>
                  <a:schemeClr val="bg1"/>
                </a:solidFill>
              </a:rPr>
              <a:t>阅读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1106" y="2705169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学习情况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1106" y="4595021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下周计划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47636" y="700008"/>
            <a:ext cx="24745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1.2</a:t>
            </a:r>
            <a:r>
              <a:rPr lang="zh-CN" altLang="en-US" sz="2400" b="1" dirty="0">
                <a:solidFill>
                  <a:schemeClr val="accent1"/>
                </a:solidFill>
              </a:rPr>
              <a:t>人的行为</a:t>
            </a:r>
            <a:r>
              <a:rPr lang="zh-CN" altLang="en-US" sz="2400" b="1" dirty="0">
                <a:solidFill>
                  <a:schemeClr val="accent1"/>
                </a:solidFill>
              </a:rPr>
              <a:t>建模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1741170" y="1382395"/>
            <a:ext cx="10041255" cy="5163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b="1" dirty="0">
                <a:sym typeface="+mn-ea"/>
              </a:rPr>
              <a:t>QN-MHP的特点：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ym typeface="+mn-ea"/>
              </a:rPr>
              <a:t>（1）QN-MHP的建构源于</a:t>
            </a:r>
            <a:r>
              <a:rPr lang="zh-CN" altLang="en-US" sz="2000" b="1" u="sng" dirty="0">
                <a:sym typeface="+mn-ea"/>
              </a:rPr>
              <a:t>脑区的神经学研究</a:t>
            </a:r>
            <a:r>
              <a:rPr lang="zh-CN" altLang="en-US" sz="2000" dirty="0">
                <a:sym typeface="+mn-ea"/>
              </a:rPr>
              <a:t>。</a:t>
            </a:r>
            <a:endParaRPr lang="zh-CN" altLang="en-US" sz="2000" dirty="0">
              <a:sym typeface="+mn-ea"/>
            </a:endParaRPr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ym typeface="+mn-ea"/>
              </a:rPr>
              <a:t>（2）QN-MHP将</a:t>
            </a:r>
            <a:r>
              <a:rPr lang="zh-CN" altLang="en-US" sz="2000" u="sng" dirty="0">
                <a:sym typeface="+mn-ea"/>
              </a:rPr>
              <a:t>人类认知</a:t>
            </a:r>
            <a:r>
              <a:rPr lang="zh-CN" altLang="en-US" sz="2000" dirty="0">
                <a:sym typeface="+mn-ea"/>
              </a:rPr>
              <a:t>视为一个由</a:t>
            </a:r>
            <a:r>
              <a:rPr lang="zh-CN" altLang="en-US" sz="2000" b="1" u="sng" dirty="0">
                <a:sym typeface="+mn-ea"/>
              </a:rPr>
              <a:t>混合结构</a:t>
            </a:r>
            <a:r>
              <a:rPr lang="zh-CN" altLang="en-US" sz="2000" dirty="0">
                <a:sym typeface="+mn-ea"/>
              </a:rPr>
              <a:t>组成的系统，该结构</a:t>
            </a:r>
            <a:r>
              <a:rPr lang="zh-CN" altLang="en-US" sz="2000" b="1" u="sng" dirty="0">
                <a:sym typeface="+mn-ea"/>
              </a:rPr>
              <a:t>同时具有并行和串行的处理特性</a:t>
            </a:r>
            <a:r>
              <a:rPr lang="zh-CN" altLang="en-US" sz="2000" dirty="0">
                <a:sym typeface="+mn-ea"/>
              </a:rPr>
              <a:t>（认知模块中的任务可以被并行和串行处理）。</a:t>
            </a:r>
            <a:r>
              <a:rPr lang="zh-CN" altLang="en-US" sz="2000" dirty="0">
                <a:sym typeface="+mn-ea"/>
              </a:rPr>
              <a:t>QN-MHP能够用</a:t>
            </a:r>
            <a:r>
              <a:rPr lang="zh-CN" altLang="en-US" sz="2000" b="1" u="sng" dirty="0">
                <a:sym typeface="+mn-ea"/>
              </a:rPr>
              <a:t>有解析解的数学方程</a:t>
            </a:r>
            <a:r>
              <a:rPr lang="zh-CN" altLang="en-US" sz="2000" dirty="0">
                <a:sym typeface="+mn-ea"/>
              </a:rPr>
              <a:t>对</a:t>
            </a:r>
            <a:r>
              <a:rPr lang="zh-CN" altLang="en-US" sz="2000" u="sng" dirty="0">
                <a:sym typeface="+mn-ea"/>
              </a:rPr>
              <a:t>人类多任务处理</a:t>
            </a:r>
            <a:r>
              <a:rPr lang="zh-CN" altLang="en-US" sz="2000" dirty="0">
                <a:sym typeface="+mn-ea"/>
              </a:rPr>
              <a:t>中的各种实验结果进行预测和建模，并且能够解释和预测其他模型遇到的难以解释的实验结果反例。</a:t>
            </a:r>
            <a:endParaRPr lang="zh-CN" altLang="en-US" sz="2000" dirty="0">
              <a:sym typeface="+mn-ea"/>
            </a:endParaRPr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ym typeface="+mn-ea"/>
              </a:rPr>
              <a:t>（3）QN-MHP可以用于</a:t>
            </a:r>
            <a:r>
              <a:rPr lang="zh-CN" altLang="en-US" sz="2000" b="1" u="sng" dirty="0">
                <a:sym typeface="+mn-ea"/>
              </a:rPr>
              <a:t>多任务控制</a:t>
            </a:r>
            <a:r>
              <a:rPr lang="zh-CN" altLang="en-US" sz="2000" dirty="0">
                <a:sym typeface="+mn-ea"/>
              </a:rPr>
              <a:t>中的</a:t>
            </a:r>
            <a:r>
              <a:rPr lang="zh-CN" altLang="en-US" sz="2000" u="sng" dirty="0">
                <a:sym typeface="+mn-ea"/>
              </a:rPr>
              <a:t>行为和绩效</a:t>
            </a:r>
            <a:r>
              <a:rPr lang="zh-CN" altLang="en-US" sz="2000" dirty="0">
                <a:sym typeface="+mn-ea"/>
              </a:rPr>
              <a:t>的建模，而且</a:t>
            </a:r>
            <a:r>
              <a:rPr lang="zh-CN" altLang="en-US" sz="2000" b="1" dirty="0">
                <a:sym typeface="+mn-ea"/>
              </a:rPr>
              <a:t>当QN-MHP在模拟人的</a:t>
            </a:r>
            <a:r>
              <a:rPr lang="zh-CN" altLang="en-US" sz="2000" b="1" u="sng" dirty="0">
                <a:sym typeface="+mn-ea"/>
              </a:rPr>
              <a:t>多任务并行加工</a:t>
            </a:r>
            <a:r>
              <a:rPr lang="zh-CN" altLang="en-US" sz="2000" b="1" dirty="0">
                <a:sym typeface="+mn-ea"/>
              </a:rPr>
              <a:t>时，不需要</a:t>
            </a:r>
            <a:r>
              <a:rPr lang="zh-CN" altLang="en-US" sz="2000" b="1" u="sng" dirty="0">
                <a:sym typeface="+mn-ea"/>
              </a:rPr>
              <a:t>第3个程序</a:t>
            </a:r>
            <a:r>
              <a:rPr lang="zh-CN" altLang="en-US" sz="2000" b="1" dirty="0">
                <a:sym typeface="+mn-ea"/>
              </a:rPr>
              <a:t>来协调</a:t>
            </a:r>
            <a:r>
              <a:rPr lang="zh-CN" altLang="en-US" sz="2000" b="1" u="sng" dirty="0">
                <a:sym typeface="+mn-ea"/>
              </a:rPr>
              <a:t>多个并行任务</a:t>
            </a:r>
            <a:r>
              <a:rPr lang="zh-CN" altLang="en-US" sz="2000" dirty="0">
                <a:sym typeface="+mn-ea"/>
              </a:rPr>
              <a:t>，这个协调会自然而然的发生在</a:t>
            </a:r>
            <a:r>
              <a:rPr lang="zh-CN" altLang="en-US" sz="2000" u="sng" dirty="0">
                <a:sym typeface="+mn-ea"/>
              </a:rPr>
              <a:t>排队网络信息实体在等待被服务的过程中</a:t>
            </a:r>
            <a:r>
              <a:rPr lang="zh-CN" altLang="en-US" sz="2000" dirty="0">
                <a:sym typeface="+mn-ea"/>
              </a:rPr>
              <a:t>。</a:t>
            </a:r>
            <a:endParaRPr lang="zh-CN" altLang="en-US" sz="2000" dirty="0">
              <a:sym typeface="+mn-ea"/>
            </a:endParaRPr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ym typeface="+mn-ea"/>
              </a:rPr>
              <a:t>（4）QN-MHP的很多建模工作是基于</a:t>
            </a:r>
            <a:r>
              <a:rPr lang="zh-CN" altLang="en-US" sz="2000" b="1" u="sng" dirty="0">
                <a:sym typeface="+mn-ea"/>
              </a:rPr>
              <a:t>人的生理和神经科学</a:t>
            </a:r>
            <a:r>
              <a:rPr lang="zh-CN" altLang="en-US" sz="2000" dirty="0">
                <a:sym typeface="+mn-ea"/>
              </a:rPr>
              <a:t>研究结果的，包括：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722470"/>
            <a:ext cx="1603948" cy="585802"/>
            <a:chOff x="0" y="722470"/>
            <a:chExt cx="1603948" cy="585802"/>
          </a:xfrm>
        </p:grpSpPr>
        <p:sp>
          <p:nvSpPr>
            <p:cNvPr id="11" name="矩形 10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11106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文献</a:t>
            </a:r>
            <a:r>
              <a:rPr lang="zh-CN" altLang="en-US" sz="2000" b="1" dirty="0">
                <a:solidFill>
                  <a:schemeClr val="bg1"/>
                </a:solidFill>
              </a:rPr>
              <a:t>阅读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1106" y="2705169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学习情况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1106" y="4595021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下周计划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47636" y="700008"/>
            <a:ext cx="24745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1.2</a:t>
            </a:r>
            <a:r>
              <a:rPr lang="zh-CN" altLang="en-US" sz="2400" b="1" dirty="0">
                <a:solidFill>
                  <a:schemeClr val="accent1"/>
                </a:solidFill>
              </a:rPr>
              <a:t>人的行为</a:t>
            </a:r>
            <a:r>
              <a:rPr lang="zh-CN" altLang="en-US" sz="2400" b="1" dirty="0">
                <a:solidFill>
                  <a:schemeClr val="accent1"/>
                </a:solidFill>
              </a:rPr>
              <a:t>建模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1741170" y="1214120"/>
            <a:ext cx="10041255" cy="5962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ym typeface="+mn-ea"/>
              </a:rPr>
              <a:t>a</a:t>
            </a:r>
            <a:r>
              <a:rPr lang="en-US" altLang="zh-CN" sz="2000" dirty="0">
                <a:sym typeface="+mn-ea"/>
              </a:rPr>
              <a:t>.</a:t>
            </a:r>
            <a:r>
              <a:rPr lang="zh-CN" altLang="en-US" sz="2000" dirty="0">
                <a:sym typeface="+mn-ea"/>
              </a:rPr>
              <a:t>QN-MHP模拟了</a:t>
            </a:r>
            <a:r>
              <a:rPr lang="zh-CN" altLang="en-US" sz="2000" u="sng" dirty="0">
                <a:sym typeface="+mn-ea"/>
              </a:rPr>
              <a:t>大脑神经递质的作用机制</a:t>
            </a:r>
            <a:r>
              <a:rPr lang="zh-CN" altLang="en-US" sz="2000" dirty="0">
                <a:sym typeface="+mn-ea"/>
              </a:rPr>
              <a:t>，对视觉</a:t>
            </a:r>
            <a:r>
              <a:rPr lang="en-US" altLang="zh-CN" sz="2000" dirty="0">
                <a:sym typeface="+mn-ea"/>
              </a:rPr>
              <a:t>—</a:t>
            </a:r>
            <a:r>
              <a:rPr lang="zh-CN" altLang="en-US" sz="2000" dirty="0">
                <a:sym typeface="+mn-ea"/>
              </a:rPr>
              <a:t>手动跟踪任务中</a:t>
            </a:r>
            <a:r>
              <a:rPr lang="zh-CN" altLang="en-US" sz="2000" u="sng" dirty="0">
                <a:sym typeface="+mn-ea"/>
              </a:rPr>
              <a:t>脑电波</a:t>
            </a:r>
            <a:r>
              <a:rPr lang="zh-CN" altLang="en-US" sz="2000" dirty="0">
                <a:sym typeface="+mn-ea"/>
              </a:rPr>
              <a:t>（事件相关电位ERP）</a:t>
            </a:r>
            <a:r>
              <a:rPr lang="zh-CN" altLang="en-US" sz="2000" u="sng" dirty="0">
                <a:sym typeface="+mn-ea"/>
              </a:rPr>
              <a:t>的振幅和潜伏期</a:t>
            </a:r>
            <a:r>
              <a:rPr lang="zh-CN" altLang="en-US" sz="2000" dirty="0">
                <a:sym typeface="+mn-ea"/>
              </a:rPr>
              <a:t>进行了计算建模。</a:t>
            </a:r>
            <a:endParaRPr lang="zh-CN" altLang="en-US" sz="2000" dirty="0">
              <a:sym typeface="+mn-ea"/>
            </a:endParaRPr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ym typeface="+mn-ea"/>
              </a:rPr>
              <a:t>b</a:t>
            </a:r>
            <a:r>
              <a:rPr lang="en-US" altLang="zh-CN" sz="2000" dirty="0">
                <a:sym typeface="+mn-ea"/>
              </a:rPr>
              <a:t>.</a:t>
            </a:r>
            <a:r>
              <a:rPr lang="zh-CN" altLang="en-US" sz="2000" dirty="0">
                <a:sym typeface="+mn-ea"/>
              </a:rPr>
              <a:t>QN-MHP模拟了</a:t>
            </a:r>
            <a:r>
              <a:rPr lang="zh-CN" altLang="en-US" sz="2000" u="sng" dirty="0">
                <a:sym typeface="+mn-ea"/>
              </a:rPr>
              <a:t>大脑动作控制区域的神经元的矢量放电分布</a:t>
            </a:r>
            <a:r>
              <a:rPr lang="zh-CN" altLang="en-US" sz="2000" dirty="0">
                <a:sym typeface="+mn-ea"/>
              </a:rPr>
              <a:t>（</a:t>
            </a:r>
            <a:r>
              <a:rPr lang="zh-CN" altLang="en-US" sz="2000" dirty="0">
                <a:sym typeface="+mn-ea"/>
              </a:rPr>
              <a:t>这个分布预测了人在动作控制中的</a:t>
            </a:r>
            <a:r>
              <a:rPr lang="zh-CN" altLang="en-US" sz="2000" u="sng" dirty="0">
                <a:sym typeface="+mn-ea"/>
              </a:rPr>
              <a:t>失误概率</a:t>
            </a:r>
            <a:r>
              <a:rPr lang="zh-CN" altLang="en-US" sz="2000" dirty="0">
                <a:sym typeface="+mn-ea"/>
              </a:rPr>
              <a:t>和</a:t>
            </a:r>
            <a:r>
              <a:rPr lang="zh-CN" altLang="en-US" sz="2000" u="sng" dirty="0">
                <a:sym typeface="+mn-ea"/>
              </a:rPr>
              <a:t>失误发生的空间范围）</a:t>
            </a:r>
            <a:r>
              <a:rPr lang="zh-CN" altLang="en-US" sz="2000" dirty="0">
                <a:sym typeface="+mn-ea"/>
              </a:rPr>
              <a:t>。</a:t>
            </a:r>
            <a:endParaRPr lang="zh-CN" altLang="en-US" sz="2000" dirty="0">
              <a:sym typeface="+mn-ea"/>
            </a:endParaRPr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ym typeface="+mn-ea"/>
              </a:rPr>
              <a:t>（5）QN-MHP对人的</a:t>
            </a:r>
            <a:r>
              <a:rPr lang="zh-CN" altLang="en-US" sz="2000" b="1" u="sng" dirty="0">
                <a:sym typeface="+mn-ea"/>
              </a:rPr>
              <a:t>工作负荷</a:t>
            </a:r>
            <a:r>
              <a:rPr lang="zh-CN" altLang="en-US" sz="2000" dirty="0">
                <a:sym typeface="+mn-ea"/>
              </a:rPr>
              <a:t>进行了</a:t>
            </a:r>
            <a:r>
              <a:rPr lang="zh-CN" altLang="en-US" sz="2000" b="1" u="sng" dirty="0">
                <a:sym typeface="+mn-ea"/>
              </a:rPr>
              <a:t>系统的建模工作</a:t>
            </a:r>
            <a:r>
              <a:rPr lang="zh-CN" altLang="en-US" sz="2000" dirty="0">
                <a:sym typeface="+mn-ea"/>
              </a:rPr>
              <a:t>，包括：工作负荷的</a:t>
            </a:r>
            <a:r>
              <a:rPr lang="zh-CN" altLang="en-US" sz="2000" u="sng" dirty="0">
                <a:sym typeface="+mn-ea"/>
              </a:rPr>
              <a:t>问卷测量和脑电测量的计算</a:t>
            </a:r>
            <a:r>
              <a:rPr lang="zh-CN" altLang="en-US" sz="2000" dirty="0">
                <a:sym typeface="+mn-ea"/>
              </a:rPr>
              <a:t>建模，以及反映</a:t>
            </a:r>
            <a:r>
              <a:rPr lang="zh-CN" altLang="en-US" sz="2000" u="sng" dirty="0">
                <a:sym typeface="+mn-ea"/>
              </a:rPr>
              <a:t>工作负荷的绩效</a:t>
            </a:r>
            <a:r>
              <a:rPr lang="zh-CN" altLang="en-US" sz="2000" dirty="0">
                <a:sym typeface="+mn-ea"/>
              </a:rPr>
              <a:t>建模。</a:t>
            </a:r>
            <a:endParaRPr lang="zh-CN" altLang="en-US" sz="2000" dirty="0">
              <a:sym typeface="+mn-ea"/>
            </a:endParaRPr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ym typeface="+mn-ea"/>
              </a:rPr>
              <a:t>从操作环境、人的个体因素（比如年龄）和任务等因素，综合预测</a:t>
            </a:r>
            <a:r>
              <a:rPr lang="zh-CN" altLang="en-US" sz="2000" u="sng" dirty="0">
                <a:sym typeface="+mn-ea"/>
              </a:rPr>
              <a:t>人的工作负荷的变化</a:t>
            </a:r>
            <a:r>
              <a:rPr lang="zh-CN" altLang="en-US" sz="2000" dirty="0">
                <a:sym typeface="+mn-ea"/>
              </a:rPr>
              <a:t>并把</a:t>
            </a:r>
            <a:r>
              <a:rPr lang="zh-CN" altLang="en-US" sz="2000" u="sng" dirty="0">
                <a:sym typeface="+mn-ea"/>
              </a:rPr>
              <a:t>人的工作负荷计算机仿真可视化</a:t>
            </a:r>
            <a:r>
              <a:rPr lang="zh-CN" altLang="en-US" sz="2000" dirty="0">
                <a:sym typeface="+mn-ea"/>
              </a:rPr>
              <a:t>。</a:t>
            </a:r>
            <a:endParaRPr lang="zh-CN" altLang="en-US" sz="2000" dirty="0">
              <a:sym typeface="+mn-ea"/>
            </a:endParaRPr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ym typeface="+mn-ea"/>
              </a:rPr>
              <a:t>（6）QN-MHP能够在</a:t>
            </a:r>
            <a:r>
              <a:rPr lang="zh-CN" altLang="en-US" sz="2000" b="1" u="sng" dirty="0">
                <a:sym typeface="+mn-ea"/>
              </a:rPr>
              <a:t>智能系统</a:t>
            </a:r>
            <a:r>
              <a:rPr lang="zh-CN" altLang="en-US" sz="2000" dirty="0">
                <a:sym typeface="+mn-ea"/>
              </a:rPr>
              <a:t>中预测</a:t>
            </a:r>
            <a:r>
              <a:rPr lang="zh-CN" altLang="en-US" sz="2000" u="sng" dirty="0">
                <a:sym typeface="+mn-ea"/>
              </a:rPr>
              <a:t>人的行为</a:t>
            </a:r>
            <a:r>
              <a:rPr lang="zh-CN" altLang="en-US" sz="2000" dirty="0">
                <a:sym typeface="+mn-ea"/>
              </a:rPr>
              <a:t>，并且应用于</a:t>
            </a:r>
            <a:r>
              <a:rPr lang="zh-CN" altLang="en-US" sz="2000" b="1" u="sng" dirty="0">
                <a:sym typeface="+mn-ea"/>
              </a:rPr>
              <a:t>事故预防</a:t>
            </a:r>
            <a:r>
              <a:rPr lang="zh-CN" altLang="en-US" sz="2000" dirty="0">
                <a:sym typeface="+mn-ea"/>
              </a:rPr>
              <a:t>和</a:t>
            </a:r>
            <a:r>
              <a:rPr lang="zh-CN" altLang="en-US" sz="2000" b="1" u="sng" dirty="0">
                <a:sym typeface="+mn-ea"/>
              </a:rPr>
              <a:t>人的系统设计</a:t>
            </a:r>
            <a:r>
              <a:rPr lang="zh-CN" altLang="en-US" sz="2000" dirty="0">
                <a:sym typeface="+mn-ea"/>
              </a:rPr>
              <a:t>，包括驾驶员超速预警系统、语音报警设计系统和人机界面可用性预测系统。</a:t>
            </a:r>
            <a:endParaRPr lang="zh-CN" altLang="en-US" sz="2000" dirty="0">
              <a:sym typeface="+mn-ea"/>
            </a:endParaRPr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ym typeface="+mn-ea"/>
              </a:rPr>
              <a:t>（7）QN-MHP通过基于</a:t>
            </a:r>
            <a:r>
              <a:rPr lang="zh-CN" altLang="en-US" sz="2000" b="1" dirty="0">
                <a:sym typeface="+mn-ea"/>
              </a:rPr>
              <a:t>强化学习的算法</a:t>
            </a:r>
            <a:r>
              <a:rPr lang="zh-CN" altLang="en-US" sz="2000" dirty="0">
                <a:sym typeface="+mn-ea"/>
              </a:rPr>
              <a:t>模拟人在</a:t>
            </a:r>
            <a:r>
              <a:rPr lang="zh-CN" altLang="en-US" sz="2000" b="1" dirty="0">
                <a:sym typeface="+mn-ea"/>
              </a:rPr>
              <a:t>动作学习</a:t>
            </a:r>
            <a:r>
              <a:rPr lang="zh-CN" altLang="en-US" sz="2000" dirty="0">
                <a:sym typeface="+mn-ea"/>
              </a:rPr>
              <a:t>（包括人在学习过程中的行为变化）</a:t>
            </a:r>
            <a:r>
              <a:rPr lang="zh-CN" altLang="en-US" sz="2000" b="1" dirty="0">
                <a:sym typeface="+mn-ea"/>
              </a:rPr>
              <a:t>以及</a:t>
            </a:r>
            <a:r>
              <a:rPr lang="zh-CN" altLang="en-US" sz="2000" b="1" u="sng" dirty="0">
                <a:sym typeface="+mn-ea"/>
              </a:rPr>
              <a:t>脑区的神经学机制</a:t>
            </a:r>
            <a:r>
              <a:rPr lang="zh-CN" altLang="en-US" sz="2000" dirty="0">
                <a:sym typeface="+mn-ea"/>
              </a:rPr>
              <a:t>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722470"/>
            <a:ext cx="1603948" cy="585802"/>
            <a:chOff x="0" y="722470"/>
            <a:chExt cx="1603948" cy="585802"/>
          </a:xfrm>
        </p:grpSpPr>
        <p:sp>
          <p:nvSpPr>
            <p:cNvPr id="11" name="矩形 10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11106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文献</a:t>
            </a:r>
            <a:r>
              <a:rPr lang="zh-CN" altLang="en-US" sz="2000" b="1" dirty="0">
                <a:solidFill>
                  <a:schemeClr val="bg1"/>
                </a:solidFill>
              </a:rPr>
              <a:t>阅读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1106" y="2705169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学习情况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1106" y="4595021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下周计划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2039620" y="1569720"/>
            <a:ext cx="9646285" cy="1247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b="1" dirty="0"/>
              <a:t>人的行为建模</a:t>
            </a:r>
            <a:r>
              <a:rPr lang="zh-CN" altLang="en-US" sz="2000" dirty="0"/>
              <a:t>在</a:t>
            </a:r>
            <a:r>
              <a:rPr lang="zh-CN" altLang="en-US" sz="2000" u="sng" dirty="0"/>
              <a:t>城市人因设计</a:t>
            </a:r>
            <a:r>
              <a:rPr lang="zh-CN" altLang="en-US" sz="2000" dirty="0"/>
              <a:t>中的应用，按照</a:t>
            </a:r>
            <a:r>
              <a:rPr lang="zh-CN" altLang="en-US" sz="2000" b="1" u="sng" dirty="0"/>
              <a:t>人的主要活动空间</a:t>
            </a:r>
            <a:r>
              <a:rPr lang="zh-CN" altLang="en-US" sz="2000" dirty="0"/>
              <a:t>作为划分标准，分为：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1947636" y="700008"/>
            <a:ext cx="18649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 dirty="0">
                <a:solidFill>
                  <a:schemeClr val="accent1"/>
                </a:solidFill>
              </a:rPr>
              <a:t>1.3</a:t>
            </a:r>
            <a:r>
              <a:rPr lang="zh-CN" altLang="en-US" sz="2400" b="1" dirty="0">
                <a:solidFill>
                  <a:schemeClr val="accent1"/>
                </a:solidFill>
              </a:rPr>
              <a:t>应用</a:t>
            </a:r>
            <a:r>
              <a:rPr lang="zh-CN" altLang="en-US" sz="2400" b="1" dirty="0">
                <a:solidFill>
                  <a:schemeClr val="accent1"/>
                </a:solidFill>
              </a:rPr>
              <a:t>领域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4" name="图片 3" descr="33333"/>
          <p:cNvPicPr>
            <a:picLocks noChangeAspect="1"/>
          </p:cNvPicPr>
          <p:nvPr/>
        </p:nvPicPr>
        <p:blipFill>
          <a:blip r:embed="rId3"/>
          <a:srcRect l="7725" t="24715" r="6759" b="18120"/>
          <a:stretch>
            <a:fillRect/>
          </a:stretch>
        </p:blipFill>
        <p:spPr>
          <a:xfrm>
            <a:off x="1604010" y="2817495"/>
            <a:ext cx="10578465" cy="3429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DIAGRAM_VIRTUALLY_FRAME" val="{&quot;height&quot;:242.36425196850396,&quot;left&quot;:357.8602362204723,&quot;top&quot;:185.1859842519685,&quot;width&quot;:293.30000000000007}"/>
</p:tagLst>
</file>

<file path=ppt/tags/tag11.xml><?xml version="1.0" encoding="utf-8"?>
<p:tagLst xmlns:p="http://schemas.openxmlformats.org/presentationml/2006/main">
  <p:tag name="KSO_WM_DIAGRAM_VIRTUALLY_FRAME" val="{&quot;height&quot;:242.36425196850396,&quot;left&quot;:357.8602362204723,&quot;top&quot;:185.1859842519685,&quot;width&quot;:293.30000000000007}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DIAGRAM_VIRTUALLY_FRAME" val="{&quot;height&quot;:242.36425196850396,&quot;left&quot;:357.8602362204723,&quot;top&quot;:185.1859842519685,&quot;width&quot;:293.30000000000007}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DIAGRAM_VIRTUALLY_FRAME" val="{&quot;height&quot;:242.36425196850396,&quot;left&quot;:357.8602362204723,&quot;top&quot;:185.1859842519685,&quot;width&quot;:293.30000000000007}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commondata" val="eyJoZGlkIjoiZjczNTUwYzFjODEzN2Y4MWMyYWVkNGRjOTNiNjE2NGMifQ=="/>
</p:tagLst>
</file>

<file path=ppt/tags/tag4.xml><?xml version="1.0" encoding="utf-8"?>
<p:tagLst xmlns:p="http://schemas.openxmlformats.org/presentationml/2006/main">
  <p:tag name="KSO_WM_DIAGRAM_VIRTUALLY_FRAME" val="{&quot;height&quot;:242.36425196850396,&quot;left&quot;:357.8602362204723,&quot;top&quot;:185.1859842519685,&quot;width&quot;:293.30000000000007}"/>
</p:tagLst>
</file>

<file path=ppt/tags/tag5.xml><?xml version="1.0" encoding="utf-8"?>
<p:tagLst xmlns:p="http://schemas.openxmlformats.org/presentationml/2006/main">
  <p:tag name="KSO_WM_DIAGRAM_VIRTUALLY_FRAME" val="{&quot;height&quot;:242.36425196850396,&quot;left&quot;:357.8602362204723,&quot;top&quot;:185.1859842519685,&quot;width&quot;:293.30000000000007}"/>
</p:tagLst>
</file>

<file path=ppt/tags/tag6.xml><?xml version="1.0" encoding="utf-8"?>
<p:tagLst xmlns:p="http://schemas.openxmlformats.org/presentationml/2006/main">
  <p:tag name="KSO_WM_DIAGRAM_VIRTUALLY_FRAME" val="{&quot;height&quot;:242.36425196850396,&quot;left&quot;:357.8602362204723,&quot;top&quot;:185.1859842519685,&quot;width&quot;:293.30000000000007}"/>
</p:tagLst>
</file>

<file path=ppt/tags/tag7.xml><?xml version="1.0" encoding="utf-8"?>
<p:tagLst xmlns:p="http://schemas.openxmlformats.org/presentationml/2006/main">
  <p:tag name="KSO_WM_DIAGRAM_VIRTUALLY_FRAME" val="{&quot;height&quot;:242.36425196850396,&quot;left&quot;:357.8602362204723,&quot;top&quot;:185.1859842519685,&quot;width&quot;:293.30000000000007}"/>
</p:tagLst>
</file>

<file path=ppt/tags/tag8.xml><?xml version="1.0" encoding="utf-8"?>
<p:tagLst xmlns:p="http://schemas.openxmlformats.org/presentationml/2006/main">
  <p:tag name="KSO_WM_DIAGRAM_VIRTUALLY_FRAME" val="{&quot;height&quot;:242.36425196850396,&quot;left&quot;:357.8602362204723,&quot;top&quot;:185.1859842519685,&quot;width&quot;:293.30000000000007}"/>
</p:tagLst>
</file>

<file path=ppt/tags/tag9.xml><?xml version="1.0" encoding="utf-8"?>
<p:tagLst xmlns:p="http://schemas.openxmlformats.org/presentationml/2006/main">
  <p:tag name="KSO_WM_DIAGRAM_VIRTUALLY_FRAME" val="{&quot;height&quot;:242.36425196850396,&quot;left&quot;:357.8602362204723,&quot;top&quot;:185.1859842519685,&quot;width&quot;:293.30000000000007}"/>
</p:tagLst>
</file>

<file path=ppt/theme/theme1.xml><?xml version="1.0" encoding="utf-8"?>
<a:theme xmlns:a="http://schemas.openxmlformats.org/drawingml/2006/main" name="Office 主题​​">
  <a:themeElements>
    <a:clrScheme name="中科院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C4994"/>
      </a:accent1>
      <a:accent2>
        <a:srgbClr val="CA865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wrap="square" rtlCol="0" anchor="ctr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4709</Words>
  <Application>WPS 演示</Application>
  <PresentationFormat>宽屏</PresentationFormat>
  <Paragraphs>308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eee7y_</cp:lastModifiedBy>
  <cp:revision>381</cp:revision>
  <dcterms:created xsi:type="dcterms:W3CDTF">2022-12-24T13:33:00Z</dcterms:created>
  <dcterms:modified xsi:type="dcterms:W3CDTF">2024-06-21T11:44:10Z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B0CF783FD82641169AEC413090B61DB3_13</vt:lpwstr>
  </property>
  <property fmtid="{D5CDD505-2E9C-101B-9397-08002B2CF9AE}" pid="3" name="KSOProductBuildVer">
    <vt:lpwstr>2052-12.1.0.16929</vt:lpwstr>
  </property>
</Properties>
</file>