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63" r:id="rId3"/>
    <p:sldId id="265" r:id="rId4"/>
    <p:sldId id="266" r:id="rId5"/>
    <p:sldId id="303" r:id="rId6"/>
    <p:sldId id="348" r:id="rId7"/>
    <p:sldId id="360" r:id="rId8"/>
    <p:sldId id="361" r:id="rId9"/>
    <p:sldId id="363" r:id="rId10"/>
    <p:sldId id="362" r:id="rId11"/>
    <p:sldId id="364" r:id="rId12"/>
    <p:sldId id="365" r:id="rId13"/>
    <p:sldId id="366" r:id="rId14"/>
    <p:sldId id="367" r:id="rId15"/>
    <p:sldId id="368" r:id="rId16"/>
    <p:sldId id="369" r:id="rId17"/>
    <p:sldId id="370" r:id="rId18"/>
    <p:sldId id="371" r:id="rId19"/>
    <p:sldId id="373" r:id="rId20"/>
    <p:sldId id="372" r:id="rId21"/>
    <p:sldId id="374" r:id="rId22"/>
    <p:sldId id="375" r:id="rId23"/>
    <p:sldId id="376" r:id="rId24"/>
    <p:sldId id="377" r:id="rId25"/>
    <p:sldId id="378" r:id="rId26"/>
    <p:sldId id="379" r:id="rId27"/>
    <p:sldId id="380" r:id="rId28"/>
    <p:sldId id="381" r:id="rId29"/>
    <p:sldId id="359"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96" d="100"/>
          <a:sy n="96" d="100"/>
        </p:scale>
        <p:origin x="69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FF849-3204-45FC-A8A9-2697B764303B}" type="datetimeFigureOut">
              <a:rPr lang="zh-CN" altLang="en-US" smtClean="0"/>
              <a:t>2024/11/22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5068A-E365-4895-A1AD-DA6193A96655}" type="slidenum">
              <a:rPr lang="zh-CN" altLang="en-US" smtClean="0"/>
              <a:t>‹#›</a:t>
            </a:fld>
            <a:endParaRPr lang="zh-CN" altLang="en-US"/>
          </a:p>
        </p:txBody>
      </p:sp>
    </p:spTree>
    <p:extLst>
      <p:ext uri="{BB962C8B-B14F-4D97-AF65-F5344CB8AC3E}">
        <p14:creationId xmlns:p14="http://schemas.microsoft.com/office/powerpoint/2010/main" val="294674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2" name="组合 81">
            <a:extLst>
              <a:ext uri="{FF2B5EF4-FFF2-40B4-BE49-F238E27FC236}">
                <a16:creationId xmlns:a16="http://schemas.microsoft.com/office/drawing/2014/main" id="{B4AFF764-205C-D304-B50F-8789ADE4BF78}"/>
              </a:ext>
            </a:extLst>
          </p:cNvPr>
          <p:cNvGrpSpPr/>
          <p:nvPr userDrawn="1"/>
        </p:nvGrpSpPr>
        <p:grpSpPr>
          <a:xfrm>
            <a:off x="0" y="0"/>
            <a:ext cx="12192000" cy="6892290"/>
            <a:chOff x="0" y="0"/>
            <a:chExt cx="12192000" cy="6892290"/>
          </a:xfrm>
        </p:grpSpPr>
        <p:sp>
          <p:nvSpPr>
            <p:cNvPr id="83" name="任意多边形: 形状 82">
              <a:extLst>
                <a:ext uri="{FF2B5EF4-FFF2-40B4-BE49-F238E27FC236}">
                  <a16:creationId xmlns:a16="http://schemas.microsoft.com/office/drawing/2014/main" id="{02A7F85F-4B34-38D1-D3A1-F1E5F14A17FB}"/>
                </a:ext>
              </a:extLst>
            </p:cNvPr>
            <p:cNvSpPr>
              <a:spLocks/>
            </p:cNvSpPr>
            <p:nvPr/>
          </p:nvSpPr>
          <p:spPr>
            <a:xfrm>
              <a:off x="0" y="0"/>
              <a:ext cx="12192000" cy="6858000"/>
            </a:xfrm>
            <a:custGeom>
              <a:avLst/>
              <a:gdLst>
                <a:gd name="connsiteX0" fmla="*/ 12192000 w 12192000"/>
                <a:gd name="connsiteY0" fmla="*/ 6143010 h 6858000"/>
                <a:gd name="connsiteX1" fmla="*/ 12192000 w 12192000"/>
                <a:gd name="connsiteY1" fmla="*/ 6858000 h 6858000"/>
                <a:gd name="connsiteX2" fmla="*/ 9414425 w 12192000"/>
                <a:gd name="connsiteY2" fmla="*/ 6858000 h 6858000"/>
                <a:gd name="connsiteX3" fmla="*/ 9852250 w 12192000"/>
                <a:gd name="connsiteY3" fmla="*/ 6790098 h 6858000"/>
                <a:gd name="connsiteX4" fmla="*/ 12034363 w 12192000"/>
                <a:gd name="connsiteY4" fmla="*/ 6210878 h 6858000"/>
                <a:gd name="connsiteX5" fmla="*/ 0 w 12192000"/>
                <a:gd name="connsiteY5" fmla="*/ 0 h 6858000"/>
                <a:gd name="connsiteX6" fmla="*/ 2914196 w 12192000"/>
                <a:gd name="connsiteY6" fmla="*/ 0 h 6858000"/>
                <a:gd name="connsiteX7" fmla="*/ 2534991 w 12192000"/>
                <a:gd name="connsiteY7" fmla="*/ 43218 h 6858000"/>
                <a:gd name="connsiteX8" fmla="*/ 29647 w 12192000"/>
                <a:gd name="connsiteY8" fmla="*/ 690384 h 6858000"/>
                <a:gd name="connsiteX9" fmla="*/ 0 w 12192000"/>
                <a:gd name="connsiteY9" fmla="*/ 7045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12192000" y="6143010"/>
                  </a:moveTo>
                  <a:lnTo>
                    <a:pt x="12192000" y="6858000"/>
                  </a:lnTo>
                  <a:lnTo>
                    <a:pt x="9414425" y="6858000"/>
                  </a:lnTo>
                  <a:lnTo>
                    <a:pt x="9852250" y="6790098"/>
                  </a:lnTo>
                  <a:cubicBezTo>
                    <a:pt x="10690764" y="6643448"/>
                    <a:pt x="11431356" y="6446118"/>
                    <a:pt x="12034363" y="6210878"/>
                  </a:cubicBezTo>
                  <a:close/>
                  <a:moveTo>
                    <a:pt x="0" y="0"/>
                  </a:moveTo>
                  <a:lnTo>
                    <a:pt x="2914196" y="0"/>
                  </a:lnTo>
                  <a:lnTo>
                    <a:pt x="2534991" y="43218"/>
                  </a:lnTo>
                  <a:cubicBezTo>
                    <a:pt x="1548408" y="172553"/>
                    <a:pt x="674299" y="405508"/>
                    <a:pt x="29647" y="690384"/>
                  </a:cubicBezTo>
                  <a:lnTo>
                    <a:pt x="0" y="70454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1E2FD10E-DC44-12AC-CEE9-3957CE82F7DA}"/>
                </a:ext>
              </a:extLst>
            </p:cNvPr>
            <p:cNvSpPr>
              <a:spLocks/>
            </p:cNvSpPr>
            <p:nvPr/>
          </p:nvSpPr>
          <p:spPr>
            <a:xfrm>
              <a:off x="0" y="0"/>
              <a:ext cx="12192000" cy="6892290"/>
            </a:xfrm>
            <a:custGeom>
              <a:avLst/>
              <a:gdLst>
                <a:gd name="connsiteX0" fmla="*/ 12192000 w 12192000"/>
                <a:gd name="connsiteY0" fmla="*/ 6196396 h 6892290"/>
                <a:gd name="connsiteX1" fmla="*/ 12192000 w 12192000"/>
                <a:gd name="connsiteY1" fmla="*/ 6892290 h 6892290"/>
                <a:gd name="connsiteX2" fmla="*/ 9447609 w 12192000"/>
                <a:gd name="connsiteY2" fmla="*/ 6892290 h 6892290"/>
                <a:gd name="connsiteX3" fmla="*/ 9889812 w 12192000"/>
                <a:gd name="connsiteY3" fmla="*/ 6823709 h 6892290"/>
                <a:gd name="connsiteX4" fmla="*/ 12093747 w 12192000"/>
                <a:gd name="connsiteY4" fmla="*/ 6238697 h 6892290"/>
                <a:gd name="connsiteX5" fmla="*/ 0 w 12192000"/>
                <a:gd name="connsiteY5" fmla="*/ 0 h 6892290"/>
                <a:gd name="connsiteX6" fmla="*/ 2581509 w 12192000"/>
                <a:gd name="connsiteY6" fmla="*/ 0 h 6892290"/>
                <a:gd name="connsiteX7" fmla="*/ 2499381 w 12192000"/>
                <a:gd name="connsiteY7" fmla="*/ 9360 h 6892290"/>
                <a:gd name="connsiteX8" fmla="*/ 223778 w 12192000"/>
                <a:gd name="connsiteY8" fmla="*/ 557661 h 6892290"/>
                <a:gd name="connsiteX9" fmla="*/ 0 w 12192000"/>
                <a:gd name="connsiteY9" fmla="*/ 650175 h 68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92290">
                  <a:moveTo>
                    <a:pt x="12192000" y="6196396"/>
                  </a:moveTo>
                  <a:lnTo>
                    <a:pt x="12192000" y="6892290"/>
                  </a:lnTo>
                  <a:lnTo>
                    <a:pt x="9447609" y="6892290"/>
                  </a:lnTo>
                  <a:lnTo>
                    <a:pt x="9889812" y="6823709"/>
                  </a:lnTo>
                  <a:cubicBezTo>
                    <a:pt x="10736712" y="6675593"/>
                    <a:pt x="11484710" y="6476289"/>
                    <a:pt x="12093747" y="6238697"/>
                  </a:cubicBezTo>
                  <a:close/>
                  <a:moveTo>
                    <a:pt x="0" y="0"/>
                  </a:moveTo>
                  <a:lnTo>
                    <a:pt x="2581509" y="0"/>
                  </a:lnTo>
                  <a:lnTo>
                    <a:pt x="2499381" y="9360"/>
                  </a:lnTo>
                  <a:cubicBezTo>
                    <a:pt x="1627489" y="123660"/>
                    <a:pt x="842570" y="318087"/>
                    <a:pt x="223778" y="557661"/>
                  </a:cubicBezTo>
                  <a:lnTo>
                    <a:pt x="0" y="650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7FF785B7-BA78-5A00-22EA-F8C095D226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F6E94A-856B-738B-CDD8-93A129F5D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C10703-55B8-850F-AD10-C5FD0D7E0DA0}"/>
              </a:ext>
            </a:extLst>
          </p:cNvPr>
          <p:cNvSpPr>
            <a:spLocks noGrp="1"/>
          </p:cNvSpPr>
          <p:nvPr>
            <p:ph type="dt" sz="half" idx="10"/>
          </p:nvPr>
        </p:nvSpPr>
        <p:spPr/>
        <p:txBody>
          <a:bodyPr/>
          <a:lstStyle/>
          <a:p>
            <a:fld id="{7F3613AB-6205-44A2-A4E5-4E87469D1008}" type="datetime1">
              <a:rPr lang="zh-CN" altLang="en-US" smtClean="0"/>
              <a:t>2024/11/22</a:t>
            </a:fld>
            <a:endParaRPr lang="zh-CN" altLang="en-US"/>
          </a:p>
        </p:txBody>
      </p:sp>
      <p:sp>
        <p:nvSpPr>
          <p:cNvPr id="5" name="页脚占位符 4">
            <a:extLst>
              <a:ext uri="{FF2B5EF4-FFF2-40B4-BE49-F238E27FC236}">
                <a16:creationId xmlns:a16="http://schemas.microsoft.com/office/drawing/2014/main" id="{E9B7D4C6-36AD-482E-1910-232E8058A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AC6A0E-E276-FAE8-0599-70A8EACC6E71}"/>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3848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F60E1B-0894-DC9D-AFA7-538C3A2E6F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11A5ED-7D20-4FD8-99C8-0509D14D99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359CDC-114D-C327-09D2-2223E6FCEB1D}"/>
              </a:ext>
            </a:extLst>
          </p:cNvPr>
          <p:cNvSpPr>
            <a:spLocks noGrp="1"/>
          </p:cNvSpPr>
          <p:nvPr>
            <p:ph type="dt" sz="half" idx="10"/>
          </p:nvPr>
        </p:nvSpPr>
        <p:spPr/>
        <p:txBody>
          <a:bodyPr/>
          <a:lstStyle/>
          <a:p>
            <a:fld id="{6167E5B0-C991-4723-93F4-649A46A888CA}" type="datetime1">
              <a:rPr lang="zh-CN" altLang="en-US" smtClean="0"/>
              <a:t>2024/11/22</a:t>
            </a:fld>
            <a:endParaRPr lang="zh-CN" altLang="en-US"/>
          </a:p>
        </p:txBody>
      </p:sp>
      <p:sp>
        <p:nvSpPr>
          <p:cNvPr id="5" name="页脚占位符 4">
            <a:extLst>
              <a:ext uri="{FF2B5EF4-FFF2-40B4-BE49-F238E27FC236}">
                <a16:creationId xmlns:a16="http://schemas.microsoft.com/office/drawing/2014/main" id="{8FF51FC7-8F6A-596F-4C4A-7A990B43E6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DB1F5-FA42-BEA0-0568-59F7DF976D4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135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8F9427-B570-98A1-E7D7-FA09C680E414}"/>
              </a:ext>
            </a:extLst>
          </p:cNvPr>
          <p:cNvSpPr>
            <a:spLocks noGrp="1"/>
          </p:cNvSpPr>
          <p:nvPr>
            <p:ph type="dt" sz="half" idx="10"/>
          </p:nvPr>
        </p:nvSpPr>
        <p:spPr/>
        <p:txBody>
          <a:bodyPr/>
          <a:lstStyle/>
          <a:p>
            <a:fld id="{5CDDACB3-9B7E-4AAD-BBF0-657C8090D204}" type="datetime1">
              <a:rPr lang="zh-CN" altLang="en-US" smtClean="0"/>
              <a:t>2024/11/22</a:t>
            </a:fld>
            <a:endParaRPr lang="zh-CN" altLang="en-US"/>
          </a:p>
        </p:txBody>
      </p:sp>
      <p:sp>
        <p:nvSpPr>
          <p:cNvPr id="3" name="页脚占位符 2">
            <a:extLst>
              <a:ext uri="{FF2B5EF4-FFF2-40B4-BE49-F238E27FC236}">
                <a16:creationId xmlns:a16="http://schemas.microsoft.com/office/drawing/2014/main" id="{57CBA233-AE71-1934-4FA4-72C16953CA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AF99092-160A-2628-E145-4CFE15F8A51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grpSp>
        <p:nvGrpSpPr>
          <p:cNvPr id="11" name="组合 10">
            <a:extLst>
              <a:ext uri="{FF2B5EF4-FFF2-40B4-BE49-F238E27FC236}">
                <a16:creationId xmlns:a16="http://schemas.microsoft.com/office/drawing/2014/main" id="{AC208922-D44D-DA3E-07A5-5F8215AC3A1B}"/>
              </a:ext>
            </a:extLst>
          </p:cNvPr>
          <p:cNvGrpSpPr/>
          <p:nvPr userDrawn="1"/>
        </p:nvGrpSpPr>
        <p:grpSpPr>
          <a:xfrm>
            <a:off x="476250" y="291401"/>
            <a:ext cx="497519" cy="365126"/>
            <a:chOff x="395450" y="304799"/>
            <a:chExt cx="497519" cy="365126"/>
          </a:xfrm>
        </p:grpSpPr>
        <p:sp>
          <p:nvSpPr>
            <p:cNvPr id="9" name="矩形 8">
              <a:extLst>
                <a:ext uri="{FF2B5EF4-FFF2-40B4-BE49-F238E27FC236}">
                  <a16:creationId xmlns:a16="http://schemas.microsoft.com/office/drawing/2014/main" id="{711359F3-A251-C79A-10AB-266F7668E801}"/>
                </a:ext>
              </a:extLst>
            </p:cNvPr>
            <p:cNvSpPr/>
            <p:nvPr userDrawn="1"/>
          </p:nvSpPr>
          <p:spPr>
            <a:xfrm>
              <a:off x="542925" y="304800"/>
              <a:ext cx="350044"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1639620-6D81-4296-3577-A127C472A0D3}"/>
                </a:ext>
              </a:extLst>
            </p:cNvPr>
            <p:cNvSpPr/>
            <p:nvPr userDrawn="1"/>
          </p:nvSpPr>
          <p:spPr>
            <a:xfrm>
              <a:off x="395450" y="304799"/>
              <a:ext cx="90325"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3" name="直接连接符 12">
            <a:extLst>
              <a:ext uri="{FF2B5EF4-FFF2-40B4-BE49-F238E27FC236}">
                <a16:creationId xmlns:a16="http://schemas.microsoft.com/office/drawing/2014/main" id="{451E87AA-26DD-D7AD-1208-C895406400AF}"/>
              </a:ext>
            </a:extLst>
          </p:cNvPr>
          <p:cNvCxnSpPr>
            <a:cxnSpLocks/>
          </p:cNvCxnSpPr>
          <p:nvPr userDrawn="1"/>
        </p:nvCxnSpPr>
        <p:spPr>
          <a:xfrm>
            <a:off x="0" y="83502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文本占位符 94">
            <a:extLst>
              <a:ext uri="{FF2B5EF4-FFF2-40B4-BE49-F238E27FC236}">
                <a16:creationId xmlns:a16="http://schemas.microsoft.com/office/drawing/2014/main" id="{56FC87FD-4DC3-6D8C-2C4C-A2AFDA784981}"/>
              </a:ext>
            </a:extLst>
          </p:cNvPr>
          <p:cNvSpPr>
            <a:spLocks noGrp="1"/>
          </p:cNvSpPr>
          <p:nvPr>
            <p:ph type="body" sz="quarter" idx="13"/>
          </p:nvPr>
        </p:nvSpPr>
        <p:spPr>
          <a:xfrm>
            <a:off x="1060719" y="280125"/>
            <a:ext cx="3570208" cy="397032"/>
          </a:xfrm>
          <a:noFill/>
        </p:spPr>
        <p:txBody>
          <a:bodyPr wrap="none" rtlCol="0">
            <a:spAutoFit/>
          </a:bodyPr>
          <a:lstStyle>
            <a:lvl1pPr marL="0" indent="0">
              <a:buNone/>
              <a:defRPr lang="zh-CN" altLang="en-US" sz="2200" b="1" smtClean="0">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dirty="0"/>
              <a:t>单击此处编辑母版文本样式</a:t>
            </a:r>
          </a:p>
        </p:txBody>
      </p:sp>
    </p:spTree>
    <p:extLst>
      <p:ext uri="{BB962C8B-B14F-4D97-AF65-F5344CB8AC3E}">
        <p14:creationId xmlns:p14="http://schemas.microsoft.com/office/powerpoint/2010/main" val="93185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29487-3320-7704-1C82-3B11FB5349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0AC8B4-B81A-C86C-1F1E-8A3081B99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20D5EA-F7ED-6F51-85E4-6A108480F6DD}"/>
              </a:ext>
            </a:extLst>
          </p:cNvPr>
          <p:cNvSpPr>
            <a:spLocks noGrp="1"/>
          </p:cNvSpPr>
          <p:nvPr>
            <p:ph type="dt" sz="half" idx="10"/>
          </p:nvPr>
        </p:nvSpPr>
        <p:spPr/>
        <p:txBody>
          <a:bodyPr/>
          <a:lstStyle/>
          <a:p>
            <a:fld id="{0D542B5F-A649-48DC-A68E-0240E5C642CF}" type="datetime1">
              <a:rPr lang="zh-CN" altLang="en-US" smtClean="0"/>
              <a:t>2024/11/22</a:t>
            </a:fld>
            <a:endParaRPr lang="zh-CN" altLang="en-US"/>
          </a:p>
        </p:txBody>
      </p:sp>
      <p:sp>
        <p:nvSpPr>
          <p:cNvPr id="5" name="页脚占位符 4">
            <a:extLst>
              <a:ext uri="{FF2B5EF4-FFF2-40B4-BE49-F238E27FC236}">
                <a16:creationId xmlns:a16="http://schemas.microsoft.com/office/drawing/2014/main" id="{9E2A93DA-27D8-079A-0528-306E142EC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063A4F-C97E-DA36-3E9A-C56656895CB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88391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01E36-9D3B-30D9-EBC2-A1D7EB4F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D9EE1C-058A-EFEC-6100-19EAB73E59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A94CF8-62B8-6C4A-33F8-4E46DFEEB8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74FE6E-9473-72BD-DB0A-870464CD2503}"/>
              </a:ext>
            </a:extLst>
          </p:cNvPr>
          <p:cNvSpPr>
            <a:spLocks noGrp="1"/>
          </p:cNvSpPr>
          <p:nvPr>
            <p:ph type="dt" sz="half" idx="10"/>
          </p:nvPr>
        </p:nvSpPr>
        <p:spPr/>
        <p:txBody>
          <a:bodyPr/>
          <a:lstStyle/>
          <a:p>
            <a:fld id="{7678CCB8-957A-4D5A-8CF8-65AD7FAE679D}" type="datetime1">
              <a:rPr lang="zh-CN" altLang="en-US" smtClean="0"/>
              <a:t>2024/11/22</a:t>
            </a:fld>
            <a:endParaRPr lang="zh-CN" altLang="en-US"/>
          </a:p>
        </p:txBody>
      </p:sp>
      <p:sp>
        <p:nvSpPr>
          <p:cNvPr id="6" name="页脚占位符 5">
            <a:extLst>
              <a:ext uri="{FF2B5EF4-FFF2-40B4-BE49-F238E27FC236}">
                <a16:creationId xmlns:a16="http://schemas.microsoft.com/office/drawing/2014/main" id="{B665560E-82D0-7759-3A7A-9996B89A73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71F9DB-3F9C-676D-FD3C-7AF64F8C610C}"/>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78725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00D7-371C-4D70-3514-4DF6767087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CC1A62-A2CB-084C-69CC-038E8EFD6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E3F810-2223-5F47-3D88-DFD891A616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812F73-4F75-C206-9966-CBAC830EC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505697-EACA-1DC9-C8C6-28B63AB54FA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E24A7B-977E-70AE-CC77-2E191D48ED5F}"/>
              </a:ext>
            </a:extLst>
          </p:cNvPr>
          <p:cNvSpPr>
            <a:spLocks noGrp="1"/>
          </p:cNvSpPr>
          <p:nvPr>
            <p:ph type="dt" sz="half" idx="10"/>
          </p:nvPr>
        </p:nvSpPr>
        <p:spPr/>
        <p:txBody>
          <a:bodyPr/>
          <a:lstStyle/>
          <a:p>
            <a:fld id="{65772199-08D9-4DD4-88DA-E55A651B8061}" type="datetime1">
              <a:rPr lang="zh-CN" altLang="en-US" smtClean="0"/>
              <a:t>2024/11/22</a:t>
            </a:fld>
            <a:endParaRPr lang="zh-CN" altLang="en-US"/>
          </a:p>
        </p:txBody>
      </p:sp>
      <p:sp>
        <p:nvSpPr>
          <p:cNvPr id="8" name="页脚占位符 7">
            <a:extLst>
              <a:ext uri="{FF2B5EF4-FFF2-40B4-BE49-F238E27FC236}">
                <a16:creationId xmlns:a16="http://schemas.microsoft.com/office/drawing/2014/main" id="{10BA1407-C4F5-8983-9217-4CEE63C0B4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0C04D4-CB2C-AE08-50E3-D0B830646E72}"/>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9451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0AB896A-3E0E-D799-42CB-7C0BCC18CB86}"/>
              </a:ext>
            </a:extLst>
          </p:cNvPr>
          <p:cNvSpPr>
            <a:spLocks noGrp="1"/>
          </p:cNvSpPr>
          <p:nvPr>
            <p:ph type="dt" sz="half" idx="10"/>
          </p:nvPr>
        </p:nvSpPr>
        <p:spPr/>
        <p:txBody>
          <a:bodyPr/>
          <a:lstStyle/>
          <a:p>
            <a:fld id="{54E34DC6-ADCA-4C56-8DDA-E372CF71DE9A}" type="datetime1">
              <a:rPr lang="zh-CN" altLang="en-US" smtClean="0"/>
              <a:t>2024/11/22</a:t>
            </a:fld>
            <a:endParaRPr lang="zh-CN" altLang="en-US"/>
          </a:p>
        </p:txBody>
      </p:sp>
      <p:sp>
        <p:nvSpPr>
          <p:cNvPr id="4" name="页脚占位符 3">
            <a:extLst>
              <a:ext uri="{FF2B5EF4-FFF2-40B4-BE49-F238E27FC236}">
                <a16:creationId xmlns:a16="http://schemas.microsoft.com/office/drawing/2014/main" id="{326EBA4E-0A10-956F-6B6D-4507105AEB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FC33A4-E8FE-ED2B-79B7-29255370540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2939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44F7-45E3-B875-6FFD-64E5273813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509FFB-A9D0-B4D7-FBEB-E9EC59E7E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8BA4EB-4038-5DD9-E432-6D2906099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DBEC4C-CCA5-E81D-FC5F-3E818EB5D2CD}"/>
              </a:ext>
            </a:extLst>
          </p:cNvPr>
          <p:cNvSpPr>
            <a:spLocks noGrp="1"/>
          </p:cNvSpPr>
          <p:nvPr>
            <p:ph type="dt" sz="half" idx="10"/>
          </p:nvPr>
        </p:nvSpPr>
        <p:spPr/>
        <p:txBody>
          <a:bodyPr/>
          <a:lstStyle/>
          <a:p>
            <a:fld id="{E36FE969-6F02-4187-98CF-E8B070E50CFE}" type="datetime1">
              <a:rPr lang="zh-CN" altLang="en-US" smtClean="0"/>
              <a:t>2024/11/22</a:t>
            </a:fld>
            <a:endParaRPr lang="zh-CN" altLang="en-US"/>
          </a:p>
        </p:txBody>
      </p:sp>
      <p:sp>
        <p:nvSpPr>
          <p:cNvPr id="6" name="页脚占位符 5">
            <a:extLst>
              <a:ext uri="{FF2B5EF4-FFF2-40B4-BE49-F238E27FC236}">
                <a16:creationId xmlns:a16="http://schemas.microsoft.com/office/drawing/2014/main" id="{28BBAFCA-1404-8DDF-7D23-1A4486617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E4DB54-F5D2-F309-FC3F-F3FCD0312FC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8548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63856-0A52-72EB-FB62-C05D3B8A36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5D50B2-22C7-91BC-BD7B-366E4463B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071769-947E-5410-72EB-A0AC5C297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8829A2-EEB7-D062-0422-9445D4F3BCBD}"/>
              </a:ext>
            </a:extLst>
          </p:cNvPr>
          <p:cNvSpPr>
            <a:spLocks noGrp="1"/>
          </p:cNvSpPr>
          <p:nvPr>
            <p:ph type="dt" sz="half" idx="10"/>
          </p:nvPr>
        </p:nvSpPr>
        <p:spPr/>
        <p:txBody>
          <a:bodyPr/>
          <a:lstStyle/>
          <a:p>
            <a:fld id="{0600FEEE-38AC-4943-A899-A4EEA94149AC}" type="datetime1">
              <a:rPr lang="zh-CN" altLang="en-US" smtClean="0"/>
              <a:t>2024/11/22</a:t>
            </a:fld>
            <a:endParaRPr lang="zh-CN" altLang="en-US"/>
          </a:p>
        </p:txBody>
      </p:sp>
      <p:sp>
        <p:nvSpPr>
          <p:cNvPr id="6" name="页脚占位符 5">
            <a:extLst>
              <a:ext uri="{FF2B5EF4-FFF2-40B4-BE49-F238E27FC236}">
                <a16:creationId xmlns:a16="http://schemas.microsoft.com/office/drawing/2014/main" id="{3741329A-83B5-AF23-0509-71B40145ED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652D06-AD21-71A6-A783-6DBFF97D0964}"/>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23224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FDCCD-D1D4-0CE2-266D-6EECAD028D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A45316-F749-F7BD-CC36-BC7C94D001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F03624-98EB-8C98-FB60-5300B7F84602}"/>
              </a:ext>
            </a:extLst>
          </p:cNvPr>
          <p:cNvSpPr>
            <a:spLocks noGrp="1"/>
          </p:cNvSpPr>
          <p:nvPr>
            <p:ph type="dt" sz="half" idx="10"/>
          </p:nvPr>
        </p:nvSpPr>
        <p:spPr/>
        <p:txBody>
          <a:bodyPr/>
          <a:lstStyle/>
          <a:p>
            <a:fld id="{3A5C6C4D-B0B7-47FB-87EB-DA38AA87651C}" type="datetime1">
              <a:rPr lang="zh-CN" altLang="en-US" smtClean="0"/>
              <a:t>2024/11/22</a:t>
            </a:fld>
            <a:endParaRPr lang="zh-CN" altLang="en-US"/>
          </a:p>
        </p:txBody>
      </p:sp>
      <p:sp>
        <p:nvSpPr>
          <p:cNvPr id="5" name="页脚占位符 4">
            <a:extLst>
              <a:ext uri="{FF2B5EF4-FFF2-40B4-BE49-F238E27FC236}">
                <a16:creationId xmlns:a16="http://schemas.microsoft.com/office/drawing/2014/main" id="{17122B08-8FC6-F6DC-1E2A-2079E16AE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063971-B255-C88B-4272-8B2A9237D93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69105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A9F767-BECE-87FD-C238-C645968AD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EDBAE4-2C07-7F49-A2E8-7DDFBF3F6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FBDC5-D088-A839-5BBA-BB1BE7BA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4CA60-D13D-4A03-B80A-0556354A9329}" type="datetime1">
              <a:rPr lang="zh-CN" altLang="en-US" smtClean="0"/>
              <a:t>2024/11/22</a:t>
            </a:fld>
            <a:endParaRPr lang="zh-CN" altLang="en-US"/>
          </a:p>
        </p:txBody>
      </p:sp>
      <p:sp>
        <p:nvSpPr>
          <p:cNvPr id="5" name="页脚占位符 4">
            <a:extLst>
              <a:ext uri="{FF2B5EF4-FFF2-40B4-BE49-F238E27FC236}">
                <a16:creationId xmlns:a16="http://schemas.microsoft.com/office/drawing/2014/main" id="{8F94176B-F5DF-0E41-0683-154B38971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9A2513-F04C-D6CD-BDF8-B00364E40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538324959"/>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AC40C-25E4-C7C5-7C93-25E379E7498F}"/>
              </a:ext>
            </a:extLst>
          </p:cNvPr>
          <p:cNvSpPr>
            <a:spLocks noGrp="1"/>
          </p:cNvSpPr>
          <p:nvPr>
            <p:ph type="ctrTitle"/>
          </p:nvPr>
        </p:nvSpPr>
        <p:spPr>
          <a:xfrm>
            <a:off x="1524000" y="610938"/>
            <a:ext cx="9144000" cy="812741"/>
          </a:xfrm>
        </p:spPr>
        <p:txBody>
          <a:bodyPr>
            <a:normAutofit/>
          </a:bodyPr>
          <a:lstStyle/>
          <a:p>
            <a:r>
              <a:rPr lang="zh-CN" altLang="en-US" sz="4000" b="1" dirty="0">
                <a:solidFill>
                  <a:schemeClr val="accent1"/>
                </a:solidFill>
              </a:rPr>
              <a:t>文献汇报</a:t>
            </a:r>
          </a:p>
        </p:txBody>
      </p:sp>
      <p:sp>
        <p:nvSpPr>
          <p:cNvPr id="6" name="文本框 5">
            <a:extLst>
              <a:ext uri="{FF2B5EF4-FFF2-40B4-BE49-F238E27FC236}">
                <a16:creationId xmlns:a16="http://schemas.microsoft.com/office/drawing/2014/main" id="{1EB13D0D-EF17-A1CA-D4EA-E6EE0F45478A}"/>
              </a:ext>
            </a:extLst>
          </p:cNvPr>
          <p:cNvSpPr txBox="1"/>
          <p:nvPr/>
        </p:nvSpPr>
        <p:spPr>
          <a:xfrm>
            <a:off x="585926" y="1742182"/>
            <a:ext cx="10768613" cy="646331"/>
          </a:xfrm>
          <a:prstGeom prst="rect">
            <a:avLst/>
          </a:prstGeom>
          <a:noFill/>
        </p:spPr>
        <p:txBody>
          <a:bodyPr wrap="square" rtlCol="0">
            <a:spAutoFit/>
          </a:bodyPr>
          <a:lstStyle/>
          <a:p>
            <a:pPr algn="ctr"/>
            <a:r>
              <a:rPr lang="zh-CN" altLang="en-US" b="1" spc="300" dirty="0">
                <a:latin typeface="Times New Roman" panose="02020603050405020304" pitchFamily="18" charset="0"/>
                <a:ea typeface="宋体" panose="02010600030101010101" pitchFamily="2" charset="-122"/>
                <a:cs typeface="Times New Roman" panose="02020603050405020304" pitchFamily="18" charset="0"/>
              </a:rPr>
              <a:t>文献标题</a:t>
            </a:r>
            <a:r>
              <a:rPr lang="zh-CN" altLang="en-US" spc="3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Prediction of the severity of marine accidents using improved machine learning</a:t>
            </a:r>
            <a:br>
              <a:rPr lang="en-US" altLang="zh-CN" b="1" dirty="0">
                <a:latin typeface="Times New Roman" panose="02020603050405020304" pitchFamily="18" charset="0"/>
                <a:ea typeface="宋体" panose="02010600030101010101" pitchFamily="2" charset="-122"/>
                <a:cs typeface="Times New Roman" panose="02020603050405020304" pitchFamily="18" charset="0"/>
              </a:rPr>
            </a:br>
            <a:r>
              <a:rPr lang="zh-CN" altLang="en-US" b="1" dirty="0">
                <a:latin typeface="Times New Roman" panose="02020603050405020304" pitchFamily="18" charset="0"/>
                <a:ea typeface="宋体" panose="02010600030101010101" pitchFamily="2" charset="-122"/>
                <a:cs typeface="Times New Roman" panose="02020603050405020304" pitchFamily="18" charset="0"/>
              </a:rPr>
              <a:t>作者：</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Feng, YW</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Wang, XJ</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15182BF1-4402-E3C3-86B5-3662E8765DAF}"/>
              </a:ext>
            </a:extLst>
          </p:cNvPr>
          <p:cNvPicPr>
            <a:picLocks noChangeAspect="1"/>
          </p:cNvPicPr>
          <p:nvPr/>
        </p:nvPicPr>
        <p:blipFill>
          <a:blip r:embed="rId2"/>
          <a:stretch>
            <a:fillRect/>
          </a:stretch>
        </p:blipFill>
        <p:spPr>
          <a:xfrm>
            <a:off x="3748349" y="2524539"/>
            <a:ext cx="4695301" cy="4333461"/>
          </a:xfrm>
          <a:prstGeom prst="rect">
            <a:avLst/>
          </a:prstGeom>
        </p:spPr>
      </p:pic>
    </p:spTree>
    <p:extLst>
      <p:ext uri="{BB962C8B-B14F-4D97-AF65-F5344CB8AC3E}">
        <p14:creationId xmlns:p14="http://schemas.microsoft.com/office/powerpoint/2010/main" val="17189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2229-B0CA-9B8C-BF20-CFDCA8D5C92C}"/>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ED93FA66-A867-4A10-9E66-1C14D8B18C6E}"/>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156C788C-3859-3781-547B-32DE7EB68A6F}"/>
              </a:ext>
            </a:extLst>
          </p:cNvPr>
          <p:cNvSpPr txBox="1"/>
          <p:nvPr/>
        </p:nvSpPr>
        <p:spPr>
          <a:xfrm>
            <a:off x="1232684" y="880856"/>
            <a:ext cx="9726632" cy="92333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在第二阶段，与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TMI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不同，</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TMI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主要关注两个变量之间共享的整体信息，</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被提议用于衡量目标变量不同状态下的特征重要性，如下式所示，</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更加强调了解目标变量各种状态下特征的信息变化。这种细致入微的方法允许对不同状态下的特征重要性进行更详细的评估。</a:t>
            </a:r>
          </a:p>
        </p:txBody>
      </p:sp>
      <p:pic>
        <p:nvPicPr>
          <p:cNvPr id="7" name="图片 6">
            <a:extLst>
              <a:ext uri="{FF2B5EF4-FFF2-40B4-BE49-F238E27FC236}">
                <a16:creationId xmlns:a16="http://schemas.microsoft.com/office/drawing/2014/main" id="{AD5B0367-CFB6-6C3F-F530-CDF31F40B73B}"/>
              </a:ext>
            </a:extLst>
          </p:cNvPr>
          <p:cNvPicPr>
            <a:picLocks noChangeAspect="1"/>
          </p:cNvPicPr>
          <p:nvPr/>
        </p:nvPicPr>
        <p:blipFill>
          <a:blip r:embed="rId2"/>
          <a:stretch>
            <a:fillRect/>
          </a:stretch>
        </p:blipFill>
        <p:spPr>
          <a:xfrm>
            <a:off x="2976562" y="2829546"/>
            <a:ext cx="6238875" cy="695325"/>
          </a:xfrm>
          <a:prstGeom prst="rect">
            <a:avLst/>
          </a:prstGeom>
        </p:spPr>
      </p:pic>
      <p:sp>
        <p:nvSpPr>
          <p:cNvPr id="8" name="文本框 7">
            <a:extLst>
              <a:ext uri="{FF2B5EF4-FFF2-40B4-BE49-F238E27FC236}">
                <a16:creationId xmlns:a16="http://schemas.microsoft.com/office/drawing/2014/main" id="{F175CC14-2898-1B78-BA31-55D8D9B3D7E9}"/>
              </a:ext>
            </a:extLst>
          </p:cNvPr>
          <p:cNvSpPr txBox="1"/>
          <p:nvPr/>
        </p:nvSpPr>
        <p:spPr>
          <a:xfrm>
            <a:off x="1232684" y="4253534"/>
            <a:ext cx="9726632" cy="1477328"/>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在整体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方法中，这两个阶段起着互补的作用。最初，</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对特征进行检查和排序，捕捉它们在复杂网络环境中的复杂交互。随后，</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侧重于评估不同目标变量状态中被排除在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排名之外的特征的重要性，从而生成额外的特征排名。通过结合这些排名，综合方法确保全面考虑复杂特征交互（由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识别）和不同状态之间的细微特征重要性（由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分析），从而促进识别具有多方面相关性的关键特征。</a:t>
            </a:r>
          </a:p>
        </p:txBody>
      </p:sp>
    </p:spTree>
    <p:extLst>
      <p:ext uri="{BB962C8B-B14F-4D97-AF65-F5344CB8AC3E}">
        <p14:creationId xmlns:p14="http://schemas.microsoft.com/office/powerpoint/2010/main" val="250549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CE77D-BFF5-38B6-05CC-BDD74278A281}"/>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AD6AB5C0-AE2B-4C2D-5433-7190E61E2121}"/>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E3A94F7C-40C4-C8BF-5EE2-188BB6E8B47C}"/>
              </a:ext>
            </a:extLst>
          </p:cNvPr>
          <p:cNvSpPr txBox="1"/>
          <p:nvPr/>
        </p:nvSpPr>
        <p:spPr>
          <a:xfrm>
            <a:off x="1232684" y="880856"/>
            <a:ext cx="9726632" cy="92333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本研究引入了一个新颖而全面的框架，通过考虑三个关键方面来评估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方法：稳定性、预测性能以及通过统计测试进行综合评估（如下图所示）。通过同时检查这些因素，本研究旨在更全面、更彻底地评估各种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方法的性能。</a:t>
            </a:r>
          </a:p>
        </p:txBody>
      </p:sp>
      <p:pic>
        <p:nvPicPr>
          <p:cNvPr id="3074" name="Picture 2">
            <a:extLst>
              <a:ext uri="{FF2B5EF4-FFF2-40B4-BE49-F238E27FC236}">
                <a16:creationId xmlns:a16="http://schemas.microsoft.com/office/drawing/2014/main" id="{FF5CAAEB-E0BD-B5B0-690C-A253566FB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6768" y="1875183"/>
            <a:ext cx="3498464" cy="471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608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7C544-A5D3-D506-6E6D-01B2F6953584}"/>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864BF7CA-4479-6900-BC89-DF166B4F5934}"/>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F9F099DA-9D00-184B-320F-46ADA66B1744}"/>
              </a:ext>
            </a:extLst>
          </p:cNvPr>
          <p:cNvSpPr txBox="1"/>
          <p:nvPr/>
        </p:nvSpPr>
        <p:spPr>
          <a:xfrm>
            <a:off x="1232684" y="880856"/>
            <a:ext cx="9726632" cy="646331"/>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研究简洁地回顾了六个成熟的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模型（如下表），描述了五个流行的评估指标，并概述了进行一对一比较的方法。</a:t>
            </a:r>
          </a:p>
        </p:txBody>
      </p:sp>
      <p:pic>
        <p:nvPicPr>
          <p:cNvPr id="4" name="图片 3">
            <a:extLst>
              <a:ext uri="{FF2B5EF4-FFF2-40B4-BE49-F238E27FC236}">
                <a16:creationId xmlns:a16="http://schemas.microsoft.com/office/drawing/2014/main" id="{AA416E0F-84C2-9A9D-AD6D-80C93BB08D87}"/>
              </a:ext>
            </a:extLst>
          </p:cNvPr>
          <p:cNvPicPr>
            <a:picLocks noChangeAspect="1"/>
          </p:cNvPicPr>
          <p:nvPr/>
        </p:nvPicPr>
        <p:blipFill>
          <a:blip r:embed="rId2"/>
          <a:stretch>
            <a:fillRect/>
          </a:stretch>
        </p:blipFill>
        <p:spPr>
          <a:xfrm>
            <a:off x="2989819" y="1908313"/>
            <a:ext cx="6212362" cy="4827311"/>
          </a:xfrm>
          <a:prstGeom prst="rect">
            <a:avLst/>
          </a:prstGeom>
        </p:spPr>
      </p:pic>
    </p:spTree>
    <p:extLst>
      <p:ext uri="{BB962C8B-B14F-4D97-AF65-F5344CB8AC3E}">
        <p14:creationId xmlns:p14="http://schemas.microsoft.com/office/powerpoint/2010/main" val="8015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E9F0E-13FC-4BE2-CB70-57C49EB79A42}"/>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F4780209-5869-C7DB-8206-F3BD6FE408D2}"/>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81CCCDC7-33D9-8F60-344F-DAF932F5962C}"/>
              </a:ext>
            </a:extLst>
          </p:cNvPr>
          <p:cNvSpPr txBox="1"/>
          <p:nvPr/>
        </p:nvSpPr>
        <p:spPr>
          <a:xfrm>
            <a:off x="1232684" y="880856"/>
            <a:ext cx="9726632" cy="646331"/>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研究简洁地回顾了六个成熟的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模型（如下表），描述了五个流行的评估指标，并概述了进行一对一比较的方法。</a:t>
            </a:r>
          </a:p>
        </p:txBody>
      </p:sp>
      <p:pic>
        <p:nvPicPr>
          <p:cNvPr id="4" name="图片 3">
            <a:extLst>
              <a:ext uri="{FF2B5EF4-FFF2-40B4-BE49-F238E27FC236}">
                <a16:creationId xmlns:a16="http://schemas.microsoft.com/office/drawing/2014/main" id="{640E7EEC-194B-6609-A7F6-C11826669CCB}"/>
              </a:ext>
            </a:extLst>
          </p:cNvPr>
          <p:cNvPicPr>
            <a:picLocks noChangeAspect="1"/>
          </p:cNvPicPr>
          <p:nvPr/>
        </p:nvPicPr>
        <p:blipFill>
          <a:blip r:embed="rId2"/>
          <a:stretch>
            <a:fillRect/>
          </a:stretch>
        </p:blipFill>
        <p:spPr>
          <a:xfrm>
            <a:off x="3449605" y="1527187"/>
            <a:ext cx="5292790" cy="4112758"/>
          </a:xfrm>
          <a:prstGeom prst="rect">
            <a:avLst/>
          </a:prstGeom>
        </p:spPr>
      </p:pic>
      <p:sp>
        <p:nvSpPr>
          <p:cNvPr id="2" name="文本框 1">
            <a:extLst>
              <a:ext uri="{FF2B5EF4-FFF2-40B4-BE49-F238E27FC236}">
                <a16:creationId xmlns:a16="http://schemas.microsoft.com/office/drawing/2014/main" id="{D1D83838-994D-3726-D114-463D9632CE83}"/>
              </a:ext>
            </a:extLst>
          </p:cNvPr>
          <p:cNvSpPr txBox="1"/>
          <p:nvPr/>
        </p:nvSpPr>
        <p:spPr>
          <a:xfrm>
            <a:off x="1232684" y="5744404"/>
            <a:ext cx="9726632" cy="92333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为了评估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模型的预测性能，本研究使用了五个评估指标，包括准确度、精度、召回率、</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分数和曲线下面积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AUC</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）。在整个评估过程中，采用一对一的比较策略来分析模型之间的性能差异，区分赢家和输家。</a:t>
            </a:r>
          </a:p>
        </p:txBody>
      </p:sp>
    </p:spTree>
    <p:extLst>
      <p:ext uri="{BB962C8B-B14F-4D97-AF65-F5344CB8AC3E}">
        <p14:creationId xmlns:p14="http://schemas.microsoft.com/office/powerpoint/2010/main" val="89374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94F0B-63C2-D8E7-6DE0-B9630168B436}"/>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8D0F5F4C-F7F9-861D-93ED-2443723C7C42}"/>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AF2993FA-2103-4C1B-A0CC-FA36BC42E079}"/>
              </a:ext>
            </a:extLst>
          </p:cNvPr>
          <p:cNvSpPr txBox="1"/>
          <p:nvPr/>
        </p:nvSpPr>
        <p:spPr>
          <a:xfrm>
            <a:off x="1232684" y="801343"/>
            <a:ext cx="9726632" cy="2031325"/>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研究根据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1294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份海上事故调查报告，确定了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68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，并将其分为人为因素、船舶因素、环境因素、管理因素和事故信息五大类。 下图显示了所有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的频率分布。下图显示，人为因素和管理因素在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类别中出现的频率更高。在人为因素中，</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H5</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（操作失误）和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H6</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（违反规章制度）发生频率最高。在管理因素中，</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M3</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Defect Safety Management System</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）的发生频率较高。图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6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显示碰撞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A1</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和搁浅</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接地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A2</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是海上事故的主要类型（</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Wang et al.</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2021a</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）。散货船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ST1</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和渔船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ST7</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是事故中的主要船只。在大多数事故期间，英吉利海峡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ET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的交通状况通常很繁忙。</a:t>
            </a:r>
          </a:p>
        </p:txBody>
      </p:sp>
      <p:pic>
        <p:nvPicPr>
          <p:cNvPr id="5122" name="Picture 2">
            <a:extLst>
              <a:ext uri="{FF2B5EF4-FFF2-40B4-BE49-F238E27FC236}">
                <a16:creationId xmlns:a16="http://schemas.microsoft.com/office/drawing/2014/main" id="{0F9D543D-C0D3-A821-9E4E-13AC47D65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5" y="2832668"/>
            <a:ext cx="5924550" cy="366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4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8A834-974B-D48C-7049-8830BC9CB02A}"/>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CE3C7733-9DCC-0D4B-0FF1-C395EE7BA70B}"/>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433EFA6C-FC02-5A65-F8B4-1E9CFA9AD4C0}"/>
              </a:ext>
            </a:extLst>
          </p:cNvPr>
          <p:cNvSpPr txBox="1"/>
          <p:nvPr/>
        </p:nvSpPr>
        <p:spPr>
          <a:xfrm>
            <a:off x="1232684" y="801343"/>
            <a:ext cx="9726632" cy="1200329"/>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下图以条形图的形式显示了不同事故时间、事故类型、船舶类型和船龄的事故严重程度分布。 图</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表明，严重事故更有可能发生在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0000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0400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之间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T6</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），下图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显示倾覆</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沉没事故发生的频率最高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A5</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）。下图</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显示，事故的严重程度随船舶类型的不同而有很大差异。渔船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ST7</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容易发生严重事故。下图</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显示，涉及严重事故的船舶比例随着船舶年龄的增加而增加。</a:t>
            </a:r>
          </a:p>
        </p:txBody>
      </p:sp>
      <p:pic>
        <p:nvPicPr>
          <p:cNvPr id="4098" name="Picture 2">
            <a:extLst>
              <a:ext uri="{FF2B5EF4-FFF2-40B4-BE49-F238E27FC236}">
                <a16:creationId xmlns:a16="http://schemas.microsoft.com/office/drawing/2014/main" id="{7B582324-C429-B4F8-2EAB-037856284A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625" y="2232990"/>
            <a:ext cx="5282749" cy="4467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67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521D5-78C9-05B8-50B3-6E742B98373A}"/>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0FD6DB2A-EB95-81E5-B0ED-BE91685C9894}"/>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9D2369EC-A30A-03A8-8103-12E594E0D661}"/>
              </a:ext>
            </a:extLst>
          </p:cNvPr>
          <p:cNvSpPr txBox="1"/>
          <p:nvPr/>
        </p:nvSpPr>
        <p:spPr>
          <a:xfrm>
            <a:off x="1232684" y="1324804"/>
            <a:ext cx="9726632" cy="2031325"/>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本研究提出了一种创新的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，并通过将其与四种已建立的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方法（分别基于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RFLV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的滤波器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和基于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SVM</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和梯度提升决策树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GBDT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的嵌入式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）进行比较来评估其性能，这些方法分别用作基准。此外，分别评估了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方法的个体性能，以确定将它们组合成两阶段方法的必要性。此外，为了突出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中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3-WLR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算法的增强性能，本研究将其与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WLR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PageRank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算法进行了比较。此外，为了证明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算法的优越性，将其与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TMI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算法进行了比较。为了比较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方法在所有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范围内的性能，在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中以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0.005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的最小支持和置信阈值作为示例，而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中的最低支持和置信阈值分别设置为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0.3</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61117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F6338-DDBB-71ED-4BF3-570FF8B6826B}"/>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563D3A25-B8B3-5E0A-C66E-6C7172113DF9}"/>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CD576FAF-C811-14EB-C36E-47AEF2F90044}"/>
              </a:ext>
            </a:extLst>
          </p:cNvPr>
          <p:cNvSpPr txBox="1"/>
          <p:nvPr/>
        </p:nvSpPr>
        <p:spPr>
          <a:xfrm>
            <a:off x="1232684" y="887482"/>
            <a:ext cx="9726632" cy="1200329"/>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每个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方法都根据本小节中的训练集数据进行训练。然后使用第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节中提出的基于排名的稳定性算法来测量每种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方法的稳定性。如下图（</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所示，</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中提出的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3-WLR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稳定性方面更加稳健。当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选择的数量超过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时，</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3-WLR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稳定性保持在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0.9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以上。</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PageRank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WLR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算法的最高稳定性值分别为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0.8461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0.8541</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194" name="Picture 2">
            <a:extLst>
              <a:ext uri="{FF2B5EF4-FFF2-40B4-BE49-F238E27FC236}">
                <a16:creationId xmlns:a16="http://schemas.microsoft.com/office/drawing/2014/main" id="{C64BC3E6-3CD0-EFF1-1047-A03E43446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3725" y="2036515"/>
            <a:ext cx="5924550" cy="2733675"/>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6C8B6C0-B07A-4E4F-B052-9C0F4DC6F1F8}"/>
              </a:ext>
            </a:extLst>
          </p:cNvPr>
          <p:cNvSpPr txBox="1"/>
          <p:nvPr/>
        </p:nvSpPr>
        <p:spPr>
          <a:xfrm>
            <a:off x="1232684" y="4770190"/>
            <a:ext cx="9726632" cy="2031325"/>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根据上图，使用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MARIFD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进行测试时，基于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GBDT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SVM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的嵌入式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技术没有表现出足够的稳定性。这可能是由于分类器缺乏稳健性和通用性，导致它们无法在稳定性方面表现出令人满意的性能。相比之下，基于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RFLV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的滤波和基于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的嵌入式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方法产生了更好的稳定性结果。这可能是因为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RFLV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方差检验不受相同分布数据的大小变化的影响，而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应用了减少分类器预测误差并增强稳定性的装袋技术。此外，很明显，使用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TMI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的稳定性低于图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8</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中的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。这表明，与对整体信息关系的统一评估相比，考虑具有不同状态的特征对目标的贡献增强了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的稳定性。</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3513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C96CB-60A8-573E-BB85-B8ECFB6746A2}"/>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80C667FF-E9EC-9486-7125-99D78D110D64}"/>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41570936-12B2-210F-025A-CD55D3E58003}"/>
              </a:ext>
            </a:extLst>
          </p:cNvPr>
          <p:cNvSpPr txBox="1"/>
          <p:nvPr/>
        </p:nvSpPr>
        <p:spPr>
          <a:xfrm>
            <a:off x="1232684" y="887482"/>
            <a:ext cx="9726632" cy="1200329"/>
          </a:xfrm>
          <a:prstGeom prst="rect">
            <a:avLst/>
          </a:prstGeom>
          <a:noFill/>
        </p:spPr>
        <p:txBody>
          <a:bodyPr wrap="square">
            <a:spAutoFit/>
          </a:bodyPr>
          <a:lstStyle/>
          <a:p>
            <a:pPr indent="457200"/>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预测性能评估阶段</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本阶段旨在展示各种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方法在预测模型性能方面的有效性，以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LightGBM</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模型为例，在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过程后对训练数据执行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倍交叉验证。实验结果如下表和下图所示。附录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D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介绍了不同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方法在其他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模型上的预测性能。</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8360A8E0-6D1E-4A86-90C1-4A0F5311AE4A}"/>
              </a:ext>
            </a:extLst>
          </p:cNvPr>
          <p:cNvPicPr>
            <a:picLocks noChangeAspect="1"/>
          </p:cNvPicPr>
          <p:nvPr/>
        </p:nvPicPr>
        <p:blipFill>
          <a:blip r:embed="rId2"/>
          <a:stretch>
            <a:fillRect/>
          </a:stretch>
        </p:blipFill>
        <p:spPr>
          <a:xfrm>
            <a:off x="969185" y="2451653"/>
            <a:ext cx="4371441" cy="3415489"/>
          </a:xfrm>
          <a:prstGeom prst="rect">
            <a:avLst/>
          </a:prstGeom>
        </p:spPr>
      </p:pic>
      <p:pic>
        <p:nvPicPr>
          <p:cNvPr id="8" name="图片 7">
            <a:extLst>
              <a:ext uri="{FF2B5EF4-FFF2-40B4-BE49-F238E27FC236}">
                <a16:creationId xmlns:a16="http://schemas.microsoft.com/office/drawing/2014/main" id="{756E4C58-A68A-2E11-F126-4487A128750D}"/>
              </a:ext>
            </a:extLst>
          </p:cNvPr>
          <p:cNvPicPr>
            <a:picLocks noChangeAspect="1"/>
          </p:cNvPicPr>
          <p:nvPr/>
        </p:nvPicPr>
        <p:blipFill>
          <a:blip r:embed="rId3"/>
          <a:stretch>
            <a:fillRect/>
          </a:stretch>
        </p:blipFill>
        <p:spPr>
          <a:xfrm>
            <a:off x="6326070" y="2451653"/>
            <a:ext cx="4896745" cy="3347830"/>
          </a:xfrm>
          <a:prstGeom prst="rect">
            <a:avLst/>
          </a:prstGeom>
        </p:spPr>
      </p:pic>
    </p:spTree>
    <p:extLst>
      <p:ext uri="{BB962C8B-B14F-4D97-AF65-F5344CB8AC3E}">
        <p14:creationId xmlns:p14="http://schemas.microsoft.com/office/powerpoint/2010/main" val="1124251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E17AA-A94A-B3C1-9D33-8E85B5DBC1EE}"/>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3ABF35C2-BFF4-C2C3-BC25-DB503193DD45}"/>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05FC9EA9-4650-7FF6-DFF3-6748E568B229}"/>
              </a:ext>
            </a:extLst>
          </p:cNvPr>
          <p:cNvSpPr txBox="1"/>
          <p:nvPr/>
        </p:nvSpPr>
        <p:spPr>
          <a:xfrm>
            <a:off x="1232684" y="887482"/>
            <a:ext cx="9726632" cy="1477328"/>
          </a:xfrm>
          <a:prstGeom prst="rect">
            <a:avLst/>
          </a:prstGeom>
          <a:noFill/>
        </p:spPr>
        <p:txBody>
          <a:bodyPr wrap="square">
            <a:spAutoFit/>
          </a:bodyPr>
          <a:lstStyle/>
          <a:p>
            <a:pPr indent="457200"/>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全面评估和统计测试阶段</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从上述讨论和附录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D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中可以看出，对于六种不同的预测因子，基于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的嵌入式和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RFLV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滤波的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方法在预测性能方面没有与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相同的优缺点。为了进一步证明所提出的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方法的有效性，进行了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McNemar</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检验，结果如下表所示。测试结果表明，本研究中提出的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方法与过滤的基于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的嵌入式和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RFLV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方法之间的预测性能没有显着差异。</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548FBB0-D80F-2CF3-D045-8EE48ACA0C68}"/>
              </a:ext>
            </a:extLst>
          </p:cNvPr>
          <p:cNvPicPr>
            <a:picLocks noChangeAspect="1"/>
          </p:cNvPicPr>
          <p:nvPr/>
        </p:nvPicPr>
        <p:blipFill>
          <a:blip r:embed="rId2"/>
          <a:stretch>
            <a:fillRect/>
          </a:stretch>
        </p:blipFill>
        <p:spPr>
          <a:xfrm>
            <a:off x="2733306" y="3027945"/>
            <a:ext cx="6725388" cy="3188442"/>
          </a:xfrm>
          <a:prstGeom prst="rect">
            <a:avLst/>
          </a:prstGeom>
        </p:spPr>
      </p:pic>
    </p:spTree>
    <p:extLst>
      <p:ext uri="{BB962C8B-B14F-4D97-AF65-F5344CB8AC3E}">
        <p14:creationId xmlns:p14="http://schemas.microsoft.com/office/powerpoint/2010/main" val="8284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9DB103-7B3F-FD4B-2347-1DF167FF20E5}"/>
              </a:ext>
            </a:extLst>
          </p:cNvPr>
          <p:cNvSpPr>
            <a:spLocks noGrp="1"/>
          </p:cNvSpPr>
          <p:nvPr>
            <p:ph type="sldNum" sz="quarter" idx="12"/>
          </p:nvPr>
        </p:nvSpPr>
        <p:spPr/>
        <p:txBody>
          <a:bodyPr/>
          <a:lstStyle/>
          <a:p>
            <a:fld id="{575D6542-BC17-4C76-955A-2FEB8FAA1522}" type="slidenum">
              <a:rPr lang="zh-CN" altLang="en-US" smtClean="0"/>
              <a:t>2</a:t>
            </a:fld>
            <a:endParaRPr lang="zh-CN" altLang="en-US"/>
          </a:p>
        </p:txBody>
      </p:sp>
      <p:sp>
        <p:nvSpPr>
          <p:cNvPr id="6" name="文本占位符 5">
            <a:extLst>
              <a:ext uri="{FF2B5EF4-FFF2-40B4-BE49-F238E27FC236}">
                <a16:creationId xmlns:a16="http://schemas.microsoft.com/office/drawing/2014/main" id="{74A8E98C-1A6F-383E-064F-3A08C98E69FD}"/>
              </a:ext>
            </a:extLst>
          </p:cNvPr>
          <p:cNvSpPr>
            <a:spLocks noGrp="1"/>
          </p:cNvSpPr>
          <p:nvPr>
            <p:ph type="body" sz="quarter" idx="13"/>
          </p:nvPr>
        </p:nvSpPr>
        <p:spPr/>
        <p:txBody>
          <a:bodyPr/>
          <a:lstStyle/>
          <a:p>
            <a:r>
              <a:rPr lang="zh-CN" altLang="en-US" dirty="0"/>
              <a:t>文献阅读情况汇总</a:t>
            </a:r>
          </a:p>
        </p:txBody>
      </p:sp>
      <p:sp>
        <p:nvSpPr>
          <p:cNvPr id="9" name="矩形: 圆顶角 8">
            <a:extLst>
              <a:ext uri="{FF2B5EF4-FFF2-40B4-BE49-F238E27FC236}">
                <a16:creationId xmlns:a16="http://schemas.microsoft.com/office/drawing/2014/main" id="{738750C4-07AA-F262-EC13-3512DCD3C7A8}"/>
              </a:ext>
            </a:extLst>
          </p:cNvPr>
          <p:cNvSpPr/>
          <p:nvPr/>
        </p:nvSpPr>
        <p:spPr>
          <a:xfrm>
            <a:off x="392661" y="1009649"/>
            <a:ext cx="11496676" cy="470571"/>
          </a:xfrm>
          <a:prstGeom prst="round2SameRect">
            <a:avLst>
              <a:gd name="adj1" fmla="val 27117"/>
              <a:gd name="adj2" fmla="val 0"/>
            </a:avLst>
          </a:prstGeom>
          <a:gradFill>
            <a:gsLst>
              <a:gs pos="0">
                <a:schemeClr val="accent1">
                  <a:alpha val="70000"/>
                </a:schemeClr>
              </a:gs>
              <a:gs pos="55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7">
            <a:extLst>
              <a:ext uri="{FF2B5EF4-FFF2-40B4-BE49-F238E27FC236}">
                <a16:creationId xmlns:a16="http://schemas.microsoft.com/office/drawing/2014/main" id="{82D39163-6D9F-488F-77D0-F3D5203C4319}"/>
              </a:ext>
            </a:extLst>
          </p:cNvPr>
          <p:cNvGraphicFramePr>
            <a:graphicFrameLocks noGrp="1"/>
          </p:cNvGraphicFramePr>
          <p:nvPr>
            <p:extLst>
              <p:ext uri="{D42A27DB-BD31-4B8C-83A1-F6EECF244321}">
                <p14:modId xmlns:p14="http://schemas.microsoft.com/office/powerpoint/2010/main" val="580257175"/>
              </p:ext>
            </p:extLst>
          </p:nvPr>
        </p:nvGraphicFramePr>
        <p:xfrm>
          <a:off x="380999" y="1480219"/>
          <a:ext cx="11519999" cy="2514731"/>
        </p:xfrm>
        <a:graphic>
          <a:graphicData uri="http://schemas.openxmlformats.org/drawingml/2006/table">
            <a:tbl>
              <a:tblPr firstRow="1" bandRow="1">
                <a:effectLst>
                  <a:outerShdw blurRad="381000" dist="228600" dir="3300000" algn="tl" rotWithShape="0">
                    <a:schemeClr val="accent1">
                      <a:alpha val="25000"/>
                    </a:schemeClr>
                  </a:outerShdw>
                </a:effectLst>
                <a:tableStyleId>{2D5ABB26-0587-4C30-8999-92F81FD0307C}</a:tableStyleId>
              </a:tblPr>
              <a:tblGrid>
                <a:gridCol w="771353">
                  <a:extLst>
                    <a:ext uri="{9D8B030D-6E8A-4147-A177-3AD203B41FA5}">
                      <a16:colId xmlns:a16="http://schemas.microsoft.com/office/drawing/2014/main" val="406762189"/>
                    </a:ext>
                  </a:extLst>
                </a:gridCol>
                <a:gridCol w="4762686">
                  <a:extLst>
                    <a:ext uri="{9D8B030D-6E8A-4147-A177-3AD203B41FA5}">
                      <a16:colId xmlns:a16="http://schemas.microsoft.com/office/drawing/2014/main" val="1172516083"/>
                    </a:ext>
                  </a:extLst>
                </a:gridCol>
                <a:gridCol w="2730913">
                  <a:extLst>
                    <a:ext uri="{9D8B030D-6E8A-4147-A177-3AD203B41FA5}">
                      <a16:colId xmlns:a16="http://schemas.microsoft.com/office/drawing/2014/main" val="2657762386"/>
                    </a:ext>
                  </a:extLst>
                </a:gridCol>
                <a:gridCol w="3255047">
                  <a:extLst>
                    <a:ext uri="{9D8B030D-6E8A-4147-A177-3AD203B41FA5}">
                      <a16:colId xmlns:a16="http://schemas.microsoft.com/office/drawing/2014/main" val="2480154720"/>
                    </a:ext>
                  </a:extLst>
                </a:gridCol>
              </a:tblGrid>
              <a:tr h="2514731">
                <a:tc>
                  <a:txBody>
                    <a:bodyPr/>
                    <a:lstStyle/>
                    <a:p>
                      <a:pPr algn="ctr">
                        <a:lnSpc>
                          <a:spcPct val="130000"/>
                        </a:lnSpc>
                      </a:pPr>
                      <a:r>
                        <a:rPr lang="en-US" altLang="zh-CN" sz="1100" dirty="0">
                          <a:latin typeface="Times New Roman" panose="02020603050405020304" pitchFamily="18" charset="0"/>
                          <a:cs typeface="Times New Roman" panose="02020603050405020304" pitchFamily="18" charset="0"/>
                        </a:rPr>
                        <a:t>1</a:t>
                      </a:r>
                      <a:endParaRPr lang="zh-CN" altLang="en-US" sz="11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1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Prediction of the severity of marine accidents using improved machine learning</a:t>
                      </a:r>
                      <a:endParaRPr lang="zh-CN" altLang="en-US" sz="1100" b="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来源：</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TRE</a:t>
                      </a:r>
                    </a:p>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作者：</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Feng, YW</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等</a:t>
                      </a:r>
                      <a:endParaRPr lang="en-US" altLang="zh-CN" sz="1100" kern="1200" dirty="0">
                        <a:solidFill>
                          <a:schemeClr val="tx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发表时间：</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2024/08</a:t>
                      </a:r>
                    </a:p>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类型：</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1</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区</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top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这项研究提出了一个基于改进机器学习技术的新框架，通过开发两阶段特征选择方法</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PGI-SDMI</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来识别关键的风险影响因素，并利用</a:t>
                      </a:r>
                      <a:r>
                        <a:rPr lang="en-US" altLang="zh-CN" sz="1100" kern="1200" dirty="0" err="1">
                          <a:solidFill>
                            <a:schemeClr val="tx1"/>
                          </a:solidFill>
                          <a:latin typeface="Times New Roman" panose="02020603050405020304" pitchFamily="18" charset="0"/>
                          <a:ea typeface="+mn-ea"/>
                          <a:cs typeface="Times New Roman" panose="02020603050405020304" pitchFamily="18" charset="0"/>
                        </a:rPr>
                        <a:t>LightGBM</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等机器学习模型来准确预测海上事故的严重性，从而为海上安全评估和事故预防提供了新的方法和方向。</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extLst>
                  <a:ext uri="{0D108BD9-81ED-4DB2-BD59-A6C34878D82A}">
                    <a16:rowId xmlns:a16="http://schemas.microsoft.com/office/drawing/2014/main" val="1022226166"/>
                  </a:ext>
                </a:extLst>
              </a:tr>
            </a:tbl>
          </a:graphicData>
        </a:graphic>
      </p:graphicFrame>
      <p:graphicFrame>
        <p:nvGraphicFramePr>
          <p:cNvPr id="11" name="表格 7">
            <a:extLst>
              <a:ext uri="{FF2B5EF4-FFF2-40B4-BE49-F238E27FC236}">
                <a16:creationId xmlns:a16="http://schemas.microsoft.com/office/drawing/2014/main" id="{4CB59972-A1AA-4EB0-1C1E-3F411B7EA736}"/>
              </a:ext>
            </a:extLst>
          </p:cNvPr>
          <p:cNvGraphicFramePr>
            <a:graphicFrameLocks noGrp="1"/>
          </p:cNvGraphicFramePr>
          <p:nvPr>
            <p:extLst>
              <p:ext uri="{D42A27DB-BD31-4B8C-83A1-F6EECF244321}">
                <p14:modId xmlns:p14="http://schemas.microsoft.com/office/powerpoint/2010/main" val="834376097"/>
              </p:ext>
            </p:extLst>
          </p:nvPr>
        </p:nvGraphicFramePr>
        <p:xfrm>
          <a:off x="380999" y="1059514"/>
          <a:ext cx="11520000" cy="370840"/>
        </p:xfrm>
        <a:graphic>
          <a:graphicData uri="http://schemas.openxmlformats.org/drawingml/2006/table">
            <a:tbl>
              <a:tblPr firstRow="1" bandRow="1">
                <a:tableStyleId>{2D5ABB26-0587-4C30-8999-92F81FD0307C}</a:tableStyleId>
              </a:tblPr>
              <a:tblGrid>
                <a:gridCol w="596901">
                  <a:extLst>
                    <a:ext uri="{9D8B030D-6E8A-4147-A177-3AD203B41FA5}">
                      <a16:colId xmlns:a16="http://schemas.microsoft.com/office/drawing/2014/main" val="406762189"/>
                    </a:ext>
                  </a:extLst>
                </a:gridCol>
                <a:gridCol w="4823460">
                  <a:extLst>
                    <a:ext uri="{9D8B030D-6E8A-4147-A177-3AD203B41FA5}">
                      <a16:colId xmlns:a16="http://schemas.microsoft.com/office/drawing/2014/main" val="1172516083"/>
                    </a:ext>
                  </a:extLst>
                </a:gridCol>
                <a:gridCol w="1798320">
                  <a:extLst>
                    <a:ext uri="{9D8B030D-6E8A-4147-A177-3AD203B41FA5}">
                      <a16:colId xmlns:a16="http://schemas.microsoft.com/office/drawing/2014/main" val="2657762386"/>
                    </a:ext>
                  </a:extLst>
                </a:gridCol>
                <a:gridCol w="4301319">
                  <a:extLst>
                    <a:ext uri="{9D8B030D-6E8A-4147-A177-3AD203B41FA5}">
                      <a16:colId xmlns:a16="http://schemas.microsoft.com/office/drawing/2014/main" val="2044352302"/>
                    </a:ext>
                  </a:extLst>
                </a:gridCol>
              </a:tblGrid>
              <a:tr h="370840">
                <a:tc>
                  <a:txBody>
                    <a:bodyPr/>
                    <a:lstStyle/>
                    <a:p>
                      <a:pPr algn="ctr"/>
                      <a:r>
                        <a:rPr lang="zh-CN" altLang="en-US" sz="1600" b="1" dirty="0">
                          <a:solidFill>
                            <a:schemeClr val="bg1"/>
                          </a:solidFill>
                          <a:latin typeface="+mj-ea"/>
                          <a:ea typeface="+mj-ea"/>
                        </a:rPr>
                        <a:t>序号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题目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期刊信息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研究内容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26166"/>
                  </a:ext>
                </a:extLst>
              </a:tr>
            </a:tbl>
          </a:graphicData>
        </a:graphic>
      </p:graphicFrame>
    </p:spTree>
    <p:extLst>
      <p:ext uri="{BB962C8B-B14F-4D97-AF65-F5344CB8AC3E}">
        <p14:creationId xmlns:p14="http://schemas.microsoft.com/office/powerpoint/2010/main" val="202751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A7A61-EF77-0CC7-5EDB-9BCF336FFD5A}"/>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69E5EDBC-FD97-5E7E-98FB-CFAD432F39AD}"/>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44BC85E2-1CC7-9374-A0B4-CE8DF45633BB}"/>
              </a:ext>
            </a:extLst>
          </p:cNvPr>
          <p:cNvSpPr txBox="1"/>
          <p:nvPr/>
        </p:nvSpPr>
        <p:spPr>
          <a:xfrm>
            <a:off x="1232684" y="887482"/>
            <a:ext cx="9726632" cy="1477328"/>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本研究旨在准确预测海上事故的严重程度，并开发事故严重程度预测的基准模型。为了实现这一目标，我们比较了六个成熟的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模型的性能。首先，使用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从训练数据中选择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。其次，使用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SVM-SMOTE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技术对训练数据进行平衡。随后，在平衡的训练数据上训练了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6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个高级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模型。最后，使用测试数据评估模型的泛化性能。下图显示了六个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模型的泛化性能。</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266" name="Picture 2">
            <a:extLst>
              <a:ext uri="{FF2B5EF4-FFF2-40B4-BE49-F238E27FC236}">
                <a16:creationId xmlns:a16="http://schemas.microsoft.com/office/drawing/2014/main" id="{A0F88288-21AC-6AC0-443D-855E3DEBD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622" y="2194514"/>
            <a:ext cx="3128755" cy="459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574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2725-7ABE-2B28-C99D-84082D9ED339}"/>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1861AF53-1A38-E516-D13D-1E415B7624D9}"/>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38C85C88-1149-9A92-0860-0B40851DBAF3}"/>
              </a:ext>
            </a:extLst>
          </p:cNvPr>
          <p:cNvSpPr txBox="1"/>
          <p:nvPr/>
        </p:nvSpPr>
        <p:spPr>
          <a:xfrm>
            <a:off x="1232684" y="887482"/>
            <a:ext cx="9726632" cy="1477328"/>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本研究旨在准确预测海上事故的严重程度，并开发事故严重程度预测的基准模型。为了实现这一目标，我们比较了六个成熟的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模型的性能。首先，使用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从训练数据中选择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。其次，使用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SVM-SMOTE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技术对训练数据进行平衡。随后，在平衡的训练数据上训练了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6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个高级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模型。最后，使用测试数据评估模型的泛化性能。下图显示了六个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模型的泛化性能。</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266" name="Picture 2">
            <a:extLst>
              <a:ext uri="{FF2B5EF4-FFF2-40B4-BE49-F238E27FC236}">
                <a16:creationId xmlns:a16="http://schemas.microsoft.com/office/drawing/2014/main" id="{7827655D-2D62-D780-ACB4-36340BF7A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31622" y="2194514"/>
            <a:ext cx="3128755" cy="459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423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F4703-888A-89D5-28BB-BB04AF7C821C}"/>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8F34F79C-472B-543C-6A03-BA536307A515}"/>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533D859D-F877-1F19-5781-9CA289C7DB40}"/>
              </a:ext>
            </a:extLst>
          </p:cNvPr>
          <p:cNvSpPr txBox="1"/>
          <p:nvPr/>
        </p:nvSpPr>
        <p:spPr>
          <a:xfrm>
            <a:off x="1232684" y="801343"/>
            <a:ext cx="9726632" cy="1477328"/>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为了更直观地比较每个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模型的泛化性能，本节根据每个性能指标的最大值分别比较每个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模型的赢家和输家，如下图所示。这是通过对模型进行一对一比较来实现的，如图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所示。基于这些发现，</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LightGBM</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表现出最佳的泛化性能，紧随其后的是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AdaBoost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XGBoost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显示出比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SVM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略好的泛化性能，</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AUC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强于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SVM</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。这表明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模型结果的可靠性高于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SVM</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。相比之下，</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NB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表现出最差的泛化表现。</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314" name="Picture 2">
            <a:extLst>
              <a:ext uri="{FF2B5EF4-FFF2-40B4-BE49-F238E27FC236}">
                <a16:creationId xmlns:a16="http://schemas.microsoft.com/office/drawing/2014/main" id="{11122545-4DA1-ABDE-2EEC-9B234D27DB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4658" y="2379469"/>
            <a:ext cx="2962683" cy="4399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985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DAEBE-AC52-C45C-13F8-90B0B35B75F8}"/>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EBD9C8E2-146E-207F-FCDB-8FAB1A1B4367}"/>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335778DF-A013-37FF-69E1-20BFA4B6DF89}"/>
              </a:ext>
            </a:extLst>
          </p:cNvPr>
          <p:cNvSpPr txBox="1"/>
          <p:nvPr/>
        </p:nvSpPr>
        <p:spPr>
          <a:xfrm>
            <a:off x="1232684" y="801343"/>
            <a:ext cx="9726632" cy="2031325"/>
          </a:xfrm>
          <a:prstGeom prst="rect">
            <a:avLst/>
          </a:prstGeom>
          <a:noFill/>
        </p:spPr>
        <p:txBody>
          <a:bodyPr wrap="square">
            <a:spAutoFit/>
          </a:bodyPr>
          <a:lstStyle/>
          <a:p>
            <a:pPr indent="457200"/>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LightGBM</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之后展示了最佳的泛化性能。为了直观地突出本研究中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方法与改进前算法相比的优越性，下表列出了每种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方法对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LightGBM</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模型泛化性能的增强。值得注意的是，</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选择的关键特征最少，表明它们能够消除冗余信息。此外，利用本研究中提出的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3-WLR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在增强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LightGBM</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模型的泛化性能方面优于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WLR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PageRank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算法。本研究中也提出的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算法在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LightGBM</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模型的泛化性能方面表现出比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TMI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更大的改进。此外，与单独使用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相比，本研究中将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整合到两阶段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中，大大提高了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LightGBM</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的泛化性能。</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F094832-A669-9E81-44DC-87D4C90E5636}"/>
              </a:ext>
            </a:extLst>
          </p:cNvPr>
          <p:cNvPicPr>
            <a:picLocks noChangeAspect="1"/>
          </p:cNvPicPr>
          <p:nvPr/>
        </p:nvPicPr>
        <p:blipFill>
          <a:blip r:embed="rId2"/>
          <a:stretch>
            <a:fillRect/>
          </a:stretch>
        </p:blipFill>
        <p:spPr>
          <a:xfrm>
            <a:off x="2852841" y="3405809"/>
            <a:ext cx="6486317" cy="3010738"/>
          </a:xfrm>
          <a:prstGeom prst="rect">
            <a:avLst/>
          </a:prstGeom>
        </p:spPr>
      </p:pic>
    </p:spTree>
    <p:extLst>
      <p:ext uri="{BB962C8B-B14F-4D97-AF65-F5344CB8AC3E}">
        <p14:creationId xmlns:p14="http://schemas.microsoft.com/office/powerpoint/2010/main" val="2162468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0DE78-77A8-6FF5-8D91-5567226C64C2}"/>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A68966CF-8E8F-3B20-1D7C-1408D771D1A7}"/>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C4350490-8A28-FF9E-5038-48703990456D}"/>
              </a:ext>
            </a:extLst>
          </p:cNvPr>
          <p:cNvSpPr txBox="1"/>
          <p:nvPr/>
        </p:nvSpPr>
        <p:spPr>
          <a:xfrm>
            <a:off x="1232684" y="801343"/>
            <a:ext cx="9726632" cy="1477328"/>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方差分析统计检验用于分析六个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模型的预测结果。目标是验证本研究中提出的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方法对模型泛化性能的改进不是随机的，而是系统的。在检查了初始训练数据和经过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的数据的结果后，对数据进行了分析。如下表所示，使用了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值，即泛化性能的改善是由于机会和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的概率，即均方误差。根据结果，所有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种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值均小于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0.05</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。这表明本研究中提出的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方法对模型泛化性能的改进是系统的，而不是随机的。</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5DCA043E-54FD-8EDB-7497-68F13B7A7EDB}"/>
              </a:ext>
            </a:extLst>
          </p:cNvPr>
          <p:cNvPicPr>
            <a:picLocks noChangeAspect="1"/>
          </p:cNvPicPr>
          <p:nvPr/>
        </p:nvPicPr>
        <p:blipFill>
          <a:blip r:embed="rId2"/>
          <a:stretch>
            <a:fillRect/>
          </a:stretch>
        </p:blipFill>
        <p:spPr>
          <a:xfrm>
            <a:off x="1833562" y="2832445"/>
            <a:ext cx="8524875" cy="2809875"/>
          </a:xfrm>
          <a:prstGeom prst="rect">
            <a:avLst/>
          </a:prstGeom>
        </p:spPr>
      </p:pic>
    </p:spTree>
    <p:extLst>
      <p:ext uri="{BB962C8B-B14F-4D97-AF65-F5344CB8AC3E}">
        <p14:creationId xmlns:p14="http://schemas.microsoft.com/office/powerpoint/2010/main" val="2558851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248A9-CE31-31E0-6169-36385827CA94}"/>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628089FB-F8B0-7A4B-DAB9-E34E60C81F4F}"/>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72CCF757-5671-A015-DD5D-068E270FEF9B}"/>
              </a:ext>
            </a:extLst>
          </p:cNvPr>
          <p:cNvSpPr txBox="1"/>
          <p:nvPr/>
        </p:nvSpPr>
        <p:spPr>
          <a:xfrm>
            <a:off x="1232684" y="801343"/>
            <a:ext cx="9726632" cy="92333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研究通过解释选定的关键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来证明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的可解释性，强调其识别关键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的能力。表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6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显示了最小支持率为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和最小置信度为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0.3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排序结果。下表中前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的顺序是使用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获得的，最后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38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是使用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算法排序的。</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3F7D54A9-7693-629F-6370-1A315D6D21C9}"/>
              </a:ext>
            </a:extLst>
          </p:cNvPr>
          <p:cNvPicPr>
            <a:picLocks noChangeAspect="1"/>
          </p:cNvPicPr>
          <p:nvPr/>
        </p:nvPicPr>
        <p:blipFill>
          <a:blip r:embed="rId2"/>
          <a:stretch>
            <a:fillRect/>
          </a:stretch>
        </p:blipFill>
        <p:spPr>
          <a:xfrm>
            <a:off x="3653932" y="1777184"/>
            <a:ext cx="4884136" cy="4954920"/>
          </a:xfrm>
          <a:prstGeom prst="rect">
            <a:avLst/>
          </a:prstGeom>
        </p:spPr>
      </p:pic>
    </p:spTree>
    <p:extLst>
      <p:ext uri="{BB962C8B-B14F-4D97-AF65-F5344CB8AC3E}">
        <p14:creationId xmlns:p14="http://schemas.microsoft.com/office/powerpoint/2010/main" val="3143569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07955-6415-48A3-4672-BEA3EE4C718D}"/>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39F2CE2E-C8EA-7178-5FF4-F80F36AFC053}"/>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4AA70D9C-248D-6830-584C-277DC4EA059C}"/>
              </a:ext>
            </a:extLst>
          </p:cNvPr>
          <p:cNvSpPr txBox="1"/>
          <p:nvPr/>
        </p:nvSpPr>
        <p:spPr>
          <a:xfrm>
            <a:off x="1232684" y="993499"/>
            <a:ext cx="9726632" cy="923330"/>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为了解释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与其他方法相比有效性的变化，我们在训练数据集上训练了这些不同的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方法，并使用公式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计算了所得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排名之间的相关性。下图显示了不同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排名的相关图。</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5362" name="Picture 2">
            <a:extLst>
              <a:ext uri="{FF2B5EF4-FFF2-40B4-BE49-F238E27FC236}">
                <a16:creationId xmlns:a16="http://schemas.microsoft.com/office/drawing/2014/main" id="{D68EA3C3-EC9E-4970-B9EE-479A14E0C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2031931"/>
            <a:ext cx="5124450" cy="393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2923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7DA58-0B8B-E036-C25B-18538550C947}"/>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2AE505A4-9126-4DD7-2ABF-0065CB7CAA43}"/>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170CFF6C-EF71-469D-D59F-6ECB8EA02B3B}"/>
              </a:ext>
            </a:extLst>
          </p:cNvPr>
          <p:cNvSpPr txBox="1"/>
          <p:nvPr/>
        </p:nvSpPr>
        <p:spPr>
          <a:xfrm>
            <a:off x="477078" y="1477204"/>
            <a:ext cx="5618922" cy="3970318"/>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研究的主要目标是通过准确预测事故严重程度，为利益相关者制定风险控制措施提供技术支持，以减少人员伤亡和污染发生的概率。因此，事故严重程度被简化为二元分类问题，区分非严重事故 （没有伤亡或污染） 和严重事故 （涉及伤亡或污染）。这种简化使我们能够专注于基本指标，而无需深入研究特定程度的伤亡或污染。尽管这种简化可能无法完全捕捉到事故严重程度的细微差别，但它与有效风险控制和预防策略的目标一致。然而，这种简化可能并不完全符合海事实践。因此，为了深入研究二分类和多分类预测结果之间的区别，本节参考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IMO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标准并将事故严重程度分为三类：较轻事故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25.81%</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）、严重事故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34.70%</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和非常严重事故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39.49%</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）。二分类和三分类比较实验的结果如右图所示。</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9458" name="Picture 2">
            <a:extLst>
              <a:ext uri="{FF2B5EF4-FFF2-40B4-BE49-F238E27FC236}">
                <a16:creationId xmlns:a16="http://schemas.microsoft.com/office/drawing/2014/main" id="{4E8A81FE-EA3A-B2CE-6093-0DAF6A046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003" y="1099928"/>
            <a:ext cx="4768716" cy="5627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48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78C38-5264-44DF-B8CE-002F09E3E2F3}"/>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929F5767-4D3E-321C-0C0C-67080812C27F}"/>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DA490454-E9DC-801D-1819-BBB284ED28F8}"/>
              </a:ext>
            </a:extLst>
          </p:cNvPr>
          <p:cNvSpPr txBox="1"/>
          <p:nvPr/>
        </p:nvSpPr>
        <p:spPr>
          <a:xfrm>
            <a:off x="1232684" y="993499"/>
            <a:ext cx="9726632" cy="2585323"/>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控制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41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中的人类和管理因素，以识别特定的控制后益处，如图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14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所示。下图中的图形表示表明，航运公司可以通过吸引经验丰富的船员来实现最佳收益，由控制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H3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表示。此外，遵守国际公约</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海员培训、发证和值班标准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STCW</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对航运公司来说是必不可少的，因为它明确要求指派经验丰富且称职的船员承担对安全至关重要的运营职责，并促进积极提高船员的安全管理能力。这项措施有助于避免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10.12%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的严重事故。这一结果背后的基本原理在于经验丰富的船员对不同条件的卓越适应性，他们能够在不熟悉的水域或港口将风险降至最低，减轻船舶移动造成的心理不适，并有效应对事故。例如，</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MV Estonia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的沉没导致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137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名船员和乘客幸免于难，由于船员的丰富经验和迅速反应，导致在最初的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10-20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分钟内进行快速干预。</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482" name="Picture 2">
            <a:extLst>
              <a:ext uri="{FF2B5EF4-FFF2-40B4-BE49-F238E27FC236}">
                <a16:creationId xmlns:a16="http://schemas.microsoft.com/office/drawing/2014/main" id="{3EE223A6-78E3-A4BD-9B5F-BBF422B1AE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137" y="3731729"/>
            <a:ext cx="31337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13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77180-C23F-C35A-9E7E-F6BB9BF8FDCE}"/>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47CB1ACF-F900-0B7F-003B-4D28BF21101D}"/>
              </a:ext>
            </a:extLst>
          </p:cNvPr>
          <p:cNvSpPr>
            <a:spLocks noGrp="1"/>
          </p:cNvSpPr>
          <p:nvPr>
            <p:ph type="body" sz="quarter" idx="13"/>
          </p:nvPr>
        </p:nvSpPr>
        <p:spPr>
          <a:xfrm>
            <a:off x="1060719" y="280125"/>
            <a:ext cx="1313180" cy="397032"/>
          </a:xfrm>
        </p:spPr>
        <p:txBody>
          <a:bodyPr/>
          <a:lstStyle/>
          <a:p>
            <a:r>
              <a:rPr lang="zh-CN" altLang="en-US" dirty="0"/>
              <a:t>研究结论</a:t>
            </a:r>
          </a:p>
        </p:txBody>
      </p:sp>
      <p:sp>
        <p:nvSpPr>
          <p:cNvPr id="10" name="文本框 9">
            <a:extLst>
              <a:ext uri="{FF2B5EF4-FFF2-40B4-BE49-F238E27FC236}">
                <a16:creationId xmlns:a16="http://schemas.microsoft.com/office/drawing/2014/main" id="{598EB767-CD33-4FC9-5B68-7FCBEC1099A6}"/>
              </a:ext>
            </a:extLst>
          </p:cNvPr>
          <p:cNvSpPr txBox="1"/>
          <p:nvPr/>
        </p:nvSpPr>
        <p:spPr>
          <a:xfrm>
            <a:off x="987967" y="1954986"/>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研究提出的综合框架，包括数据集构建、风险影响因素（</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RIFs</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）选择、特征选择（</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）方法性能评估和事故严重性预测，已被证明是有效的。</a:t>
            </a:r>
          </a:p>
        </p:txBody>
      </p:sp>
      <p:sp>
        <p:nvSpPr>
          <p:cNvPr id="14" name="椭圆 13">
            <a:extLst>
              <a:ext uri="{FF2B5EF4-FFF2-40B4-BE49-F238E27FC236}">
                <a16:creationId xmlns:a16="http://schemas.microsoft.com/office/drawing/2014/main" id="{43332DB2-9AC6-F6E8-9A8D-1AF23ED77B8B}"/>
              </a:ext>
            </a:extLst>
          </p:cNvPr>
          <p:cNvSpPr/>
          <p:nvPr/>
        </p:nvSpPr>
        <p:spPr>
          <a:xfrm>
            <a:off x="806458" y="209029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椭圆 3">
            <a:extLst>
              <a:ext uri="{FF2B5EF4-FFF2-40B4-BE49-F238E27FC236}">
                <a16:creationId xmlns:a16="http://schemas.microsoft.com/office/drawing/2014/main" id="{EF053929-4FD9-6A9D-BA24-04FA515312A3}"/>
              </a:ext>
            </a:extLst>
          </p:cNvPr>
          <p:cNvSpPr/>
          <p:nvPr/>
        </p:nvSpPr>
        <p:spPr>
          <a:xfrm>
            <a:off x="793777" y="3458794"/>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3D4049FE-26ED-F9CC-AA41-4F2DEDEA900B}"/>
              </a:ext>
            </a:extLst>
          </p:cNvPr>
          <p:cNvSpPr txBox="1"/>
          <p:nvPr/>
        </p:nvSpPr>
        <p:spPr>
          <a:xfrm>
            <a:off x="987967" y="3323991"/>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开发的两阶段特征选择方法</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在考虑特征间的相互作用和不同特征状态对目标变量贡献的不对称性方面表现出色，提高了模型预测的准确性。</a:t>
            </a:r>
          </a:p>
        </p:txBody>
      </p:sp>
      <p:sp>
        <p:nvSpPr>
          <p:cNvPr id="2" name="椭圆 1">
            <a:extLst>
              <a:ext uri="{FF2B5EF4-FFF2-40B4-BE49-F238E27FC236}">
                <a16:creationId xmlns:a16="http://schemas.microsoft.com/office/drawing/2014/main" id="{652165ED-37B3-E021-77C8-F1E440BC4156}"/>
              </a:ext>
            </a:extLst>
          </p:cNvPr>
          <p:cNvSpPr/>
          <p:nvPr/>
        </p:nvSpPr>
        <p:spPr>
          <a:xfrm>
            <a:off x="793777" y="4824910"/>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4E9620BB-647C-FF60-0B73-E8E97F23D4BA}"/>
              </a:ext>
            </a:extLst>
          </p:cNvPr>
          <p:cNvSpPr txBox="1"/>
          <p:nvPr/>
        </p:nvSpPr>
        <p:spPr>
          <a:xfrm>
            <a:off x="987967" y="4703961"/>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在比较的六种先进机器学习模型中，</a:t>
            </a:r>
            <a:r>
              <a:rPr lang="en-US" altLang="zh-CN" sz="1600"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LightGBM</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因其卓越的预测性能被选为海上事故严重性预测的基准模型。</a:t>
            </a:r>
          </a:p>
        </p:txBody>
      </p:sp>
    </p:spTree>
    <p:extLst>
      <p:ext uri="{BB962C8B-B14F-4D97-AF65-F5344CB8AC3E}">
        <p14:creationId xmlns:p14="http://schemas.microsoft.com/office/powerpoint/2010/main" val="151444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54858" cy="397032"/>
          </a:xfrm>
        </p:spPr>
        <p:txBody>
          <a:bodyPr/>
          <a:lstStyle/>
          <a:p>
            <a:r>
              <a:rPr lang="zh-CN" altLang="en-US" dirty="0"/>
              <a:t>研究背景</a:t>
            </a:r>
          </a:p>
        </p:txBody>
      </p:sp>
      <p:sp>
        <p:nvSpPr>
          <p:cNvPr id="10" name="文本框 9">
            <a:extLst>
              <a:ext uri="{FF2B5EF4-FFF2-40B4-BE49-F238E27FC236}">
                <a16:creationId xmlns:a16="http://schemas.microsoft.com/office/drawing/2014/main" id="{A1399647-7D84-EF4E-6D55-B2B6CBD3C56F}"/>
              </a:ext>
            </a:extLst>
          </p:cNvPr>
          <p:cNvSpPr txBox="1"/>
          <p:nvPr/>
        </p:nvSpPr>
        <p:spPr>
          <a:xfrm>
            <a:off x="987967" y="1954986"/>
            <a:ext cx="10009735" cy="644022"/>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宋体" panose="02010600030101010101" pitchFamily="2" charset="-122"/>
                <a:ea typeface="宋体" panose="02010600030101010101" pitchFamily="2" charset="-122"/>
              </a:rPr>
              <a:t>近年来，随着人工智能技术的发展，机器学习（</a:t>
            </a:r>
            <a:r>
              <a:rPr lang="en-US" altLang="zh-CN" sz="1600" dirty="0">
                <a:solidFill>
                  <a:srgbClr val="1F1F1F"/>
                </a:solidFill>
                <a:latin typeface="宋体" panose="02010600030101010101" pitchFamily="2" charset="-122"/>
                <a:ea typeface="宋体" panose="02010600030101010101" pitchFamily="2" charset="-122"/>
              </a:rPr>
              <a:t>ML</a:t>
            </a:r>
            <a:r>
              <a:rPr lang="zh-CN" altLang="en-US" sz="1600" dirty="0">
                <a:solidFill>
                  <a:srgbClr val="1F1F1F"/>
                </a:solidFill>
                <a:latin typeface="宋体" panose="02010600030101010101" pitchFamily="2" charset="-122"/>
                <a:ea typeface="宋体" panose="02010600030101010101" pitchFamily="2" charset="-122"/>
              </a:rPr>
              <a:t>）被用于分析海上事故和提高航行安全与效率，但其在预测海上事故严重性方面的应用较少。</a:t>
            </a:r>
          </a:p>
        </p:txBody>
      </p:sp>
      <p:sp>
        <p:nvSpPr>
          <p:cNvPr id="14" name="椭圆 13">
            <a:extLst>
              <a:ext uri="{FF2B5EF4-FFF2-40B4-BE49-F238E27FC236}">
                <a16:creationId xmlns:a16="http://schemas.microsoft.com/office/drawing/2014/main" id="{06725AF2-1C32-A256-AAFA-32A6E85FE071}"/>
              </a:ext>
            </a:extLst>
          </p:cNvPr>
          <p:cNvSpPr/>
          <p:nvPr/>
        </p:nvSpPr>
        <p:spPr>
          <a:xfrm>
            <a:off x="806458" y="209029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椭圆 3">
            <a:extLst>
              <a:ext uri="{FF2B5EF4-FFF2-40B4-BE49-F238E27FC236}">
                <a16:creationId xmlns:a16="http://schemas.microsoft.com/office/drawing/2014/main" id="{850BA022-1689-F817-5498-1F945B5EF45B}"/>
              </a:ext>
            </a:extLst>
          </p:cNvPr>
          <p:cNvSpPr/>
          <p:nvPr/>
        </p:nvSpPr>
        <p:spPr>
          <a:xfrm>
            <a:off x="793777" y="3458794"/>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39523C99-A1A7-B0DF-9E37-58EBB0F212A6}"/>
              </a:ext>
            </a:extLst>
          </p:cNvPr>
          <p:cNvSpPr txBox="1"/>
          <p:nvPr/>
        </p:nvSpPr>
        <p:spPr>
          <a:xfrm>
            <a:off x="987967" y="3323991"/>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尽管已有研究利用</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来分析事故原因和发生频率，但很少有研究关注事故后果的严重性分析，以及如何预测事故的严重性。</a:t>
            </a:r>
          </a:p>
        </p:txBody>
      </p:sp>
      <p:sp>
        <p:nvSpPr>
          <p:cNvPr id="2" name="椭圆 1">
            <a:extLst>
              <a:ext uri="{FF2B5EF4-FFF2-40B4-BE49-F238E27FC236}">
                <a16:creationId xmlns:a16="http://schemas.microsoft.com/office/drawing/2014/main" id="{06C4BFA7-C3A9-DF3B-637A-DDA2F1B29E12}"/>
              </a:ext>
            </a:extLst>
          </p:cNvPr>
          <p:cNvSpPr/>
          <p:nvPr/>
        </p:nvSpPr>
        <p:spPr>
          <a:xfrm>
            <a:off x="793777" y="4824910"/>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8C892E15-BA25-7CEC-5319-38D202FBDDD4}"/>
              </a:ext>
            </a:extLst>
          </p:cNvPr>
          <p:cNvSpPr txBox="1"/>
          <p:nvPr/>
        </p:nvSpPr>
        <p:spPr>
          <a:xfrm>
            <a:off x="987967" y="4703961"/>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将国际安全管理规则和海上人命安全公约的原则融入基于</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的预测模型，可以进一步提高海上安全和事故预防的有效性。</a:t>
            </a:r>
          </a:p>
        </p:txBody>
      </p:sp>
    </p:spTree>
    <p:extLst>
      <p:ext uri="{BB962C8B-B14F-4D97-AF65-F5344CB8AC3E}">
        <p14:creationId xmlns:p14="http://schemas.microsoft.com/office/powerpoint/2010/main" val="17303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研究框架</a:t>
            </a:r>
            <a:endParaRPr lang="en-US" altLang="zh-CN" dirty="0"/>
          </a:p>
        </p:txBody>
      </p:sp>
      <p:sp>
        <p:nvSpPr>
          <p:cNvPr id="5" name="文本框 4">
            <a:extLst>
              <a:ext uri="{FF2B5EF4-FFF2-40B4-BE49-F238E27FC236}">
                <a16:creationId xmlns:a16="http://schemas.microsoft.com/office/drawing/2014/main" id="{BA45A63E-0945-D245-E52A-119DA377BF25}"/>
              </a:ext>
            </a:extLst>
          </p:cNvPr>
          <p:cNvSpPr txBox="1"/>
          <p:nvPr/>
        </p:nvSpPr>
        <p:spPr>
          <a:xfrm>
            <a:off x="891893" y="2797998"/>
            <a:ext cx="4830035" cy="338554"/>
          </a:xfrm>
          <a:prstGeom prst="rect">
            <a:avLst/>
          </a:prstGeom>
          <a:noFill/>
        </p:spPr>
        <p:txBody>
          <a:bodyPr wrap="square">
            <a:spAutoFit/>
          </a:bodyPr>
          <a:lstStyle/>
          <a:p>
            <a:pPr indent="457200"/>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海上事故严重程度预测框架如右图所示。</a:t>
            </a:r>
          </a:p>
        </p:txBody>
      </p:sp>
      <p:pic>
        <p:nvPicPr>
          <p:cNvPr id="2" name="Picture 2">
            <a:extLst>
              <a:ext uri="{FF2B5EF4-FFF2-40B4-BE49-F238E27FC236}">
                <a16:creationId xmlns:a16="http://schemas.microsoft.com/office/drawing/2014/main" id="{DF16E319-7CDC-BE55-A090-498A48929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015" y="1728527"/>
            <a:ext cx="59150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12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数据来源</a:t>
            </a:r>
            <a:endParaRPr lang="en-US" altLang="zh-CN" dirty="0"/>
          </a:p>
        </p:txBody>
      </p:sp>
      <p:sp>
        <p:nvSpPr>
          <p:cNvPr id="5" name="文本框 4">
            <a:extLst>
              <a:ext uri="{FF2B5EF4-FFF2-40B4-BE49-F238E27FC236}">
                <a16:creationId xmlns:a16="http://schemas.microsoft.com/office/drawing/2014/main" id="{387AC7E8-F120-7C72-9D81-8BDC7BD8FFA9}"/>
              </a:ext>
            </a:extLst>
          </p:cNvPr>
          <p:cNvSpPr txBox="1"/>
          <p:nvPr/>
        </p:nvSpPr>
        <p:spPr>
          <a:xfrm>
            <a:off x="1232684" y="960369"/>
            <a:ext cx="9726632" cy="1200329"/>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来自七个来源的海上事故调查报告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MAIRs</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）用于构建海上事故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数据库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MARIFD</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），如下图所示。</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MARIFD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由每个事故的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（即事故特征）和事故严重性标签（即目标类别）组成。海事污水处理系统的建造过程包括三个阶段：提取海上意外调查报告、标示意外严重性及提取意外资料分配资料。</a:t>
            </a:r>
          </a:p>
        </p:txBody>
      </p:sp>
      <p:pic>
        <p:nvPicPr>
          <p:cNvPr id="1026" name="Picture 2">
            <a:extLst>
              <a:ext uri="{FF2B5EF4-FFF2-40B4-BE49-F238E27FC236}">
                <a16:creationId xmlns:a16="http://schemas.microsoft.com/office/drawing/2014/main" id="{107B9C69-3AFA-4FD0-4B9F-F89BCE4D4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952" y="2464024"/>
            <a:ext cx="8924096" cy="2916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55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18A98-33A5-9A8A-BE0E-D3E287226009}"/>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486D0E2D-989C-261E-B6D4-028D302FB43C}"/>
              </a:ext>
            </a:extLst>
          </p:cNvPr>
          <p:cNvSpPr>
            <a:spLocks noGrp="1"/>
          </p:cNvSpPr>
          <p:nvPr>
            <p:ph type="body" sz="quarter" idx="13"/>
          </p:nvPr>
        </p:nvSpPr>
        <p:spPr>
          <a:xfrm>
            <a:off x="1060719" y="280125"/>
            <a:ext cx="1313180" cy="397032"/>
          </a:xfrm>
        </p:spPr>
        <p:txBody>
          <a:bodyPr/>
          <a:lstStyle/>
          <a:p>
            <a:r>
              <a:rPr lang="zh-CN" altLang="en-US" dirty="0"/>
              <a:t>数据来源</a:t>
            </a:r>
            <a:endParaRPr lang="en-US" altLang="zh-CN" dirty="0"/>
          </a:p>
        </p:txBody>
      </p:sp>
      <p:sp>
        <p:nvSpPr>
          <p:cNvPr id="5" name="文本框 4">
            <a:extLst>
              <a:ext uri="{FF2B5EF4-FFF2-40B4-BE49-F238E27FC236}">
                <a16:creationId xmlns:a16="http://schemas.microsoft.com/office/drawing/2014/main" id="{1A0EF2DD-0BE0-39C0-B79A-174A8CA73446}"/>
              </a:ext>
            </a:extLst>
          </p:cNvPr>
          <p:cNvSpPr txBox="1"/>
          <p:nvPr/>
        </p:nvSpPr>
        <p:spPr>
          <a:xfrm>
            <a:off x="1232684" y="880856"/>
            <a:ext cx="9726632" cy="1200329"/>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下图显示了按来源划分的海上事故调查报告的分布。数据质量的变化可能会导致数据分布的差异。在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1,294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份有效报告中，</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ATSB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MAIB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分别占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26%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的最大份额。相比之下，</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JTSB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的有效报告数量最少，仅占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7%</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。其余四个海上事故调查机构（</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BSU</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NTSB</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MSA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TSB</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）在有效报告数量上表现出相似的频率。</a:t>
            </a:r>
          </a:p>
        </p:txBody>
      </p:sp>
      <p:pic>
        <p:nvPicPr>
          <p:cNvPr id="3074" name="Picture 2">
            <a:extLst>
              <a:ext uri="{FF2B5EF4-FFF2-40B4-BE49-F238E27FC236}">
                <a16:creationId xmlns:a16="http://schemas.microsoft.com/office/drawing/2014/main" id="{F206733D-D265-C620-534D-65FA001DF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843" y="3222820"/>
            <a:ext cx="3262313" cy="346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85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F58D4-13D2-283A-0E12-44D40C7D845D}"/>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600544E7-C9A7-B273-3963-C4239EE84C7D}"/>
              </a:ext>
            </a:extLst>
          </p:cNvPr>
          <p:cNvSpPr>
            <a:spLocks noGrp="1"/>
          </p:cNvSpPr>
          <p:nvPr>
            <p:ph type="body" sz="quarter" idx="13"/>
          </p:nvPr>
        </p:nvSpPr>
        <p:spPr>
          <a:xfrm>
            <a:off x="1060719" y="280125"/>
            <a:ext cx="1313180" cy="397032"/>
          </a:xfrm>
        </p:spPr>
        <p:txBody>
          <a:bodyPr/>
          <a:lstStyle/>
          <a:p>
            <a:r>
              <a:rPr lang="zh-CN" altLang="en-US" dirty="0"/>
              <a:t>数据处理</a:t>
            </a:r>
            <a:endParaRPr lang="en-US" altLang="zh-CN" dirty="0"/>
          </a:p>
        </p:txBody>
      </p:sp>
      <p:sp>
        <p:nvSpPr>
          <p:cNvPr id="5" name="文本框 4">
            <a:extLst>
              <a:ext uri="{FF2B5EF4-FFF2-40B4-BE49-F238E27FC236}">
                <a16:creationId xmlns:a16="http://schemas.microsoft.com/office/drawing/2014/main" id="{C0C6D691-C71C-8FD1-6ACF-9B02CF5CAFC6}"/>
              </a:ext>
            </a:extLst>
          </p:cNvPr>
          <p:cNvSpPr txBox="1"/>
          <p:nvPr/>
        </p:nvSpPr>
        <p:spPr>
          <a:xfrm>
            <a:off x="1232684" y="880856"/>
            <a:ext cx="9726632" cy="3970318"/>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严重程度定义</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本研究利用了来自不同地区的不同海事事故调查报告的数据，这可能对数据标准化构成挑战。为了确保分析的一致性并在未来的海事实践中优先考虑减轻人员伤亡和污染，采用了一种简化的方法来预测海上事故的严重性。事故不是关注伤亡或污染的细微程度，而是被归类为二元分类：涉及伤亡或污染的事故被视为严重事故，而那些没有人员伤亡或污染的事故被视为非严重事故。这种简化的分类方案使这项研究强调了防止导致人员伤亡或污染的事故的重要性，从而有助于在未来海事实践中最大限度地减少此类事故的总体目标。因此，在这个数据集中，有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960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起严重事故（</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74.19%</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334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起非严重事故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25.81%</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该数据库表现出类别的不平衡，引发了人们对其对预测建模性能的潜在影响的担忧。因此，在对各种数据平衡技术进行了广泛的预实验后，支持向量机</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合成少数过采样技术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SVM-SMOTE</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）被用来纠正不平衡问题。</a:t>
            </a:r>
          </a:p>
        </p:txBody>
      </p:sp>
    </p:spTree>
    <p:extLst>
      <p:ext uri="{BB962C8B-B14F-4D97-AF65-F5344CB8AC3E}">
        <p14:creationId xmlns:p14="http://schemas.microsoft.com/office/powerpoint/2010/main" val="2976621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9ED52-EBD4-AB59-CCD0-8871A081C485}"/>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28F31703-24FA-5548-11A5-8FCCFE4FD5AB}"/>
              </a:ext>
            </a:extLst>
          </p:cNvPr>
          <p:cNvSpPr>
            <a:spLocks noGrp="1"/>
          </p:cNvSpPr>
          <p:nvPr>
            <p:ph type="body" sz="quarter" idx="13"/>
          </p:nvPr>
        </p:nvSpPr>
        <p:spPr>
          <a:xfrm>
            <a:off x="1060719" y="280125"/>
            <a:ext cx="1313180" cy="397032"/>
          </a:xfrm>
        </p:spPr>
        <p:txBody>
          <a:bodyPr/>
          <a:lstStyle/>
          <a:p>
            <a:r>
              <a:rPr lang="zh-CN" altLang="en-US" dirty="0"/>
              <a:t>数据处理</a:t>
            </a:r>
            <a:endParaRPr lang="en-US" altLang="zh-CN" dirty="0"/>
          </a:p>
        </p:txBody>
      </p:sp>
      <p:sp>
        <p:nvSpPr>
          <p:cNvPr id="5" name="文本框 4">
            <a:extLst>
              <a:ext uri="{FF2B5EF4-FFF2-40B4-BE49-F238E27FC236}">
                <a16:creationId xmlns:a16="http://schemas.microsoft.com/office/drawing/2014/main" id="{6F0FC03B-CD4B-ADD4-60B0-D92DE9533370}"/>
              </a:ext>
            </a:extLst>
          </p:cNvPr>
          <p:cNvSpPr txBox="1"/>
          <p:nvPr/>
        </p:nvSpPr>
        <p:spPr>
          <a:xfrm>
            <a:off x="629478" y="1556717"/>
            <a:ext cx="5042452" cy="4524315"/>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特征提取</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本研究提出了一种创新的两阶段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方法，称为模式图洞察</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状态差异互信息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），旨在解决与特征之间的交互以及特征与目标之间的关系相关的挑战。</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模型不仅利用了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的优势，而且还弥补了它们各自的局限性。一方面，</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虽然有效，但对参数设置很敏感，可能无法全面评估所有特征的重要性。然而，</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虽然无参数，但对数据表现出敏感性，稳定性低于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。通过将这些方法组合成一个两阶段过程，</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模型可以在常用参数下对所有特征进行全面评估，而无需微调。这种方法可确保提高海上事故分析的稳健性、稳定性和可解释性。</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PGI-SDMI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模型的结构如下图所示。</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050" name="Picture 2">
            <a:extLst>
              <a:ext uri="{FF2B5EF4-FFF2-40B4-BE49-F238E27FC236}">
                <a16:creationId xmlns:a16="http://schemas.microsoft.com/office/drawing/2014/main" id="{624E434E-C0FE-A476-E85E-1CC88A99D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5727" y="1159566"/>
            <a:ext cx="4638119" cy="551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882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05901-4370-B0EF-6F00-FFEDF861CA54}"/>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F01EEE75-75BA-013E-8172-E785F2808E8F}"/>
              </a:ext>
            </a:extLst>
          </p:cNvPr>
          <p:cNvSpPr>
            <a:spLocks noGrp="1"/>
          </p:cNvSpPr>
          <p:nvPr>
            <p:ph type="body" sz="quarter" idx="13"/>
          </p:nvPr>
        </p:nvSpPr>
        <p:spPr>
          <a:xfrm>
            <a:off x="1060719" y="280125"/>
            <a:ext cx="1313180" cy="397032"/>
          </a:xfrm>
        </p:spPr>
        <p:txBody>
          <a:bodyPr/>
          <a:lstStyle/>
          <a:p>
            <a:r>
              <a:rPr lang="zh-CN" altLang="en-US" dirty="0"/>
              <a:t>研究内容</a:t>
            </a:r>
            <a:endParaRPr lang="en-US" altLang="zh-CN" dirty="0"/>
          </a:p>
        </p:txBody>
      </p:sp>
      <p:sp>
        <p:nvSpPr>
          <p:cNvPr id="5" name="文本框 4">
            <a:extLst>
              <a:ext uri="{FF2B5EF4-FFF2-40B4-BE49-F238E27FC236}">
                <a16:creationId xmlns:a16="http://schemas.microsoft.com/office/drawing/2014/main" id="{E370AB94-BB3A-1704-F6BB-A4E2B9C3B3A2}"/>
              </a:ext>
            </a:extLst>
          </p:cNvPr>
          <p:cNvSpPr txBox="1"/>
          <p:nvPr/>
        </p:nvSpPr>
        <p:spPr>
          <a:xfrm>
            <a:off x="1232684" y="880856"/>
            <a:ext cx="9726632" cy="1200329"/>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在第一阶段，</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PGI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代表了关联规则挖掘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ARM</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）和三权重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LeaderRank</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3-WLR</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算法的创新融合。该方法包括三个阶段的过程如前页图的左侧所示：基于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ARM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的初始规则提取、构建复杂影响因子交互网络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CIFIN</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），以及根据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3-WLR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对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RIF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的重要性进行排名，相关算法公式如下所示：</a:t>
            </a:r>
          </a:p>
        </p:txBody>
      </p:sp>
      <p:pic>
        <p:nvPicPr>
          <p:cNvPr id="4" name="图片 3">
            <a:extLst>
              <a:ext uri="{FF2B5EF4-FFF2-40B4-BE49-F238E27FC236}">
                <a16:creationId xmlns:a16="http://schemas.microsoft.com/office/drawing/2014/main" id="{EC7A4965-818F-963E-C539-A7DA733B548E}"/>
              </a:ext>
            </a:extLst>
          </p:cNvPr>
          <p:cNvPicPr>
            <a:picLocks noChangeAspect="1"/>
          </p:cNvPicPr>
          <p:nvPr/>
        </p:nvPicPr>
        <p:blipFill>
          <a:blip r:embed="rId2"/>
          <a:stretch>
            <a:fillRect/>
          </a:stretch>
        </p:blipFill>
        <p:spPr>
          <a:xfrm>
            <a:off x="2191002" y="2372530"/>
            <a:ext cx="7809996" cy="3604614"/>
          </a:xfrm>
          <a:prstGeom prst="rect">
            <a:avLst/>
          </a:prstGeom>
        </p:spPr>
      </p:pic>
    </p:spTree>
    <p:extLst>
      <p:ext uri="{BB962C8B-B14F-4D97-AF65-F5344CB8AC3E}">
        <p14:creationId xmlns:p14="http://schemas.microsoft.com/office/powerpoint/2010/main" val="3402628176"/>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183F8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20862</TotalTime>
  <Words>3295</Words>
  <Application>Microsoft Office PowerPoint</Application>
  <PresentationFormat>宽屏</PresentationFormat>
  <Paragraphs>86</Paragraphs>
  <Slides>29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29</vt:i4>
      </vt:variant>
    </vt:vector>
  </HeadingPairs>
  <TitlesOfParts>
    <vt:vector size="36" baseType="lpstr">
      <vt:lpstr>等线</vt:lpstr>
      <vt:lpstr>宋体</vt:lpstr>
      <vt:lpstr>微软雅黑</vt:lpstr>
      <vt:lpstr>微软雅黑 Light</vt:lpstr>
      <vt:lpstr>Arial</vt:lpstr>
      <vt:lpstr>Times New Roman</vt:lpstr>
      <vt:lpstr>Office 主题​​</vt:lpstr>
      <vt:lpstr>文献汇报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简约学术风框架完整组会汇报PPT模板</dc:title>
  <dc:creator>汉顺</dc:creator>
  <cp:lastModifiedBy>zw l</cp:lastModifiedBy>
  <cp:revision>37</cp:revision>
  <dcterms:created xsi:type="dcterms:W3CDTF">2023-04-03T08:46:24Z</dcterms:created>
  <dcterms:modified xsi:type="dcterms:W3CDTF">2024-11-22T16:34:42Z</dcterms:modified>
</cp:coreProperties>
</file>