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314" r:id="rId6"/>
    <p:sldId id="332" r:id="rId7"/>
    <p:sldId id="317" r:id="rId8"/>
    <p:sldId id="337" r:id="rId9"/>
    <p:sldId id="327" r:id="rId10"/>
    <p:sldId id="326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31649F"/>
    <a:srgbClr val="003F88"/>
    <a:srgbClr val="3365A0"/>
    <a:srgbClr val="E7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8" autoAdjust="0"/>
    <p:restoredTop sz="90000" autoAdjust="0"/>
  </p:normalViewPr>
  <p:slideViewPr>
    <p:cSldViewPr snapToGrid="0">
      <p:cViewPr varScale="1">
        <p:scale>
          <a:sx n="145" d="100"/>
          <a:sy n="145" d="100"/>
        </p:scale>
        <p:origin x="10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3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526F4-C1F3-43E5-A883-42958F704DD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FC23-F837-492F-89BE-60157E364B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FC23-F837-492F-89BE-60157E364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FC23-F837-492F-89BE-60157E364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FC23-F837-492F-89BE-60157E364B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8B210-C1B9-4A0B-BEA1-14BBFBE4566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图片 12" descr="2222"/>
          <p:cNvPicPr>
            <a:picLocks noChangeAspect="1"/>
          </p:cNvPicPr>
          <p:nvPr userDrawn="1"/>
        </p:nvPicPr>
        <p:blipFill>
          <a:blip r:embed="rId2"/>
          <a:srcRect l="6875" t="828" r="5577"/>
          <a:stretch>
            <a:fillRect/>
          </a:stretch>
        </p:blipFill>
        <p:spPr>
          <a:xfrm>
            <a:off x="9804400" y="99060"/>
            <a:ext cx="2387600" cy="864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 userDrawn="1"/>
        </p:nvSpPr>
        <p:spPr>
          <a:xfrm>
            <a:off x="-3999" y="0"/>
            <a:ext cx="2247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8615-55BF-4051-AF72-A7458DFB415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421380" y="461767"/>
            <a:ext cx="63830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1111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EFCFF">
                  <a:alpha val="100000"/>
                </a:srgbClr>
              </a:clrFrom>
              <a:clrTo>
                <a:srgbClr val="FEFC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4005" y="0"/>
            <a:ext cx="1485900" cy="1393825"/>
          </a:xfrm>
          <a:prstGeom prst="rect">
            <a:avLst/>
          </a:prstGeom>
        </p:spPr>
      </p:pic>
      <p:pic>
        <p:nvPicPr>
          <p:cNvPr id="13" name="图片 12" descr="2222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6875" t="828" r="5577"/>
          <a:stretch>
            <a:fillRect/>
          </a:stretch>
        </p:blipFill>
        <p:spPr>
          <a:xfrm>
            <a:off x="9804400" y="0"/>
            <a:ext cx="2387600" cy="8648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AFE1-ECDE-478C-9132-D6AF73C964D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3C62-954E-4631-8476-040427E7C94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90B4-3D81-4663-B5B3-A1CA40604EF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71BC8-B5B5-4B81-8001-5FC492BBC76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10BF5-6B72-4224-BBF8-EDF8871F64B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3BFD-51F0-430E-AB35-3C1AC6236B5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ED6DE-FA99-49A2-839F-779D7E13FC7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5" Type="http://schemas.openxmlformats.org/officeDocument/2006/relationships/notesSlide" Target="../notesSlides/notesSlide2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27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8.png"/><Relationship Id="rId2" Type="http://schemas.openxmlformats.org/officeDocument/2006/relationships/tags" Target="../tags/tag2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/>
          <p:cNvSpPr/>
          <p:nvPr/>
        </p:nvSpPr>
        <p:spPr>
          <a:xfrm>
            <a:off x="4744376" y="1386468"/>
            <a:ext cx="2703248" cy="4017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pc="300" dirty="0"/>
              <a:t>2024</a:t>
            </a:r>
            <a:r>
              <a:rPr lang="zh-CN" altLang="en-US" sz="1600" spc="300" dirty="0"/>
              <a:t>级</a:t>
            </a:r>
            <a:r>
              <a:rPr lang="en-US" altLang="zh-CN" sz="1600" spc="300" dirty="0"/>
              <a:t>|</a:t>
            </a:r>
            <a:r>
              <a:rPr lang="zh-CN" altLang="en-US" sz="1600" spc="300" dirty="0"/>
              <a:t>海运学院</a:t>
            </a:r>
            <a:endParaRPr lang="zh-CN" altLang="en-US" sz="1600" spc="300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0" y="5345131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810759" y="2226539"/>
            <a:ext cx="257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+mj-ea"/>
                <a:ea typeface="+mj-ea"/>
              </a:rPr>
              <a:t>学术</a:t>
            </a:r>
            <a:r>
              <a:rPr lang="zh-CN" altLang="en-US" sz="4400" b="1" spc="300" dirty="0">
                <a:solidFill>
                  <a:schemeClr val="accent1"/>
                </a:solidFill>
                <a:latin typeface="+mj-ea"/>
                <a:ea typeface="+mj-ea"/>
              </a:rPr>
              <a:t>汇报</a:t>
            </a:r>
            <a:endParaRPr lang="zh-CN" altLang="en-US" sz="4400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52" name="直接连接符 51"/>
          <p:cNvCxnSpPr/>
          <p:nvPr/>
        </p:nvCxnSpPr>
        <p:spPr>
          <a:xfrm>
            <a:off x="1056788" y="3241214"/>
            <a:ext cx="100784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: 形状 12"/>
          <p:cNvSpPr/>
          <p:nvPr/>
        </p:nvSpPr>
        <p:spPr>
          <a:xfrm>
            <a:off x="0" y="5543122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 flipH="1">
            <a:off x="4579620" y="4006850"/>
            <a:ext cx="87630" cy="748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744376" y="3953875"/>
          <a:ext cx="4907280" cy="90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10"/>
                <a:gridCol w="3709628"/>
              </a:tblGrid>
              <a:tr h="452755">
                <a:tc>
                  <a:txBody>
                    <a:bodyPr/>
                    <a:lstStyle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汇报人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曹思雨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2838">
                <a:tc>
                  <a:txBody>
                    <a:bodyPr/>
                    <a:lstStyle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汇报时间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2024/10/09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413762" y="491266"/>
            <a:ext cx="1364476" cy="707886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chemeClr val="accent1"/>
                </a:solidFill>
                <a:latin typeface="+mj-ea"/>
                <a:ea typeface="+mj-ea"/>
              </a:rPr>
              <a:t>目录</a:t>
            </a:r>
            <a:endParaRPr lang="zh-CN" altLang="en-US" sz="4000" b="1" spc="6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200" name="组合 199"/>
          <p:cNvGrpSpPr/>
          <p:nvPr/>
        </p:nvGrpSpPr>
        <p:grpSpPr>
          <a:xfrm>
            <a:off x="4825700" y="665209"/>
            <a:ext cx="398834" cy="360000"/>
            <a:chOff x="4753407" y="628651"/>
            <a:chExt cx="398834" cy="360000"/>
          </a:xfrm>
          <a:solidFill>
            <a:schemeClr val="accent1"/>
          </a:solidFill>
        </p:grpSpPr>
        <p:sp>
          <p:nvSpPr>
            <p:cNvPr id="197" name="矩形 196"/>
            <p:cNvSpPr/>
            <p:nvPr/>
          </p:nvSpPr>
          <p:spPr>
            <a:xfrm>
              <a:off x="5055437" y="628651"/>
              <a:ext cx="96804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矩形 197"/>
            <p:cNvSpPr/>
            <p:nvPr/>
          </p:nvSpPr>
          <p:spPr>
            <a:xfrm>
              <a:off x="4904422" y="718651"/>
              <a:ext cx="9680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矩形 198"/>
            <p:cNvSpPr/>
            <p:nvPr/>
          </p:nvSpPr>
          <p:spPr>
            <a:xfrm>
              <a:off x="4753407" y="763651"/>
              <a:ext cx="96804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1" name="组合 200"/>
          <p:cNvGrpSpPr/>
          <p:nvPr/>
        </p:nvGrpSpPr>
        <p:grpSpPr>
          <a:xfrm flipH="1">
            <a:off x="6967467" y="665209"/>
            <a:ext cx="398834" cy="360000"/>
            <a:chOff x="4753407" y="628651"/>
            <a:chExt cx="398834" cy="360000"/>
          </a:xfrm>
          <a:solidFill>
            <a:schemeClr val="accent1"/>
          </a:solidFill>
        </p:grpSpPr>
        <p:sp>
          <p:nvSpPr>
            <p:cNvPr id="202" name="矩形 201"/>
            <p:cNvSpPr/>
            <p:nvPr/>
          </p:nvSpPr>
          <p:spPr>
            <a:xfrm>
              <a:off x="5055437" y="628651"/>
              <a:ext cx="96804" cy="3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矩形 202"/>
            <p:cNvSpPr/>
            <p:nvPr/>
          </p:nvSpPr>
          <p:spPr>
            <a:xfrm>
              <a:off x="4904422" y="718651"/>
              <a:ext cx="96804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矩形 203"/>
            <p:cNvSpPr/>
            <p:nvPr/>
          </p:nvSpPr>
          <p:spPr>
            <a:xfrm>
              <a:off x="4753407" y="763651"/>
              <a:ext cx="96804" cy="9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任意多边形: 形状 2"/>
          <p:cNvSpPr/>
          <p:nvPr/>
        </p:nvSpPr>
        <p:spPr>
          <a:xfrm>
            <a:off x="0" y="5345131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/>
          <p:cNvSpPr/>
          <p:nvPr/>
        </p:nvSpPr>
        <p:spPr>
          <a:xfrm>
            <a:off x="0" y="5564684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204335" y="2135505"/>
            <a:ext cx="3783965" cy="2786380"/>
            <a:chOff x="6640" y="2734"/>
            <a:chExt cx="5959" cy="4388"/>
          </a:xfrm>
        </p:grpSpPr>
        <p:sp>
          <p:nvSpPr>
            <p:cNvPr id="141" name="矩形 140"/>
            <p:cNvSpPr/>
            <p:nvPr>
              <p:custDataLst>
                <p:tags r:id="rId1"/>
              </p:custDataLst>
            </p:nvPr>
          </p:nvSpPr>
          <p:spPr>
            <a:xfrm>
              <a:off x="6651" y="2734"/>
              <a:ext cx="964" cy="9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143" name="矩形 142"/>
            <p:cNvSpPr/>
            <p:nvPr>
              <p:custDataLst>
                <p:tags r:id="rId2"/>
              </p:custDataLst>
            </p:nvPr>
          </p:nvSpPr>
          <p:spPr>
            <a:xfrm>
              <a:off x="7627" y="2809"/>
              <a:ext cx="4960" cy="8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文本框 143"/>
            <p:cNvSpPr txBox="1"/>
            <p:nvPr>
              <p:custDataLst>
                <p:tags r:id="rId3"/>
              </p:custDataLst>
            </p:nvPr>
          </p:nvSpPr>
          <p:spPr>
            <a:xfrm>
              <a:off x="8252" y="2804"/>
              <a:ext cx="3684" cy="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+mj-ea"/>
                  <a:ea typeface="+mj-ea"/>
                </a:rPr>
                <a:t>研究内容简介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167" name="文本框 166"/>
            <p:cNvSpPr txBox="1"/>
            <p:nvPr>
              <p:custDataLst>
                <p:tags r:id="rId4"/>
              </p:custDataLst>
            </p:nvPr>
          </p:nvSpPr>
          <p:spPr>
            <a:xfrm>
              <a:off x="6640" y="2804"/>
              <a:ext cx="988" cy="8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07" name="矩形 206"/>
            <p:cNvSpPr/>
            <p:nvPr>
              <p:custDataLst>
                <p:tags r:id="rId5"/>
              </p:custDataLst>
            </p:nvPr>
          </p:nvSpPr>
          <p:spPr>
            <a:xfrm>
              <a:off x="6651" y="4446"/>
              <a:ext cx="964" cy="9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209" name="文本框 208"/>
            <p:cNvSpPr txBox="1"/>
            <p:nvPr>
              <p:custDataLst>
                <p:tags r:id="rId6"/>
              </p:custDataLst>
            </p:nvPr>
          </p:nvSpPr>
          <p:spPr>
            <a:xfrm>
              <a:off x="8252" y="4516"/>
              <a:ext cx="3684" cy="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+mj-ea"/>
                  <a:ea typeface="+mj-ea"/>
                </a:rPr>
                <a:t>研究工作进展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210" name="文本框 209"/>
            <p:cNvSpPr txBox="1"/>
            <p:nvPr>
              <p:custDataLst>
                <p:tags r:id="rId7"/>
              </p:custDataLst>
            </p:nvPr>
          </p:nvSpPr>
          <p:spPr>
            <a:xfrm>
              <a:off x="6640" y="4516"/>
              <a:ext cx="988" cy="8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211" name="矩形 210"/>
            <p:cNvSpPr/>
            <p:nvPr>
              <p:custDataLst>
                <p:tags r:id="rId8"/>
              </p:custDataLst>
            </p:nvPr>
          </p:nvSpPr>
          <p:spPr>
            <a:xfrm>
              <a:off x="6651" y="6158"/>
              <a:ext cx="964" cy="96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latin typeface="+mj-ea"/>
                <a:ea typeface="+mj-ea"/>
              </a:endParaRPr>
            </a:p>
          </p:txBody>
        </p:sp>
        <p:sp>
          <p:nvSpPr>
            <p:cNvPr id="213" name="文本框 212"/>
            <p:cNvSpPr txBox="1"/>
            <p:nvPr>
              <p:custDataLst>
                <p:tags r:id="rId9"/>
              </p:custDataLst>
            </p:nvPr>
          </p:nvSpPr>
          <p:spPr>
            <a:xfrm>
              <a:off x="7990" y="6228"/>
              <a:ext cx="420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b="1" dirty="0">
                  <a:latin typeface="+mj-ea"/>
                  <a:ea typeface="+mj-ea"/>
                  <a:sym typeface="+mn-ea"/>
                </a:rPr>
                <a:t>下一步研究计划</a:t>
              </a:r>
              <a:endParaRPr lang="zh-CN" altLang="en-US" sz="2800" b="1" dirty="0">
                <a:latin typeface="+mj-ea"/>
                <a:ea typeface="+mj-ea"/>
              </a:endParaRPr>
            </a:p>
          </p:txBody>
        </p:sp>
        <p:sp>
          <p:nvSpPr>
            <p:cNvPr id="214" name="文本框 213"/>
            <p:cNvSpPr txBox="1"/>
            <p:nvPr>
              <p:custDataLst>
                <p:tags r:id="rId10"/>
              </p:custDataLst>
            </p:nvPr>
          </p:nvSpPr>
          <p:spPr>
            <a:xfrm>
              <a:off x="6640" y="6228"/>
              <a:ext cx="988" cy="82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28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矩形 5"/>
            <p:cNvSpPr/>
            <p:nvPr>
              <p:custDataLst>
                <p:tags r:id="rId11"/>
              </p:custDataLst>
            </p:nvPr>
          </p:nvSpPr>
          <p:spPr>
            <a:xfrm>
              <a:off x="7639" y="4518"/>
              <a:ext cx="4960" cy="8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>
              <p:custDataLst>
                <p:tags r:id="rId12"/>
              </p:custDataLst>
            </p:nvPr>
          </p:nvSpPr>
          <p:spPr>
            <a:xfrm>
              <a:off x="7639" y="6224"/>
              <a:ext cx="4960" cy="82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Rectangle 9"/>
          <p:cNvSpPr/>
          <p:nvPr/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0" y="3485035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0" y="532336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81250" y="191135"/>
            <a:ext cx="309880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研究背景与</a:t>
            </a:r>
            <a:r>
              <a:rPr lang="zh-CN" altLang="en-US" sz="2800" b="1" spc="300" dirty="0">
                <a:latin typeface="+mj-ea"/>
                <a:ea typeface="+mj-ea"/>
              </a:rPr>
              <a:t>意义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grpSp>
        <p:nvGrpSpPr>
          <p:cNvPr id="98" name="组合 97"/>
          <p:cNvGrpSpPr/>
          <p:nvPr/>
        </p:nvGrpSpPr>
        <p:grpSpPr>
          <a:xfrm>
            <a:off x="2381884" y="4520565"/>
            <a:ext cx="9810115" cy="2398395"/>
            <a:chOff x="848107" y="4844134"/>
            <a:chExt cx="9880092" cy="1857923"/>
          </a:xfrm>
          <a:solidFill>
            <a:schemeClr val="accent1"/>
          </a:solidFill>
        </p:grpSpPr>
        <p:sp>
          <p:nvSpPr>
            <p:cNvPr id="99" name="矩形 98"/>
            <p:cNvSpPr/>
            <p:nvPr/>
          </p:nvSpPr>
          <p:spPr>
            <a:xfrm>
              <a:off x="848107" y="5065983"/>
              <a:ext cx="9880092" cy="14830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921653" y="4844134"/>
              <a:ext cx="9783523" cy="185792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indent="0" algn="just" fontAlgn="auto">
                <a:lnSpc>
                  <a:spcPct val="150000"/>
                </a:lnSpc>
              </a:pPr>
              <a:r>
                <a:rPr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萝卜快跑目前发展迅速，截至2024年4月，已在北京、上海、武汉等</a:t>
              </a:r>
              <a:r>
                <a:rPr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+mn-ea"/>
                </a:rPr>
                <a:t>11个</a:t>
              </a:r>
              <a:r>
                <a:rPr sz="20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城市开放运营，累计订单超700万。研究公众对于萝卜快跑的使用意愿，不仅能够帮助企业了解消费者的需求和期望，从而优化服务和提升用户体验，同时也是推动自动驾驶技术发展和商业化的关键因素。</a:t>
              </a:r>
              <a:endParaRPr sz="20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pic>
        <p:nvPicPr>
          <p:cNvPr id="2" name="图片 1" descr="微信图片_202410080000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8710" y="1259840"/>
            <a:ext cx="5686425" cy="3387090"/>
          </a:xfrm>
          <a:prstGeom prst="rect">
            <a:avLst/>
          </a:prstGeom>
        </p:spPr>
      </p:pic>
      <p:pic>
        <p:nvPicPr>
          <p:cNvPr id="10" name="图片 9" descr="11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59298" r="54200" b="6901"/>
          <a:stretch>
            <a:fillRect/>
          </a:stretch>
        </p:blipFill>
        <p:spPr>
          <a:xfrm>
            <a:off x="9178290" y="1762125"/>
            <a:ext cx="1877060" cy="614680"/>
          </a:xfrm>
          <a:prstGeom prst="rect">
            <a:avLst/>
          </a:prstGeom>
        </p:spPr>
      </p:pic>
      <p:pic>
        <p:nvPicPr>
          <p:cNvPr id="11" name="图片 10" descr="22222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7644" b="73167"/>
          <a:stretch>
            <a:fillRect/>
          </a:stretch>
        </p:blipFill>
        <p:spPr>
          <a:xfrm>
            <a:off x="8196580" y="2764790"/>
            <a:ext cx="3972560" cy="165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1"/>
          <p:cNvSpPr txBox="1"/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9"/>
          <p:cNvSpPr/>
          <p:nvPr>
            <p:custDataLst>
              <p:tags r:id="rId1"/>
            </p:custDataLst>
          </p:nvPr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Rectangle 9"/>
          <p:cNvSpPr/>
          <p:nvPr>
            <p:custDataLst>
              <p:tags r:id="rId2"/>
            </p:custDataLst>
          </p:nvPr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Rectangle 9"/>
          <p:cNvSpPr/>
          <p:nvPr>
            <p:custDataLst>
              <p:tags r:id="rId3"/>
            </p:custDataLst>
          </p:nvPr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381422" y="191156"/>
            <a:ext cx="2000078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研究内容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333625" y="1646555"/>
            <a:ext cx="8087360" cy="4246245"/>
            <a:chOff x="3540" y="2086"/>
            <a:chExt cx="12736" cy="6687"/>
          </a:xfrm>
        </p:grpSpPr>
        <p:sp>
          <p:nvSpPr>
            <p:cNvPr id="2" name="矩形 1"/>
            <p:cNvSpPr/>
            <p:nvPr>
              <p:custDataLst>
                <p:tags r:id="rId4"/>
              </p:custDataLst>
            </p:nvPr>
          </p:nvSpPr>
          <p:spPr>
            <a:xfrm>
              <a:off x="4535" y="2086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感知有用性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5"/>
              </p:custDataLst>
            </p:nvPr>
          </p:nvSpPr>
          <p:spPr>
            <a:xfrm>
              <a:off x="4535" y="3037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感知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易用性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6"/>
              </p:custDataLst>
            </p:nvPr>
          </p:nvSpPr>
          <p:spPr>
            <a:xfrm>
              <a:off x="4515" y="4909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运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营商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7"/>
              </p:custDataLst>
            </p:nvPr>
          </p:nvSpPr>
          <p:spPr>
            <a:xfrm>
              <a:off x="4515" y="5985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算法提供商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8"/>
              </p:custDataLst>
            </p:nvPr>
          </p:nvSpPr>
          <p:spPr>
            <a:xfrm>
              <a:off x="4515" y="7023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汽车制造商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9"/>
              </p:custDataLst>
            </p:nvPr>
          </p:nvSpPr>
          <p:spPr>
            <a:xfrm>
              <a:off x="4515" y="8061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  <a:sym typeface="+mn-ea"/>
                </a:rPr>
                <a:t>亲朋好友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10"/>
              </p:custDataLst>
            </p:nvPr>
          </p:nvSpPr>
          <p:spPr>
            <a:xfrm>
              <a:off x="9606" y="4197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萝卜快跑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1"/>
              </p:custDataLst>
            </p:nvPr>
          </p:nvSpPr>
          <p:spPr>
            <a:xfrm>
              <a:off x="13891" y="4197"/>
              <a:ext cx="2385" cy="7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3F88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使用意愿</a:t>
              </a:r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cxnSp>
          <p:nvCxnSpPr>
            <p:cNvPr id="23" name="直接箭头连接符 22"/>
            <p:cNvCxnSpPr>
              <a:stCxn id="2" idx="3"/>
              <a:endCxn id="21" idx="1"/>
            </p:cNvCxnSpPr>
            <p:nvPr/>
          </p:nvCxnSpPr>
          <p:spPr>
            <a:xfrm>
              <a:off x="6920" y="2442"/>
              <a:ext cx="2686" cy="211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2" idx="3"/>
            </p:cNvCxnSpPr>
            <p:nvPr/>
          </p:nvCxnSpPr>
          <p:spPr>
            <a:xfrm>
              <a:off x="6920" y="3393"/>
              <a:ext cx="2629" cy="10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13" idx="3"/>
            </p:cNvCxnSpPr>
            <p:nvPr/>
          </p:nvCxnSpPr>
          <p:spPr>
            <a:xfrm flipV="1">
              <a:off x="6900" y="4586"/>
              <a:ext cx="2718" cy="67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14" idx="3"/>
            </p:cNvCxnSpPr>
            <p:nvPr/>
          </p:nvCxnSpPr>
          <p:spPr>
            <a:xfrm flipV="1">
              <a:off x="6900" y="4552"/>
              <a:ext cx="2753" cy="178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5" idx="3"/>
            </p:cNvCxnSpPr>
            <p:nvPr/>
          </p:nvCxnSpPr>
          <p:spPr>
            <a:xfrm flipV="1">
              <a:off x="6900" y="4604"/>
              <a:ext cx="2684" cy="277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6" idx="3"/>
            </p:cNvCxnSpPr>
            <p:nvPr/>
          </p:nvCxnSpPr>
          <p:spPr>
            <a:xfrm flipV="1">
              <a:off x="6900" y="4517"/>
              <a:ext cx="2684" cy="39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" name="直接箭头连接符 29"/>
            <p:cNvCxnSpPr>
              <a:stCxn id="21" idx="3"/>
              <a:endCxn id="22" idx="1"/>
            </p:cNvCxnSpPr>
            <p:nvPr/>
          </p:nvCxnSpPr>
          <p:spPr>
            <a:xfrm>
              <a:off x="11991" y="4553"/>
              <a:ext cx="19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>
              <a:stCxn id="12" idx="0"/>
              <a:endCxn id="2" idx="2"/>
            </p:cNvCxnSpPr>
            <p:nvPr/>
          </p:nvCxnSpPr>
          <p:spPr>
            <a:xfrm flipV="1">
              <a:off x="5728" y="2798"/>
              <a:ext cx="0" cy="23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3" name="肘形连接符 32"/>
            <p:cNvCxnSpPr>
              <a:endCxn id="22" idx="0"/>
            </p:cNvCxnSpPr>
            <p:nvPr/>
          </p:nvCxnSpPr>
          <p:spPr>
            <a:xfrm>
              <a:off x="6974" y="2495"/>
              <a:ext cx="8110" cy="1702"/>
            </a:xfrm>
            <a:prstGeom prst="bentConnector2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7214" y="5026"/>
              <a:ext cx="3006" cy="69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>
                  <a:solidFill>
                    <a:srgbClr val="0070C0"/>
                  </a:solidFill>
                </a:rPr>
                <a:t>“</a:t>
              </a:r>
              <a:r>
                <a:rPr lang="zh-CN" altLang="en-US" b="1">
                  <a:solidFill>
                    <a:srgbClr val="0070C0"/>
                  </a:solidFill>
                </a:rPr>
                <a:t>信任转移理论</a:t>
              </a:r>
              <a:r>
                <a:rPr lang="en-US" altLang="zh-CN" b="1">
                  <a:solidFill>
                    <a:srgbClr val="0070C0"/>
                  </a:solidFill>
                </a:rPr>
                <a:t>”</a:t>
              </a:r>
              <a:endParaRPr lang="en-US" altLang="zh-CN" b="1">
                <a:solidFill>
                  <a:srgbClr val="0070C0"/>
                </a:solidFill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679" y="2625"/>
              <a:ext cx="3110" cy="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>
                  <a:solidFill>
                    <a:srgbClr val="0070C0"/>
                  </a:solidFill>
                </a:rPr>
                <a:t>“</a:t>
              </a:r>
              <a:r>
                <a:rPr lang="zh-CN" altLang="en-US" b="1">
                  <a:solidFill>
                    <a:srgbClr val="0070C0"/>
                  </a:solidFill>
                </a:rPr>
                <a:t>技术接受模型</a:t>
              </a:r>
              <a:r>
                <a:rPr lang="en-US" altLang="zh-CN" b="1">
                  <a:solidFill>
                    <a:srgbClr val="0070C0"/>
                  </a:solidFill>
                </a:rPr>
                <a:t>”</a:t>
              </a:r>
              <a:endParaRPr lang="en-US" altLang="zh-CN" b="1">
                <a:solidFill>
                  <a:srgbClr val="0070C0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3675" y="2086"/>
              <a:ext cx="724" cy="193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zh-CN" altLang="en-US" b="1">
                  <a:solidFill>
                    <a:srgbClr val="7030A0"/>
                  </a:solidFill>
                  <a:sym typeface="+mn-ea"/>
                </a:rPr>
                <a:t>中心路径</a:t>
              </a:r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66" y="5621"/>
              <a:ext cx="724" cy="195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zh-CN" altLang="en-US" b="1">
                  <a:solidFill>
                    <a:srgbClr val="7030A0"/>
                  </a:solidFill>
                </a:rPr>
                <a:t>边缘路径</a:t>
              </a:r>
              <a:endParaRPr lang="zh-CN" altLang="en-US" b="1">
                <a:solidFill>
                  <a:srgbClr val="7030A0"/>
                </a:solidFill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540" y="4005"/>
              <a:ext cx="2100" cy="6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b="1">
                  <a:solidFill>
                    <a:srgbClr val="7030A0"/>
                  </a:solidFill>
                </a:rPr>
                <a:t>“ELM</a:t>
              </a:r>
              <a:r>
                <a:rPr lang="zh-CN" altLang="en-US" b="1">
                  <a:solidFill>
                    <a:srgbClr val="7030A0"/>
                  </a:solidFill>
                </a:rPr>
                <a:t>模型</a:t>
              </a:r>
              <a:r>
                <a:rPr lang="en-US" altLang="zh-CN" b="1">
                  <a:solidFill>
                    <a:srgbClr val="7030A0"/>
                  </a:solidFill>
                </a:rPr>
                <a:t>”</a:t>
              </a:r>
              <a:endParaRPr lang="en-US" altLang="zh-CN" b="1">
                <a:solidFill>
                  <a:srgbClr val="7030A0"/>
                </a:solidFill>
              </a:endParaRPr>
            </a:p>
          </p:txBody>
        </p:sp>
      </p:grpSp>
      <p:sp>
        <p:nvSpPr>
          <p:cNvPr id="43" name="文本框 42"/>
          <p:cNvSpPr txBox="1"/>
          <p:nvPr>
            <p:custDataLst>
              <p:tags r:id="rId12"/>
            </p:custDataLst>
          </p:nvPr>
        </p:nvSpPr>
        <p:spPr>
          <a:xfrm>
            <a:off x="5314950" y="4026535"/>
            <a:ext cx="6766560" cy="2849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（1）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信任转移理论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对运营商、算法供应商、汽车制造商、亲朋好友的信任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ctr" fontAlgn="auto">
              <a:lnSpc>
                <a:spcPct val="150000"/>
              </a:lnSpc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对“萝卜快跑”的信任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（2）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技术接受模型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（Technology Acceptance Model）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（3）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详尽可能性模型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（Elaboration Likelihood Model）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（4）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SEM-ANN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476625" y="892810"/>
            <a:ext cx="7077710" cy="574040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p>
            <a:pPr algn="ctr">
              <a:lnSpc>
                <a:spcPct val="125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公众对于萝卜快跑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的使用意愿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8719820" y="4971415"/>
            <a:ext cx="0" cy="157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6335" y="177800"/>
            <a:ext cx="224028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问卷</a:t>
            </a:r>
            <a:r>
              <a:rPr lang="zh-CN" altLang="en-US" sz="2800" b="1" spc="300" dirty="0">
                <a:latin typeface="+mj-ea"/>
                <a:ea typeface="+mj-ea"/>
              </a:rPr>
              <a:t>设计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426335" y="819785"/>
            <a:ext cx="9566910" cy="283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问卷由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个部分组成：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a．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背景信息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（社会人口统计学）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性别、年龄、教育程度、职业、月收入、婚姻状况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拥有汽车情况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驾龄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...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b．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出行习惯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（即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萝卜快跑使用频率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交通碰撞事故经历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等）;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 algn="just"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c．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关于</a:t>
            </a:r>
            <a:r>
              <a:rPr 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影响萝卜快跑使用意愿的</a:t>
            </a:r>
            <a:r>
              <a:rPr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潜变量问题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量表采用7级量表进行评分，范围从“1=非常不同意”到“7=非常同意”。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360" y="3651885"/>
            <a:ext cx="5603240" cy="3133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/>
          <p:nvPr/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Rectangle 9"/>
          <p:cNvSpPr/>
          <p:nvPr/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26335" y="177800"/>
            <a:ext cx="2240280" cy="5219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文献</a:t>
            </a:r>
            <a:r>
              <a:rPr lang="zh-CN" altLang="en-US" sz="2800" b="1" spc="300" dirty="0">
                <a:latin typeface="+mj-ea"/>
                <a:ea typeface="+mj-ea"/>
              </a:rPr>
              <a:t>阅读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sp>
        <p:nvSpPr>
          <p:cNvPr id="122" name="灯片编号占位符 1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635" y="2654300"/>
            <a:ext cx="4514850" cy="330898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7620000" y="5799455"/>
            <a:ext cx="4572000" cy="922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您愿意在电竞直播期间购买虚拟礼物吗？主播特征和文化特征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clrChange>
              <a:clrFrom>
                <a:srgbClr val="EBEBEB">
                  <a:alpha val="100000"/>
                </a:srgbClr>
              </a:clrFrom>
              <a:clrTo>
                <a:srgbClr val="EBEBEB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2675" y="1380490"/>
            <a:ext cx="4659630" cy="364871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2399665" y="788670"/>
            <a:ext cx="4980940" cy="591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社交机器人的客户体验质量：信任重要吗？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7012305" y="1051560"/>
            <a:ext cx="5179695" cy="1438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使用混合PLS-SEM和ANN方法来检验假设。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探讨了服务机器人在零售业中的应用及其对顾客体验质量的影响。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2247900" y="5145405"/>
            <a:ext cx="5519420" cy="1498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采用SEM、ANN方法和必要条件分析（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NCA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）。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indent="0" algn="just" fontAlgn="auto">
              <a:lnSpc>
                <a:spcPct val="150000"/>
              </a:lnSpc>
            </a:pP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研究了电子竞技直播中观众购买虚拟礼物的驱动机制，考虑了主播特点和文化特征。</a:t>
            </a:r>
            <a:endParaRPr 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/>
        </p:nvSpPr>
        <p:spPr>
          <a:xfrm>
            <a:off x="0" y="1646655"/>
            <a:ext cx="2247900" cy="57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研究内容简介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5" name="Rectangle 9"/>
          <p:cNvSpPr/>
          <p:nvPr/>
        </p:nvSpPr>
        <p:spPr>
          <a:xfrm>
            <a:off x="0" y="3569490"/>
            <a:ext cx="2247900" cy="575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Calibri" panose="020F0502020204030204" pitchFamily="34" charset="0"/>
              </a:rPr>
              <a:t>研究工作进展</a:t>
            </a:r>
            <a:endParaRPr lang="en-US" sz="2200" b="1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0" y="5492270"/>
            <a:ext cx="2247900" cy="575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+mj-ea"/>
                <a:ea typeface="+mj-ea"/>
                <a:cs typeface="Calibri" panose="020F0502020204030204" pitchFamily="34" charset="0"/>
              </a:rPr>
              <a:t>下一步研究计划</a:t>
            </a:r>
            <a:endParaRPr lang="en-US" sz="2200" b="1" dirty="0">
              <a:solidFill>
                <a:schemeClr val="bg1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81422" y="191156"/>
            <a:ext cx="198938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+mj-ea"/>
                <a:ea typeface="+mj-ea"/>
              </a:rPr>
              <a:t>研究计划</a:t>
            </a:r>
            <a:endParaRPr lang="zh-CN" altLang="en-US" sz="2000" b="1" spc="300" dirty="0">
              <a:latin typeface="+mj-ea"/>
              <a:ea typeface="+mj-ea"/>
            </a:endParaRPr>
          </a:p>
        </p:txBody>
      </p:sp>
      <p:sp>
        <p:nvSpPr>
          <p:cNvPr id="127" name="灯片编号占位符 1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50A3C-6C78-4088-8B5E-BD3E674E18EB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381250" y="925195"/>
            <a:ext cx="6562725" cy="523240"/>
            <a:chOff x="5739" y="1903"/>
            <a:chExt cx="10335" cy="824"/>
          </a:xfrm>
        </p:grpSpPr>
        <p:sp>
          <p:nvSpPr>
            <p:cNvPr id="84" name="矩形: 圆角 282"/>
            <p:cNvSpPr/>
            <p:nvPr/>
          </p:nvSpPr>
          <p:spPr>
            <a:xfrm>
              <a:off x="5739" y="1903"/>
              <a:ext cx="2953" cy="824"/>
            </a:xfrm>
            <a:prstGeom prst="roundRect">
              <a:avLst>
                <a:gd name="adj" fmla="val 1417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 anchorCtr="1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</a:rPr>
                <a:t>问卷</a:t>
              </a: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</a:rPr>
                <a:t>调查</a:t>
              </a:r>
              <a:endPara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  <p:cxnSp>
          <p:nvCxnSpPr>
            <p:cNvPr id="85" name="直接箭头连接符 305"/>
            <p:cNvCxnSpPr>
              <a:stCxn id="84" idx="3"/>
              <a:endCxn id="86" idx="1"/>
            </p:cNvCxnSpPr>
            <p:nvPr/>
          </p:nvCxnSpPr>
          <p:spPr>
            <a:xfrm>
              <a:off x="8692" y="2315"/>
              <a:ext cx="792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: 圆角 282"/>
            <p:cNvSpPr/>
            <p:nvPr/>
          </p:nvSpPr>
          <p:spPr>
            <a:xfrm>
              <a:off x="9484" y="1903"/>
              <a:ext cx="2953" cy="824"/>
            </a:xfrm>
            <a:prstGeom prst="roundRect">
              <a:avLst>
                <a:gd name="adj" fmla="val 1417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 anchorCtr="1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  <a:sym typeface="+mn-ea"/>
                </a:rPr>
                <a:t>收集</a:t>
              </a: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</a:rPr>
                <a:t>数据</a:t>
              </a:r>
              <a:endPara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  <p:cxnSp>
          <p:nvCxnSpPr>
            <p:cNvPr id="87" name="直接箭头连接符 305"/>
            <p:cNvCxnSpPr>
              <a:stCxn id="86" idx="3"/>
              <a:endCxn id="88" idx="1"/>
            </p:cNvCxnSpPr>
            <p:nvPr/>
          </p:nvCxnSpPr>
          <p:spPr>
            <a:xfrm>
              <a:off x="12437" y="2315"/>
              <a:ext cx="684" cy="0"/>
            </a:xfrm>
            <a:prstGeom prst="straightConnector1">
              <a:avLst/>
            </a:prstGeom>
            <a:ln w="19050">
              <a:solidFill>
                <a:srgbClr val="0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: 圆角 282"/>
            <p:cNvSpPr/>
            <p:nvPr/>
          </p:nvSpPr>
          <p:spPr>
            <a:xfrm>
              <a:off x="13121" y="1903"/>
              <a:ext cx="2953" cy="824"/>
            </a:xfrm>
            <a:prstGeom prst="roundRect">
              <a:avLst>
                <a:gd name="adj" fmla="val 1417"/>
              </a:avLst>
            </a:prstGeom>
            <a:solidFill>
              <a:schemeClr val="bg1"/>
            </a:solidFill>
            <a:ln w="12700" cap="flat" cmpd="sng" algn="ctr">
              <a:solidFill>
                <a:sysClr val="windowText" lastClr="000000">
                  <a:lumMod val="95000"/>
                  <a:lumOff val="5000"/>
                </a:sysClr>
              </a:solidFill>
              <a:prstDash val="solid"/>
              <a:miter lim="800000"/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 anchorCtr="1"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</a:rPr>
                <a:t>数据</a:t>
              </a:r>
              <a:r>
                <a:rPr lang="zh-CN" altLang="en-US" kern="0" dirty="0">
                  <a:solidFill>
                    <a:prstClr val="black"/>
                  </a:solidFill>
                  <a:latin typeface="+mj-ea"/>
                  <a:ea typeface="+mj-ea"/>
                  <a:cs typeface="Calibri" panose="020F0502020204030204" pitchFamily="34" charset="0"/>
                </a:rPr>
                <a:t>分析</a:t>
              </a:r>
              <a:endPara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endParaRPr>
            </a:p>
          </p:txBody>
        </p:sp>
      </p:grpSp>
      <p:sp>
        <p:nvSpPr>
          <p:cNvPr id="6" name="矩形: 圆角 282"/>
          <p:cNvSpPr/>
          <p:nvPr/>
        </p:nvSpPr>
        <p:spPr>
          <a:xfrm>
            <a:off x="4438015" y="1827530"/>
            <a:ext cx="2517775" cy="65024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 anchorCtr="1"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检验共同方法偏差</a:t>
            </a:r>
            <a:endParaRPr lang="zh-CN" altLang="en-US" sz="2000" kern="0" dirty="0">
              <a:solidFill>
                <a:prstClr val="black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sp>
        <p:nvSpPr>
          <p:cNvPr id="47" name="矩形: 圆角 282"/>
          <p:cNvSpPr/>
          <p:nvPr/>
        </p:nvSpPr>
        <p:spPr>
          <a:xfrm>
            <a:off x="3920490" y="2856865"/>
            <a:ext cx="8172450" cy="3864610"/>
          </a:xfrm>
          <a:prstGeom prst="roundRect">
            <a:avLst/>
          </a:prstGeom>
          <a:ln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lIns="0" tIns="0" rIns="0" bIns="0" rtlCol="0" anchor="ctr" anchorCtr="1"/>
          <a:p>
            <a:pPr marR="0" lvl="0" indent="457200" algn="ju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采用了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SEM-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ANN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混合方法：</a:t>
            </a:r>
            <a:endParaRPr lang="zh-CN" altLang="en-US" sz="2000" b="1" kern="0" dirty="0">
              <a:solidFill>
                <a:prstClr val="black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pPr marR="0" lvl="0" indent="508000" algn="ju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（</a:t>
            </a:r>
            <a:r>
              <a:rPr lang="en-US" altLang="zh-CN" sz="2000" b="1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1</a:t>
            </a:r>
            <a:r>
              <a:rPr lang="zh-CN" altLang="en-US" sz="2000" b="1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第一阶段，使用</a:t>
            </a:r>
            <a:r>
              <a:rPr lang="en-US" altLang="zh-CN" sz="2000" b="1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  <a:sym typeface="+mn-ea"/>
              </a:rPr>
              <a:t>结构方程模型（SEM）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检验线性假设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关系；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508000" algn="ju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a</a:t>
            </a:r>
            <a:r>
              <a:rPr lang="en-US" altLang="zh-CN" sz="2000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.</a:t>
            </a:r>
            <a:r>
              <a:rPr lang="zh-CN" altLang="en-US" sz="2000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测量模型分析阶段；</a:t>
            </a:r>
            <a:endParaRPr lang="zh-CN" altLang="en-US" sz="2000" kern="0" dirty="0">
              <a:solidFill>
                <a:prstClr val="black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pPr marR="0" lvl="0" indent="0" algn="ju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主要包括验证性因子分析（</a:t>
            </a:r>
            <a:r>
              <a:rPr lang="en-US" altLang="zh-CN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CFA</a:t>
            </a:r>
            <a:r>
              <a: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）、因子载荷、模型拟合度、收敛效度、区别效度、组合信度、潜在变量的信度和效度等</a:t>
            </a:r>
            <a:r>
              <a: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  <a:sym typeface="+mn-ea"/>
              </a:rPr>
              <a:t>等</a:t>
            </a:r>
            <a:r>
              <a: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。</a:t>
            </a:r>
            <a:endParaRPr lang="zh-CN" altLang="en-US" kern="0" dirty="0">
              <a:solidFill>
                <a:prstClr val="black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pPr marR="0" lvl="0" indent="508000" algn="ju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b</a:t>
            </a:r>
            <a:r>
              <a:rPr lang="en-US" altLang="zh-CN" sz="2000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.</a:t>
            </a:r>
            <a:r>
              <a:rPr lang="zh-CN" altLang="en-US" sz="2000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结构模型分析阶段</a:t>
            </a:r>
            <a:endParaRPr lang="zh-CN" altLang="en-US" sz="2000" kern="0" dirty="0">
              <a:solidFill>
                <a:prstClr val="black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pPr marR="0" lvl="0" indent="0" algn="ju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  <a:sym typeface="+mn-ea"/>
              </a:rPr>
              <a:t>主要包括</a:t>
            </a:r>
            <a:r>
              <a: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路径分析、路径系数、模型拟合度、直接效应、间接效应和总效应等</a:t>
            </a:r>
            <a:r>
              <a: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  <a:sym typeface="+mn-ea"/>
              </a:rPr>
              <a:t>等</a:t>
            </a:r>
            <a:r>
              <a:rPr lang="zh-CN" altLang="en-US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。</a:t>
            </a:r>
            <a:endParaRPr lang="zh-CN" altLang="en-US" kern="0" dirty="0">
              <a:solidFill>
                <a:prstClr val="black"/>
              </a:solidFill>
              <a:latin typeface="+mj-ea"/>
              <a:ea typeface="+mj-ea"/>
              <a:cs typeface="Calibri" panose="020F0502020204030204" pitchFamily="34" charset="0"/>
            </a:endParaRPr>
          </a:p>
          <a:p>
            <a:pPr marR="0" lvl="0" indent="508000" algn="ju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b="1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（</a:t>
            </a:r>
            <a:r>
              <a:rPr lang="en-US" altLang="zh-CN" sz="2000" b="1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2</a:t>
            </a:r>
            <a:r>
              <a:rPr lang="zh-CN" altLang="en-US" sz="2000" b="1" kern="0" dirty="0">
                <a:solidFill>
                  <a:prstClr val="black"/>
                </a:solidFill>
                <a:latin typeface="+mj-ea"/>
                <a:ea typeface="+mj-ea"/>
                <a:cs typeface="Calibri" panose="020F0502020204030204" pitchFamily="34" charset="0"/>
              </a:rPr>
              <a:t>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第二阶段，使用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人工神经网络（ANN）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R="0" lvl="0" indent="457200" algn="just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将从SEM获得的显著关系用作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ANN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分析的输入（在第二阶段尝试捕获SEM分析中不明显的非线性关系）。</a:t>
            </a:r>
            <a:endParaRPr lang="en-US" altLang="zh-CN" b="1" kern="0" dirty="0">
              <a:solidFill>
                <a:prstClr val="black"/>
              </a:solidFill>
              <a:latin typeface="+mj-ea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50" name="直接连接符 49"/>
          <p:cNvCxnSpPr>
            <a:stCxn id="47" idx="0"/>
            <a:endCxn id="88" idx="2"/>
          </p:cNvCxnSpPr>
          <p:nvPr/>
        </p:nvCxnSpPr>
        <p:spPr>
          <a:xfrm flipV="1">
            <a:off x="8006715" y="1448435"/>
            <a:ext cx="0" cy="1408430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6" idx="0"/>
            <a:endCxn id="86" idx="2"/>
          </p:cNvCxnSpPr>
          <p:nvPr/>
        </p:nvCxnSpPr>
        <p:spPr>
          <a:xfrm flipV="1">
            <a:off x="5697220" y="1448435"/>
            <a:ext cx="0" cy="379095"/>
          </a:xfrm>
          <a:prstGeom prst="line">
            <a:avLst/>
          </a:prstGeom>
          <a:ln w="6350" cap="flat" cmpd="sng" algn="ctr">
            <a:solidFill>
              <a:schemeClr val="accent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4744376" y="1386468"/>
            <a:ext cx="2703248" cy="4017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spc="300" dirty="0"/>
              <a:t>2024</a:t>
            </a:r>
            <a:r>
              <a:rPr lang="zh-CN" altLang="en-US" sz="1600" spc="300" dirty="0"/>
              <a:t>级</a:t>
            </a:r>
            <a:r>
              <a:rPr lang="en-US" altLang="zh-CN" sz="1600" spc="300" dirty="0"/>
              <a:t>|</a:t>
            </a:r>
            <a:r>
              <a:rPr lang="zh-CN" altLang="en-US" sz="1600" spc="300" dirty="0"/>
              <a:t>海运学院</a:t>
            </a:r>
            <a:endParaRPr lang="en-US" altLang="zh-CN" sz="1600" spc="300" dirty="0"/>
          </a:p>
        </p:txBody>
      </p:sp>
      <p:sp>
        <p:nvSpPr>
          <p:cNvPr id="6" name="任意多边形: 形状 5"/>
          <p:cNvSpPr/>
          <p:nvPr/>
        </p:nvSpPr>
        <p:spPr>
          <a:xfrm>
            <a:off x="0" y="5345131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0" y="5543122"/>
            <a:ext cx="12192000" cy="1352550"/>
          </a:xfrm>
          <a:custGeom>
            <a:avLst/>
            <a:gdLst>
              <a:gd name="connsiteX0" fmla="*/ 0 w 12192000"/>
              <a:gd name="connsiteY0" fmla="*/ 0 h 676591"/>
              <a:gd name="connsiteX1" fmla="*/ 44410 w 12192000"/>
              <a:gd name="connsiteY1" fmla="*/ 11770 h 676591"/>
              <a:gd name="connsiteX2" fmla="*/ 6096000 w 12192000"/>
              <a:gd name="connsiteY2" fmla="*/ 430968 h 676591"/>
              <a:gd name="connsiteX3" fmla="*/ 12147590 w 12192000"/>
              <a:gd name="connsiteY3" fmla="*/ 11770 h 676591"/>
              <a:gd name="connsiteX4" fmla="*/ 12192000 w 12192000"/>
              <a:gd name="connsiteY4" fmla="*/ 0 h 676591"/>
              <a:gd name="connsiteX5" fmla="*/ 12192000 w 12192000"/>
              <a:gd name="connsiteY5" fmla="*/ 676591 h 676591"/>
              <a:gd name="connsiteX6" fmla="*/ 0 w 12192000"/>
              <a:gd name="connsiteY6" fmla="*/ 676591 h 676591"/>
              <a:gd name="connsiteX7" fmla="*/ 0 w 12192000"/>
              <a:gd name="connsiteY7" fmla="*/ 0 h 6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76591">
                <a:moveTo>
                  <a:pt x="0" y="0"/>
                </a:moveTo>
                <a:lnTo>
                  <a:pt x="44410" y="11770"/>
                </a:lnTo>
                <a:cubicBezTo>
                  <a:pt x="1041443" y="258115"/>
                  <a:pt x="3375564" y="430968"/>
                  <a:pt x="6096000" y="430968"/>
                </a:cubicBezTo>
                <a:cubicBezTo>
                  <a:pt x="8816436" y="430968"/>
                  <a:pt x="11150557" y="258115"/>
                  <a:pt x="12147590" y="11770"/>
                </a:cubicBezTo>
                <a:lnTo>
                  <a:pt x="12192000" y="0"/>
                </a:lnTo>
                <a:lnTo>
                  <a:pt x="12192000" y="676591"/>
                </a:lnTo>
                <a:lnTo>
                  <a:pt x="0" y="67659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10759" y="2226539"/>
            <a:ext cx="25704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4400" b="1" spc="300" dirty="0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感谢观看</a:t>
            </a:r>
            <a:endParaRPr lang="zh-CN" altLang="en-US" sz="4400" b="1" spc="3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056788" y="3241214"/>
            <a:ext cx="100784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 flipH="1">
            <a:off x="4579620" y="4006850"/>
            <a:ext cx="87630" cy="7480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+mj-ea"/>
              <a:ea typeface="+mj-ea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744376" y="3953875"/>
          <a:ext cx="4907280" cy="905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610"/>
                <a:gridCol w="3709628"/>
              </a:tblGrid>
              <a:tr h="452755">
                <a:tc>
                  <a:txBody>
                    <a:bodyPr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汇报人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曹思雨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52838">
                <a:tc>
                  <a:txBody>
                    <a:bodyPr/>
                    <a:p>
                      <a:pPr algn="dist"/>
                      <a:r>
                        <a:rPr lang="zh-CN" altLang="en-US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汇报时间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: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2024/10/09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ISLIDE.VECTOR" val="#971905;"/>
</p:tagLst>
</file>

<file path=ppt/tags/tag10.xml><?xml version="1.0" encoding="utf-8"?>
<p:tagLst xmlns:p="http://schemas.openxmlformats.org/presentationml/2006/main">
  <p:tag name="KSO_WM_DIAGRAM_VIRTUALLY_FRAME" val="{&quot;height&quot;:304.95228346456696,&quot;left&quot;:331.9795275590551,&quot;top&quot;:136.70708661417322,&quot;width&quot;:297.9525984251969}"/>
</p:tagLst>
</file>

<file path=ppt/tags/tag11.xml><?xml version="1.0" encoding="utf-8"?>
<p:tagLst xmlns:p="http://schemas.openxmlformats.org/presentationml/2006/main">
  <p:tag name="KSO_WM_DIAGRAM_VIRTUALLY_FRAME" val="{&quot;height&quot;:304.95228346456696,&quot;left&quot;:331.9795275590551,&quot;top&quot;:136.70708661417322,&quot;width&quot;:297.9525984251969}"/>
</p:tagLst>
</file>

<file path=ppt/tags/tag12.xml><?xml version="1.0" encoding="utf-8"?>
<p:tagLst xmlns:p="http://schemas.openxmlformats.org/presentationml/2006/main">
  <p:tag name="KSO_WM_DIAGRAM_VIRTUALLY_FRAME" val="{&quot;height&quot;:304.95228346456696,&quot;left&quot;:331.9795275590551,&quot;top&quot;:136.70708661417322,&quot;width&quot;:297.9525984251969}"/>
</p:tagLst>
</file>

<file path=ppt/tags/tag13.xml><?xml version="1.0" encoding="utf-8"?>
<p:tagLst xmlns:p="http://schemas.openxmlformats.org/presentationml/2006/main">
  <p:tag name="KSO_WM_DIAGRAM_VIRTUALLY_FRAME" val="{&quot;height&quot;:304.95228346456696,&quot;left&quot;:331.9795275590551,&quot;top&quot;:136.70708661417322,&quot;width&quot;:297.9525984251969}"/>
</p:tagLst>
</file>

<file path=ppt/tags/tag14.xml><?xml version="1.0" encoding="utf-8"?>
<p:tagLst xmlns:p="http://schemas.openxmlformats.org/presentationml/2006/main">
  <p:tag name="ISLIDE.VECTOR" val="#971905;"/>
</p:tagLst>
</file>

<file path=ppt/tags/tag15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6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7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8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19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.xml><?xml version="1.0" encoding="utf-8"?>
<p:tagLst xmlns:p="http://schemas.openxmlformats.org/presentationml/2006/main">
  <p:tag name="KSO_WM_DIAGRAM_VIRTUALLY_FRAME" val="{&quot;height&quot;:304.95228346456696,&quot;left&quot;:331.9795275590551,&quot;top&quot;:136.70708661417322,&quot;width&quot;:297.9525984251969}"/>
</p:tagLst>
</file>

<file path=ppt/tags/tag20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1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2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3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4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5.xml><?xml version="1.0" encoding="utf-8"?>
<p:tagLst xmlns:p="http://schemas.openxmlformats.org/presentationml/2006/main">
  <p:tag name="KSO_WM_DIAGRAM_VIRTUALLY_FRAME" val="{&quot;height&quot;:373.51220472440946,&quot;left&quot;:0,&quot;top&quot;:104.3,&quot;width&quot;:346}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DIAGRAM_VIRTUALLY_FRAME" val="{&quot;height&quot;:304.95228346456696,&quot;left&quot;:331.9795275590551,&quot;top&quot;:136.70708661417322,&quot;width&quot;:297.9525984251969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ISLIDE.VECTOR" val="#971905;"/>
</p:tagLst>
</file>

<file path=ppt/tags/tag33.xml><?xml version="1.0" encoding="utf-8"?>
<p:tagLst xmlns:p="http://schemas.openxmlformats.org/presentationml/2006/main">
  <p:tag name="commondata" val="eyJoZGlkIjoiZGJhZDVmYzE5NzdkZjQ5NjE0YWRhNDlkMmE4YTBkN2EifQ=="/>
</p:tagLst>
</file>

<file path=ppt/tags/tag4.xml><?xml version="1.0" encoding="utf-8"?>
<p:tagLst xmlns:p="http://schemas.openxmlformats.org/presentationml/2006/main">
  <p:tag name="KSO_WM_DIAGRAM_VIRTUALLY_FRAME" val="{&quot;height&quot;:304.95228346456696,&quot;left&quot;:331.9795275590551,&quot;top&quot;:136.70708661417322,&quot;width&quot;:297.9525984251969}"/>
</p:tagLst>
</file>

<file path=ppt/tags/tag5.xml><?xml version="1.0" encoding="utf-8"?>
<p:tagLst xmlns:p="http://schemas.openxmlformats.org/presentationml/2006/main">
  <p:tag name="KSO_WM_DIAGRAM_VIRTUALLY_FRAME" val="{&quot;height&quot;:304.95228346456696,&quot;left&quot;:331.9795275590551,&quot;top&quot;:136.70708661417322,&quot;width&quot;:297.9525984251969}"/>
</p:tagLst>
</file>

<file path=ppt/tags/tag6.xml><?xml version="1.0" encoding="utf-8"?>
<p:tagLst xmlns:p="http://schemas.openxmlformats.org/presentationml/2006/main">
  <p:tag name="KSO_WM_DIAGRAM_VIRTUALLY_FRAME" val="{&quot;height&quot;:304.95228346456696,&quot;left&quot;:331.9795275590551,&quot;top&quot;:136.70708661417322,&quot;width&quot;:297.9525984251969}"/>
</p:tagLst>
</file>

<file path=ppt/tags/tag7.xml><?xml version="1.0" encoding="utf-8"?>
<p:tagLst xmlns:p="http://schemas.openxmlformats.org/presentationml/2006/main">
  <p:tag name="KSO_WM_DIAGRAM_VIRTUALLY_FRAME" val="{&quot;height&quot;:304.95228346456696,&quot;left&quot;:331.9795275590551,&quot;top&quot;:136.70708661417322,&quot;width&quot;:297.9525984251969}"/>
</p:tagLst>
</file>

<file path=ppt/tags/tag8.xml><?xml version="1.0" encoding="utf-8"?>
<p:tagLst xmlns:p="http://schemas.openxmlformats.org/presentationml/2006/main">
  <p:tag name="KSO_WM_DIAGRAM_VIRTUALLY_FRAME" val="{&quot;height&quot;:304.95228346456696,&quot;left&quot;:331.9795275590551,&quot;top&quot;:136.70708661417322,&quot;width&quot;:297.9525984251969}"/>
</p:tagLst>
</file>

<file path=ppt/tags/tag9.xml><?xml version="1.0" encoding="utf-8"?>
<p:tagLst xmlns:p="http://schemas.openxmlformats.org/presentationml/2006/main">
  <p:tag name="KSO_WM_DIAGRAM_VIRTUALLY_FRAME" val="{&quot;height&quot;:304.95228346456696,&quot;left&quot;:331.9795275590551,&quot;top&quot;:136.70708661417322,&quot;width&quot;:297.9525984251969}"/>
</p:tagLst>
</file>

<file path=ppt/theme/theme1.xml><?xml version="1.0" encoding="utf-8"?>
<a:theme xmlns:a="http://schemas.openxmlformats.org/drawingml/2006/main" name="Office 主题​​">
  <a:themeElements>
    <a:clrScheme name="浙大蓝色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003E8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3F88"/>
        </a:solidFill>
        <a:ln>
          <a:noFill/>
        </a:ln>
      </a:spPr>
      <a:bodyPr rtlCol="0" anchor="ctr"/>
      <a:lstStyle>
        <a:defPPr algn="ctr">
          <a:defRPr dirty="0">
            <a:latin typeface="Calibri" panose="020F0502020204030204" pitchFamily="34" charset="0"/>
            <a:ea typeface="Heiti TC Medium" pitchFamily="2" charset="-128"/>
            <a:cs typeface="Calibri" panose="020F0502020204030204" pitchFamily="34" charset="0"/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</Words>
  <Application>WPS 演示</Application>
  <PresentationFormat>宽屏</PresentationFormat>
  <Paragraphs>160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Heiti TC Medium</vt:lpstr>
      <vt:lpstr>Yu Gothic</vt:lpstr>
      <vt:lpstr>微软雅黑</vt:lpstr>
      <vt:lpstr>微软雅黑 Light</vt:lpstr>
      <vt:lpstr>Arial Unicode MS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博士学长的百宝箱</dc:creator>
  <cp:lastModifiedBy>eee7y_</cp:lastModifiedBy>
  <cp:revision>107</cp:revision>
  <dcterms:created xsi:type="dcterms:W3CDTF">2023-06-03T08:58:00Z</dcterms:created>
  <dcterms:modified xsi:type="dcterms:W3CDTF">2024-10-09T11:58:29Z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01B2CDCBB8DA448FB2B3FE619E3A0CD6_13</vt:lpwstr>
  </property>
  <property fmtid="{D5CDD505-2E9C-101B-9397-08002B2CF9AE}" pid="3" name="KSOProductBuildVer">
    <vt:lpwstr>2052-12.1.0.18276</vt:lpwstr>
  </property>
</Properties>
</file>