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7"/>
  </p:notesMasterIdLst>
  <p:sldIdLst>
    <p:sldId id="256" r:id="rId3"/>
    <p:sldId id="468" r:id="rId4"/>
    <p:sldId id="589" r:id="rId5"/>
    <p:sldId id="485" r:id="rId6"/>
    <p:sldId id="586" r:id="rId8"/>
    <p:sldId id="630" r:id="rId9"/>
    <p:sldId id="631" r:id="rId10"/>
    <p:sldId id="429" r:id="rId11"/>
    <p:sldId id="611" r:id="rId12"/>
    <p:sldId id="626" r:id="rId13"/>
    <p:sldId id="613" r:id="rId14"/>
    <p:sldId id="617" r:id="rId15"/>
    <p:sldId id="618" r:id="rId16"/>
    <p:sldId id="629" r:id="rId17"/>
    <p:sldId id="627" r:id="rId18"/>
    <p:sldId id="628" r:id="rId19"/>
    <p:sldId id="619" r:id="rId20"/>
    <p:sldId id="572" r:id="rId21"/>
    <p:sldId id="302" r:id="rId22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07" userDrawn="1">
          <p15:clr>
            <a:srgbClr val="A4A3A4"/>
          </p15:clr>
        </p15:guide>
        <p15:guide id="2" pos="1956" userDrawn="1">
          <p15:clr>
            <a:srgbClr val="A4A3A4"/>
          </p15:clr>
        </p15:guide>
        <p15:guide id="3" pos="5651" userDrawn="1">
          <p15:clr>
            <a:srgbClr val="A4A3A4"/>
          </p15:clr>
        </p15:guide>
        <p15:guide id="4" pos="38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6ACAC"/>
    <a:srgbClr val="F9C7C7"/>
    <a:srgbClr val="E8E8E8"/>
    <a:srgbClr val="D5D5D5"/>
    <a:srgbClr val="C0C0C0"/>
    <a:srgbClr val="FDE7E7"/>
    <a:srgbClr val="FBD9D9"/>
    <a:srgbClr val="F8C0C0"/>
    <a:srgbClr val="A112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29" autoAdjust="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1218" y="84"/>
      </p:cViewPr>
      <p:guideLst>
        <p:guide orient="horz" pos="3607"/>
        <p:guide pos="1956"/>
        <p:guide pos="5651"/>
        <p:guide pos="38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gs" Target="tags/tag4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B08043-7B73-4AEA-A83B-1845838945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6F9D89-0FA3-4657-B495-A12000107B2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A463C-8A17-4A8D-B0B4-7766AA8D53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1F0E9-3BF6-457F-9976-1858A2C91091}" type="slidenum">
              <a:rPr lang="zh-CN" altLang="en-US" smtClean="0"/>
            </a:fld>
            <a:endParaRPr lang="zh-CN" altLang="en-US"/>
          </a:p>
        </p:txBody>
      </p:sp>
      <p:pic>
        <p:nvPicPr>
          <p:cNvPr id="2" name="图片 1" descr="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11130" y="180975"/>
            <a:ext cx="1731010" cy="5861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603948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A463C-8A17-4A8D-B0B4-7766AA8D53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1F0E9-3BF6-457F-9976-1858A2C91091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2" descr="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311130" y="180975"/>
            <a:ext cx="1731010" cy="5861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E297-474B-4A86-A7C8-228BCE0B58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77DEB-90F5-4A8C-8837-7104AE75A0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A463C-8A17-4A8D-B0B4-7766AA8D53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1F0E9-3BF6-457F-9976-1858A2C9109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24.xml"/><Relationship Id="rId5" Type="http://schemas.openxmlformats.org/officeDocument/2006/relationships/image" Target="../media/image4.png"/><Relationship Id="rId4" Type="http://schemas.openxmlformats.org/officeDocument/2006/relationships/image" Target="../media/image11.png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: 形状 20"/>
          <p:cNvSpPr/>
          <p:nvPr/>
        </p:nvSpPr>
        <p:spPr>
          <a:xfrm>
            <a:off x="0" y="6008914"/>
            <a:ext cx="12192000" cy="849086"/>
          </a:xfrm>
          <a:custGeom>
            <a:avLst/>
            <a:gdLst>
              <a:gd name="connsiteX0" fmla="*/ 0 w 12192000"/>
              <a:gd name="connsiteY0" fmla="*/ 0 h 1592262"/>
              <a:gd name="connsiteX1" fmla="*/ 3203 w 12192000"/>
              <a:gd name="connsiteY1" fmla="*/ 0 h 1592262"/>
              <a:gd name="connsiteX2" fmla="*/ 198051 w 12192000"/>
              <a:gd name="connsiteY2" fmla="*/ 37448 h 1592262"/>
              <a:gd name="connsiteX3" fmla="*/ 6115050 w 12192000"/>
              <a:gd name="connsiteY3" fmla="*/ 868362 h 1592262"/>
              <a:gd name="connsiteX4" fmla="*/ 12172950 w 12192000"/>
              <a:gd name="connsiteY4" fmla="*/ 11112 h 1592262"/>
              <a:gd name="connsiteX5" fmla="*/ 12192000 w 12192000"/>
              <a:gd name="connsiteY5" fmla="*/ 6960 h 1592262"/>
              <a:gd name="connsiteX6" fmla="*/ 12192000 w 12192000"/>
              <a:gd name="connsiteY6" fmla="*/ 1592262 h 1592262"/>
              <a:gd name="connsiteX7" fmla="*/ 0 w 12192000"/>
              <a:gd name="connsiteY7" fmla="*/ 1592262 h 1592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1592262">
                <a:moveTo>
                  <a:pt x="0" y="0"/>
                </a:moveTo>
                <a:lnTo>
                  <a:pt x="3203" y="0"/>
                </a:lnTo>
                <a:lnTo>
                  <a:pt x="198051" y="37448"/>
                </a:lnTo>
                <a:cubicBezTo>
                  <a:pt x="1478682" y="287561"/>
                  <a:pt x="4207074" y="865386"/>
                  <a:pt x="6115050" y="868362"/>
                </a:cubicBezTo>
                <a:cubicBezTo>
                  <a:pt x="8150225" y="871537"/>
                  <a:pt x="10950575" y="233362"/>
                  <a:pt x="12172950" y="11112"/>
                </a:cubicBezTo>
                <a:lnTo>
                  <a:pt x="12192000" y="6960"/>
                </a:lnTo>
                <a:lnTo>
                  <a:pt x="12192000" y="1592262"/>
                </a:lnTo>
                <a:lnTo>
                  <a:pt x="0" y="159226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332605" y="3613785"/>
            <a:ext cx="3735705" cy="10541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dist"/>
            <a:r>
              <a:rPr lang="zh-CN" altLang="en-US" sz="6000" spc="100" dirty="0">
                <a:solidFill>
                  <a:schemeClr val="tx1"/>
                </a:solidFill>
                <a:uFillTx/>
              </a:rPr>
              <a:t>文献汇报</a:t>
            </a:r>
            <a:endParaRPr lang="zh-CN" altLang="en-US" sz="6000" spc="100" dirty="0">
              <a:solidFill>
                <a:schemeClr val="tx1"/>
              </a:solidFill>
              <a:uFillTx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406400" y="0"/>
            <a:ext cx="1930400" cy="513715"/>
            <a:chOff x="406529" y="0"/>
            <a:chExt cx="1282523" cy="513472"/>
          </a:xfrm>
        </p:grpSpPr>
        <p:sp>
          <p:nvSpPr>
            <p:cNvPr id="24" name="矩形 23"/>
            <p:cNvSpPr/>
            <p:nvPr/>
          </p:nvSpPr>
          <p:spPr>
            <a:xfrm>
              <a:off x="406529" y="0"/>
              <a:ext cx="1282523" cy="5134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422952" y="72070"/>
              <a:ext cx="1249680" cy="3681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spc="300" dirty="0">
                  <a:solidFill>
                    <a:schemeClr val="bg1"/>
                  </a:solidFill>
                </a:rPr>
                <a:t>文献汇报</a:t>
              </a:r>
              <a:endParaRPr lang="zh-CN" altLang="en-US" b="1" spc="300" dirty="0">
                <a:solidFill>
                  <a:schemeClr val="bg1"/>
                </a:solidFill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4424680" y="5083175"/>
            <a:ext cx="3549015" cy="11004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indent="0" algn="ctr" fontAlgn="auto">
              <a:lnSpc>
                <a:spcPct val="150000"/>
              </a:lnSpc>
            </a:pPr>
            <a:r>
              <a:rPr lang="zh-CN" altLang="en-US" sz="2000" dirty="0"/>
              <a:t>汇报人：</a:t>
            </a:r>
            <a:r>
              <a:rPr lang="zh-CN" altLang="en-US" sz="2000" dirty="0"/>
              <a:t>曹思雨</a:t>
            </a:r>
            <a:endParaRPr lang="zh-CN" altLang="en-US" sz="2000" dirty="0"/>
          </a:p>
          <a:p>
            <a:pPr indent="0" algn="ctr" fontAlgn="auto">
              <a:lnSpc>
                <a:spcPct val="150000"/>
              </a:lnSpc>
            </a:pPr>
            <a:r>
              <a:rPr lang="zh-CN" altLang="en-US" sz="2000" dirty="0"/>
              <a:t>日期：</a:t>
            </a:r>
            <a:r>
              <a:rPr lang="en-US" altLang="zh-CN" sz="2000" dirty="0"/>
              <a:t>2024.11.06</a:t>
            </a:r>
            <a:endParaRPr lang="en-US" altLang="zh-CN" sz="2000" dirty="0"/>
          </a:p>
        </p:txBody>
      </p:sp>
      <p:pic>
        <p:nvPicPr>
          <p:cNvPr id="3" name="图片 2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8540" y="782955"/>
            <a:ext cx="2679065" cy="25679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1947636" y="700008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四、研究</a:t>
            </a:r>
            <a:r>
              <a:rPr lang="zh-CN" altLang="en-US" sz="2400" b="1" dirty="0">
                <a:solidFill>
                  <a:schemeClr val="accent1"/>
                </a:solidFill>
              </a:rPr>
              <a:t>结果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171940" y="1686560"/>
            <a:ext cx="2894330" cy="22891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题目：</a:t>
            </a:r>
            <a:r>
              <a:rPr lang="zh-CN" altLang="en-US" dirty="0">
                <a:solidFill>
                  <a:schemeClr val="bg1"/>
                </a:solidFill>
              </a:rPr>
              <a:t>自动驾驶汽车和街道设计：</a:t>
            </a:r>
            <a:r>
              <a:rPr lang="zh-CN" altLang="en-US" dirty="0">
                <a:solidFill>
                  <a:schemeClr val="bg1"/>
                </a:solidFill>
              </a:rPr>
              <a:t>使用虚拟现实实验探索中央分隔带在提高行人过街安全性</a:t>
            </a:r>
            <a:r>
              <a:rPr lang="zh-CN" altLang="en-US" dirty="0">
                <a:solidFill>
                  <a:schemeClr val="bg1"/>
                </a:solidFill>
              </a:rPr>
              <a:t>方面的</a:t>
            </a:r>
            <a:r>
              <a:rPr lang="zh-CN" altLang="en-US" dirty="0">
                <a:solidFill>
                  <a:schemeClr val="bg1"/>
                </a:solidFill>
              </a:rPr>
              <a:t>作用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9171940" y="4354195"/>
            <a:ext cx="3011170" cy="1276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期刊：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Accident Analysis and Prevention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1604010" y="1153160"/>
            <a:ext cx="10142220" cy="5334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sz="2000" b="1" dirty="0"/>
              <a:t>（</a:t>
            </a:r>
            <a:r>
              <a:rPr lang="zh-CN" sz="2000" b="1" dirty="0"/>
              <a:t>二）</a:t>
            </a:r>
            <a:r>
              <a:rPr lang="zh-CN" altLang="en-US" sz="2000" b="1" dirty="0"/>
              <a:t>信度和效度</a:t>
            </a:r>
            <a:endParaRPr lang="zh-CN" altLang="en-US" sz="2000" b="1" dirty="0"/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1814195" y="1687830"/>
            <a:ext cx="10252075" cy="2894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just" fontAlgn="auto">
              <a:lnSpc>
                <a:spcPct val="150000"/>
              </a:lnSpc>
            </a:pPr>
            <a:r>
              <a:rPr lang="zh-CN" sz="2000" dirty="0">
                <a:sym typeface="+mn-ea"/>
              </a:rPr>
              <a:t>（</a:t>
            </a:r>
            <a:r>
              <a:rPr lang="en-US" altLang="zh-CN" sz="2000" dirty="0">
                <a:sym typeface="+mn-ea"/>
              </a:rPr>
              <a:t>1</a:t>
            </a:r>
            <a:r>
              <a:rPr lang="zh-CN" sz="2000" dirty="0">
                <a:sym typeface="+mn-ea"/>
              </a:rPr>
              <a:t>）</a:t>
            </a:r>
            <a:r>
              <a:rPr sz="2000" dirty="0">
                <a:sym typeface="+mn-ea"/>
              </a:rPr>
              <a:t>信度分析</a:t>
            </a:r>
            <a:r>
              <a:rPr lang="zh-CN" sz="2000" dirty="0">
                <a:sym typeface="+mn-ea"/>
              </a:rPr>
              <a:t>：</a:t>
            </a:r>
            <a:r>
              <a:rPr lang="zh-CN" sz="2000" dirty="0">
                <a:latin typeface="Times New Roman" panose="02020603050405020304" charset="0"/>
                <a:cs typeface="Times New Roman" panose="02020603050405020304" charset="0"/>
              </a:rPr>
              <a:t>Cronbach’s Alpha</a:t>
            </a:r>
            <a:r>
              <a:rPr lang="en-US" altLang="zh-CN" sz="2000" dirty="0">
                <a:latin typeface="Times New Roman" panose="02020603050405020304" charset="0"/>
                <a:cs typeface="Times New Roman" panose="02020603050405020304" charset="0"/>
              </a:rPr>
              <a:t>——</a:t>
            </a:r>
            <a:r>
              <a:rPr sz="2000" dirty="0"/>
              <a:t>范围在0.74和0.94之间</a:t>
            </a:r>
            <a:r>
              <a:rPr lang="zh-CN" sz="2000" dirty="0"/>
              <a:t>，</a:t>
            </a:r>
            <a:r>
              <a:rPr sz="2000" dirty="0">
                <a:sym typeface="+mn-ea"/>
              </a:rPr>
              <a:t>表明每个</a:t>
            </a:r>
            <a:r>
              <a:rPr lang="zh-CN" sz="2000" dirty="0">
                <a:sym typeface="+mn-ea"/>
              </a:rPr>
              <a:t>构念</a:t>
            </a:r>
            <a:r>
              <a:rPr sz="2000" dirty="0">
                <a:sym typeface="+mn-ea"/>
              </a:rPr>
              <a:t>都显示出良好的内部一致性</a:t>
            </a:r>
            <a:r>
              <a:rPr lang="zh-CN" sz="2000" dirty="0">
                <a:sym typeface="+mn-ea"/>
              </a:rPr>
              <a:t>；</a:t>
            </a:r>
            <a:endParaRPr sz="2000" dirty="0"/>
          </a:p>
          <a:p>
            <a:pPr indent="0" algn="just" fontAlgn="auto">
              <a:lnSpc>
                <a:spcPct val="150000"/>
              </a:lnSpc>
            </a:pPr>
            <a:r>
              <a:rPr lang="zh-CN" sz="2000" dirty="0"/>
              <a:t>（</a:t>
            </a:r>
            <a:r>
              <a:rPr lang="en-US" altLang="zh-CN" sz="2000" dirty="0"/>
              <a:t>2</a:t>
            </a:r>
            <a:r>
              <a:rPr lang="zh-CN" sz="2000" dirty="0"/>
              <a:t>）</a:t>
            </a:r>
            <a:r>
              <a:rPr sz="2000" dirty="0"/>
              <a:t>公因子方差值</a:t>
            </a:r>
            <a:r>
              <a:rPr lang="zh-CN" sz="2000" dirty="0">
                <a:latin typeface="Times New Roman" panose="02020603050405020304" charset="0"/>
                <a:cs typeface="Times New Roman" panose="02020603050405020304" charset="0"/>
              </a:rPr>
              <a:t>（Communality）</a:t>
            </a:r>
            <a:r>
              <a:rPr lang="en-US" sz="2000" dirty="0"/>
              <a:t>——</a:t>
            </a:r>
            <a:r>
              <a:rPr sz="2000" dirty="0"/>
              <a:t>范围在0.44和0.92之间，因子载荷</a:t>
            </a:r>
            <a:r>
              <a:rPr lang="zh-CN" sz="2000" dirty="0">
                <a:latin typeface="Times New Roman" panose="02020603050405020304" charset="0"/>
                <a:cs typeface="Times New Roman" panose="02020603050405020304" charset="0"/>
              </a:rPr>
              <a:t>（Factor loading ）</a:t>
            </a:r>
            <a:r>
              <a:rPr lang="en-US" altLang="zh-CN" sz="2000" dirty="0">
                <a:latin typeface="Times New Roman" panose="02020603050405020304" charset="0"/>
                <a:cs typeface="Times New Roman" panose="02020603050405020304" charset="0"/>
              </a:rPr>
              <a:t>——</a:t>
            </a:r>
            <a:r>
              <a:rPr sz="2000" dirty="0"/>
              <a:t>范围在0.66和 0.96之间，表明这些项目对被测</a:t>
            </a:r>
            <a:r>
              <a:rPr lang="zh-CN" sz="2000" dirty="0"/>
              <a:t>构念</a:t>
            </a:r>
            <a:r>
              <a:rPr sz="2000" dirty="0"/>
              <a:t>的贡献很大。</a:t>
            </a:r>
            <a:endParaRPr sz="2000" dirty="0"/>
          </a:p>
          <a:p>
            <a:pPr indent="0" algn="just" fontAlgn="auto">
              <a:lnSpc>
                <a:spcPct val="150000"/>
              </a:lnSpc>
            </a:pPr>
            <a:r>
              <a:rPr lang="zh-CN" sz="2000" dirty="0"/>
              <a:t>（</a:t>
            </a:r>
            <a:r>
              <a:rPr lang="en-US" altLang="zh-CN" sz="2000" dirty="0"/>
              <a:t>3</a:t>
            </a:r>
            <a:r>
              <a:rPr lang="zh-CN" sz="2000" dirty="0"/>
              <a:t>）</a:t>
            </a:r>
            <a:r>
              <a:rPr sz="2000" dirty="0">
                <a:sym typeface="+mn-ea"/>
              </a:rPr>
              <a:t>评估收敛效度</a:t>
            </a:r>
            <a:r>
              <a:rPr lang="zh-CN" sz="2000" dirty="0">
                <a:sym typeface="+mn-ea"/>
              </a:rPr>
              <a:t>：</a:t>
            </a:r>
            <a:r>
              <a:rPr sz="2000" dirty="0"/>
              <a:t>组合信度（CR）</a:t>
            </a:r>
            <a:r>
              <a:rPr lang="zh-CN" sz="2000" dirty="0"/>
              <a:t>、</a:t>
            </a:r>
            <a:r>
              <a:rPr sz="2000" dirty="0"/>
              <a:t>平均萃取方差（AVE）</a:t>
            </a:r>
            <a:endParaRPr sz="2000" dirty="0"/>
          </a:p>
          <a:p>
            <a:pPr indent="0" algn="just" fontAlgn="auto">
              <a:lnSpc>
                <a:spcPct val="150000"/>
              </a:lnSpc>
            </a:pPr>
            <a:r>
              <a:rPr sz="2000" dirty="0"/>
              <a:t>一些AVE值低于阈值0.50</a:t>
            </a:r>
            <a:r>
              <a:rPr lang="zh-CN" sz="2000" dirty="0"/>
              <a:t>，</a:t>
            </a:r>
            <a:r>
              <a:rPr sz="2000" dirty="0"/>
              <a:t>如果AVE低于阈值的CR值高于阈值，则收敛效度是可以接受的。</a:t>
            </a:r>
            <a:endParaRPr sz="2000" dirty="0"/>
          </a:p>
        </p:txBody>
      </p:sp>
      <p:grpSp>
        <p:nvGrpSpPr>
          <p:cNvPr id="35" name="组合 34"/>
          <p:cNvGrpSpPr/>
          <p:nvPr/>
        </p:nvGrpSpPr>
        <p:grpSpPr>
          <a:xfrm>
            <a:off x="0" y="815340"/>
            <a:ext cx="1604010" cy="5336540"/>
            <a:chOff x="0" y="1284"/>
            <a:chExt cx="2526" cy="8404"/>
          </a:xfrm>
        </p:grpSpPr>
        <p:grpSp>
          <p:nvGrpSpPr>
            <p:cNvPr id="36" name="组合 35"/>
            <p:cNvGrpSpPr/>
            <p:nvPr/>
          </p:nvGrpSpPr>
          <p:grpSpPr>
            <a:xfrm>
              <a:off x="0" y="1516"/>
              <a:ext cx="2526" cy="6375"/>
              <a:chOff x="0" y="962169"/>
              <a:chExt cx="1603948" cy="4046227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0" y="4422594"/>
                <a:ext cx="1603948" cy="58580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等腰三角形 37"/>
              <p:cNvSpPr/>
              <p:nvPr/>
            </p:nvSpPr>
            <p:spPr>
              <a:xfrm rot="16200000">
                <a:off x="1504883" y="969507"/>
                <a:ext cx="106403" cy="91727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9" name="文本框 38"/>
            <p:cNvSpPr txBox="1"/>
            <p:nvPr/>
          </p:nvSpPr>
          <p:spPr>
            <a:xfrm>
              <a:off x="319" y="1284"/>
              <a:ext cx="18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buClrTx/>
                <a:buSzTx/>
                <a:buFontTx/>
              </a:pPr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</a:rPr>
                <a:t>研究背景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19" y="5172"/>
              <a:ext cx="18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  <a:sym typeface="+mn-ea"/>
                </a:rPr>
                <a:t>研究</a:t>
              </a:r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  <a:sym typeface="+mn-ea"/>
                </a:rPr>
                <a:t>方法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319" y="9060"/>
              <a:ext cx="18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</a:rPr>
                <a:t>总结</a:t>
              </a:r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</a:rPr>
                <a:t>启发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319" y="3228"/>
              <a:ext cx="18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  <a:sym typeface="+mn-ea"/>
                </a:rPr>
                <a:t>数据收集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319" y="7116"/>
              <a:ext cx="18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sym typeface="+mn-ea"/>
                </a:rPr>
                <a:t>研究结果</a:t>
              </a:r>
              <a:endParaRPr lang="zh-CN" altLang="en-US" sz="2000" b="1" dirty="0">
                <a:solidFill>
                  <a:schemeClr val="bg1"/>
                </a:solidFill>
                <a:sym typeface="+mn-ea"/>
              </a:endParaRPr>
            </a:p>
          </p:txBody>
        </p:sp>
      </p:grpSp>
      <p:pic>
        <p:nvPicPr>
          <p:cNvPr id="2" name="图片 5" descr="1727588468760"/>
          <p:cNvPicPr/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4107815" y="4625975"/>
            <a:ext cx="5133975" cy="22002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1947636" y="700008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四、研究</a:t>
            </a:r>
            <a:r>
              <a:rPr lang="zh-CN" altLang="en-US" sz="2400" b="1" dirty="0">
                <a:solidFill>
                  <a:schemeClr val="accent1"/>
                </a:solidFill>
              </a:rPr>
              <a:t>结果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171940" y="1686560"/>
            <a:ext cx="2894330" cy="22891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题目：</a:t>
            </a:r>
            <a:r>
              <a:rPr lang="zh-CN" altLang="en-US" dirty="0">
                <a:solidFill>
                  <a:schemeClr val="bg1"/>
                </a:solidFill>
              </a:rPr>
              <a:t>自动驾驶汽车和街道设计：</a:t>
            </a:r>
            <a:r>
              <a:rPr lang="zh-CN" altLang="en-US" dirty="0">
                <a:solidFill>
                  <a:schemeClr val="bg1"/>
                </a:solidFill>
              </a:rPr>
              <a:t>使用虚拟现实实验探索中央分隔带在提高行人过街安全性</a:t>
            </a:r>
            <a:r>
              <a:rPr lang="zh-CN" altLang="en-US" dirty="0">
                <a:solidFill>
                  <a:schemeClr val="bg1"/>
                </a:solidFill>
              </a:rPr>
              <a:t>方面的</a:t>
            </a:r>
            <a:r>
              <a:rPr lang="zh-CN" altLang="en-US" dirty="0">
                <a:solidFill>
                  <a:schemeClr val="bg1"/>
                </a:solidFill>
              </a:rPr>
              <a:t>作用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9171940" y="4354195"/>
            <a:ext cx="3011170" cy="1276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期刊：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Accident Analysis and Prevention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1604010" y="1153160"/>
            <a:ext cx="10587990" cy="5334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b="1" dirty="0"/>
              <a:t>（三）验证性因子分析</a:t>
            </a:r>
            <a:r>
              <a:rPr lang="en-US" altLang="zh-CN" sz="2000" b="1" dirty="0"/>
              <a:t>——</a:t>
            </a:r>
            <a:r>
              <a:rPr sz="2000" dirty="0">
                <a:sym typeface="+mn-ea"/>
              </a:rPr>
              <a:t>AMOS（版本26）</a:t>
            </a:r>
            <a:endParaRPr lang="en-US" altLang="zh-CN" sz="2000" b="1" dirty="0"/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1771015" y="1722120"/>
            <a:ext cx="10294620" cy="1941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just" fontAlgn="auto">
              <a:lnSpc>
                <a:spcPct val="150000"/>
              </a:lnSpc>
            </a:pPr>
            <a:r>
              <a:rPr sz="2000" dirty="0"/>
              <a:t>“最大似然估计”的验证性因子分析</a:t>
            </a:r>
            <a:r>
              <a:rPr lang="en-US" sz="2000" dirty="0"/>
              <a:t>——</a:t>
            </a:r>
            <a:r>
              <a:rPr sz="2000" dirty="0"/>
              <a:t>验证测量和结构模型</a:t>
            </a:r>
            <a:r>
              <a:rPr lang="zh-CN" sz="2000" dirty="0"/>
              <a:t>；</a:t>
            </a:r>
            <a:endParaRPr lang="zh-CN" sz="2000" dirty="0"/>
          </a:p>
          <a:p>
            <a:pPr indent="0" algn="just" fontAlgn="auto">
              <a:lnSpc>
                <a:spcPct val="150000"/>
              </a:lnSpc>
            </a:pPr>
            <a:r>
              <a:rPr lang="zh-CN" sz="2000" dirty="0"/>
              <a:t>由</a:t>
            </a:r>
            <a:r>
              <a:rPr sz="2000" dirty="0">
                <a:sym typeface="+mn-ea"/>
              </a:rPr>
              <a:t>模型拟合估计值</a:t>
            </a:r>
            <a:r>
              <a:rPr lang="zh-CN" sz="2000" dirty="0">
                <a:sym typeface="+mn-ea"/>
              </a:rPr>
              <a:t>：</a:t>
            </a:r>
            <a:endParaRPr sz="2000" dirty="0"/>
          </a:p>
          <a:p>
            <a:pPr indent="0" algn="just" fontAlgn="auto">
              <a:lnSpc>
                <a:spcPct val="150000"/>
              </a:lnSpc>
            </a:pPr>
            <a:r>
              <a:rPr lang="zh-CN" sz="2000" dirty="0"/>
              <a:t>（</a:t>
            </a:r>
            <a:r>
              <a:rPr lang="en-US" altLang="zh-CN" sz="2000" dirty="0"/>
              <a:t>1</a:t>
            </a:r>
            <a:r>
              <a:rPr lang="zh-CN" sz="2000" dirty="0"/>
              <a:t>）</a:t>
            </a:r>
            <a:r>
              <a:rPr sz="2000" dirty="0"/>
              <a:t>测量模型（CS–S）与数据之间具有良好的拟合</a:t>
            </a:r>
            <a:r>
              <a:rPr lang="zh-CN" sz="2000" dirty="0"/>
              <a:t>；</a:t>
            </a:r>
            <a:endParaRPr sz="2000" dirty="0"/>
          </a:p>
          <a:p>
            <a:pPr indent="0" algn="just" fontAlgn="auto">
              <a:lnSpc>
                <a:spcPct val="150000"/>
              </a:lnSpc>
            </a:pPr>
            <a:r>
              <a:rPr lang="zh-CN" sz="2000" dirty="0"/>
              <a:t>（</a:t>
            </a:r>
            <a:r>
              <a:rPr lang="en-US" altLang="zh-CN" sz="2000" dirty="0"/>
              <a:t>2</a:t>
            </a:r>
            <a:r>
              <a:rPr lang="zh-CN" sz="2000" dirty="0"/>
              <a:t>）</a:t>
            </a:r>
            <a:r>
              <a:rPr sz="2000" dirty="0"/>
              <a:t>结构模型</a:t>
            </a:r>
            <a:r>
              <a:rPr lang="zh-CN" sz="2000" dirty="0"/>
              <a:t>与</a:t>
            </a:r>
            <a:r>
              <a:rPr sz="2000" dirty="0"/>
              <a:t>数据之间具有良好的拟合</a:t>
            </a:r>
            <a:r>
              <a:rPr lang="zh-CN" sz="2000" dirty="0"/>
              <a:t>。</a:t>
            </a:r>
            <a:endParaRPr lang="zh-CN" sz="2000" dirty="0"/>
          </a:p>
        </p:txBody>
      </p:sp>
      <p:grpSp>
        <p:nvGrpSpPr>
          <p:cNvPr id="35" name="组合 34"/>
          <p:cNvGrpSpPr/>
          <p:nvPr/>
        </p:nvGrpSpPr>
        <p:grpSpPr>
          <a:xfrm>
            <a:off x="0" y="815340"/>
            <a:ext cx="1604010" cy="5336540"/>
            <a:chOff x="0" y="1284"/>
            <a:chExt cx="2526" cy="8404"/>
          </a:xfrm>
        </p:grpSpPr>
        <p:grpSp>
          <p:nvGrpSpPr>
            <p:cNvPr id="36" name="组合 35"/>
            <p:cNvGrpSpPr/>
            <p:nvPr/>
          </p:nvGrpSpPr>
          <p:grpSpPr>
            <a:xfrm>
              <a:off x="0" y="1516"/>
              <a:ext cx="2526" cy="6375"/>
              <a:chOff x="0" y="962169"/>
              <a:chExt cx="1603948" cy="4046227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0" y="4422594"/>
                <a:ext cx="1603948" cy="58580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等腰三角形 37"/>
              <p:cNvSpPr/>
              <p:nvPr/>
            </p:nvSpPr>
            <p:spPr>
              <a:xfrm rot="16200000">
                <a:off x="1504883" y="969507"/>
                <a:ext cx="106403" cy="91727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9" name="文本框 38"/>
            <p:cNvSpPr txBox="1"/>
            <p:nvPr/>
          </p:nvSpPr>
          <p:spPr>
            <a:xfrm>
              <a:off x="319" y="1284"/>
              <a:ext cx="18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buClrTx/>
                <a:buSzTx/>
                <a:buFontTx/>
              </a:pPr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</a:rPr>
                <a:t>研究背景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19" y="5172"/>
              <a:ext cx="18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  <a:sym typeface="+mn-ea"/>
                </a:rPr>
                <a:t>研究</a:t>
              </a:r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  <a:sym typeface="+mn-ea"/>
                </a:rPr>
                <a:t>方法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319" y="9060"/>
              <a:ext cx="18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</a:rPr>
                <a:t>总结</a:t>
              </a:r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</a:rPr>
                <a:t>启发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319" y="3228"/>
              <a:ext cx="18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  <a:sym typeface="+mn-ea"/>
                </a:rPr>
                <a:t>数据收集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319" y="7116"/>
              <a:ext cx="18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sym typeface="+mn-ea"/>
                </a:rPr>
                <a:t>研究结果</a:t>
              </a:r>
              <a:endParaRPr lang="zh-CN" altLang="en-US" sz="2000" b="1" dirty="0">
                <a:solidFill>
                  <a:schemeClr val="bg1"/>
                </a:solidFill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1947636" y="700008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四、研究</a:t>
            </a:r>
            <a:r>
              <a:rPr lang="zh-CN" altLang="en-US" sz="2400" b="1" dirty="0">
                <a:solidFill>
                  <a:schemeClr val="accent1"/>
                </a:solidFill>
              </a:rPr>
              <a:t>结果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171940" y="1686560"/>
            <a:ext cx="2894330" cy="22891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题目：</a:t>
            </a:r>
            <a:r>
              <a:rPr lang="zh-CN" altLang="en-US" dirty="0">
                <a:solidFill>
                  <a:schemeClr val="bg1"/>
                </a:solidFill>
              </a:rPr>
              <a:t>自动驾驶汽车和街道设计：</a:t>
            </a:r>
            <a:r>
              <a:rPr lang="zh-CN" altLang="en-US" dirty="0">
                <a:solidFill>
                  <a:schemeClr val="bg1"/>
                </a:solidFill>
              </a:rPr>
              <a:t>使用虚拟现实实验探索中央分隔带在提高行人过街安全性</a:t>
            </a:r>
            <a:r>
              <a:rPr lang="zh-CN" altLang="en-US" dirty="0">
                <a:solidFill>
                  <a:schemeClr val="bg1"/>
                </a:solidFill>
              </a:rPr>
              <a:t>方面的</a:t>
            </a:r>
            <a:r>
              <a:rPr lang="zh-CN" altLang="en-US" dirty="0">
                <a:solidFill>
                  <a:schemeClr val="bg1"/>
                </a:solidFill>
              </a:rPr>
              <a:t>作用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9171940" y="4354195"/>
            <a:ext cx="3011170" cy="1276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期刊：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Accident Analysis and Prevention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1604010" y="1153160"/>
            <a:ext cx="10587990" cy="5334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b="1" dirty="0"/>
              <a:t>（四）结构方程模型（SEM）</a:t>
            </a:r>
            <a:r>
              <a:rPr lang="en-US" altLang="zh-CN" sz="2000" b="1" dirty="0"/>
              <a:t>——</a:t>
            </a:r>
            <a:r>
              <a:rPr lang="zh-CN" sz="2000" dirty="0">
                <a:sym typeface="+mn-ea"/>
              </a:rPr>
              <a:t>SPSS AMOS（版本26）</a:t>
            </a:r>
            <a:endParaRPr lang="en-US" altLang="zh-CN" sz="2000" b="1" dirty="0"/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1761490" y="1826895"/>
            <a:ext cx="10421620" cy="10845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just" fontAlgn="auto">
              <a:lnSpc>
                <a:spcPct val="150000"/>
              </a:lnSpc>
            </a:pPr>
            <a:r>
              <a:rPr lang="zh-CN" sz="2000" dirty="0"/>
              <a:t>SEM分析</a:t>
            </a:r>
            <a:r>
              <a:rPr lang="en-US" altLang="zh-CN" sz="2000" dirty="0"/>
              <a:t>——</a:t>
            </a:r>
            <a:r>
              <a:rPr lang="zh-CN" sz="2000" dirty="0"/>
              <a:t>分析假设的关系；</a:t>
            </a:r>
            <a:endParaRPr lang="zh-CN" sz="2000" dirty="0"/>
          </a:p>
          <a:p>
            <a:pPr indent="0" algn="just" fontAlgn="auto">
              <a:lnSpc>
                <a:spcPct val="150000"/>
              </a:lnSpc>
            </a:pPr>
            <a:r>
              <a:rPr lang="zh-CN" sz="2000" dirty="0"/>
              <a:t>分析结果，如表所示。</a:t>
            </a:r>
            <a:endParaRPr lang="zh-CN" sz="2000" dirty="0"/>
          </a:p>
        </p:txBody>
      </p:sp>
      <p:grpSp>
        <p:nvGrpSpPr>
          <p:cNvPr id="35" name="组合 34"/>
          <p:cNvGrpSpPr/>
          <p:nvPr/>
        </p:nvGrpSpPr>
        <p:grpSpPr>
          <a:xfrm>
            <a:off x="0" y="815340"/>
            <a:ext cx="1604010" cy="5336540"/>
            <a:chOff x="0" y="1284"/>
            <a:chExt cx="2526" cy="8404"/>
          </a:xfrm>
        </p:grpSpPr>
        <p:grpSp>
          <p:nvGrpSpPr>
            <p:cNvPr id="36" name="组合 35"/>
            <p:cNvGrpSpPr/>
            <p:nvPr/>
          </p:nvGrpSpPr>
          <p:grpSpPr>
            <a:xfrm>
              <a:off x="0" y="1516"/>
              <a:ext cx="2526" cy="6375"/>
              <a:chOff x="0" y="962169"/>
              <a:chExt cx="1603948" cy="4046227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0" y="4422594"/>
                <a:ext cx="1603948" cy="58580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等腰三角形 37"/>
              <p:cNvSpPr/>
              <p:nvPr/>
            </p:nvSpPr>
            <p:spPr>
              <a:xfrm rot="16200000">
                <a:off x="1504883" y="969507"/>
                <a:ext cx="106403" cy="91727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9" name="文本框 38"/>
            <p:cNvSpPr txBox="1"/>
            <p:nvPr/>
          </p:nvSpPr>
          <p:spPr>
            <a:xfrm>
              <a:off x="319" y="1284"/>
              <a:ext cx="18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buClrTx/>
                <a:buSzTx/>
                <a:buFontTx/>
              </a:pPr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</a:rPr>
                <a:t>研究背景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19" y="5172"/>
              <a:ext cx="18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  <a:sym typeface="+mn-ea"/>
                </a:rPr>
                <a:t>研究</a:t>
              </a:r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  <a:sym typeface="+mn-ea"/>
                </a:rPr>
                <a:t>方法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319" y="9060"/>
              <a:ext cx="18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</a:rPr>
                <a:t>总结</a:t>
              </a:r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</a:rPr>
                <a:t>启发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319" y="3228"/>
              <a:ext cx="18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  <a:sym typeface="+mn-ea"/>
                </a:rPr>
                <a:t>数据收集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319" y="7116"/>
              <a:ext cx="18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sym typeface="+mn-ea"/>
                </a:rPr>
                <a:t>研究结果</a:t>
              </a:r>
              <a:endParaRPr lang="zh-CN" altLang="en-US" sz="2000" b="1" dirty="0">
                <a:solidFill>
                  <a:schemeClr val="bg1"/>
                </a:solidFill>
                <a:sym typeface="+mn-ea"/>
              </a:endParaRPr>
            </a:p>
          </p:txBody>
        </p:sp>
      </p:grpSp>
      <p:pic>
        <p:nvPicPr>
          <p:cNvPr id="1097" name="图片 6" descr="1727588558337"/>
          <p:cNvPicPr/>
          <p:nvPr/>
        </p:nvPicPr>
        <p:blipFill>
          <a:blip r:embed="rId4" cstate="print"/>
          <a:srcRect b="5983"/>
          <a:stretch>
            <a:fillRect/>
          </a:stretch>
        </p:blipFill>
        <p:spPr>
          <a:xfrm>
            <a:off x="1675765" y="2910840"/>
            <a:ext cx="4692650" cy="2719705"/>
          </a:xfrm>
          <a:prstGeom prst="rect">
            <a:avLst/>
          </a:prstGeom>
        </p:spPr>
      </p:pic>
      <p:pic>
        <p:nvPicPr>
          <p:cNvPr id="3" name="Image1"/>
          <p:cNvPicPr/>
          <p:nvPr/>
        </p:nvPicPr>
        <p:blipFill>
          <a:blip r:embed="rId5" cstate="print"/>
          <a:srcRect/>
          <a:stretch>
            <a:fillRect/>
          </a:stretch>
        </p:blipFill>
        <p:spPr>
          <a:xfrm>
            <a:off x="6440170" y="2054225"/>
            <a:ext cx="5558790" cy="2956560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6"/>
            </p:custDataLst>
          </p:nvPr>
        </p:nvSpPr>
        <p:spPr>
          <a:xfrm>
            <a:off x="1760855" y="5537200"/>
            <a:ext cx="10422255" cy="10845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just" fontAlgn="auto">
              <a:lnSpc>
                <a:spcPct val="150000"/>
              </a:lnSpc>
            </a:pPr>
            <a:r>
              <a:rPr lang="zh-CN" sz="2000" dirty="0"/>
              <a:t>结果</a:t>
            </a:r>
            <a:r>
              <a:rPr lang="zh-CN" sz="2000" dirty="0"/>
              <a:t>表明：</a:t>
            </a:r>
            <a:endParaRPr lang="zh-CN" sz="2000" dirty="0"/>
          </a:p>
          <a:p>
            <a:pPr indent="0" algn="just" fontAlgn="auto">
              <a:lnSpc>
                <a:spcPct val="150000"/>
              </a:lnSpc>
            </a:pPr>
            <a:r>
              <a:rPr lang="zh-CN" sz="2000" dirty="0"/>
              <a:t>在</a:t>
            </a:r>
            <a:r>
              <a:rPr lang="en-US" altLang="zh-CN" sz="2000" dirty="0"/>
              <a:t>7</a:t>
            </a:r>
            <a:r>
              <a:rPr lang="zh-CN" altLang="en-US" sz="2000" dirty="0"/>
              <a:t>个假设</a:t>
            </a:r>
            <a:r>
              <a:rPr lang="zh-CN" altLang="en-US" sz="2000" dirty="0"/>
              <a:t>中，不支持H2和H5。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1947636" y="700008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四、研究</a:t>
            </a:r>
            <a:r>
              <a:rPr lang="zh-CN" altLang="en-US" sz="2400" b="1" dirty="0">
                <a:solidFill>
                  <a:schemeClr val="accent1"/>
                </a:solidFill>
              </a:rPr>
              <a:t>结果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171940" y="1686560"/>
            <a:ext cx="2894330" cy="22891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题目：</a:t>
            </a:r>
            <a:r>
              <a:rPr lang="zh-CN" altLang="en-US" dirty="0">
                <a:solidFill>
                  <a:schemeClr val="bg1"/>
                </a:solidFill>
              </a:rPr>
              <a:t>自动驾驶汽车和街道设计：</a:t>
            </a:r>
            <a:r>
              <a:rPr lang="zh-CN" altLang="en-US" dirty="0">
                <a:solidFill>
                  <a:schemeClr val="bg1"/>
                </a:solidFill>
              </a:rPr>
              <a:t>使用虚拟现实实验探索中央分隔带在提高行人过街安全性</a:t>
            </a:r>
            <a:r>
              <a:rPr lang="zh-CN" altLang="en-US" dirty="0">
                <a:solidFill>
                  <a:schemeClr val="bg1"/>
                </a:solidFill>
              </a:rPr>
              <a:t>方面的</a:t>
            </a:r>
            <a:r>
              <a:rPr lang="zh-CN" altLang="en-US" dirty="0">
                <a:solidFill>
                  <a:schemeClr val="bg1"/>
                </a:solidFill>
              </a:rPr>
              <a:t>作用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9171940" y="4354195"/>
            <a:ext cx="3011170" cy="1276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期刊：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Accident Analysis and Prevention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1604010" y="1153160"/>
            <a:ext cx="10587990" cy="6045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b="1" dirty="0"/>
              <a:t>（五） 深度ANN模型</a:t>
            </a:r>
            <a:r>
              <a:rPr lang="en-US" altLang="zh-CN" sz="2000" b="1" dirty="0"/>
              <a:t>——</a:t>
            </a:r>
            <a:r>
              <a:rPr lang="en-US" altLang="zh-CN" sz="2000" dirty="0"/>
              <a:t>SPSS</a:t>
            </a:r>
            <a:r>
              <a:rPr lang="zh-CN" altLang="en-US" sz="2000" dirty="0"/>
              <a:t>软件</a:t>
            </a:r>
            <a:r>
              <a:rPr lang="en-US" altLang="zh-CN" sz="2000" dirty="0"/>
              <a:t>——</a:t>
            </a:r>
            <a:r>
              <a:rPr lang="zh-CN" altLang="en-US" sz="2000" dirty="0"/>
              <a:t>研究</a:t>
            </a:r>
            <a:r>
              <a:rPr lang="zh-CN" sz="2000" dirty="0">
                <a:sym typeface="+mn-ea"/>
              </a:rPr>
              <a:t>模型中变量之间的非线性关系</a:t>
            </a:r>
            <a:endParaRPr lang="en-US" altLang="zh-CN" sz="2000" dirty="0"/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1744345" y="1841500"/>
            <a:ext cx="10347325" cy="23602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sz="2000" dirty="0"/>
              <a:t>使用SPSS并基于SEM的重要</a:t>
            </a:r>
            <a:r>
              <a:rPr lang="zh-CN" sz="2000" dirty="0"/>
              <a:t>因子设计了两层深度ANN架构；</a:t>
            </a:r>
            <a:endParaRPr lang="zh-CN" sz="2000" dirty="0"/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sz="2000" dirty="0">
                <a:sym typeface="+mn-ea"/>
              </a:rPr>
              <a:t>输出神经元节点的ANN模型</a:t>
            </a:r>
            <a:r>
              <a:rPr lang="en-US" altLang="zh-CN" sz="2000" dirty="0">
                <a:sym typeface="+mn-ea"/>
              </a:rPr>
              <a:t>——</a:t>
            </a:r>
            <a:r>
              <a:rPr lang="zh-CN" sz="2000" dirty="0">
                <a:sym typeface="+mn-ea"/>
              </a:rPr>
              <a:t>通过使用两个具有sigmoid激活函数的中间隐藏层建立的；</a:t>
            </a:r>
            <a:endParaRPr lang="zh-CN" sz="2000" dirty="0"/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sz="2000" dirty="0">
                <a:sym typeface="+mn-ea"/>
              </a:rPr>
              <a:t>执行深度ANN多层感知器（MLP）算法，并进行10倍交叉验证；</a:t>
            </a:r>
            <a:endParaRPr lang="zh-CN" sz="2000" dirty="0"/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sz="2000" dirty="0"/>
              <a:t>均值±标准差组合用于将分类因变量分类为高（3）、中（2）或低（1）。</a:t>
            </a:r>
            <a:endParaRPr lang="zh-CN" sz="2000" dirty="0"/>
          </a:p>
        </p:txBody>
      </p:sp>
      <p:grpSp>
        <p:nvGrpSpPr>
          <p:cNvPr id="35" name="组合 34"/>
          <p:cNvGrpSpPr/>
          <p:nvPr/>
        </p:nvGrpSpPr>
        <p:grpSpPr>
          <a:xfrm>
            <a:off x="0" y="815340"/>
            <a:ext cx="1604010" cy="5336540"/>
            <a:chOff x="0" y="1284"/>
            <a:chExt cx="2526" cy="8404"/>
          </a:xfrm>
        </p:grpSpPr>
        <p:grpSp>
          <p:nvGrpSpPr>
            <p:cNvPr id="36" name="组合 35"/>
            <p:cNvGrpSpPr/>
            <p:nvPr/>
          </p:nvGrpSpPr>
          <p:grpSpPr>
            <a:xfrm>
              <a:off x="0" y="1516"/>
              <a:ext cx="2526" cy="6375"/>
              <a:chOff x="0" y="962169"/>
              <a:chExt cx="1603948" cy="4046227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0" y="4422594"/>
                <a:ext cx="1603948" cy="58580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等腰三角形 37"/>
              <p:cNvSpPr/>
              <p:nvPr/>
            </p:nvSpPr>
            <p:spPr>
              <a:xfrm rot="16200000">
                <a:off x="1504883" y="969507"/>
                <a:ext cx="106403" cy="91727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9" name="文本框 38"/>
            <p:cNvSpPr txBox="1"/>
            <p:nvPr/>
          </p:nvSpPr>
          <p:spPr>
            <a:xfrm>
              <a:off x="319" y="1284"/>
              <a:ext cx="18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buClrTx/>
                <a:buSzTx/>
                <a:buFontTx/>
              </a:pPr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</a:rPr>
                <a:t>研究背景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19" y="5172"/>
              <a:ext cx="18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  <a:sym typeface="+mn-ea"/>
                </a:rPr>
                <a:t>研究</a:t>
              </a:r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  <a:sym typeface="+mn-ea"/>
                </a:rPr>
                <a:t>方法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319" y="9060"/>
              <a:ext cx="18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</a:rPr>
                <a:t>总结</a:t>
              </a:r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</a:rPr>
                <a:t>启发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319" y="3228"/>
              <a:ext cx="18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  <a:sym typeface="+mn-ea"/>
                </a:rPr>
                <a:t>数据收集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319" y="7116"/>
              <a:ext cx="18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sym typeface="+mn-ea"/>
                </a:rPr>
                <a:t>研究结果</a:t>
              </a:r>
              <a:endParaRPr lang="zh-CN" altLang="en-US" sz="2000" b="1" dirty="0">
                <a:solidFill>
                  <a:schemeClr val="bg1"/>
                </a:solidFill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1947636" y="700008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四、研究</a:t>
            </a:r>
            <a:r>
              <a:rPr lang="zh-CN" altLang="en-US" sz="2400" b="1" dirty="0">
                <a:solidFill>
                  <a:schemeClr val="accent1"/>
                </a:solidFill>
              </a:rPr>
              <a:t>结果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171940" y="1686560"/>
            <a:ext cx="2894330" cy="22891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题目：</a:t>
            </a:r>
            <a:r>
              <a:rPr lang="zh-CN" altLang="en-US" dirty="0">
                <a:solidFill>
                  <a:schemeClr val="bg1"/>
                </a:solidFill>
              </a:rPr>
              <a:t>自动驾驶汽车和街道设计：</a:t>
            </a:r>
            <a:r>
              <a:rPr lang="zh-CN" altLang="en-US" dirty="0">
                <a:solidFill>
                  <a:schemeClr val="bg1"/>
                </a:solidFill>
              </a:rPr>
              <a:t>使用虚拟现实实验探索中央分隔带在提高行人过街安全性</a:t>
            </a:r>
            <a:r>
              <a:rPr lang="zh-CN" altLang="en-US" dirty="0">
                <a:solidFill>
                  <a:schemeClr val="bg1"/>
                </a:solidFill>
              </a:rPr>
              <a:t>方面的</a:t>
            </a:r>
            <a:r>
              <a:rPr lang="zh-CN" altLang="en-US" dirty="0">
                <a:solidFill>
                  <a:schemeClr val="bg1"/>
                </a:solidFill>
              </a:rPr>
              <a:t>作用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9171940" y="4354195"/>
            <a:ext cx="3011170" cy="1276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期刊：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Accident Analysis and Prevention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1604010" y="1153160"/>
            <a:ext cx="10587990" cy="6045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b="1" dirty="0"/>
              <a:t>（五） 深度ANN模型</a:t>
            </a:r>
            <a:r>
              <a:rPr lang="en-US" altLang="zh-CN" sz="2000" b="1" dirty="0"/>
              <a:t>——</a:t>
            </a:r>
            <a:r>
              <a:rPr lang="en-US" altLang="zh-CN" sz="2000" dirty="0"/>
              <a:t>SPSS</a:t>
            </a:r>
            <a:r>
              <a:rPr lang="zh-CN" altLang="en-US" sz="2000" dirty="0"/>
              <a:t>软件</a:t>
            </a:r>
            <a:r>
              <a:rPr lang="en-US" altLang="zh-CN" sz="2000" dirty="0"/>
              <a:t>——</a:t>
            </a:r>
            <a:r>
              <a:rPr lang="zh-CN" altLang="en-US" sz="2000" dirty="0"/>
              <a:t>研究</a:t>
            </a:r>
            <a:r>
              <a:rPr lang="zh-CN" sz="2000" dirty="0">
                <a:sym typeface="+mn-ea"/>
              </a:rPr>
              <a:t>模型中变量之间的非线性关系</a:t>
            </a:r>
            <a:endParaRPr lang="en-US" altLang="zh-CN" sz="2000" dirty="0"/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1870075" y="1841500"/>
            <a:ext cx="10221595" cy="24345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sz="2000" dirty="0">
                <a:sym typeface="+mn-ea"/>
              </a:rPr>
              <a:t>第一个深度ANN模型：根据四个连续自变量（拥有/控制、完整性、可用性和实用</a:t>
            </a:r>
            <a:r>
              <a:rPr lang="zh-CN" sz="2000" dirty="0">
                <a:sym typeface="+mn-ea"/>
              </a:rPr>
              <a:t>性</a:t>
            </a:r>
            <a:r>
              <a:rPr lang="zh-CN" sz="2000" dirty="0">
                <a:sym typeface="+mn-ea"/>
              </a:rPr>
              <a:t>）预测因变量（即态度）</a:t>
            </a:r>
            <a:r>
              <a:rPr lang="zh-CN" sz="2000" dirty="0">
                <a:sym typeface="+mn-ea"/>
              </a:rPr>
              <a:t>，</a:t>
            </a:r>
            <a:r>
              <a:rPr lang="zh-CN" sz="2000" dirty="0">
                <a:sym typeface="+mn-ea"/>
              </a:rPr>
              <a:t>见图；</a:t>
            </a:r>
            <a:endParaRPr lang="zh-CN" sz="2000" dirty="0"/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sz="2000" dirty="0">
                <a:sym typeface="+mn-ea"/>
              </a:rPr>
              <a:t>训练了10个深度ANN模型，以根据4个预测自变量预测因变量（即态度）；</a:t>
            </a:r>
            <a:endParaRPr lang="zh-CN" sz="2000" dirty="0"/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sz="2000" dirty="0">
                <a:sym typeface="+mn-ea"/>
              </a:rPr>
              <a:t>模型对训练和测试的态度预测平均准确率分别为60.59%和66.82%；</a:t>
            </a:r>
            <a:endParaRPr lang="zh-CN" sz="2000" dirty="0"/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sz="2000" dirty="0">
                <a:sym typeface="+mn-ea"/>
              </a:rPr>
              <a:t>结果表明，深度ANN在预测态度方面表现优于SEM。</a:t>
            </a:r>
            <a:endParaRPr lang="zh-CN" sz="2000" dirty="0"/>
          </a:p>
        </p:txBody>
      </p:sp>
      <p:grpSp>
        <p:nvGrpSpPr>
          <p:cNvPr id="35" name="组合 34"/>
          <p:cNvGrpSpPr/>
          <p:nvPr/>
        </p:nvGrpSpPr>
        <p:grpSpPr>
          <a:xfrm>
            <a:off x="0" y="815340"/>
            <a:ext cx="1604010" cy="5336540"/>
            <a:chOff x="0" y="1284"/>
            <a:chExt cx="2526" cy="8404"/>
          </a:xfrm>
        </p:grpSpPr>
        <p:grpSp>
          <p:nvGrpSpPr>
            <p:cNvPr id="36" name="组合 35"/>
            <p:cNvGrpSpPr/>
            <p:nvPr/>
          </p:nvGrpSpPr>
          <p:grpSpPr>
            <a:xfrm>
              <a:off x="0" y="1516"/>
              <a:ext cx="2526" cy="6375"/>
              <a:chOff x="0" y="962169"/>
              <a:chExt cx="1603948" cy="4046227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0" y="4422594"/>
                <a:ext cx="1603948" cy="58580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等腰三角形 37"/>
              <p:cNvSpPr/>
              <p:nvPr/>
            </p:nvSpPr>
            <p:spPr>
              <a:xfrm rot="16200000">
                <a:off x="1504883" y="969507"/>
                <a:ext cx="106403" cy="91727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9" name="文本框 38"/>
            <p:cNvSpPr txBox="1"/>
            <p:nvPr/>
          </p:nvSpPr>
          <p:spPr>
            <a:xfrm>
              <a:off x="319" y="1284"/>
              <a:ext cx="18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buClrTx/>
                <a:buSzTx/>
                <a:buFontTx/>
              </a:pPr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</a:rPr>
                <a:t>研究背景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19" y="5172"/>
              <a:ext cx="18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  <a:sym typeface="+mn-ea"/>
                </a:rPr>
                <a:t>研究</a:t>
              </a:r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  <a:sym typeface="+mn-ea"/>
                </a:rPr>
                <a:t>方法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319" y="9060"/>
              <a:ext cx="18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</a:rPr>
                <a:t>总结</a:t>
              </a:r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</a:rPr>
                <a:t>启发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319" y="3228"/>
              <a:ext cx="18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  <a:sym typeface="+mn-ea"/>
                </a:rPr>
                <a:t>数据收集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319" y="7116"/>
              <a:ext cx="18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sym typeface="+mn-ea"/>
                </a:rPr>
                <a:t>研究结果</a:t>
              </a:r>
              <a:endParaRPr lang="zh-CN" altLang="en-US" sz="2000" b="1" dirty="0">
                <a:solidFill>
                  <a:schemeClr val="bg1"/>
                </a:solidFill>
                <a:sym typeface="+mn-ea"/>
              </a:endParaRPr>
            </a:p>
          </p:txBody>
        </p:sp>
      </p:grpSp>
      <p:pic>
        <p:nvPicPr>
          <p:cNvPr id="1117" name="图片 4" descr="1727588400137"/>
          <p:cNvPicPr/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3857625" y="4204335"/>
            <a:ext cx="4476750" cy="265366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1947636" y="700008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四、研究</a:t>
            </a:r>
            <a:r>
              <a:rPr lang="zh-CN" altLang="en-US" sz="2400" b="1" dirty="0">
                <a:solidFill>
                  <a:schemeClr val="accent1"/>
                </a:solidFill>
              </a:rPr>
              <a:t>结果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171940" y="1686560"/>
            <a:ext cx="2894330" cy="22891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题目：</a:t>
            </a:r>
            <a:r>
              <a:rPr lang="zh-CN" altLang="en-US" dirty="0">
                <a:solidFill>
                  <a:schemeClr val="bg1"/>
                </a:solidFill>
              </a:rPr>
              <a:t>自动驾驶汽车和街道设计：</a:t>
            </a:r>
            <a:r>
              <a:rPr lang="zh-CN" altLang="en-US" dirty="0">
                <a:solidFill>
                  <a:schemeClr val="bg1"/>
                </a:solidFill>
              </a:rPr>
              <a:t>使用虚拟现实实验探索中央分隔带在提高行人过街安全性</a:t>
            </a:r>
            <a:r>
              <a:rPr lang="zh-CN" altLang="en-US" dirty="0">
                <a:solidFill>
                  <a:schemeClr val="bg1"/>
                </a:solidFill>
              </a:rPr>
              <a:t>方面的</a:t>
            </a:r>
            <a:r>
              <a:rPr lang="zh-CN" altLang="en-US" dirty="0">
                <a:solidFill>
                  <a:schemeClr val="bg1"/>
                </a:solidFill>
              </a:rPr>
              <a:t>作用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9171940" y="4354195"/>
            <a:ext cx="3011170" cy="1276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期刊：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Accident Analysis and Prevention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1595120" y="1153160"/>
            <a:ext cx="10587990" cy="6045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b="1" dirty="0"/>
              <a:t>（五） 深度ANN模型</a:t>
            </a:r>
            <a:r>
              <a:rPr lang="en-US" altLang="zh-CN" sz="2000" b="1" dirty="0"/>
              <a:t>——</a:t>
            </a:r>
            <a:r>
              <a:rPr lang="en-US" altLang="zh-CN" sz="2000" dirty="0"/>
              <a:t>SPSS</a:t>
            </a:r>
            <a:r>
              <a:rPr lang="zh-CN" altLang="en-US" sz="2000" dirty="0"/>
              <a:t>软件</a:t>
            </a:r>
            <a:endParaRPr lang="zh-CN" altLang="en-US" sz="2000" dirty="0"/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1753870" y="1841500"/>
            <a:ext cx="10337800" cy="28670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just" fontAlgn="auto">
              <a:lnSpc>
                <a:spcPct val="150000"/>
              </a:lnSpc>
            </a:pPr>
            <a:r>
              <a:rPr lang="zh-CN" sz="2000" dirty="0"/>
              <a:t>误差均方根（RMSE）</a:t>
            </a:r>
            <a:r>
              <a:rPr lang="en-US" altLang="zh-CN" sz="2000" dirty="0"/>
              <a:t>——</a:t>
            </a:r>
            <a:r>
              <a:rPr lang="zh-CN" sz="2000" dirty="0"/>
              <a:t>检验模型预测</a:t>
            </a:r>
            <a:r>
              <a:rPr lang="zh-CN" sz="2000" dirty="0"/>
              <a:t>精度。</a:t>
            </a:r>
            <a:endParaRPr lang="zh-CN" sz="2000" dirty="0"/>
          </a:p>
          <a:p>
            <a:pPr indent="0" algn="just" fontAlgn="auto">
              <a:lnSpc>
                <a:spcPct val="150000"/>
              </a:lnSpc>
            </a:pPr>
            <a:r>
              <a:rPr lang="zh-CN" sz="2000" dirty="0"/>
              <a:t>（</a:t>
            </a:r>
            <a:r>
              <a:rPr lang="en-US" altLang="zh-CN" sz="2000" dirty="0"/>
              <a:t>1</a:t>
            </a:r>
            <a:r>
              <a:rPr lang="zh-CN" sz="2000" dirty="0"/>
              <a:t>）第一个模型：态度（A）是因变量，训练和测试的平均RMSE分别为0.511和0.489；</a:t>
            </a:r>
            <a:endParaRPr lang="zh-CN" sz="2000" dirty="0"/>
          </a:p>
          <a:p>
            <a:pPr indent="0" algn="just" fontAlgn="auto">
              <a:lnSpc>
                <a:spcPct val="150000"/>
              </a:lnSpc>
            </a:pPr>
            <a:r>
              <a:rPr lang="zh-CN" sz="2000" dirty="0"/>
              <a:t>（</a:t>
            </a:r>
            <a:r>
              <a:rPr lang="en-US" altLang="zh-CN" sz="2000" dirty="0"/>
              <a:t>2</a:t>
            </a:r>
            <a:r>
              <a:rPr lang="zh-CN" sz="2000" dirty="0"/>
              <a:t>）第二个模型：行为意图（BI）是因变量，训练和测试的平均RMSE分别为0.414和0.395；</a:t>
            </a:r>
            <a:endParaRPr lang="zh-CN" sz="2000" dirty="0"/>
          </a:p>
          <a:p>
            <a:pPr indent="0" algn="just" fontAlgn="auto">
              <a:lnSpc>
                <a:spcPct val="150000"/>
              </a:lnSpc>
            </a:pPr>
            <a:r>
              <a:rPr lang="zh-CN" sz="2000" dirty="0"/>
              <a:t>结果表明，所有模型都具有足够的精度。</a:t>
            </a:r>
            <a:endParaRPr lang="zh-CN" sz="2000" dirty="0"/>
          </a:p>
          <a:p>
            <a:pPr indent="0" algn="just" fontAlgn="auto">
              <a:lnSpc>
                <a:spcPct val="150000"/>
              </a:lnSpc>
            </a:pPr>
            <a:r>
              <a:rPr lang="zh-CN" sz="2000" dirty="0">
                <a:sym typeface="+mn-ea"/>
              </a:rPr>
              <a:t>第一个和第二个深度ANN模型的分类精度和RMSE，见</a:t>
            </a:r>
            <a:r>
              <a:rPr lang="zh-CN" sz="2000" dirty="0">
                <a:sym typeface="+mn-ea"/>
              </a:rPr>
              <a:t>表</a:t>
            </a:r>
            <a:r>
              <a:rPr lang="zh-CN" sz="2000" dirty="0">
                <a:sym typeface="+mn-ea"/>
              </a:rPr>
              <a:t>。</a:t>
            </a:r>
            <a:endParaRPr lang="zh-CN" sz="2000" dirty="0"/>
          </a:p>
        </p:txBody>
      </p:sp>
      <p:grpSp>
        <p:nvGrpSpPr>
          <p:cNvPr id="35" name="组合 34"/>
          <p:cNvGrpSpPr/>
          <p:nvPr/>
        </p:nvGrpSpPr>
        <p:grpSpPr>
          <a:xfrm>
            <a:off x="0" y="815340"/>
            <a:ext cx="1604010" cy="5336540"/>
            <a:chOff x="0" y="1284"/>
            <a:chExt cx="2526" cy="8404"/>
          </a:xfrm>
        </p:grpSpPr>
        <p:grpSp>
          <p:nvGrpSpPr>
            <p:cNvPr id="36" name="组合 35"/>
            <p:cNvGrpSpPr/>
            <p:nvPr/>
          </p:nvGrpSpPr>
          <p:grpSpPr>
            <a:xfrm>
              <a:off x="0" y="1516"/>
              <a:ext cx="2526" cy="6375"/>
              <a:chOff x="0" y="962169"/>
              <a:chExt cx="1603948" cy="4046227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0" y="4422594"/>
                <a:ext cx="1603948" cy="58580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等腰三角形 37"/>
              <p:cNvSpPr/>
              <p:nvPr/>
            </p:nvSpPr>
            <p:spPr>
              <a:xfrm rot="16200000">
                <a:off x="1504883" y="969507"/>
                <a:ext cx="106403" cy="91727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9" name="文本框 38"/>
            <p:cNvSpPr txBox="1"/>
            <p:nvPr/>
          </p:nvSpPr>
          <p:spPr>
            <a:xfrm>
              <a:off x="319" y="1284"/>
              <a:ext cx="18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buClrTx/>
                <a:buSzTx/>
                <a:buFontTx/>
              </a:pPr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</a:rPr>
                <a:t>研究背景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19" y="5172"/>
              <a:ext cx="18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  <a:sym typeface="+mn-ea"/>
                </a:rPr>
                <a:t>研究</a:t>
              </a:r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  <a:sym typeface="+mn-ea"/>
                </a:rPr>
                <a:t>方法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319" y="9060"/>
              <a:ext cx="18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</a:rPr>
                <a:t>总结</a:t>
              </a:r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</a:rPr>
                <a:t>启发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319" y="3228"/>
              <a:ext cx="18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  <a:sym typeface="+mn-ea"/>
                </a:rPr>
                <a:t>数据收集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319" y="7116"/>
              <a:ext cx="18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sym typeface="+mn-ea"/>
                </a:rPr>
                <a:t>研究结果</a:t>
              </a:r>
              <a:endParaRPr lang="zh-CN" altLang="en-US" sz="2000" b="1" dirty="0">
                <a:solidFill>
                  <a:schemeClr val="bg1"/>
                </a:solidFill>
                <a:sym typeface="+mn-ea"/>
              </a:endParaRPr>
            </a:p>
          </p:txBody>
        </p:sp>
      </p:grpSp>
      <p:pic>
        <p:nvPicPr>
          <p:cNvPr id="1122" name="图片 3" descr="1727588308469"/>
          <p:cNvPicPr/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2639695" y="4817110"/>
            <a:ext cx="8847455" cy="204089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1947636" y="700008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四、研究</a:t>
            </a:r>
            <a:r>
              <a:rPr lang="zh-CN" altLang="en-US" sz="2400" b="1" dirty="0">
                <a:solidFill>
                  <a:schemeClr val="accent1"/>
                </a:solidFill>
              </a:rPr>
              <a:t>结果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171940" y="1686560"/>
            <a:ext cx="2894330" cy="22891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题目：</a:t>
            </a:r>
            <a:r>
              <a:rPr lang="zh-CN" altLang="en-US" dirty="0">
                <a:solidFill>
                  <a:schemeClr val="bg1"/>
                </a:solidFill>
              </a:rPr>
              <a:t>自动驾驶汽车和街道设计：</a:t>
            </a:r>
            <a:r>
              <a:rPr lang="zh-CN" altLang="en-US" dirty="0">
                <a:solidFill>
                  <a:schemeClr val="bg1"/>
                </a:solidFill>
              </a:rPr>
              <a:t>使用虚拟现实实验探索中央分隔带在提高行人过街安全性</a:t>
            </a:r>
            <a:r>
              <a:rPr lang="zh-CN" altLang="en-US" dirty="0">
                <a:solidFill>
                  <a:schemeClr val="bg1"/>
                </a:solidFill>
              </a:rPr>
              <a:t>方面的</a:t>
            </a:r>
            <a:r>
              <a:rPr lang="zh-CN" altLang="en-US" dirty="0">
                <a:solidFill>
                  <a:schemeClr val="bg1"/>
                </a:solidFill>
              </a:rPr>
              <a:t>作用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9171940" y="4354195"/>
            <a:ext cx="3011170" cy="1276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期刊：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Accident Analysis and Prevention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1604010" y="1153160"/>
            <a:ext cx="10587990" cy="6045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b="1" dirty="0"/>
              <a:t>（五） 深度ANN模型</a:t>
            </a:r>
            <a:r>
              <a:rPr lang="en-US" altLang="zh-CN" sz="2000" b="1" dirty="0"/>
              <a:t>——</a:t>
            </a:r>
            <a:r>
              <a:rPr lang="en-US" altLang="zh-CN" sz="2000" dirty="0"/>
              <a:t>SPSS</a:t>
            </a:r>
            <a:r>
              <a:rPr lang="zh-CN" altLang="en-US" sz="2000" dirty="0"/>
              <a:t>软件</a:t>
            </a:r>
            <a:endParaRPr lang="zh-CN" altLang="en-US" sz="2000" dirty="0"/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1732915" y="1841500"/>
            <a:ext cx="10358755" cy="20142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sz="2000" dirty="0"/>
              <a:t>异质性状-单性状（HTMT）比率</a:t>
            </a:r>
            <a:r>
              <a:rPr lang="en-US" altLang="zh-CN" sz="2000" dirty="0"/>
              <a:t>——</a:t>
            </a:r>
            <a:r>
              <a:rPr lang="zh-CN" sz="2000" dirty="0">
                <a:sym typeface="+mn-ea"/>
              </a:rPr>
              <a:t>评估测量模型中变量之间区分效度</a:t>
            </a:r>
            <a:endParaRPr lang="zh-CN" sz="2000" dirty="0">
              <a:sym typeface="+mn-ea"/>
            </a:endParaRPr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sz="2000" dirty="0"/>
              <a:t>（严格区分效度的阈值为.85，自由区分效度的阈值为.90。）</a:t>
            </a:r>
            <a:endParaRPr lang="zh-CN" sz="2000" dirty="0"/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sz="2000" dirty="0"/>
              <a:t>HTMT比率，见表</a:t>
            </a:r>
            <a:r>
              <a:rPr lang="en-US" altLang="zh-CN" sz="2000" dirty="0"/>
              <a:t>——</a:t>
            </a:r>
            <a:r>
              <a:rPr lang="zh-CN" sz="2000" dirty="0"/>
              <a:t>则区分效度成立。</a:t>
            </a:r>
            <a:endParaRPr lang="zh-CN" sz="2000" dirty="0"/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sz="2000" dirty="0"/>
              <a:t>总体而言，结果表明测量模型得到了验证。</a:t>
            </a:r>
            <a:endParaRPr lang="zh-CN" sz="2000" dirty="0"/>
          </a:p>
        </p:txBody>
      </p:sp>
      <p:grpSp>
        <p:nvGrpSpPr>
          <p:cNvPr id="35" name="组合 34"/>
          <p:cNvGrpSpPr/>
          <p:nvPr/>
        </p:nvGrpSpPr>
        <p:grpSpPr>
          <a:xfrm>
            <a:off x="0" y="815340"/>
            <a:ext cx="1604010" cy="5336540"/>
            <a:chOff x="0" y="1284"/>
            <a:chExt cx="2526" cy="8404"/>
          </a:xfrm>
        </p:grpSpPr>
        <p:grpSp>
          <p:nvGrpSpPr>
            <p:cNvPr id="36" name="组合 35"/>
            <p:cNvGrpSpPr/>
            <p:nvPr/>
          </p:nvGrpSpPr>
          <p:grpSpPr>
            <a:xfrm>
              <a:off x="0" y="1516"/>
              <a:ext cx="2526" cy="6375"/>
              <a:chOff x="0" y="962169"/>
              <a:chExt cx="1603948" cy="4046227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0" y="4422594"/>
                <a:ext cx="1603948" cy="58580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等腰三角形 37"/>
              <p:cNvSpPr/>
              <p:nvPr/>
            </p:nvSpPr>
            <p:spPr>
              <a:xfrm rot="16200000">
                <a:off x="1504883" y="969507"/>
                <a:ext cx="106403" cy="91727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9" name="文本框 38"/>
            <p:cNvSpPr txBox="1"/>
            <p:nvPr/>
          </p:nvSpPr>
          <p:spPr>
            <a:xfrm>
              <a:off x="319" y="1284"/>
              <a:ext cx="18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buClrTx/>
                <a:buSzTx/>
                <a:buFontTx/>
              </a:pPr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</a:rPr>
                <a:t>研究背景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19" y="5172"/>
              <a:ext cx="18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  <a:sym typeface="+mn-ea"/>
                </a:rPr>
                <a:t>研究</a:t>
              </a:r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  <a:sym typeface="+mn-ea"/>
                </a:rPr>
                <a:t>方法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319" y="9060"/>
              <a:ext cx="18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</a:rPr>
                <a:t>总结</a:t>
              </a:r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</a:rPr>
                <a:t>启发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319" y="3228"/>
              <a:ext cx="18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  <a:sym typeface="+mn-ea"/>
                </a:rPr>
                <a:t>数据收集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319" y="7116"/>
              <a:ext cx="18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sym typeface="+mn-ea"/>
                </a:rPr>
                <a:t>研究结果</a:t>
              </a:r>
              <a:endParaRPr lang="zh-CN" altLang="en-US" sz="2000" b="1" dirty="0">
                <a:solidFill>
                  <a:schemeClr val="bg1"/>
                </a:solidFill>
                <a:sym typeface="+mn-ea"/>
              </a:endParaRPr>
            </a:p>
          </p:txBody>
        </p:sp>
      </p:grpSp>
      <p:pic>
        <p:nvPicPr>
          <p:cNvPr id="1123" name="图片 2" descr="1727588280511"/>
          <p:cNvPicPr/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2101215" y="3970655"/>
            <a:ext cx="6573520" cy="288734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1947636" y="700008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四、研究</a:t>
            </a:r>
            <a:r>
              <a:rPr lang="zh-CN" altLang="en-US" sz="2400" b="1" dirty="0">
                <a:solidFill>
                  <a:schemeClr val="accent1"/>
                </a:solidFill>
              </a:rPr>
              <a:t>结果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171940" y="1686560"/>
            <a:ext cx="2894330" cy="22891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题目：</a:t>
            </a:r>
            <a:r>
              <a:rPr lang="zh-CN" altLang="en-US" dirty="0">
                <a:solidFill>
                  <a:schemeClr val="bg1"/>
                </a:solidFill>
              </a:rPr>
              <a:t>自动驾驶汽车和街道设计：</a:t>
            </a:r>
            <a:r>
              <a:rPr lang="zh-CN" altLang="en-US" dirty="0">
                <a:solidFill>
                  <a:schemeClr val="bg1"/>
                </a:solidFill>
              </a:rPr>
              <a:t>使用虚拟现实实验探索中央分隔带在提高行人过街安全性</a:t>
            </a:r>
            <a:r>
              <a:rPr lang="zh-CN" altLang="en-US" dirty="0">
                <a:solidFill>
                  <a:schemeClr val="bg1"/>
                </a:solidFill>
              </a:rPr>
              <a:t>方面的</a:t>
            </a:r>
            <a:r>
              <a:rPr lang="zh-CN" altLang="en-US" dirty="0">
                <a:solidFill>
                  <a:schemeClr val="bg1"/>
                </a:solidFill>
              </a:rPr>
              <a:t>作用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9171940" y="4354195"/>
            <a:ext cx="3011170" cy="1276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期刊：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Accident Analysis and Prevention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1604010" y="1153160"/>
            <a:ext cx="10587990" cy="5334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b="1" dirty="0"/>
              <a:t>（六）</a:t>
            </a:r>
            <a:r>
              <a:rPr lang="zh-CN" altLang="en-US" sz="2000" b="1" dirty="0"/>
              <a:t>敏感性分析</a:t>
            </a:r>
            <a:endParaRPr lang="en-US" altLang="zh-CN" sz="2000" b="1" dirty="0"/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1719580" y="1756410"/>
            <a:ext cx="10472420" cy="28714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just" fontAlgn="auto">
              <a:lnSpc>
                <a:spcPct val="150000"/>
              </a:lnSpc>
            </a:pPr>
            <a:r>
              <a:rPr lang="zh-CN" sz="2000" dirty="0"/>
              <a:t>第一个模型（态度A）</a:t>
            </a:r>
            <a:r>
              <a:rPr lang="en-US" altLang="zh-CN" sz="2000" dirty="0"/>
              <a:t>——</a:t>
            </a:r>
            <a:r>
              <a:rPr lang="zh-CN" sz="2000" dirty="0"/>
              <a:t>揭示输入变量对因变量（即态度）的影响。</a:t>
            </a:r>
            <a:endParaRPr lang="zh-CN" sz="2000" dirty="0"/>
          </a:p>
          <a:p>
            <a:pPr indent="0" algn="just" fontAlgn="auto">
              <a:lnSpc>
                <a:spcPct val="150000"/>
              </a:lnSpc>
            </a:pPr>
            <a:r>
              <a:rPr lang="zh-CN" sz="2000" dirty="0"/>
              <a:t>10个神经网络的敏感性分析显示：</a:t>
            </a:r>
            <a:endParaRPr lang="zh-CN" sz="2000" dirty="0"/>
          </a:p>
          <a:p>
            <a:pPr indent="0" algn="just" fontAlgn="auto">
              <a:lnSpc>
                <a:spcPct val="150000"/>
              </a:lnSpc>
            </a:pPr>
            <a:r>
              <a:rPr lang="zh-CN" sz="2000" dirty="0">
                <a:sym typeface="+mn-ea"/>
              </a:rPr>
              <a:t>（</a:t>
            </a:r>
            <a:r>
              <a:rPr lang="en-US" altLang="zh-CN" sz="2000" dirty="0">
                <a:sym typeface="+mn-ea"/>
              </a:rPr>
              <a:t>1</a:t>
            </a:r>
            <a:r>
              <a:rPr lang="zh-CN" sz="2000" dirty="0">
                <a:sym typeface="+mn-ea"/>
              </a:rPr>
              <a:t>）最重要的输入变量：</a:t>
            </a:r>
            <a:r>
              <a:rPr lang="zh-CN" sz="2000" dirty="0">
                <a:sym typeface="+mn-ea"/>
              </a:rPr>
              <a:t>实用性（平均重要性：0.303，归一化重要性：96.2%）</a:t>
            </a:r>
            <a:r>
              <a:rPr lang="zh-CN" sz="2000" dirty="0"/>
              <a:t>；</a:t>
            </a:r>
            <a:endParaRPr lang="zh-CN" sz="2000" dirty="0"/>
          </a:p>
          <a:p>
            <a:pPr indent="0" algn="just" fontAlgn="auto">
              <a:lnSpc>
                <a:spcPct val="150000"/>
              </a:lnSpc>
            </a:pPr>
            <a:r>
              <a:rPr lang="zh-CN" sz="2000" dirty="0"/>
              <a:t>（</a:t>
            </a:r>
            <a:r>
              <a:rPr lang="en-US" altLang="zh-CN" sz="2000" dirty="0"/>
              <a:t>2</a:t>
            </a:r>
            <a:r>
              <a:rPr lang="zh-CN" sz="2000" dirty="0"/>
              <a:t>）其次</a:t>
            </a:r>
            <a:r>
              <a:rPr lang="zh-CN" sz="2000" dirty="0">
                <a:sym typeface="+mn-ea"/>
              </a:rPr>
              <a:t>重要的输入</a:t>
            </a:r>
            <a:r>
              <a:rPr lang="zh-CN" sz="2000" dirty="0">
                <a:sym typeface="+mn-ea"/>
              </a:rPr>
              <a:t>变量</a:t>
            </a:r>
            <a:r>
              <a:rPr lang="zh-CN" sz="2000" dirty="0">
                <a:sym typeface="+mn-ea"/>
              </a:rPr>
              <a:t>：</a:t>
            </a:r>
            <a:r>
              <a:rPr lang="zh-CN" sz="2000" dirty="0"/>
              <a:t>可用性（平均重要性：0.270，归一化重要性：86.7%）、控制（平均重要性：0.241，归一化重要性：77.8%）、完整性（平均重要性：0.185，归一化重要性：60%）。</a:t>
            </a:r>
            <a:endParaRPr lang="zh-CN" sz="2000" dirty="0"/>
          </a:p>
        </p:txBody>
      </p:sp>
      <p:grpSp>
        <p:nvGrpSpPr>
          <p:cNvPr id="35" name="组合 34"/>
          <p:cNvGrpSpPr/>
          <p:nvPr/>
        </p:nvGrpSpPr>
        <p:grpSpPr>
          <a:xfrm>
            <a:off x="0" y="815340"/>
            <a:ext cx="1604010" cy="5336540"/>
            <a:chOff x="0" y="1284"/>
            <a:chExt cx="2526" cy="8404"/>
          </a:xfrm>
        </p:grpSpPr>
        <p:grpSp>
          <p:nvGrpSpPr>
            <p:cNvPr id="36" name="组合 35"/>
            <p:cNvGrpSpPr/>
            <p:nvPr/>
          </p:nvGrpSpPr>
          <p:grpSpPr>
            <a:xfrm>
              <a:off x="0" y="1516"/>
              <a:ext cx="2526" cy="6375"/>
              <a:chOff x="0" y="962169"/>
              <a:chExt cx="1603948" cy="4046227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0" y="4422594"/>
                <a:ext cx="1603948" cy="58580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等腰三角形 37"/>
              <p:cNvSpPr/>
              <p:nvPr/>
            </p:nvSpPr>
            <p:spPr>
              <a:xfrm rot="16200000">
                <a:off x="1504883" y="969507"/>
                <a:ext cx="106403" cy="91727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9" name="文本框 38"/>
            <p:cNvSpPr txBox="1"/>
            <p:nvPr/>
          </p:nvSpPr>
          <p:spPr>
            <a:xfrm>
              <a:off x="319" y="1284"/>
              <a:ext cx="18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buClrTx/>
                <a:buSzTx/>
                <a:buFontTx/>
              </a:pPr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</a:rPr>
                <a:t>研究背景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19" y="5172"/>
              <a:ext cx="18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  <a:sym typeface="+mn-ea"/>
                </a:rPr>
                <a:t>研究</a:t>
              </a:r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  <a:sym typeface="+mn-ea"/>
                </a:rPr>
                <a:t>方法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319" y="9060"/>
              <a:ext cx="18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</a:rPr>
                <a:t>总结</a:t>
              </a:r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</a:rPr>
                <a:t>启发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319" y="3228"/>
              <a:ext cx="18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  <a:sym typeface="+mn-ea"/>
                </a:rPr>
                <a:t>数据收集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319" y="7116"/>
              <a:ext cx="18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sym typeface="+mn-ea"/>
                </a:rPr>
                <a:t>研究结果</a:t>
              </a:r>
              <a:endParaRPr lang="zh-CN" altLang="en-US" sz="2000" b="1" dirty="0">
                <a:solidFill>
                  <a:schemeClr val="bg1"/>
                </a:solidFill>
                <a:sym typeface="+mn-ea"/>
              </a:endParaRPr>
            </a:p>
          </p:txBody>
        </p:sp>
      </p:grpSp>
      <p:pic>
        <p:nvPicPr>
          <p:cNvPr id="2" name="Image1"/>
          <p:cNvPicPr/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4140200" y="4133850"/>
            <a:ext cx="5031740" cy="272351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9171940" y="1686560"/>
            <a:ext cx="2894330" cy="22891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题目：</a:t>
            </a:r>
            <a:r>
              <a:rPr lang="zh-CN" altLang="en-US" dirty="0">
                <a:solidFill>
                  <a:schemeClr val="bg1"/>
                </a:solidFill>
              </a:rPr>
              <a:t>自动驾驶汽车和街道设计：使用虚拟现实实验探索中央分隔带在提高行人过街安全性</a:t>
            </a:r>
            <a:r>
              <a:rPr lang="zh-CN" altLang="en-US" dirty="0">
                <a:solidFill>
                  <a:schemeClr val="bg1"/>
                </a:solidFill>
              </a:rPr>
              <a:t>方面的作用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9171940" y="4354195"/>
            <a:ext cx="3011170" cy="1276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期刊：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Accident Analysis and Prevention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1727835" y="1358900"/>
            <a:ext cx="10338435" cy="38271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dirty="0"/>
              <a:t>本研究采用结构方程模型（SEM）和深度人工神经网络（ANN）相结合的方法，探讨了网络安全因素对加密货币采用行为的影响。</a:t>
            </a:r>
            <a:endParaRPr sz="2000" dirty="0"/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dirty="0"/>
              <a:t>研究发现，完整性、可用性和</a:t>
            </a:r>
            <a:r>
              <a:rPr lang="zh-CN" sz="2000" dirty="0"/>
              <a:t>实用性</a:t>
            </a:r>
            <a:r>
              <a:rPr sz="2000" dirty="0"/>
              <a:t>对用户使用加密货币的态度有显著的正向影响，而拥有/控制则具有负向影响。</a:t>
            </a:r>
            <a:endParaRPr sz="2000" dirty="0"/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dirty="0"/>
              <a:t>此外，态度对持续使用意图有显著的正向影响。</a:t>
            </a:r>
            <a:endParaRPr sz="2000" dirty="0"/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dirty="0"/>
              <a:t>深度ANN模型在预测态度方面表现优于SEM模型。</a:t>
            </a:r>
            <a:endParaRPr sz="2000" dirty="0"/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dirty="0"/>
              <a:t>研究结果表明，网络安全因素是影响加密货币采用行为的重要因素，其中完整性、可用性和</a:t>
            </a:r>
            <a:r>
              <a:rPr lang="zh-CN" sz="2000" dirty="0"/>
              <a:t>实用性</a:t>
            </a:r>
            <a:r>
              <a:rPr sz="2000" dirty="0"/>
              <a:t>尤为重要。</a:t>
            </a:r>
            <a:endParaRPr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1947636" y="700008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 dirty="0">
                <a:solidFill>
                  <a:schemeClr val="accent1"/>
                </a:solidFill>
                <a:sym typeface="+mn-ea"/>
              </a:rPr>
              <a:t>五、研究</a:t>
            </a:r>
            <a:r>
              <a:rPr lang="zh-CN" altLang="en-US" sz="2400" b="1" dirty="0">
                <a:solidFill>
                  <a:schemeClr val="accent1"/>
                </a:solidFill>
                <a:sym typeface="+mn-ea"/>
              </a:rPr>
              <a:t>总结</a:t>
            </a:r>
            <a:endParaRPr lang="zh-CN" altLang="en-US" sz="2400" b="1" dirty="0">
              <a:solidFill>
                <a:schemeClr val="accent1"/>
              </a:solidFill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255" y="815340"/>
            <a:ext cx="1604010" cy="5452110"/>
            <a:chOff x="13" y="1284"/>
            <a:chExt cx="2526" cy="8586"/>
          </a:xfrm>
        </p:grpSpPr>
        <p:grpSp>
          <p:nvGrpSpPr>
            <p:cNvPr id="15" name="组合 14"/>
            <p:cNvGrpSpPr/>
            <p:nvPr/>
          </p:nvGrpSpPr>
          <p:grpSpPr>
            <a:xfrm>
              <a:off x="13" y="1516"/>
              <a:ext cx="2526" cy="8354"/>
              <a:chOff x="8255" y="962169"/>
              <a:chExt cx="1603948" cy="5302243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8255" y="5678610"/>
                <a:ext cx="1603948" cy="58580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13"/>
              <p:cNvSpPr/>
              <p:nvPr/>
            </p:nvSpPr>
            <p:spPr>
              <a:xfrm rot="16200000">
                <a:off x="1504883" y="969507"/>
                <a:ext cx="106403" cy="91727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" name="文本框 2"/>
            <p:cNvSpPr txBox="1"/>
            <p:nvPr/>
          </p:nvSpPr>
          <p:spPr>
            <a:xfrm>
              <a:off x="319" y="1284"/>
              <a:ext cx="18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</a:rPr>
                <a:t>研究背景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19" y="5172"/>
              <a:ext cx="18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  <a:sym typeface="+mn-ea"/>
                </a:rPr>
                <a:t>研究</a:t>
              </a:r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  <a:sym typeface="+mn-ea"/>
                </a:rPr>
                <a:t>方法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19" y="9060"/>
              <a:ext cx="18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buClrTx/>
                <a:buSzTx/>
                <a:buFontTx/>
              </a:pPr>
              <a:r>
                <a:rPr lang="zh-CN" altLang="en-US" sz="2000" b="1" dirty="0">
                  <a:solidFill>
                    <a:schemeClr val="bg1"/>
                  </a:solidFill>
                </a:rPr>
                <a:t>总结启发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19" y="3228"/>
              <a:ext cx="18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  <a:sym typeface="+mn-ea"/>
                </a:rPr>
                <a:t>数据收集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19" y="7116"/>
              <a:ext cx="18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  <a:sym typeface="+mn-ea"/>
                </a:rPr>
                <a:t>研究结果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880485" y="2442845"/>
            <a:ext cx="4977765" cy="141732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zh-CN" altLang="en-US" sz="6600" b="1" spc="300" dirty="0"/>
              <a:t>感谢观看！</a:t>
            </a:r>
            <a:endParaRPr lang="en-US" altLang="zh-CN" sz="6600" b="1" spc="300" dirty="0"/>
          </a:p>
        </p:txBody>
      </p:sp>
      <p:sp>
        <p:nvSpPr>
          <p:cNvPr id="21" name="任意多边形: 形状 20"/>
          <p:cNvSpPr/>
          <p:nvPr/>
        </p:nvSpPr>
        <p:spPr>
          <a:xfrm>
            <a:off x="0" y="6008914"/>
            <a:ext cx="12192000" cy="849086"/>
          </a:xfrm>
          <a:custGeom>
            <a:avLst/>
            <a:gdLst>
              <a:gd name="connsiteX0" fmla="*/ 0 w 12192000"/>
              <a:gd name="connsiteY0" fmla="*/ 0 h 1592262"/>
              <a:gd name="connsiteX1" fmla="*/ 3203 w 12192000"/>
              <a:gd name="connsiteY1" fmla="*/ 0 h 1592262"/>
              <a:gd name="connsiteX2" fmla="*/ 198051 w 12192000"/>
              <a:gd name="connsiteY2" fmla="*/ 37448 h 1592262"/>
              <a:gd name="connsiteX3" fmla="*/ 6115050 w 12192000"/>
              <a:gd name="connsiteY3" fmla="*/ 868362 h 1592262"/>
              <a:gd name="connsiteX4" fmla="*/ 12172950 w 12192000"/>
              <a:gd name="connsiteY4" fmla="*/ 11112 h 1592262"/>
              <a:gd name="connsiteX5" fmla="*/ 12192000 w 12192000"/>
              <a:gd name="connsiteY5" fmla="*/ 6960 h 1592262"/>
              <a:gd name="connsiteX6" fmla="*/ 12192000 w 12192000"/>
              <a:gd name="connsiteY6" fmla="*/ 1592262 h 1592262"/>
              <a:gd name="connsiteX7" fmla="*/ 0 w 12192000"/>
              <a:gd name="connsiteY7" fmla="*/ 1592262 h 1592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1592262">
                <a:moveTo>
                  <a:pt x="0" y="0"/>
                </a:moveTo>
                <a:lnTo>
                  <a:pt x="3203" y="0"/>
                </a:lnTo>
                <a:lnTo>
                  <a:pt x="198051" y="37448"/>
                </a:lnTo>
                <a:cubicBezTo>
                  <a:pt x="1478682" y="287561"/>
                  <a:pt x="4207074" y="865386"/>
                  <a:pt x="6115050" y="868362"/>
                </a:cubicBezTo>
                <a:cubicBezTo>
                  <a:pt x="8150225" y="871537"/>
                  <a:pt x="10950575" y="233362"/>
                  <a:pt x="12172950" y="11112"/>
                </a:cubicBezTo>
                <a:lnTo>
                  <a:pt x="12192000" y="6960"/>
                </a:lnTo>
                <a:lnTo>
                  <a:pt x="12192000" y="1592262"/>
                </a:lnTo>
                <a:lnTo>
                  <a:pt x="0" y="159226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06400" y="0"/>
            <a:ext cx="1930400" cy="513715"/>
            <a:chOff x="406529" y="0"/>
            <a:chExt cx="1282523" cy="513472"/>
          </a:xfrm>
        </p:grpSpPr>
        <p:sp>
          <p:nvSpPr>
            <p:cNvPr id="6" name="矩形 5"/>
            <p:cNvSpPr/>
            <p:nvPr/>
          </p:nvSpPr>
          <p:spPr>
            <a:xfrm>
              <a:off x="406529" y="0"/>
              <a:ext cx="1282523" cy="5134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22952" y="72070"/>
              <a:ext cx="1249680" cy="3681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spc="300" dirty="0">
                  <a:solidFill>
                    <a:schemeClr val="bg1"/>
                  </a:solidFill>
                </a:rPr>
                <a:t>文献汇报</a:t>
              </a:r>
              <a:endParaRPr lang="zh-CN" altLang="en-US" b="1" spc="3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35" y="1571625"/>
            <a:ext cx="12190730" cy="3816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35" y="1781810"/>
            <a:ext cx="12193270" cy="33966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50000"/>
              </a:lnSpc>
              <a:buClrTx/>
              <a:buSzTx/>
              <a:buFontTx/>
            </a:pPr>
            <a:r>
              <a:rPr lang="zh-CN" altLang="en-US" sz="2400" b="1" dirty="0">
                <a:solidFill>
                  <a:schemeClr val="bg1"/>
                </a:solidFill>
              </a:rPr>
              <a:t>A complementary SEM and deep ANN approach to predict the adoption of </a:t>
            </a:r>
            <a:endParaRPr lang="zh-CN" altLang="en-US" sz="2400" b="1" dirty="0">
              <a:solidFill>
                <a:schemeClr val="bg1"/>
              </a:solidFill>
            </a:endParaRPr>
          </a:p>
          <a:p>
            <a:pPr indent="0" algn="ctr" fontAlgn="auto">
              <a:lnSpc>
                <a:spcPct val="150000"/>
              </a:lnSpc>
              <a:buClrTx/>
              <a:buSzTx/>
              <a:buFontTx/>
            </a:pPr>
            <a:r>
              <a:rPr lang="zh-CN" altLang="en-US" sz="2400" b="1" dirty="0">
                <a:solidFill>
                  <a:schemeClr val="bg1"/>
                </a:solidFill>
              </a:rPr>
              <a:t>cryptocurrencies from the perspective of cybersecurity </a:t>
            </a:r>
            <a:endParaRPr lang="zh-CN" altLang="en-US" sz="2400" b="1" dirty="0">
              <a:solidFill>
                <a:schemeClr val="bg1"/>
              </a:solidFill>
            </a:endParaRPr>
          </a:p>
          <a:p>
            <a:pPr indent="0" algn="ctr" fontAlgn="auto">
              <a:lnSpc>
                <a:spcPct val="150000"/>
              </a:lnSpc>
              <a:buClrTx/>
              <a:buSzTx/>
              <a:buFontTx/>
            </a:pP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从网络安全角度预测加密货币采用情况的SEM和深度ANN互补方法</a:t>
            </a:r>
            <a:endParaRPr lang="zh-CN" altLang="en-US" sz="2800" b="1" dirty="0">
              <a:solidFill>
                <a:schemeClr val="bg1"/>
              </a:solidFill>
              <a:sym typeface="+mn-ea"/>
            </a:endParaRPr>
          </a:p>
          <a:p>
            <a:pPr indent="0" algn="ctr" fontAlgn="auto">
              <a:lnSpc>
                <a:spcPct val="150000"/>
              </a:lnSpc>
              <a:buClrTx/>
              <a:buSzTx/>
              <a:buFontTx/>
            </a:pPr>
            <a:r>
              <a:rPr lang="zh-CN" altLang="en-US" sz="2000" b="1" dirty="0">
                <a:solidFill>
                  <a:schemeClr val="bg1"/>
                </a:solidFill>
              </a:rPr>
              <a:t>作者：Ibrahim Arpaci, Mahadi Bahari</a:t>
            </a:r>
            <a:endParaRPr lang="zh-CN" altLang="en-US" sz="2000" b="1" dirty="0">
              <a:solidFill>
                <a:schemeClr val="bg1"/>
              </a:solidFill>
            </a:endParaRPr>
          </a:p>
          <a:p>
            <a:pPr indent="0" algn="ctr" fontAlgn="auto">
              <a:lnSpc>
                <a:spcPct val="200000"/>
              </a:lnSpc>
              <a:buClrTx/>
              <a:buSzTx/>
              <a:buFontTx/>
            </a:pPr>
            <a:r>
              <a:rPr lang="zh-CN" altLang="en-US" sz="2000" b="1" dirty="0">
                <a:solidFill>
                  <a:schemeClr val="bg1"/>
                </a:solidFill>
              </a:rPr>
              <a:t> 期刊：Computers in Human Behavior  </a:t>
            </a:r>
            <a:endParaRPr lang="zh-CN" altLang="en-US" sz="2000" b="1" dirty="0">
              <a:solidFill>
                <a:schemeClr val="bg1"/>
              </a:solidFill>
            </a:endParaRPr>
          </a:p>
          <a:p>
            <a:pPr indent="0" algn="ctr" fontAlgn="auto">
              <a:lnSpc>
                <a:spcPct val="150000"/>
              </a:lnSpc>
              <a:buClrTx/>
              <a:buSzTx/>
              <a:buFontTx/>
            </a:pPr>
            <a:r>
              <a:rPr lang="zh-CN" altLang="en-US" sz="2000" b="1" dirty="0">
                <a:solidFill>
                  <a:schemeClr val="bg1"/>
                </a:solidFill>
              </a:rPr>
              <a:t>时间：20</a:t>
            </a:r>
            <a:r>
              <a:rPr lang="en-US" altLang="zh-CN" sz="2000" b="1" dirty="0">
                <a:solidFill>
                  <a:schemeClr val="bg1"/>
                </a:solidFill>
              </a:rPr>
              <a:t>23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1671955"/>
            <a:ext cx="12192000" cy="38290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50000"/>
              </a:lnSpc>
              <a:buClrTx/>
              <a:buSzTx/>
              <a:buFontTx/>
            </a:pPr>
            <a:r>
              <a:rPr lang="zh-CN" altLang="en-US" sz="2400" b="1" dirty="0">
                <a:solidFill>
                  <a:schemeClr val="bg1"/>
                </a:solidFill>
              </a:rPr>
              <a:t>Campus commute mode choice in a college town: An application of the </a:t>
            </a:r>
            <a:endParaRPr lang="zh-CN" altLang="en-US" sz="2400" b="1" dirty="0">
              <a:solidFill>
                <a:schemeClr val="bg1"/>
              </a:solidFill>
            </a:endParaRPr>
          </a:p>
          <a:p>
            <a:pPr indent="0" algn="ctr" fontAlgn="auto">
              <a:lnSpc>
                <a:spcPct val="150000"/>
              </a:lnSpc>
              <a:buClrTx/>
              <a:buSzTx/>
              <a:buFontTx/>
            </a:pPr>
            <a:r>
              <a:rPr lang="zh-CN" altLang="en-US" sz="2400" b="1" dirty="0">
                <a:solidFill>
                  <a:schemeClr val="bg1"/>
                </a:solidFill>
              </a:rPr>
              <a:t>integrated choice and latent variable (ICLV) model </a:t>
            </a:r>
            <a:endParaRPr lang="zh-CN" altLang="en-US" sz="2400" b="1" dirty="0">
              <a:solidFill>
                <a:schemeClr val="bg1"/>
              </a:solidFill>
            </a:endParaRPr>
          </a:p>
          <a:p>
            <a:pPr indent="0" algn="ctr" fontAlgn="auto">
              <a:lnSpc>
                <a:spcPct val="200000"/>
              </a:lnSpc>
              <a:buClrTx/>
              <a:buSzTx/>
              <a:buFontTx/>
            </a:pP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大学城校园通勤方式选择研究：综合选择与潜在变量（ICLV）模型的应用</a:t>
            </a:r>
            <a:endParaRPr lang="zh-CN" altLang="en-US" sz="2800" b="1" dirty="0">
              <a:solidFill>
                <a:schemeClr val="bg1"/>
              </a:solidFill>
              <a:sym typeface="+mn-ea"/>
            </a:endParaRPr>
          </a:p>
          <a:p>
            <a:pPr indent="0" algn="ctr" fontAlgn="auto">
              <a:lnSpc>
                <a:spcPct val="200000"/>
              </a:lnSpc>
              <a:buClrTx/>
              <a:buSzTx/>
              <a:buFontTx/>
            </a:pPr>
            <a:r>
              <a:rPr lang="zh-CN" altLang="en-US" sz="2000" b="1" dirty="0">
                <a:solidFill>
                  <a:schemeClr val="bg1"/>
                </a:solidFill>
              </a:rPr>
              <a:t>作者：Junghwan Kim，Bumsoo Lee</a:t>
            </a:r>
            <a:endParaRPr lang="zh-CN" altLang="en-US" sz="2400" b="1" dirty="0">
              <a:solidFill>
                <a:schemeClr val="bg1"/>
              </a:solidFill>
            </a:endParaRPr>
          </a:p>
          <a:p>
            <a:pPr indent="0" algn="ctr" fontAlgn="auto">
              <a:lnSpc>
                <a:spcPct val="150000"/>
              </a:lnSpc>
              <a:buClrTx/>
              <a:buSzTx/>
              <a:buFontTx/>
            </a:pPr>
            <a:r>
              <a:rPr lang="zh-CN" altLang="en-US" sz="2000" b="1" dirty="0">
                <a:solidFill>
                  <a:schemeClr val="bg1"/>
                </a:solidFill>
              </a:rPr>
              <a:t>期刊：Travel Behaviour and Society</a:t>
            </a:r>
            <a:endParaRPr lang="zh-CN" altLang="en-US" sz="2000" b="1" dirty="0">
              <a:solidFill>
                <a:schemeClr val="bg1"/>
              </a:solidFill>
            </a:endParaRPr>
          </a:p>
          <a:p>
            <a:pPr indent="0" algn="ctr" fontAlgn="auto">
              <a:lnSpc>
                <a:spcPct val="150000"/>
              </a:lnSpc>
              <a:buClrTx/>
              <a:buSzTx/>
              <a:buFontTx/>
            </a:pPr>
            <a:r>
              <a:rPr lang="zh-CN" altLang="en-US" sz="2000" b="1" dirty="0">
                <a:solidFill>
                  <a:schemeClr val="bg1"/>
                </a:solidFill>
              </a:rPr>
              <a:t>时间：20</a:t>
            </a:r>
            <a:r>
              <a:rPr lang="en-US" altLang="zh-CN" sz="2000" b="1" dirty="0">
                <a:solidFill>
                  <a:schemeClr val="bg1"/>
                </a:solidFill>
              </a:rPr>
              <a:t>23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5705" y="299720"/>
            <a:ext cx="8876030" cy="65589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1947636" y="700008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一、研究背景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171940" y="1686560"/>
            <a:ext cx="2894330" cy="22891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题目：</a:t>
            </a:r>
            <a:r>
              <a:rPr lang="zh-CN" altLang="en-US" dirty="0">
                <a:solidFill>
                  <a:schemeClr val="bg1"/>
                </a:solidFill>
              </a:rPr>
              <a:t>自动驾驶汽车和街道设计：</a:t>
            </a:r>
            <a:r>
              <a:rPr lang="zh-CN" altLang="en-US" dirty="0">
                <a:solidFill>
                  <a:schemeClr val="bg1"/>
                </a:solidFill>
              </a:rPr>
              <a:t>使用虚拟现实实验探索中央分隔带在提高行人过街安全性</a:t>
            </a:r>
            <a:r>
              <a:rPr lang="zh-CN" altLang="en-US" dirty="0">
                <a:solidFill>
                  <a:schemeClr val="bg1"/>
                </a:solidFill>
              </a:rPr>
              <a:t>方面的</a:t>
            </a:r>
            <a:r>
              <a:rPr lang="zh-CN" altLang="en-US" dirty="0">
                <a:solidFill>
                  <a:schemeClr val="bg1"/>
                </a:solidFill>
              </a:rPr>
              <a:t>作用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9171940" y="4354195"/>
            <a:ext cx="3011170" cy="1276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期刊：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Accident Analysis and Prevention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8" name="文本框 37"/>
          <p:cNvSpPr txBox="1"/>
          <p:nvPr>
            <p:custDataLst>
              <p:tags r:id="rId2"/>
            </p:custDataLst>
          </p:nvPr>
        </p:nvSpPr>
        <p:spPr>
          <a:xfrm>
            <a:off x="1730375" y="1382395"/>
            <a:ext cx="10335895" cy="33667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/>
              <a:t>随着区块链技术的发展，加密货币用户数量不断增长，但网络安全风险也日益凸显，阻碍了加密货币的普及。</a:t>
            </a:r>
            <a:endParaRPr lang="zh-CN" altLang="en-US" sz="2000" dirty="0"/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/>
              <a:t>现有研究主要集中在组织和个人层面，鲜有研究关注网络安全因素对加密货币采用行为的影响。</a:t>
            </a:r>
            <a:endParaRPr lang="zh-CN" altLang="en-US" sz="2000" dirty="0"/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/>
              <a:t>本研究旨在填补这一空白，探讨机密性、完整性、可用性、真实性、拥有/控制和实用性这</a:t>
            </a:r>
            <a:r>
              <a:rPr lang="en-US" altLang="zh-CN" sz="2000" dirty="0"/>
              <a:t>6</a:t>
            </a:r>
            <a:r>
              <a:rPr lang="zh-CN" altLang="en-US" sz="2000" dirty="0"/>
              <a:t>个网络安全因素对用户使用加密货币的态度和行为意图的影响，为促进加密货币的健康发展提供理论依据和实践指导。</a:t>
            </a:r>
            <a:endParaRPr lang="zh-CN" altLang="en-US" sz="2000" dirty="0"/>
          </a:p>
        </p:txBody>
      </p:sp>
      <p:grpSp>
        <p:nvGrpSpPr>
          <p:cNvPr id="10" name="组合 9"/>
          <p:cNvGrpSpPr/>
          <p:nvPr/>
        </p:nvGrpSpPr>
        <p:grpSpPr>
          <a:xfrm>
            <a:off x="0" y="699770"/>
            <a:ext cx="1604010" cy="5452110"/>
            <a:chOff x="0" y="1102"/>
            <a:chExt cx="2526" cy="8586"/>
          </a:xfrm>
        </p:grpSpPr>
        <p:grpSp>
          <p:nvGrpSpPr>
            <p:cNvPr id="15" name="组合 14"/>
            <p:cNvGrpSpPr/>
            <p:nvPr/>
          </p:nvGrpSpPr>
          <p:grpSpPr>
            <a:xfrm>
              <a:off x="0" y="1102"/>
              <a:ext cx="2526" cy="923"/>
              <a:chOff x="0" y="699610"/>
              <a:chExt cx="1603948" cy="585802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0" y="699610"/>
                <a:ext cx="1603948" cy="58580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13"/>
              <p:cNvSpPr/>
              <p:nvPr/>
            </p:nvSpPr>
            <p:spPr>
              <a:xfrm rot="16200000">
                <a:off x="1504883" y="969507"/>
                <a:ext cx="106403" cy="91727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文本框 4"/>
            <p:cNvSpPr txBox="1"/>
            <p:nvPr/>
          </p:nvSpPr>
          <p:spPr>
            <a:xfrm>
              <a:off x="319" y="1284"/>
              <a:ext cx="18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</a:rPr>
                <a:t>研究</a:t>
              </a:r>
              <a:r>
                <a:rPr lang="zh-CN" altLang="en-US" sz="2000" b="1" dirty="0">
                  <a:solidFill>
                    <a:schemeClr val="bg1"/>
                  </a:solidFill>
                </a:rPr>
                <a:t>背景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19" y="5172"/>
              <a:ext cx="18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  <a:sym typeface="+mn-ea"/>
                </a:rPr>
                <a:t>研究</a:t>
              </a:r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  <a:sym typeface="+mn-ea"/>
                </a:rPr>
                <a:t>方法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19" y="9060"/>
              <a:ext cx="18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</a:rPr>
                <a:t>总结</a:t>
              </a:r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</a:rPr>
                <a:t>启发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319" y="3228"/>
              <a:ext cx="18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  <a:sym typeface="+mn-ea"/>
                </a:rPr>
                <a:t>数据收集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19" y="7116"/>
              <a:ext cx="18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  <a:sym typeface="+mn-ea"/>
                </a:rPr>
                <a:t>研究结果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1947636" y="700008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accent1"/>
                </a:solidFill>
                <a:sym typeface="+mn-ea"/>
              </a:rPr>
              <a:t>二、数据</a:t>
            </a:r>
            <a:r>
              <a:rPr lang="zh-CN" altLang="en-US" sz="2400" b="1" dirty="0">
                <a:solidFill>
                  <a:schemeClr val="accent1"/>
                </a:solidFill>
                <a:sym typeface="+mn-ea"/>
              </a:rPr>
              <a:t>收集</a:t>
            </a:r>
            <a:endParaRPr lang="zh-CN" altLang="en-US" sz="2400" b="1" dirty="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171940" y="1686560"/>
            <a:ext cx="2894330" cy="22891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题目：</a:t>
            </a:r>
            <a:r>
              <a:rPr lang="zh-CN" altLang="en-US" dirty="0">
                <a:solidFill>
                  <a:schemeClr val="bg1"/>
                </a:solidFill>
              </a:rPr>
              <a:t>自动驾驶汽车和街道设计：</a:t>
            </a:r>
            <a:r>
              <a:rPr lang="zh-CN" altLang="en-US" dirty="0">
                <a:solidFill>
                  <a:schemeClr val="bg1"/>
                </a:solidFill>
              </a:rPr>
              <a:t>使用虚拟现实实验探索中央分隔带在提高行人过街安全性</a:t>
            </a:r>
            <a:r>
              <a:rPr lang="zh-CN" altLang="en-US" dirty="0">
                <a:solidFill>
                  <a:schemeClr val="bg1"/>
                </a:solidFill>
              </a:rPr>
              <a:t>方面的</a:t>
            </a:r>
            <a:r>
              <a:rPr lang="zh-CN" altLang="en-US" dirty="0">
                <a:solidFill>
                  <a:schemeClr val="bg1"/>
                </a:solidFill>
              </a:rPr>
              <a:t>作用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9171940" y="4354195"/>
            <a:ext cx="3011170" cy="1276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期刊：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Accident Analysis and Prevention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8" name="文本框 37"/>
          <p:cNvSpPr txBox="1"/>
          <p:nvPr>
            <p:custDataLst>
              <p:tags r:id="rId2"/>
            </p:custDataLst>
          </p:nvPr>
        </p:nvSpPr>
        <p:spPr>
          <a:xfrm>
            <a:off x="1604010" y="1160145"/>
            <a:ext cx="10587990" cy="43662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sz="2000" dirty="0">
                <a:sym typeface="+mn-ea"/>
              </a:rPr>
              <a:t>研究样本：使用目的抽样方法从符合纳入标准（</a:t>
            </a:r>
            <a:r>
              <a:rPr lang="zh-CN" sz="2000" dirty="0">
                <a:sym typeface="+mn-ea"/>
              </a:rPr>
              <a:t>从事加密货币且年龄超过18岁</a:t>
            </a:r>
            <a:r>
              <a:rPr lang="zh-CN" sz="2000" dirty="0">
                <a:sym typeface="+mn-ea"/>
              </a:rPr>
              <a:t>）的加密货币用户中选择的；</a:t>
            </a:r>
            <a:endParaRPr lang="zh-CN" sz="2000" dirty="0">
              <a:sym typeface="+mn-ea"/>
            </a:endParaRPr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sz="2000" dirty="0">
                <a:sym typeface="+mn-ea"/>
              </a:rPr>
              <a:t>最小样本量：在95%的置信水平下，人口代表所需的样本量计算为400（</a:t>
            </a:r>
            <a:r>
              <a:rPr lang="zh-CN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Yamane</a:t>
            </a:r>
            <a:r>
              <a:rPr lang="zh-CN" sz="2000" dirty="0">
                <a:sym typeface="+mn-ea"/>
              </a:rPr>
              <a:t>的公式</a:t>
            </a:r>
            <a:r>
              <a:rPr lang="zh-CN" sz="2000" dirty="0">
                <a:sym typeface="+mn-ea"/>
              </a:rPr>
              <a:t>）；</a:t>
            </a:r>
            <a:endParaRPr lang="zh-CN" sz="2000" dirty="0">
              <a:sym typeface="+mn-ea"/>
            </a:endParaRPr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sz="2000" dirty="0">
                <a:sym typeface="+mn-ea"/>
              </a:rPr>
              <a:t>问卷调查：使用Google表单收集</a:t>
            </a:r>
            <a:r>
              <a:rPr lang="zh-CN" sz="2000" dirty="0">
                <a:sym typeface="+mn-ea"/>
              </a:rPr>
              <a:t>数据；</a:t>
            </a:r>
            <a:endParaRPr lang="zh-CN" sz="2000" dirty="0">
              <a:sym typeface="+mn-ea"/>
            </a:endParaRPr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sz="2000" dirty="0">
                <a:sym typeface="+mn-ea"/>
              </a:rPr>
              <a:t>参与者：450名</a:t>
            </a:r>
            <a:r>
              <a:rPr lang="en-US" altLang="zh-CN" sz="2000" dirty="0">
                <a:sym typeface="+mn-ea"/>
              </a:rPr>
              <a:t>——</a:t>
            </a:r>
            <a:r>
              <a:rPr lang="zh-CN" sz="2000" dirty="0">
                <a:sym typeface="+mn-ea"/>
              </a:rPr>
              <a:t>女性（</a:t>
            </a:r>
            <a:r>
              <a:rPr lang="zh-CN" sz="2000" dirty="0">
                <a:sym typeface="+mn-ea"/>
              </a:rPr>
              <a:t>261名），</a:t>
            </a:r>
            <a:r>
              <a:rPr lang="zh-CN" sz="2000" dirty="0">
                <a:sym typeface="+mn-ea"/>
              </a:rPr>
              <a:t>男性（</a:t>
            </a:r>
            <a:r>
              <a:rPr lang="zh-CN" sz="2000" dirty="0">
                <a:sym typeface="+mn-ea"/>
              </a:rPr>
              <a:t>189名），平均年龄=21.34，范围=18-38；</a:t>
            </a:r>
            <a:endParaRPr lang="zh-CN" sz="2000" dirty="0">
              <a:sym typeface="+mn-ea"/>
            </a:endParaRPr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sz="2000" dirty="0">
                <a:sym typeface="+mn-ea"/>
              </a:rPr>
              <a:t>研究工具：网络安全量表（CS–S）</a:t>
            </a:r>
            <a:r>
              <a:rPr lang="en-US" altLang="zh-CN" sz="2000" dirty="0">
                <a:sym typeface="+mn-ea"/>
              </a:rPr>
              <a:t>——衡量个人的网络安全认知和做法</a:t>
            </a:r>
            <a:r>
              <a:rPr lang="zh-CN" altLang="en-US" sz="2000" dirty="0">
                <a:sym typeface="+mn-ea"/>
              </a:rPr>
              <a:t>（</a:t>
            </a:r>
            <a:r>
              <a:rPr lang="en-US" altLang="zh-CN" sz="2000" dirty="0">
                <a:sym typeface="+mn-ea"/>
              </a:rPr>
              <a:t>含25个项目</a:t>
            </a:r>
            <a:r>
              <a:rPr lang="zh-CN" altLang="en-US" sz="2000" dirty="0">
                <a:sym typeface="+mn-ea"/>
              </a:rPr>
              <a:t>）；</a:t>
            </a:r>
            <a:endParaRPr lang="zh-CN" altLang="en-US" sz="2000" dirty="0">
              <a:sym typeface="+mn-ea"/>
            </a:endParaRPr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en-US" altLang="zh-CN" sz="2000" dirty="0">
                <a:sym typeface="+mn-ea"/>
              </a:rPr>
              <a:t>网络安全因素——真实性、可用性、机密性、完整性、拥有/控制和</a:t>
            </a:r>
            <a:r>
              <a:rPr lang="zh-CN" altLang="en-US" sz="2000" dirty="0">
                <a:sym typeface="+mn-ea"/>
              </a:rPr>
              <a:t>实用性</a:t>
            </a:r>
            <a:endParaRPr lang="en-US" altLang="zh-CN" sz="2000" dirty="0">
              <a:sym typeface="+mn-ea"/>
            </a:endParaRPr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sz="2000" dirty="0">
                <a:sym typeface="+mn-ea"/>
              </a:rPr>
              <a:t>量表</a:t>
            </a:r>
            <a:r>
              <a:rPr lang="zh-CN" sz="2000" dirty="0">
                <a:sym typeface="+mn-ea"/>
              </a:rPr>
              <a:t>设计：五点李克特式量表</a:t>
            </a:r>
            <a:endParaRPr lang="zh-CN" sz="2000" dirty="0">
              <a:sym typeface="+mn-ea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0" y="815340"/>
            <a:ext cx="1604010" cy="5336540"/>
            <a:chOff x="0" y="1284"/>
            <a:chExt cx="2526" cy="8404"/>
          </a:xfrm>
        </p:grpSpPr>
        <p:grpSp>
          <p:nvGrpSpPr>
            <p:cNvPr id="15" name="组合 14"/>
            <p:cNvGrpSpPr/>
            <p:nvPr/>
          </p:nvGrpSpPr>
          <p:grpSpPr>
            <a:xfrm>
              <a:off x="0" y="1516"/>
              <a:ext cx="2526" cy="2487"/>
              <a:chOff x="0" y="962169"/>
              <a:chExt cx="1603948" cy="1578624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0" y="1954991"/>
                <a:ext cx="1603948" cy="58580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p>
                <a:pPr algn="ctr"/>
                <a:endParaRPr lang="zh-CN" altLang="en-US"/>
              </a:p>
            </p:txBody>
          </p:sp>
          <p:sp>
            <p:nvSpPr>
              <p:cNvPr id="14" name="等腰三角形 13"/>
              <p:cNvSpPr/>
              <p:nvPr/>
            </p:nvSpPr>
            <p:spPr>
              <a:xfrm rot="16200000">
                <a:off x="1504883" y="969507"/>
                <a:ext cx="106403" cy="91727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p>
                <a:pPr algn="ctr"/>
                <a:endParaRPr lang="zh-CN" altLang="en-US"/>
              </a:p>
            </p:txBody>
          </p:sp>
        </p:grpSp>
        <p:sp>
          <p:nvSpPr>
            <p:cNvPr id="5" name="文本框 4"/>
            <p:cNvSpPr txBox="1"/>
            <p:nvPr/>
          </p:nvSpPr>
          <p:spPr>
            <a:xfrm>
              <a:off x="319" y="1284"/>
              <a:ext cx="18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>
                <a:buClrTx/>
                <a:buSzTx/>
                <a:buFontTx/>
              </a:pPr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</a:rPr>
                <a:t>研究背景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19" y="5172"/>
              <a:ext cx="18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  <a:sym typeface="+mn-ea"/>
                </a:rPr>
                <a:t>研究</a:t>
              </a:r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  <a:sym typeface="+mn-ea"/>
                </a:rPr>
                <a:t>方法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19" y="9060"/>
              <a:ext cx="18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</a:rPr>
                <a:t>总结</a:t>
              </a:r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</a:rPr>
                <a:t>启发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319" y="3228"/>
              <a:ext cx="18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sym typeface="+mn-ea"/>
                </a:rPr>
                <a:t>数据收集</a:t>
              </a:r>
              <a:endParaRPr lang="zh-CN" altLang="en-US" sz="2000" b="1" dirty="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19" y="7116"/>
              <a:ext cx="18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  <a:sym typeface="+mn-ea"/>
                </a:rPr>
                <a:t>研究结果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1947636" y="700008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accent1"/>
                </a:solidFill>
                <a:sym typeface="+mn-ea"/>
              </a:rPr>
              <a:t>二、数据</a:t>
            </a:r>
            <a:r>
              <a:rPr lang="zh-CN" altLang="en-US" sz="2400" b="1" dirty="0">
                <a:solidFill>
                  <a:schemeClr val="accent1"/>
                </a:solidFill>
                <a:sym typeface="+mn-ea"/>
              </a:rPr>
              <a:t>收集</a:t>
            </a:r>
            <a:endParaRPr lang="zh-CN" altLang="en-US" sz="2400" b="1" dirty="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171940" y="1686560"/>
            <a:ext cx="2894330" cy="22891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题目：</a:t>
            </a:r>
            <a:r>
              <a:rPr lang="zh-CN" altLang="en-US" dirty="0">
                <a:solidFill>
                  <a:schemeClr val="bg1"/>
                </a:solidFill>
              </a:rPr>
              <a:t>自动驾驶汽车和街道设计：</a:t>
            </a:r>
            <a:r>
              <a:rPr lang="zh-CN" altLang="en-US" dirty="0">
                <a:solidFill>
                  <a:schemeClr val="bg1"/>
                </a:solidFill>
              </a:rPr>
              <a:t>使用虚拟现实实验探索中央分隔带在提高行人过街安全性</a:t>
            </a:r>
            <a:r>
              <a:rPr lang="zh-CN" altLang="en-US" dirty="0">
                <a:solidFill>
                  <a:schemeClr val="bg1"/>
                </a:solidFill>
              </a:rPr>
              <a:t>方面的</a:t>
            </a:r>
            <a:r>
              <a:rPr lang="zh-CN" altLang="en-US" dirty="0">
                <a:solidFill>
                  <a:schemeClr val="bg1"/>
                </a:solidFill>
              </a:rPr>
              <a:t>作用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9171940" y="4354195"/>
            <a:ext cx="3011170" cy="1276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期刊：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Accident Analysis and Prevention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8" name="文本框 37"/>
          <p:cNvSpPr txBox="1"/>
          <p:nvPr>
            <p:custDataLst>
              <p:tags r:id="rId2"/>
            </p:custDataLst>
          </p:nvPr>
        </p:nvSpPr>
        <p:spPr>
          <a:xfrm>
            <a:off x="1604010" y="1160145"/>
            <a:ext cx="10587990" cy="29216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sz="2000" dirty="0">
                <a:sym typeface="+mn-ea"/>
              </a:rPr>
              <a:t>研究</a:t>
            </a:r>
            <a:r>
              <a:rPr lang="zh-CN" sz="2000" dirty="0">
                <a:sym typeface="+mn-ea"/>
              </a:rPr>
              <a:t>模型：</a:t>
            </a:r>
            <a:endParaRPr lang="zh-CN" sz="2000" dirty="0">
              <a:sym typeface="+mn-ea"/>
            </a:endParaRPr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sz="2000" dirty="0">
                <a:sym typeface="+mn-ea"/>
              </a:rPr>
              <a:t>本研究开发了一个基于Parkerian hexad和TRA的预测模型，以更好地解释用户使用加密货币的态度和持续意图；</a:t>
            </a:r>
            <a:endParaRPr lang="zh-CN" sz="2000" dirty="0">
              <a:sym typeface="+mn-ea"/>
            </a:endParaRPr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sz="2000" dirty="0">
                <a:sym typeface="+mn-ea"/>
              </a:rPr>
              <a:t>研究模型，见</a:t>
            </a:r>
            <a:r>
              <a:rPr lang="zh-CN" sz="2000" dirty="0">
                <a:sym typeface="+mn-ea"/>
              </a:rPr>
              <a:t>图1。</a:t>
            </a:r>
            <a:endParaRPr lang="zh-CN" sz="2000" dirty="0">
              <a:sym typeface="+mn-ea"/>
            </a:endParaRPr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sz="2000" dirty="0">
                <a:sym typeface="+mn-ea"/>
              </a:rPr>
              <a:t>用户的态度由六个网络安全因素预测，包括可用性、机密性、真实性、完整性、拥有/控制和实用性。此外，用户的态度可以预测使用加密货币的持续意图。</a:t>
            </a:r>
            <a:endParaRPr lang="zh-CN" sz="2000" dirty="0">
              <a:sym typeface="+mn-ea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0" y="815340"/>
            <a:ext cx="1604010" cy="5336540"/>
            <a:chOff x="0" y="1284"/>
            <a:chExt cx="2526" cy="8404"/>
          </a:xfrm>
        </p:grpSpPr>
        <p:grpSp>
          <p:nvGrpSpPr>
            <p:cNvPr id="15" name="组合 14"/>
            <p:cNvGrpSpPr/>
            <p:nvPr/>
          </p:nvGrpSpPr>
          <p:grpSpPr>
            <a:xfrm>
              <a:off x="0" y="1516"/>
              <a:ext cx="2526" cy="2487"/>
              <a:chOff x="0" y="962169"/>
              <a:chExt cx="1603948" cy="1578624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0" y="1954991"/>
                <a:ext cx="1603948" cy="58580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p>
                <a:pPr algn="ctr"/>
                <a:endParaRPr lang="zh-CN" altLang="en-US"/>
              </a:p>
            </p:txBody>
          </p:sp>
          <p:sp>
            <p:nvSpPr>
              <p:cNvPr id="14" name="等腰三角形 13"/>
              <p:cNvSpPr/>
              <p:nvPr/>
            </p:nvSpPr>
            <p:spPr>
              <a:xfrm rot="16200000">
                <a:off x="1504883" y="969507"/>
                <a:ext cx="106403" cy="91727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p>
                <a:pPr algn="ctr"/>
                <a:endParaRPr lang="zh-CN" altLang="en-US"/>
              </a:p>
            </p:txBody>
          </p:sp>
        </p:grpSp>
        <p:sp>
          <p:nvSpPr>
            <p:cNvPr id="5" name="文本框 4"/>
            <p:cNvSpPr txBox="1"/>
            <p:nvPr/>
          </p:nvSpPr>
          <p:spPr>
            <a:xfrm>
              <a:off x="319" y="1284"/>
              <a:ext cx="18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>
                <a:buClrTx/>
                <a:buSzTx/>
                <a:buFontTx/>
              </a:pPr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</a:rPr>
                <a:t>研究背景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19" y="5172"/>
              <a:ext cx="18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  <a:sym typeface="+mn-ea"/>
                </a:rPr>
                <a:t>研究</a:t>
              </a:r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  <a:sym typeface="+mn-ea"/>
                </a:rPr>
                <a:t>方法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19" y="9060"/>
              <a:ext cx="18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</a:rPr>
                <a:t>总结</a:t>
              </a:r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</a:rPr>
                <a:t>启发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319" y="3228"/>
              <a:ext cx="18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sym typeface="+mn-ea"/>
                </a:rPr>
                <a:t>数据收集</a:t>
              </a:r>
              <a:endParaRPr lang="zh-CN" altLang="en-US" sz="2000" b="1" dirty="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19" y="7116"/>
              <a:ext cx="18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  <a:sym typeface="+mn-ea"/>
                </a:rPr>
                <a:t>研究结果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endParaRPr>
            </a:p>
          </p:txBody>
        </p:sp>
      </p:grpSp>
      <p:pic>
        <p:nvPicPr>
          <p:cNvPr id="1041" name="Image1"/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3141345" y="3975735"/>
            <a:ext cx="4312285" cy="28816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1947636" y="700008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accent1"/>
                </a:solidFill>
                <a:sym typeface="+mn-ea"/>
              </a:rPr>
              <a:t>二、数据</a:t>
            </a:r>
            <a:r>
              <a:rPr lang="zh-CN" altLang="en-US" sz="2400" b="1" dirty="0">
                <a:solidFill>
                  <a:schemeClr val="accent1"/>
                </a:solidFill>
                <a:sym typeface="+mn-ea"/>
              </a:rPr>
              <a:t>收集</a:t>
            </a:r>
            <a:endParaRPr lang="zh-CN" altLang="en-US" sz="2400" b="1" dirty="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171940" y="1686560"/>
            <a:ext cx="2894330" cy="22891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题目：</a:t>
            </a:r>
            <a:r>
              <a:rPr lang="zh-CN" altLang="en-US" dirty="0">
                <a:solidFill>
                  <a:schemeClr val="bg1"/>
                </a:solidFill>
              </a:rPr>
              <a:t>自动驾驶汽车和街道设计：</a:t>
            </a:r>
            <a:r>
              <a:rPr lang="zh-CN" altLang="en-US" dirty="0">
                <a:solidFill>
                  <a:schemeClr val="bg1"/>
                </a:solidFill>
              </a:rPr>
              <a:t>使用虚拟现实实验探索中央分隔带在提高行人过街安全性</a:t>
            </a:r>
            <a:r>
              <a:rPr lang="zh-CN" altLang="en-US" dirty="0">
                <a:solidFill>
                  <a:schemeClr val="bg1"/>
                </a:solidFill>
              </a:rPr>
              <a:t>方面的</a:t>
            </a:r>
            <a:r>
              <a:rPr lang="zh-CN" altLang="en-US" dirty="0">
                <a:solidFill>
                  <a:schemeClr val="bg1"/>
                </a:solidFill>
              </a:rPr>
              <a:t>作用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9171940" y="4354195"/>
            <a:ext cx="3011170" cy="1276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期刊：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Accident Analysis and Prevention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8" name="文本框 37"/>
          <p:cNvSpPr txBox="1"/>
          <p:nvPr>
            <p:custDataLst>
              <p:tags r:id="rId2"/>
            </p:custDataLst>
          </p:nvPr>
        </p:nvSpPr>
        <p:spPr>
          <a:xfrm>
            <a:off x="1604010" y="1160145"/>
            <a:ext cx="10587990" cy="5251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sz="2000" dirty="0">
                <a:sym typeface="+mn-ea"/>
              </a:rPr>
              <a:t>测量项目，见</a:t>
            </a:r>
            <a:r>
              <a:rPr lang="zh-CN" sz="2000" dirty="0">
                <a:sym typeface="+mn-ea"/>
              </a:rPr>
              <a:t>图。</a:t>
            </a:r>
            <a:endParaRPr lang="zh-CN" sz="2000" dirty="0">
              <a:sym typeface="+mn-ea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0" y="815340"/>
            <a:ext cx="1604010" cy="5336540"/>
            <a:chOff x="0" y="1284"/>
            <a:chExt cx="2526" cy="8404"/>
          </a:xfrm>
        </p:grpSpPr>
        <p:grpSp>
          <p:nvGrpSpPr>
            <p:cNvPr id="15" name="组合 14"/>
            <p:cNvGrpSpPr/>
            <p:nvPr/>
          </p:nvGrpSpPr>
          <p:grpSpPr>
            <a:xfrm>
              <a:off x="0" y="1516"/>
              <a:ext cx="2526" cy="2487"/>
              <a:chOff x="0" y="962169"/>
              <a:chExt cx="1603948" cy="1578624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0" y="1954991"/>
                <a:ext cx="1603948" cy="58580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p>
                <a:pPr algn="ctr"/>
                <a:endParaRPr lang="zh-CN" altLang="en-US"/>
              </a:p>
            </p:txBody>
          </p:sp>
          <p:sp>
            <p:nvSpPr>
              <p:cNvPr id="14" name="等腰三角形 13"/>
              <p:cNvSpPr/>
              <p:nvPr/>
            </p:nvSpPr>
            <p:spPr>
              <a:xfrm rot="16200000">
                <a:off x="1504883" y="969507"/>
                <a:ext cx="106403" cy="91727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p>
                <a:pPr algn="ctr"/>
                <a:endParaRPr lang="zh-CN" altLang="en-US"/>
              </a:p>
            </p:txBody>
          </p:sp>
        </p:grpSp>
        <p:sp>
          <p:nvSpPr>
            <p:cNvPr id="5" name="文本框 4"/>
            <p:cNvSpPr txBox="1"/>
            <p:nvPr/>
          </p:nvSpPr>
          <p:spPr>
            <a:xfrm>
              <a:off x="319" y="1284"/>
              <a:ext cx="18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>
                <a:buClrTx/>
                <a:buSzTx/>
                <a:buFontTx/>
              </a:pPr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</a:rPr>
                <a:t>研究背景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19" y="5172"/>
              <a:ext cx="18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  <a:sym typeface="+mn-ea"/>
                </a:rPr>
                <a:t>研究</a:t>
              </a:r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  <a:sym typeface="+mn-ea"/>
                </a:rPr>
                <a:t>方法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19" y="9060"/>
              <a:ext cx="18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</a:rPr>
                <a:t>总结</a:t>
              </a:r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</a:rPr>
                <a:t>启发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319" y="3228"/>
              <a:ext cx="18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sym typeface="+mn-ea"/>
                </a:rPr>
                <a:t>数据收集</a:t>
              </a:r>
              <a:endParaRPr lang="zh-CN" altLang="en-US" sz="2000" b="1" dirty="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19" y="7116"/>
              <a:ext cx="18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  <a:sym typeface="+mn-ea"/>
                </a:rPr>
                <a:t>研究结果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endParaRPr>
            </a:p>
          </p:txBody>
        </p:sp>
      </p:grpSp>
      <p:pic>
        <p:nvPicPr>
          <p:cNvPr id="6" name="图片 6" descr="17311417945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940" y="1685290"/>
            <a:ext cx="3655060" cy="5086985"/>
          </a:xfrm>
          <a:prstGeom prst="rect">
            <a:avLst/>
          </a:prstGeom>
        </p:spPr>
      </p:pic>
      <p:pic>
        <p:nvPicPr>
          <p:cNvPr id="2" name="图片 7" descr="1731141855786"/>
          <p:cNvPicPr>
            <a:picLocks noChangeAspect="1"/>
          </p:cNvPicPr>
          <p:nvPr/>
        </p:nvPicPr>
        <p:blipFill>
          <a:blip r:embed="rId4"/>
          <a:srcRect l="2394"/>
          <a:stretch>
            <a:fillRect/>
          </a:stretch>
        </p:blipFill>
        <p:spPr>
          <a:xfrm>
            <a:off x="6170930" y="189865"/>
            <a:ext cx="3671570" cy="3730625"/>
          </a:xfrm>
          <a:prstGeom prst="rect">
            <a:avLst/>
          </a:prstGeom>
        </p:spPr>
      </p:pic>
      <p:pic>
        <p:nvPicPr>
          <p:cNvPr id="8" name="图片 8" descr="173114188830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1240" y="3920490"/>
            <a:ext cx="3764280" cy="28060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1947636" y="700008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accent1"/>
                </a:solidFill>
                <a:sym typeface="+mn-ea"/>
              </a:rPr>
              <a:t>三、研究</a:t>
            </a:r>
            <a:r>
              <a:rPr lang="zh-CN" altLang="en-US" sz="2400" b="1" dirty="0">
                <a:solidFill>
                  <a:schemeClr val="accent1"/>
                </a:solidFill>
              </a:rPr>
              <a:t>方法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171940" y="1686560"/>
            <a:ext cx="2894330" cy="22891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题目：</a:t>
            </a:r>
            <a:r>
              <a:rPr lang="zh-CN" altLang="en-US" dirty="0">
                <a:solidFill>
                  <a:schemeClr val="bg1"/>
                </a:solidFill>
              </a:rPr>
              <a:t>自动驾驶汽车和街道设计：</a:t>
            </a:r>
            <a:r>
              <a:rPr lang="zh-CN" altLang="en-US" dirty="0">
                <a:solidFill>
                  <a:schemeClr val="bg1"/>
                </a:solidFill>
              </a:rPr>
              <a:t>使用虚拟现实实验探索中央分隔带在提高行人过街安全性</a:t>
            </a:r>
            <a:r>
              <a:rPr lang="zh-CN" altLang="en-US" dirty="0">
                <a:solidFill>
                  <a:schemeClr val="bg1"/>
                </a:solidFill>
              </a:rPr>
              <a:t>方面的</a:t>
            </a:r>
            <a:r>
              <a:rPr lang="zh-CN" altLang="en-US" dirty="0">
                <a:solidFill>
                  <a:schemeClr val="bg1"/>
                </a:solidFill>
              </a:rPr>
              <a:t>作用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9171940" y="4354195"/>
            <a:ext cx="3011170" cy="1276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期刊：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Accident Analysis and Prevention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8" name="文本框 37"/>
          <p:cNvSpPr txBox="1"/>
          <p:nvPr>
            <p:custDataLst>
              <p:tags r:id="rId2"/>
            </p:custDataLst>
          </p:nvPr>
        </p:nvSpPr>
        <p:spPr>
          <a:xfrm>
            <a:off x="1680210" y="1219200"/>
            <a:ext cx="10386060" cy="18859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508000" algn="just" fontAlgn="auto">
              <a:lnSpc>
                <a:spcPct val="150000"/>
              </a:lnSpc>
              <a:buClrTx/>
              <a:buSzTx/>
              <a:buFontTx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>
                <a:sym typeface="+mn-ea"/>
              </a:rPr>
              <a:t>本研究遵循SEM的混合互补方法和深度ANN方法来评估预测模型。</a:t>
            </a:r>
            <a:endParaRPr lang="zh-CN" altLang="en-US" sz="2000" dirty="0">
              <a:sym typeface="+mn-ea"/>
            </a:endParaRPr>
          </a:p>
          <a:p>
            <a:pPr indent="508000" algn="just" fontAlgn="auto">
              <a:lnSpc>
                <a:spcPct val="150000"/>
              </a:lnSpc>
              <a:buClrTx/>
              <a:buSzTx/>
              <a:buFontTx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>
                <a:sym typeface="+mn-ea"/>
              </a:rPr>
              <a:t>SEM方法</a:t>
            </a:r>
            <a:r>
              <a:rPr lang="en-US" altLang="zh-CN" sz="2000" dirty="0">
                <a:sym typeface="+mn-ea"/>
              </a:rPr>
              <a:t>——</a:t>
            </a:r>
            <a:r>
              <a:rPr lang="zh-CN" altLang="en-US" sz="2000" dirty="0">
                <a:sym typeface="+mn-ea"/>
              </a:rPr>
              <a:t>识别内生（因）变量和外生（自变量）之间的线性</a:t>
            </a:r>
            <a:r>
              <a:rPr lang="zh-CN" altLang="en-US" sz="2000" dirty="0">
                <a:sym typeface="+mn-ea"/>
              </a:rPr>
              <a:t>关系；</a:t>
            </a:r>
            <a:endParaRPr lang="zh-CN" altLang="en-US" sz="2000" dirty="0">
              <a:sym typeface="+mn-ea"/>
            </a:endParaRPr>
          </a:p>
          <a:p>
            <a:pPr indent="508000" algn="just" fontAlgn="auto">
              <a:lnSpc>
                <a:spcPct val="150000"/>
              </a:lnSpc>
              <a:buClrTx/>
              <a:buSzTx/>
              <a:buFontTx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>
                <a:sym typeface="+mn-ea"/>
              </a:rPr>
              <a:t>深度ANN模型</a:t>
            </a:r>
            <a:r>
              <a:rPr lang="en-US" altLang="zh-CN" sz="2000" dirty="0">
                <a:sym typeface="+mn-ea"/>
              </a:rPr>
              <a:t>——</a:t>
            </a:r>
            <a:r>
              <a:rPr lang="zh-CN" altLang="en-US" sz="2000" dirty="0">
                <a:sym typeface="+mn-ea"/>
              </a:rPr>
              <a:t>识别</a:t>
            </a:r>
            <a:r>
              <a:rPr lang="zh-CN" altLang="en-US" sz="2000" dirty="0">
                <a:sym typeface="+mn-ea"/>
              </a:rPr>
              <a:t>内生（因）变量和外生（自变量）之间</a:t>
            </a:r>
            <a:r>
              <a:rPr lang="zh-CN" altLang="en-US" sz="2000" dirty="0">
                <a:sym typeface="+mn-ea"/>
              </a:rPr>
              <a:t>的非线性</a:t>
            </a:r>
            <a:r>
              <a:rPr lang="zh-CN" altLang="en-US" sz="2000" dirty="0">
                <a:sym typeface="+mn-ea"/>
              </a:rPr>
              <a:t>关系。</a:t>
            </a:r>
            <a:endParaRPr lang="zh-CN" altLang="en-US" sz="2000" dirty="0">
              <a:sym typeface="+mn-ea"/>
            </a:endParaRPr>
          </a:p>
          <a:p>
            <a:pPr indent="508000" algn="just" fontAlgn="auto">
              <a:lnSpc>
                <a:spcPct val="150000"/>
              </a:lnSpc>
              <a:buClrTx/>
              <a:buSzTx/>
              <a:buFontTx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>
                <a:sym typeface="+mn-ea"/>
              </a:rPr>
              <a:t>图2显示了研究设计和方法的概述。</a:t>
            </a:r>
            <a:endParaRPr lang="zh-CN" altLang="en-US" sz="2000" dirty="0">
              <a:sym typeface="+mn-ea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0" y="815340"/>
            <a:ext cx="1604010" cy="5336540"/>
            <a:chOff x="0" y="1284"/>
            <a:chExt cx="2526" cy="8404"/>
          </a:xfrm>
        </p:grpSpPr>
        <p:grpSp>
          <p:nvGrpSpPr>
            <p:cNvPr id="15" name="组合 14"/>
            <p:cNvGrpSpPr/>
            <p:nvPr/>
          </p:nvGrpSpPr>
          <p:grpSpPr>
            <a:xfrm>
              <a:off x="0" y="1516"/>
              <a:ext cx="2526" cy="4488"/>
              <a:chOff x="0" y="962169"/>
              <a:chExt cx="1603948" cy="2848602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0" y="3224969"/>
                <a:ext cx="1603948" cy="58580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13"/>
              <p:cNvSpPr/>
              <p:nvPr/>
            </p:nvSpPr>
            <p:spPr>
              <a:xfrm rot="16200000">
                <a:off x="1504883" y="969507"/>
                <a:ext cx="106403" cy="91727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文本框 4"/>
            <p:cNvSpPr txBox="1"/>
            <p:nvPr/>
          </p:nvSpPr>
          <p:spPr>
            <a:xfrm>
              <a:off x="319" y="1284"/>
              <a:ext cx="18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</a:rPr>
                <a:t>研究背景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19" y="5172"/>
              <a:ext cx="18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sym typeface="+mn-ea"/>
                </a:rPr>
                <a:t>研究方法</a:t>
              </a:r>
              <a:endParaRPr lang="zh-CN" altLang="en-US" sz="2000" b="1" dirty="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19" y="9060"/>
              <a:ext cx="18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</a:rPr>
                <a:t>总结</a:t>
              </a:r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</a:rPr>
                <a:t>启发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19" y="3228"/>
              <a:ext cx="18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  <a:sym typeface="+mn-ea"/>
                </a:rPr>
                <a:t>数据收集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19" y="7116"/>
              <a:ext cx="18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  <a:sym typeface="+mn-ea"/>
                </a:rPr>
                <a:t>研究结果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endParaRPr>
            </a:p>
          </p:txBody>
        </p:sp>
      </p:grpSp>
      <p:pic>
        <p:nvPicPr>
          <p:cNvPr id="1067" name="图片 1" descr="1727588159860"/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2694305" y="3517900"/>
            <a:ext cx="7649210" cy="30708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1947636" y="700008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四、研究</a:t>
            </a:r>
            <a:r>
              <a:rPr lang="zh-CN" altLang="en-US" sz="2400" b="1" dirty="0">
                <a:solidFill>
                  <a:schemeClr val="accent1"/>
                </a:solidFill>
              </a:rPr>
              <a:t>结果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171940" y="1686560"/>
            <a:ext cx="2894330" cy="22891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题目：</a:t>
            </a:r>
            <a:r>
              <a:rPr lang="zh-CN" altLang="en-US" dirty="0">
                <a:solidFill>
                  <a:schemeClr val="bg1"/>
                </a:solidFill>
              </a:rPr>
              <a:t>自动驾驶汽车和街道设计：</a:t>
            </a:r>
            <a:r>
              <a:rPr lang="zh-CN" altLang="en-US" dirty="0">
                <a:solidFill>
                  <a:schemeClr val="bg1"/>
                </a:solidFill>
              </a:rPr>
              <a:t>使用虚拟现实实验探索中央分隔带在提高行人过街安全性</a:t>
            </a:r>
            <a:r>
              <a:rPr lang="zh-CN" altLang="en-US" dirty="0">
                <a:solidFill>
                  <a:schemeClr val="bg1"/>
                </a:solidFill>
              </a:rPr>
              <a:t>方面的</a:t>
            </a:r>
            <a:r>
              <a:rPr lang="zh-CN" altLang="en-US" dirty="0">
                <a:solidFill>
                  <a:schemeClr val="bg1"/>
                </a:solidFill>
              </a:rPr>
              <a:t>作用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9171940" y="4354195"/>
            <a:ext cx="3011170" cy="1276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期刊：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Accident Analysis and Prevention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1604010" y="1153160"/>
            <a:ext cx="10142220" cy="5334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b="1" dirty="0"/>
              <a:t>（一）正态性和可分解性</a:t>
            </a:r>
            <a:r>
              <a:rPr lang="en-US" altLang="zh-CN" sz="2000" dirty="0"/>
              <a:t>——评估数据是否适合进行因子分析</a:t>
            </a:r>
            <a:endParaRPr lang="en-US" altLang="zh-CN" sz="2000" dirty="0"/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1729105" y="1686560"/>
            <a:ext cx="10337165" cy="20053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dirty="0"/>
              <a:t>Kaiser的“测量样本充分性”为0.886，Bartlett的球形度检验具有统计学</a:t>
            </a:r>
            <a:r>
              <a:rPr lang="zh-CN" sz="2000" dirty="0"/>
              <a:t>意义；</a:t>
            </a:r>
            <a:endParaRPr lang="zh-CN" sz="2000" dirty="0"/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dirty="0"/>
              <a:t>这些结果表明，数据适合进行因子分析</a:t>
            </a:r>
            <a:r>
              <a:rPr lang="zh-CN" sz="2000" dirty="0"/>
              <a:t>。</a:t>
            </a:r>
            <a:endParaRPr sz="2000" dirty="0"/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dirty="0"/>
              <a:t>正态性检验结果（偏度Skewness，SE =0.115，峰度Kurtosis ，SE =0.229）以及描述性统计量</a:t>
            </a:r>
            <a:r>
              <a:rPr lang="zh-CN" sz="2000" dirty="0"/>
              <a:t>，见</a:t>
            </a:r>
            <a:r>
              <a:rPr sz="2000" dirty="0">
                <a:sym typeface="+mn-ea"/>
              </a:rPr>
              <a:t>表</a:t>
            </a:r>
            <a:r>
              <a:rPr lang="zh-CN" sz="2000" dirty="0">
                <a:sym typeface="+mn-ea"/>
              </a:rPr>
              <a:t>。</a:t>
            </a:r>
            <a:endParaRPr lang="zh-CN" sz="2000" dirty="0">
              <a:sym typeface="+mn-ea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0" y="815340"/>
            <a:ext cx="1604010" cy="5336540"/>
            <a:chOff x="0" y="1284"/>
            <a:chExt cx="2526" cy="8404"/>
          </a:xfrm>
        </p:grpSpPr>
        <p:grpSp>
          <p:nvGrpSpPr>
            <p:cNvPr id="36" name="组合 35"/>
            <p:cNvGrpSpPr/>
            <p:nvPr/>
          </p:nvGrpSpPr>
          <p:grpSpPr>
            <a:xfrm>
              <a:off x="0" y="1516"/>
              <a:ext cx="2526" cy="6375"/>
              <a:chOff x="0" y="962169"/>
              <a:chExt cx="1603948" cy="4046227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0" y="4422594"/>
                <a:ext cx="1603948" cy="58580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等腰三角形 37"/>
              <p:cNvSpPr/>
              <p:nvPr/>
            </p:nvSpPr>
            <p:spPr>
              <a:xfrm rot="16200000">
                <a:off x="1504883" y="969507"/>
                <a:ext cx="106403" cy="91727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9" name="文本框 38"/>
            <p:cNvSpPr txBox="1"/>
            <p:nvPr/>
          </p:nvSpPr>
          <p:spPr>
            <a:xfrm>
              <a:off x="319" y="1284"/>
              <a:ext cx="18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buClrTx/>
                <a:buSzTx/>
                <a:buFontTx/>
              </a:pPr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</a:rPr>
                <a:t>研究背景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19" y="5172"/>
              <a:ext cx="18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  <a:sym typeface="+mn-ea"/>
                </a:rPr>
                <a:t>研究</a:t>
              </a:r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  <a:sym typeface="+mn-ea"/>
                </a:rPr>
                <a:t>方法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319" y="9060"/>
              <a:ext cx="18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</a:rPr>
                <a:t>总结</a:t>
              </a:r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</a:rPr>
                <a:t>启发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319" y="3228"/>
              <a:ext cx="18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  <a:sym typeface="+mn-ea"/>
                </a:rPr>
                <a:t>数据收集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319" y="7116"/>
              <a:ext cx="1888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sym typeface="+mn-ea"/>
                </a:rPr>
                <a:t>研究结果</a:t>
              </a:r>
              <a:endParaRPr lang="zh-CN" altLang="en-US" sz="2000" b="1" dirty="0">
                <a:solidFill>
                  <a:schemeClr val="bg1"/>
                </a:solidFill>
                <a:sym typeface="+mn-ea"/>
              </a:endParaRPr>
            </a:p>
          </p:txBody>
        </p:sp>
      </p:grpSp>
      <p:pic>
        <p:nvPicPr>
          <p:cNvPr id="1083" name="Image1"/>
          <p:cNvPicPr/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1905635" y="3692525"/>
            <a:ext cx="6762750" cy="316547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commondata" val="eyJoZGlkIjoiZGJhZDVmYzE5NzdkZjQ5NjE0YWRhNDlkMmE4YTBkN2EifQ==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中科院蓝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C4994"/>
      </a:accent1>
      <a:accent2>
        <a:srgbClr val="CA865F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wrap="square" rtlCol="0" anchor="ctr"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4400</Words>
  <Application>WPS 演示</Application>
  <PresentationFormat>宽屏</PresentationFormat>
  <Paragraphs>359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Arial Unicode MS</vt:lpstr>
      <vt:lpstr>等线</vt:lpstr>
      <vt:lpstr>Calibri</vt:lpstr>
      <vt:lpstr>仿宋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eee7y_</cp:lastModifiedBy>
  <cp:revision>1539</cp:revision>
  <dcterms:created xsi:type="dcterms:W3CDTF">2022-12-24T13:33:00Z</dcterms:created>
  <dcterms:modified xsi:type="dcterms:W3CDTF">2024-11-10T15:54:42Z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3A8EC7C379FF47B7AEC71AE7AED227E1_13</vt:lpwstr>
  </property>
  <property fmtid="{D5CDD505-2E9C-101B-9397-08002B2CF9AE}" pid="3" name="KSOProductBuildVer">
    <vt:lpwstr>2052-12.1.0.18608</vt:lpwstr>
  </property>
</Properties>
</file>