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9"/>
  </p:notesMasterIdLst>
  <p:sldIdLst>
    <p:sldId id="256" r:id="rId3"/>
    <p:sldId id="258" r:id="rId4"/>
    <p:sldId id="264" r:id="rId5"/>
    <p:sldId id="257" r:id="rId6"/>
    <p:sldId id="468" r:id="rId7"/>
    <p:sldId id="485" r:id="rId8"/>
    <p:sldId id="486" r:id="rId10"/>
    <p:sldId id="401" r:id="rId11"/>
    <p:sldId id="490" r:id="rId12"/>
    <p:sldId id="491" r:id="rId13"/>
    <p:sldId id="429" r:id="rId14"/>
    <p:sldId id="492" r:id="rId15"/>
    <p:sldId id="431" r:id="rId16"/>
    <p:sldId id="487" r:id="rId17"/>
    <p:sldId id="432" r:id="rId18"/>
    <p:sldId id="373" r:id="rId19"/>
    <p:sldId id="469" r:id="rId20"/>
    <p:sldId id="470" r:id="rId21"/>
    <p:sldId id="434" r:id="rId22"/>
    <p:sldId id="471" r:id="rId23"/>
    <p:sldId id="435" r:id="rId24"/>
    <p:sldId id="403" r:id="rId25"/>
    <p:sldId id="451" r:id="rId26"/>
    <p:sldId id="394" r:id="rId27"/>
    <p:sldId id="493" r:id="rId28"/>
    <p:sldId id="397" r:id="rId29"/>
    <p:sldId id="396" r:id="rId30"/>
    <p:sldId id="473" r:id="rId31"/>
    <p:sldId id="439" r:id="rId32"/>
    <p:sldId id="474" r:id="rId33"/>
    <p:sldId id="475" r:id="rId34"/>
    <p:sldId id="477" r:id="rId35"/>
    <p:sldId id="478" r:id="rId36"/>
    <p:sldId id="479" r:id="rId37"/>
    <p:sldId id="480" r:id="rId38"/>
    <p:sldId id="481" r:id="rId39"/>
    <p:sldId id="482" r:id="rId40"/>
    <p:sldId id="483" r:id="rId41"/>
    <p:sldId id="484" r:id="rId42"/>
    <p:sldId id="349" r:id="rId43"/>
    <p:sldId id="265" r:id="rId44"/>
    <p:sldId id="266" r:id="rId45"/>
    <p:sldId id="425" r:id="rId46"/>
    <p:sldId id="302" r:id="rId47"/>
  </p:sldIdLst>
  <p:sldSz cx="12192000" cy="6858000"/>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68" userDrawn="1">
          <p15:clr>
            <a:srgbClr val="A4A3A4"/>
          </p15:clr>
        </p15:guide>
        <p15:guide id="2" pos="2026" userDrawn="1">
          <p15:clr>
            <a:srgbClr val="A4A3A4"/>
          </p15:clr>
        </p15:guide>
        <p15:guide id="3" pos="5630" userDrawn="1">
          <p15:clr>
            <a:srgbClr val="A4A3A4"/>
          </p15:clr>
        </p15:guide>
        <p15:guide id="4"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6ACAC"/>
    <a:srgbClr val="F9C7C7"/>
    <a:srgbClr val="E8E8E8"/>
    <a:srgbClr val="D5D5D5"/>
    <a:srgbClr val="C0C0C0"/>
    <a:srgbClr val="FDE7E7"/>
    <a:srgbClr val="FBD9D9"/>
    <a:srgbClr val="F8C0C0"/>
    <a:srgbClr val="A11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9" autoAdjust="0"/>
    <p:restoredTop sz="94660"/>
  </p:normalViewPr>
  <p:slideViewPr>
    <p:cSldViewPr snapToGrid="0" showGuides="1">
      <p:cViewPr varScale="1">
        <p:scale>
          <a:sx n="100" d="100"/>
          <a:sy n="100" d="100"/>
        </p:scale>
        <p:origin x="1218" y="84"/>
      </p:cViewPr>
      <p:guideLst>
        <p:guide orient="horz" pos="3468"/>
        <p:guide pos="2026"/>
        <p:guide pos="563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gs" Target="tags/tag101.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08043-7B73-4AEA-A83B-1845838945A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F9D89-0FA3-4657-B495-A12000107B2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A2A463C-8A17-4A8D-B0B4-7766AA8D5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1F0E9-3BF6-457F-9976-1858A2C91091}" type="slidenum">
              <a:rPr lang="zh-CN" altLang="en-US" smtClean="0"/>
            </a:fld>
            <a:endParaRPr lang="zh-CN" altLang="en-US"/>
          </a:p>
        </p:txBody>
      </p:sp>
      <p:pic>
        <p:nvPicPr>
          <p:cNvPr id="2" name="图片 1" descr="1"/>
          <p:cNvPicPr>
            <a:picLocks noChangeAspect="1"/>
          </p:cNvPicPr>
          <p:nvPr userDrawn="1"/>
        </p:nvPicPr>
        <p:blipFill>
          <a:blip r:embed="rId2"/>
          <a:stretch>
            <a:fillRect/>
          </a:stretch>
        </p:blipFill>
        <p:spPr>
          <a:xfrm>
            <a:off x="10311130" y="180975"/>
            <a:ext cx="1731010" cy="58610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矩形 1"/>
          <p:cNvSpPr/>
          <p:nvPr userDrawn="1"/>
        </p:nvSpPr>
        <p:spPr>
          <a:xfrm>
            <a:off x="0" y="0"/>
            <a:ext cx="160394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日期占位符 3"/>
          <p:cNvSpPr>
            <a:spLocks noGrp="1"/>
          </p:cNvSpPr>
          <p:nvPr>
            <p:ph type="dt" sz="half" idx="10"/>
          </p:nvPr>
        </p:nvSpPr>
        <p:spPr/>
        <p:txBody>
          <a:bodyPr/>
          <a:lstStyle/>
          <a:p>
            <a:fld id="{8A2A463C-8A17-4A8D-B0B4-7766AA8D5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1F0E9-3BF6-457F-9976-1858A2C91091}" type="slidenum">
              <a:rPr lang="zh-CN" altLang="en-US" smtClean="0"/>
            </a:fld>
            <a:endParaRPr lang="zh-CN" altLang="en-US"/>
          </a:p>
        </p:txBody>
      </p:sp>
      <p:pic>
        <p:nvPicPr>
          <p:cNvPr id="3" name="图片 2" descr="1"/>
          <p:cNvPicPr>
            <a:picLocks noChangeAspect="1"/>
          </p:cNvPicPr>
          <p:nvPr userDrawn="1">
            <p:custDataLst>
              <p:tags r:id="rId2"/>
            </p:custDataLst>
          </p:nvPr>
        </p:nvPicPr>
        <p:blipFill>
          <a:blip r:embed="rId3"/>
          <a:stretch>
            <a:fillRect/>
          </a:stretch>
        </p:blipFill>
        <p:spPr>
          <a:xfrm>
            <a:off x="10311130" y="180975"/>
            <a:ext cx="1731010" cy="58610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4EE297-474B-4A86-A7C8-228BCE0B587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877DEB-90F5-4A8C-8837-7104AE75A0B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A463C-8A17-4A8D-B0B4-7766AA8D533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1F0E9-3BF6-457F-9976-1858A2C910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5.png"/><Relationship Id="rId2" Type="http://schemas.openxmlformats.org/officeDocument/2006/relationships/tags" Target="../tags/tag21.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33.xml"/><Relationship Id="rId6" Type="http://schemas.openxmlformats.org/officeDocument/2006/relationships/image" Target="../media/image4.png"/><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43.xml"/><Relationship Id="rId1" Type="http://schemas.openxmlformats.org/officeDocument/2006/relationships/tags" Target="../tags/tag4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47.xml"/><Relationship Id="rId1" Type="http://schemas.openxmlformats.org/officeDocument/2006/relationships/tags" Target="../tags/tag46.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8.png"/><Relationship Id="rId2" Type="http://schemas.openxmlformats.org/officeDocument/2006/relationships/tags" Target="../tags/tag49.xml"/><Relationship Id="rId1" Type="http://schemas.openxmlformats.org/officeDocument/2006/relationships/tags" Target="../tags/tag48.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1" Type="http://schemas.openxmlformats.org/officeDocument/2006/relationships/slideLayout" Target="../slideLayouts/slideLayout1.xml"/><Relationship Id="rId10" Type="http://schemas.openxmlformats.org/officeDocument/2006/relationships/tags" Target="../tags/tag1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51.xml"/><Relationship Id="rId1" Type="http://schemas.openxmlformats.org/officeDocument/2006/relationships/tags" Target="../tags/tag50.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tags" Target="../tags/tag56.xml"/><Relationship Id="rId1" Type="http://schemas.openxmlformats.org/officeDocument/2006/relationships/tags" Target="../tags/tag5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1.xml"/><Relationship Id="rId3" Type="http://schemas.openxmlformats.org/officeDocument/2006/relationships/image" Target="../media/image12.png"/><Relationship Id="rId2" Type="http://schemas.openxmlformats.org/officeDocument/2006/relationships/tags" Target="../tags/tag60.xml"/><Relationship Id="rId1" Type="http://schemas.openxmlformats.org/officeDocument/2006/relationships/tags" Target="../tags/tag59.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tags" Target="../tags/tag63.xml"/><Relationship Id="rId1" Type="http://schemas.openxmlformats.org/officeDocument/2006/relationships/tags" Target="../tags/tag62.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tags" Target="../tags/tag66.xml"/><Relationship Id="rId3" Type="http://schemas.openxmlformats.org/officeDocument/2006/relationships/image" Target="../media/image13.png"/><Relationship Id="rId2" Type="http://schemas.openxmlformats.org/officeDocument/2006/relationships/tags" Target="../tags/tag65.xml"/><Relationship Id="rId1" Type="http://schemas.openxmlformats.org/officeDocument/2006/relationships/tags" Target="../tags/tag64.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tags" Target="../tags/tag68.xml"/><Relationship Id="rId1" Type="http://schemas.openxmlformats.org/officeDocument/2006/relationships/tags" Target="../tags/tag67.xml"/></Relationships>
</file>

<file path=ppt/slides/_rels/slide28.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image" Target="../media/image15.png"/><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1" Type="http://schemas.openxmlformats.org/officeDocument/2006/relationships/notesSlide" Target="../notesSlides/notesSlide4.xml"/><Relationship Id="rId10" Type="http://schemas.openxmlformats.org/officeDocument/2006/relationships/slideLayout" Target="../slideLayouts/slideLayout2.xml"/><Relationship Id="rId1" Type="http://schemas.openxmlformats.org/officeDocument/2006/relationships/tags" Target="../tags/tag69.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tags" Target="../tags/tag80.xml"/><Relationship Id="rId1" Type="http://schemas.openxmlformats.org/officeDocument/2006/relationships/tags" Target="../tags/tag79.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82.xml"/><Relationship Id="rId2" Type="http://schemas.openxmlformats.org/officeDocument/2006/relationships/image" Target="../media/image18.png"/><Relationship Id="rId1" Type="http://schemas.openxmlformats.org/officeDocument/2006/relationships/tags" Target="../tags/tag81.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tags" Target="../tags/tag84.xml"/><Relationship Id="rId1" Type="http://schemas.openxmlformats.org/officeDocument/2006/relationships/tags" Target="../tags/tag83.xml"/></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7.png"/><Relationship Id="rId2" Type="http://schemas.openxmlformats.org/officeDocument/2006/relationships/tags" Target="../tags/tag86.xml"/><Relationship Id="rId1" Type="http://schemas.openxmlformats.org/officeDocument/2006/relationships/tags" Target="../tags/tag85.xml"/></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7.png"/><Relationship Id="rId2" Type="http://schemas.openxmlformats.org/officeDocument/2006/relationships/tags" Target="../tags/tag88.xml"/><Relationship Id="rId1" Type="http://schemas.openxmlformats.org/officeDocument/2006/relationships/tags" Target="../tags/tag87.xml"/></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7.png"/><Relationship Id="rId2" Type="http://schemas.openxmlformats.org/officeDocument/2006/relationships/tags" Target="../tags/tag90.xml"/><Relationship Id="rId1" Type="http://schemas.openxmlformats.org/officeDocument/2006/relationships/tags" Target="../tags/tag89.xml"/></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92.xml"/><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tags" Target="../tags/tag91.xml"/></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7.png"/><Relationship Id="rId2" Type="http://schemas.openxmlformats.org/officeDocument/2006/relationships/tags" Target="../tags/tag94.xml"/><Relationship Id="rId1" Type="http://schemas.openxmlformats.org/officeDocument/2006/relationships/tags" Target="../tags/tag93.xml"/></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7.png"/><Relationship Id="rId2" Type="http://schemas.openxmlformats.org/officeDocument/2006/relationships/tags" Target="../tags/tag96.xml"/><Relationship Id="rId1" Type="http://schemas.openxmlformats.org/officeDocument/2006/relationships/tags" Target="../tags/tag95.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tags" Target="../tags/tag98.xml"/><Relationship Id="rId1" Type="http://schemas.openxmlformats.org/officeDocument/2006/relationships/tags" Target="../tags/tag9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tags" Target="../tags/tag9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tags" Target="../tags/tag15.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17.xml"/><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19.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文本框 22"/>
          <p:cNvSpPr txBox="1"/>
          <p:nvPr/>
        </p:nvSpPr>
        <p:spPr>
          <a:xfrm>
            <a:off x="4185285" y="3608070"/>
            <a:ext cx="3965575" cy="1122680"/>
          </a:xfrm>
          <a:prstGeom prst="rect">
            <a:avLst/>
          </a:prstGeom>
          <a:noFill/>
        </p:spPr>
        <p:txBody>
          <a:bodyPr wrap="square">
            <a:noAutofit/>
          </a:bodyPr>
          <a:lstStyle/>
          <a:p>
            <a:pPr algn="ctr"/>
            <a:r>
              <a:rPr lang="zh-CN" altLang="en-US" sz="4400" dirty="0"/>
              <a:t>学习进展汇报</a:t>
            </a:r>
            <a:endParaRPr lang="zh-CN" altLang="en-US" sz="4400" dirty="0"/>
          </a:p>
        </p:txBody>
      </p:sp>
      <p:grpSp>
        <p:nvGrpSpPr>
          <p:cNvPr id="26" name="组合 25"/>
          <p:cNvGrpSpPr/>
          <p:nvPr/>
        </p:nvGrpSpPr>
        <p:grpSpPr>
          <a:xfrm>
            <a:off x="406400" y="0"/>
            <a:ext cx="1930400" cy="513715"/>
            <a:chOff x="406529" y="0"/>
            <a:chExt cx="1282523" cy="513472"/>
          </a:xfrm>
        </p:grpSpPr>
        <p:sp>
          <p:nvSpPr>
            <p:cNvPr id="24" name="矩形 23"/>
            <p:cNvSpPr/>
            <p:nvPr/>
          </p:nvSpPr>
          <p:spPr>
            <a:xfrm>
              <a:off x="406529" y="0"/>
              <a:ext cx="1282523" cy="51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文本框 24"/>
            <p:cNvSpPr txBox="1"/>
            <p:nvPr/>
          </p:nvSpPr>
          <p:spPr>
            <a:xfrm>
              <a:off x="422952" y="72070"/>
              <a:ext cx="1249680" cy="368126"/>
            </a:xfrm>
            <a:prstGeom prst="rect">
              <a:avLst/>
            </a:prstGeom>
            <a:noFill/>
          </p:spPr>
          <p:txBody>
            <a:bodyPr wrap="square" rtlCol="0">
              <a:spAutoFit/>
            </a:bodyPr>
            <a:lstStyle/>
            <a:p>
              <a:pPr algn="ctr"/>
              <a:r>
                <a:rPr lang="zh-CN" altLang="en-US" b="1" spc="300" dirty="0">
                  <a:solidFill>
                    <a:schemeClr val="bg1"/>
                  </a:solidFill>
                </a:rPr>
                <a:t>学习进展汇报</a:t>
              </a:r>
              <a:endParaRPr lang="zh-CN" altLang="en-US" b="1" spc="300" dirty="0">
                <a:solidFill>
                  <a:schemeClr val="bg1"/>
                </a:solidFill>
              </a:endParaRPr>
            </a:p>
          </p:txBody>
        </p:sp>
      </p:grpSp>
      <p:sp>
        <p:nvSpPr>
          <p:cNvPr id="28" name="文本框 27"/>
          <p:cNvSpPr txBox="1"/>
          <p:nvPr/>
        </p:nvSpPr>
        <p:spPr>
          <a:xfrm>
            <a:off x="5182235" y="5344795"/>
            <a:ext cx="1972310" cy="410210"/>
          </a:xfrm>
          <a:prstGeom prst="rect">
            <a:avLst/>
          </a:prstGeom>
          <a:noFill/>
        </p:spPr>
        <p:txBody>
          <a:bodyPr wrap="none" rtlCol="0">
            <a:noAutofit/>
          </a:bodyPr>
          <a:lstStyle/>
          <a:p>
            <a:r>
              <a:rPr lang="zh-CN" altLang="en-US" sz="2000" dirty="0"/>
              <a:t>汇报人：</a:t>
            </a:r>
            <a:r>
              <a:rPr lang="zh-CN" altLang="en-US" sz="2000" dirty="0"/>
              <a:t>曹思雨</a:t>
            </a:r>
            <a:endParaRPr lang="zh-CN" altLang="en-US" sz="2000" dirty="0"/>
          </a:p>
        </p:txBody>
      </p:sp>
      <p:pic>
        <p:nvPicPr>
          <p:cNvPr id="3" name="图片 2" descr="3"/>
          <p:cNvPicPr>
            <a:picLocks noChangeAspect="1"/>
          </p:cNvPicPr>
          <p:nvPr/>
        </p:nvPicPr>
        <p:blipFill>
          <a:blip r:embed="rId1"/>
          <a:stretch>
            <a:fillRect/>
          </a:stretch>
        </p:blipFill>
        <p:spPr>
          <a:xfrm>
            <a:off x="4828540" y="782955"/>
            <a:ext cx="2679065" cy="26460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011680" cy="460375"/>
          </a:xfrm>
          <a:prstGeom prst="rect">
            <a:avLst/>
          </a:prstGeom>
          <a:noFill/>
        </p:spPr>
        <p:txBody>
          <a:bodyPr wrap="none" rtlCol="0">
            <a:spAutoFit/>
          </a:bodyPr>
          <a:lstStyle/>
          <a:p>
            <a:pPr algn="l"/>
            <a:r>
              <a:rPr lang="zh-CN" altLang="en-US" sz="2400" b="1" dirty="0">
                <a:solidFill>
                  <a:schemeClr val="accent1"/>
                </a:solidFill>
                <a:sym typeface="+mn-ea"/>
              </a:rPr>
              <a:t>二、理论</a:t>
            </a:r>
            <a:r>
              <a:rPr lang="zh-CN" altLang="en-US" sz="2400" b="1" dirty="0">
                <a:solidFill>
                  <a:schemeClr val="accent1"/>
                </a:solidFill>
                <a:sym typeface="+mn-ea"/>
              </a:rPr>
              <a:t>背景</a:t>
            </a:r>
            <a:endParaRPr lang="zh-CN" altLang="en-US" sz="2400" b="1" dirty="0">
              <a:solidFill>
                <a:schemeClr val="accent1"/>
              </a:solidFill>
              <a:sym typeface="+mn-ea"/>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04010" y="1160780"/>
            <a:ext cx="10578465" cy="1682750"/>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zh-CN" altLang="en-US" sz="2400" b="1" dirty="0"/>
              <a:t>（三）信任转移理论</a:t>
            </a:r>
            <a:endParaRPr lang="zh-CN" altLang="en-US" sz="2400" b="1"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SAV有两个潜在的信任源：（</a:t>
            </a:r>
            <a:r>
              <a:rPr lang="en-US" altLang="zh-CN" sz="2000" dirty="0"/>
              <a:t>1</a:t>
            </a:r>
            <a:r>
              <a:rPr lang="zh-CN" altLang="en-US" sz="2000" dirty="0"/>
              <a:t>）共享出行（</a:t>
            </a:r>
            <a:r>
              <a:rPr lang="en-US" altLang="zh-CN" sz="2000" dirty="0"/>
              <a:t>2</a:t>
            </a:r>
            <a:r>
              <a:rPr lang="zh-CN" altLang="en-US" sz="2000" dirty="0"/>
              <a:t>）自动驾驶汽车。</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本研究中，理论模型中：只涉及对共享出行的信任，</a:t>
            </a:r>
            <a:r>
              <a:rPr lang="zh-CN" altLang="en-US" sz="2000" dirty="0">
                <a:sym typeface="+mn-ea"/>
              </a:rPr>
              <a:t>对自动驾驶汽车的信任被排除在外</a:t>
            </a:r>
            <a:r>
              <a:rPr lang="zh-CN" altLang="en-US" sz="2000" dirty="0"/>
              <a:t>；</a:t>
            </a:r>
            <a:endParaRPr lang="zh-CN" altLang="en-US" sz="2000" dirty="0"/>
          </a:p>
        </p:txBody>
      </p:sp>
      <p:pic>
        <p:nvPicPr>
          <p:cNvPr id="2" name="图片 1" descr="图1"/>
          <p:cNvPicPr>
            <a:picLocks noChangeAspect="1"/>
          </p:cNvPicPr>
          <p:nvPr/>
        </p:nvPicPr>
        <p:blipFill>
          <a:blip r:embed="rId3"/>
          <a:srcRect b="6752"/>
          <a:stretch>
            <a:fillRect/>
          </a:stretch>
        </p:blipFill>
        <p:spPr>
          <a:xfrm>
            <a:off x="6884670" y="635"/>
            <a:ext cx="3169285" cy="1757045"/>
          </a:xfrm>
          <a:prstGeom prst="rect">
            <a:avLst/>
          </a:prstGeom>
        </p:spPr>
      </p:pic>
      <p:pic>
        <p:nvPicPr>
          <p:cNvPr id="29" name="图片 29" descr="图2"/>
          <p:cNvPicPr>
            <a:picLocks noChangeAspect="1"/>
          </p:cNvPicPr>
          <p:nvPr/>
        </p:nvPicPr>
        <p:blipFill>
          <a:blip r:embed="rId4"/>
          <a:srcRect l="1744" t="2622" b="5507"/>
          <a:stretch>
            <a:fillRect/>
          </a:stretch>
        </p:blipFill>
        <p:spPr>
          <a:xfrm>
            <a:off x="3186430" y="2778125"/>
            <a:ext cx="7502525" cy="40798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926080" cy="460375"/>
          </a:xfrm>
          <a:prstGeom prst="rect">
            <a:avLst/>
          </a:prstGeom>
          <a:noFill/>
        </p:spPr>
        <p:txBody>
          <a:bodyPr wrap="none" rtlCol="0">
            <a:spAutoFit/>
          </a:bodyPr>
          <a:lstStyle/>
          <a:p>
            <a:pPr algn="l"/>
            <a:r>
              <a:rPr lang="zh-CN" altLang="en-US" sz="2400" b="1" dirty="0">
                <a:solidFill>
                  <a:schemeClr val="accent1"/>
                </a:solidFill>
                <a:sym typeface="+mn-ea"/>
              </a:rPr>
              <a:t>三、研究</a:t>
            </a:r>
            <a:r>
              <a:rPr lang="zh-CN" altLang="en-US" sz="2400" b="1" dirty="0">
                <a:solidFill>
                  <a:schemeClr val="accent1"/>
                </a:solidFill>
              </a:rPr>
              <a:t>模型和</a:t>
            </a:r>
            <a:r>
              <a:rPr lang="zh-CN" altLang="en-US" sz="2400" b="1" dirty="0">
                <a:solidFill>
                  <a:schemeClr val="accent1"/>
                </a:solidFill>
              </a:rPr>
              <a:t>假设</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80210" y="1160780"/>
            <a:ext cx="10386060" cy="1129030"/>
          </a:xfrm>
          <a:prstGeom prst="rect">
            <a:avLst/>
          </a:prstGeom>
          <a:noFill/>
        </p:spPr>
        <p:txBody>
          <a:bodyPr wrap="square" rtlCol="0">
            <a:noAutofit/>
          </a:bodyPr>
          <a:p>
            <a:pPr indent="609600" algn="just" fontAlgn="auto">
              <a:lnSpc>
                <a:spcPct val="150000"/>
              </a:lnSpc>
              <a:buClrTx/>
              <a:buSzTx/>
              <a:buFontTx/>
              <a:extLst>
                <a:ext uri="{35155182-B16C-46BC-9424-99874614C6A1}">
                  <wpsdc:indentchars xmlns:wpsdc="http://www.wps.cn/officeDocument/2017/drawingmlCustomData" val="200" checksum="4158780845"/>
                </a:ext>
              </a:extLst>
            </a:pPr>
            <a:r>
              <a:rPr lang="zh-CN" altLang="en-US" sz="2400" b="1" dirty="0"/>
              <a:t>（一）基于人格的刺激：信任倾向</a:t>
            </a:r>
            <a:endParaRPr lang="zh-CN" altLang="en-US" sz="2400" b="1" dirty="0"/>
          </a:p>
          <a:p>
            <a:pPr indent="508000" algn="just" fontAlgn="auto">
              <a:lnSpc>
                <a:spcPct val="150000"/>
              </a:lnSpc>
              <a:buClrTx/>
              <a:buSzTx/>
              <a:buFontTx/>
              <a:extLst>
                <a:ext uri="{35155182-B16C-46BC-9424-99874614C6A1}">
                  <wpsdc:indentchars xmlns:wpsdc="http://www.wps.cn/officeDocument/2017/drawingmlCustomData" val="200" checksum="282533468"/>
                </a:ext>
              </a:extLst>
            </a:pPr>
            <a:r>
              <a:rPr lang="zh-CN" altLang="en-US" sz="2000" dirty="0"/>
              <a:t>信任倾向反映了一种自然的内在信任倾向（受试者主要受到</a:t>
            </a:r>
            <a:r>
              <a:rPr lang="zh-CN" altLang="en-US" sz="2000" dirty="0">
                <a:sym typeface="+mn-ea"/>
              </a:rPr>
              <a:t>刺激中的表面线索）。</a:t>
            </a:r>
            <a:endParaRPr lang="zh-CN" altLang="en-US" sz="2000" dirty="0">
              <a:sym typeface="+mn-ea"/>
            </a:endParaRPr>
          </a:p>
        </p:txBody>
      </p:sp>
      <p:sp>
        <p:nvSpPr>
          <p:cNvPr id="2" name="文本框 1"/>
          <p:cNvSpPr txBox="1"/>
          <p:nvPr>
            <p:custDataLst>
              <p:tags r:id="rId3"/>
            </p:custDataLst>
          </p:nvPr>
        </p:nvSpPr>
        <p:spPr>
          <a:xfrm>
            <a:off x="1604010" y="6248400"/>
            <a:ext cx="10386060" cy="61023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H1a</a:t>
            </a:r>
            <a:r>
              <a:rPr lang="zh-CN" altLang="en-US" sz="2000" dirty="0"/>
              <a:t>：信任倾向（TP）对SAV的初始信任（TS）有</a:t>
            </a:r>
            <a:r>
              <a:rPr lang="zh-CN" altLang="en-US" sz="2000" dirty="0">
                <a:sym typeface="+mn-ea"/>
              </a:rPr>
              <a:t>正向</a:t>
            </a:r>
            <a:r>
              <a:rPr lang="zh-CN" altLang="en-US" sz="2000" dirty="0">
                <a:sym typeface="+mn-ea"/>
              </a:rPr>
              <a:t>的</a:t>
            </a:r>
            <a:r>
              <a:rPr lang="zh-CN" altLang="en-US" sz="2000" dirty="0"/>
              <a:t>直接影响。</a:t>
            </a:r>
            <a:endParaRPr lang="zh-CN" altLang="en-US" sz="2000" dirty="0"/>
          </a:p>
        </p:txBody>
      </p:sp>
      <p:pic>
        <p:nvPicPr>
          <p:cNvPr id="29" name="图片 29" descr="图2"/>
          <p:cNvPicPr>
            <a:picLocks noChangeAspect="1"/>
          </p:cNvPicPr>
          <p:nvPr/>
        </p:nvPicPr>
        <p:blipFill>
          <a:blip r:embed="rId4"/>
          <a:srcRect l="1744" t="2622" b="5507"/>
          <a:stretch>
            <a:fillRect/>
          </a:stretch>
        </p:blipFill>
        <p:spPr>
          <a:xfrm>
            <a:off x="2063115" y="2289810"/>
            <a:ext cx="7942580" cy="4095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926080" cy="460375"/>
          </a:xfrm>
          <a:prstGeom prst="rect">
            <a:avLst/>
          </a:prstGeom>
          <a:noFill/>
        </p:spPr>
        <p:txBody>
          <a:bodyPr wrap="none" rtlCol="0">
            <a:spAutoFit/>
          </a:bodyPr>
          <a:lstStyle/>
          <a:p>
            <a:pPr algn="l"/>
            <a:r>
              <a:rPr lang="zh-CN" altLang="en-US" sz="2400" b="1" dirty="0">
                <a:solidFill>
                  <a:schemeClr val="accent1"/>
                </a:solidFill>
                <a:sym typeface="+mn-ea"/>
              </a:rPr>
              <a:t>三、研究</a:t>
            </a:r>
            <a:r>
              <a:rPr lang="zh-CN" altLang="en-US" sz="2400" b="1" dirty="0">
                <a:solidFill>
                  <a:schemeClr val="accent1"/>
                </a:solidFill>
              </a:rPr>
              <a:t>模型和</a:t>
            </a:r>
            <a:r>
              <a:rPr lang="zh-CN" altLang="en-US" sz="2400" b="1" dirty="0">
                <a:solidFill>
                  <a:schemeClr val="accent1"/>
                </a:solidFill>
              </a:rPr>
              <a:t>假设</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80210" y="1160780"/>
            <a:ext cx="10386060" cy="525780"/>
          </a:xfrm>
          <a:prstGeom prst="rect">
            <a:avLst/>
          </a:prstGeom>
          <a:noFill/>
        </p:spPr>
        <p:txBody>
          <a:bodyPr wrap="square" rtlCol="0">
            <a:noAutofit/>
          </a:bodyPr>
          <a:p>
            <a:pPr indent="609600" algn="just" fontAlgn="auto">
              <a:lnSpc>
                <a:spcPct val="150000"/>
              </a:lnSpc>
              <a:buClrTx/>
              <a:buSzTx/>
              <a:buFontTx/>
              <a:extLst>
                <a:ext uri="{35155182-B16C-46BC-9424-99874614C6A1}">
                  <wpsdc:indentchars xmlns:wpsdc="http://www.wps.cn/officeDocument/2017/drawingmlCustomData" val="200" checksum="4158780845"/>
                </a:ext>
              </a:extLst>
            </a:pPr>
            <a:r>
              <a:rPr lang="zh-CN" altLang="en-US" sz="2400" b="1" dirty="0">
                <a:sym typeface="+mn-ea"/>
              </a:rPr>
              <a:t>（二）基于转移的刺激：对共享出行的信任</a:t>
            </a:r>
            <a:endParaRPr lang="zh-CN" altLang="en-US" sz="2400" b="1" dirty="0"/>
          </a:p>
          <a:p>
            <a:pPr indent="609600" algn="just" fontAlgn="auto">
              <a:lnSpc>
                <a:spcPct val="150000"/>
              </a:lnSpc>
              <a:buClrTx/>
              <a:buSzTx/>
              <a:buFontTx/>
              <a:extLst>
                <a:ext uri="{35155182-B16C-46BC-9424-99874614C6A1}">
                  <wpsdc:indentchars xmlns:wpsdc="http://www.wps.cn/officeDocument/2017/drawingmlCustomData" val="200" checksum="4158780845"/>
                </a:ext>
              </a:extLst>
            </a:pPr>
            <a:endParaRPr lang="zh-CN" altLang="en-US" sz="2400" b="1" dirty="0"/>
          </a:p>
        </p:txBody>
      </p:sp>
      <p:sp>
        <p:nvSpPr>
          <p:cNvPr id="2" name="文本框 1"/>
          <p:cNvSpPr txBox="1"/>
          <p:nvPr>
            <p:custDataLst>
              <p:tags r:id="rId3"/>
            </p:custDataLst>
          </p:nvPr>
        </p:nvSpPr>
        <p:spPr>
          <a:xfrm>
            <a:off x="1604010" y="6235700"/>
            <a:ext cx="10386060" cy="53848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H2a</a:t>
            </a:r>
            <a:r>
              <a:rPr lang="zh-CN" altLang="en-US" sz="2000" dirty="0"/>
              <a:t>：对共享出行的信任（TSM）对SAV的初始信任（TS）有</a:t>
            </a:r>
            <a:r>
              <a:rPr lang="zh-CN" altLang="en-US" sz="2000" dirty="0">
                <a:sym typeface="+mn-ea"/>
              </a:rPr>
              <a:t>正向的</a:t>
            </a:r>
            <a:r>
              <a:rPr lang="zh-CN" altLang="en-US" sz="2000" dirty="0"/>
              <a:t>直接影响。</a:t>
            </a:r>
            <a:endParaRPr lang="zh-CN" altLang="en-US" sz="2000" dirty="0"/>
          </a:p>
        </p:txBody>
      </p:sp>
      <p:pic>
        <p:nvPicPr>
          <p:cNvPr id="29" name="图片 29" descr="图2"/>
          <p:cNvPicPr>
            <a:picLocks noChangeAspect="1"/>
          </p:cNvPicPr>
          <p:nvPr/>
        </p:nvPicPr>
        <p:blipFill>
          <a:blip r:embed="rId4"/>
          <a:srcRect l="1744" t="2622" b="5507"/>
          <a:stretch>
            <a:fillRect/>
          </a:stretch>
        </p:blipFill>
        <p:spPr>
          <a:xfrm>
            <a:off x="1947545" y="1882140"/>
            <a:ext cx="8772525" cy="43535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文献阅读</a:t>
            </a:r>
            <a:endParaRPr lang="zh-CN" altLang="en-US" sz="2000" b="1" dirty="0">
              <a:solidFill>
                <a:schemeClr val="bg1"/>
              </a:solidFill>
            </a:endParaRPr>
          </a:p>
        </p:txBody>
      </p:sp>
      <p:sp>
        <p:nvSpPr>
          <p:cNvPr id="7" name="文本框 6"/>
          <p:cNvSpPr txBox="1"/>
          <p:nvPr>
            <p:custDataLst>
              <p:tags r:id="rId1"/>
            </p:custDataLst>
          </p:nvPr>
        </p:nvSpPr>
        <p:spPr>
          <a:xfrm>
            <a:off x="211106" y="2705169"/>
            <a:ext cx="1198880" cy="398780"/>
          </a:xfrm>
          <a:prstGeom prst="rect">
            <a:avLst/>
          </a:prstGeom>
          <a:noFill/>
        </p:spPr>
        <p:txBody>
          <a:bodyPr wrap="squar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custDataLst>
              <p:tags r:id="rId2"/>
            </p:custDataLst>
          </p:nvPr>
        </p:nvSpPr>
        <p:spPr>
          <a:xfrm>
            <a:off x="211106" y="4595021"/>
            <a:ext cx="1198880" cy="398780"/>
          </a:xfrm>
          <a:prstGeom prst="rect">
            <a:avLst/>
          </a:prstGeom>
          <a:noFill/>
        </p:spPr>
        <p:txBody>
          <a:bodyPr wrap="squar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926080" cy="460375"/>
          </a:xfrm>
          <a:prstGeom prst="rect">
            <a:avLst/>
          </a:prstGeom>
          <a:noFill/>
        </p:spPr>
        <p:txBody>
          <a:bodyPr wrap="none" rtlCol="0">
            <a:spAutoFit/>
          </a:bodyPr>
          <a:lstStyle/>
          <a:p>
            <a:r>
              <a:rPr lang="zh-CN" altLang="en-US" sz="2400" b="1" dirty="0">
                <a:solidFill>
                  <a:schemeClr val="accent1"/>
                </a:solidFill>
                <a:sym typeface="+mn-ea"/>
              </a:rPr>
              <a:t>三</a:t>
            </a:r>
            <a:r>
              <a:rPr lang="zh-CN" altLang="en-US" sz="2400" b="1" dirty="0">
                <a:solidFill>
                  <a:schemeClr val="accent1"/>
                </a:solidFill>
                <a:sym typeface="+mn-ea"/>
              </a:rPr>
              <a:t>、研究</a:t>
            </a:r>
            <a:r>
              <a:rPr lang="zh-CN" altLang="en-US" sz="2400" b="1" dirty="0">
                <a:solidFill>
                  <a:schemeClr val="accent1"/>
                </a:solidFill>
              </a:rPr>
              <a:t>模型和假设</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3"/>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4"/>
            </p:custDataLst>
          </p:nvPr>
        </p:nvSpPr>
        <p:spPr>
          <a:xfrm>
            <a:off x="1680210" y="1160780"/>
            <a:ext cx="10386060" cy="1230630"/>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zh-CN" altLang="en-US" sz="2400" b="1" dirty="0"/>
              <a:t>（三）基于性能的刺激：SAV能力和交互质量</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t>1</a:t>
            </a:r>
            <a:r>
              <a:rPr lang="zh-CN" altLang="en-US" sz="2000" b="1" dirty="0"/>
              <a:t>、</a:t>
            </a:r>
            <a:r>
              <a:rPr lang="zh-CN" altLang="en-US" sz="2000" b="1" dirty="0">
                <a:sym typeface="+mn-ea"/>
              </a:rPr>
              <a:t>SAV能力</a:t>
            </a:r>
            <a:endParaRPr lang="zh-CN" altLang="en-US" sz="2000" b="1" dirty="0">
              <a:sym typeface="+mn-ea"/>
            </a:endParaRPr>
          </a:p>
        </p:txBody>
      </p:sp>
      <p:sp>
        <p:nvSpPr>
          <p:cNvPr id="2" name="文本框 1"/>
          <p:cNvSpPr txBox="1"/>
          <p:nvPr>
            <p:custDataLst>
              <p:tags r:id="rId5"/>
            </p:custDataLst>
          </p:nvPr>
        </p:nvSpPr>
        <p:spPr>
          <a:xfrm>
            <a:off x="1604010" y="6092825"/>
            <a:ext cx="10386060" cy="57785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H3a</a:t>
            </a:r>
            <a:r>
              <a:rPr lang="zh-CN" altLang="en-US" sz="2000" dirty="0"/>
              <a:t>：SAV能力（SC）对SAV的初始信任（TS）有</a:t>
            </a:r>
            <a:r>
              <a:rPr lang="zh-CN" altLang="en-US" sz="2000" dirty="0">
                <a:sym typeface="+mn-ea"/>
              </a:rPr>
              <a:t>正向的</a:t>
            </a:r>
            <a:r>
              <a:rPr lang="zh-CN" altLang="en-US" sz="2000" dirty="0"/>
              <a:t>直接影响。</a:t>
            </a:r>
            <a:endParaRPr lang="zh-CN" altLang="en-US" sz="2000" dirty="0"/>
          </a:p>
        </p:txBody>
      </p:sp>
      <p:pic>
        <p:nvPicPr>
          <p:cNvPr id="29" name="图片 29" descr="图2"/>
          <p:cNvPicPr>
            <a:picLocks noChangeAspect="1"/>
          </p:cNvPicPr>
          <p:nvPr/>
        </p:nvPicPr>
        <p:blipFill>
          <a:blip r:embed="rId6"/>
          <a:srcRect l="1744" t="2622" b="5507"/>
          <a:stretch>
            <a:fillRect/>
          </a:stretch>
        </p:blipFill>
        <p:spPr>
          <a:xfrm>
            <a:off x="6639560" y="1985645"/>
            <a:ext cx="5549900" cy="3874770"/>
          </a:xfrm>
          <a:prstGeom prst="rect">
            <a:avLst/>
          </a:prstGeom>
        </p:spPr>
      </p:pic>
      <p:sp>
        <p:nvSpPr>
          <p:cNvPr id="10" name="文本框 9"/>
          <p:cNvSpPr txBox="1"/>
          <p:nvPr>
            <p:custDataLst>
              <p:tags r:id="rId7"/>
            </p:custDataLst>
          </p:nvPr>
        </p:nvSpPr>
        <p:spPr>
          <a:xfrm>
            <a:off x="1603375" y="2328545"/>
            <a:ext cx="5140960" cy="241808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本研究中，SAV能力从三个维度衡量：</a:t>
            </a:r>
            <a:endParaRPr lang="zh-CN" altLang="en-US" sz="2000" dirty="0">
              <a:sym typeface="+mn-ea"/>
            </a:endParaRPr>
          </a:p>
          <a:p>
            <a:pPr indent="0" algn="just" fontAlgn="auto">
              <a:lnSpc>
                <a:spcPct val="150000"/>
              </a:lnSpc>
            </a:pPr>
            <a:r>
              <a:rPr lang="zh-CN" altLang="en-US" sz="2000" dirty="0">
                <a:sym typeface="+mn-ea"/>
              </a:rPr>
              <a:t>（1）功能，即SAV完成指定任务的能力；（2）有用性，即来自SAV的充分和反应迅速的反馈</a:t>
            </a:r>
            <a:r>
              <a:rPr lang="zh-CN" altLang="en-US" sz="2000" dirty="0">
                <a:sym typeface="+mn-ea"/>
              </a:rPr>
              <a:t>；</a:t>
            </a:r>
            <a:r>
              <a:rPr lang="zh-CN" altLang="en-US" sz="2000" dirty="0">
                <a:sym typeface="+mn-ea"/>
              </a:rPr>
              <a:t>（3）可靠性，即SAV的行为也应该是可靠的</a:t>
            </a:r>
            <a:endParaRPr lang="zh-CN" alt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custDataLst>
              <p:tags r:id="rId1"/>
            </p:custDataLst>
          </p:nvPr>
        </p:nvSpPr>
        <p:spPr>
          <a:xfrm>
            <a:off x="211106" y="2705169"/>
            <a:ext cx="1198880" cy="398780"/>
          </a:xfrm>
          <a:prstGeom prst="rect">
            <a:avLst/>
          </a:prstGeom>
          <a:noFill/>
        </p:spPr>
        <p:txBody>
          <a:bodyPr wrap="squar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custDataLst>
              <p:tags r:id="rId2"/>
            </p:custDataLst>
          </p:nvPr>
        </p:nvSpPr>
        <p:spPr>
          <a:xfrm>
            <a:off x="211106" y="4595021"/>
            <a:ext cx="1198880" cy="398780"/>
          </a:xfrm>
          <a:prstGeom prst="rect">
            <a:avLst/>
          </a:prstGeom>
          <a:noFill/>
        </p:spPr>
        <p:txBody>
          <a:bodyPr wrap="squar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926080" cy="460375"/>
          </a:xfrm>
          <a:prstGeom prst="rect">
            <a:avLst/>
          </a:prstGeom>
          <a:noFill/>
        </p:spPr>
        <p:txBody>
          <a:bodyPr wrap="none" rtlCol="0">
            <a:spAutoFit/>
          </a:bodyPr>
          <a:lstStyle/>
          <a:p>
            <a:pPr algn="l"/>
            <a:r>
              <a:rPr lang="zh-CN" altLang="en-US" sz="2400" b="1" dirty="0">
                <a:solidFill>
                  <a:schemeClr val="accent1"/>
                </a:solidFill>
                <a:sym typeface="+mn-ea"/>
              </a:rPr>
              <a:t>三</a:t>
            </a:r>
            <a:r>
              <a:rPr lang="zh-CN" altLang="en-US" sz="2400" b="1" dirty="0">
                <a:solidFill>
                  <a:schemeClr val="accent1"/>
                </a:solidFill>
                <a:sym typeface="+mn-ea"/>
              </a:rPr>
              <a:t>、研究</a:t>
            </a:r>
            <a:r>
              <a:rPr lang="zh-CN" altLang="en-US" sz="2400" b="1" dirty="0">
                <a:solidFill>
                  <a:schemeClr val="accent1"/>
                </a:solidFill>
              </a:rPr>
              <a:t>模型和</a:t>
            </a:r>
            <a:r>
              <a:rPr lang="zh-CN" altLang="en-US" sz="2400" b="1" dirty="0">
                <a:solidFill>
                  <a:schemeClr val="accent1"/>
                </a:solidFill>
              </a:rPr>
              <a:t>假设</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3"/>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4"/>
            </p:custDataLst>
          </p:nvPr>
        </p:nvSpPr>
        <p:spPr>
          <a:xfrm>
            <a:off x="1680210" y="1160780"/>
            <a:ext cx="10386060" cy="62039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solidFill>
                  <a:schemeClr val="tx1"/>
                </a:solidFill>
              </a:rPr>
              <a:t>2</a:t>
            </a:r>
            <a:r>
              <a:rPr lang="zh-CN" altLang="en-US" sz="2000" b="1" dirty="0">
                <a:solidFill>
                  <a:schemeClr val="tx1"/>
                </a:solidFill>
              </a:rPr>
              <a:t>、</a:t>
            </a:r>
            <a:r>
              <a:rPr lang="zh-CN" altLang="en-US" sz="2000" b="1" dirty="0">
                <a:sym typeface="+mn-ea"/>
              </a:rPr>
              <a:t>交互质量</a:t>
            </a:r>
            <a:r>
              <a:rPr lang="zh-CN" altLang="en-US" sz="2000" dirty="0">
                <a:sym typeface="+mn-ea"/>
              </a:rPr>
              <a:t>（</a:t>
            </a:r>
            <a:r>
              <a:rPr lang="zh-CN" altLang="en-US" sz="2000" dirty="0">
                <a:sym typeface="+mn-ea"/>
              </a:rPr>
              <a:t>人与</a:t>
            </a:r>
            <a:r>
              <a:rPr lang="zh-CN" altLang="en-US" sz="2000" dirty="0">
                <a:sym typeface="+mn-ea"/>
              </a:rPr>
              <a:t>SAV之间感知的功能质量和服务契合度）</a:t>
            </a:r>
            <a:endParaRPr lang="zh-CN" altLang="en-US" sz="2000" dirty="0">
              <a:solidFill>
                <a:schemeClr val="tx1"/>
              </a:solidFill>
              <a:sym typeface="+mn-ea"/>
            </a:endParaRPr>
          </a:p>
          <a:p>
            <a:pPr indent="508000" algn="just" fontAlgn="auto">
              <a:lnSpc>
                <a:spcPct val="150000"/>
              </a:lnSpc>
              <a:extLst>
                <a:ext uri="{35155182-B16C-46BC-9424-99874614C6A1}">
                  <wpsdc:indentchars xmlns:wpsdc="http://www.wps.cn/officeDocument/2017/drawingmlCustomData" val="200" checksum="282533468"/>
                </a:ext>
              </a:extLst>
            </a:pPr>
            <a:endParaRPr lang="zh-CN" altLang="en-US" sz="2000" dirty="0">
              <a:solidFill>
                <a:schemeClr val="tx1"/>
              </a:solidFill>
              <a:sym typeface="+mn-ea"/>
            </a:endParaRPr>
          </a:p>
        </p:txBody>
      </p:sp>
      <p:sp>
        <p:nvSpPr>
          <p:cNvPr id="2" name="文本框 1"/>
          <p:cNvSpPr txBox="1"/>
          <p:nvPr>
            <p:custDataLst>
              <p:tags r:id="rId5"/>
            </p:custDataLst>
          </p:nvPr>
        </p:nvSpPr>
        <p:spPr>
          <a:xfrm>
            <a:off x="1604010" y="6092825"/>
            <a:ext cx="10386060" cy="57785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H4a</a:t>
            </a:r>
            <a:r>
              <a:rPr lang="zh-CN" altLang="en-US" sz="2000" dirty="0"/>
              <a:t>：交互质量（IQ）对SAV的初始信任（TS）有</a:t>
            </a:r>
            <a:r>
              <a:rPr lang="zh-CN" altLang="en-US" sz="2000" dirty="0">
                <a:sym typeface="+mn-ea"/>
              </a:rPr>
              <a:t>正向的</a:t>
            </a:r>
            <a:r>
              <a:rPr lang="zh-CN" altLang="en-US" sz="2000" dirty="0"/>
              <a:t>直接影响。</a:t>
            </a:r>
            <a:endParaRPr lang="zh-CN" altLang="en-US" sz="2000" dirty="0"/>
          </a:p>
        </p:txBody>
      </p:sp>
      <p:pic>
        <p:nvPicPr>
          <p:cNvPr id="29" name="图片 29" descr="图2"/>
          <p:cNvPicPr>
            <a:picLocks noChangeAspect="1"/>
          </p:cNvPicPr>
          <p:nvPr/>
        </p:nvPicPr>
        <p:blipFill>
          <a:blip r:embed="rId6"/>
          <a:srcRect l="1744" t="2622" b="5507"/>
          <a:stretch>
            <a:fillRect/>
          </a:stretch>
        </p:blipFill>
        <p:spPr>
          <a:xfrm>
            <a:off x="1947545" y="1781810"/>
            <a:ext cx="8488680" cy="43103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926080" cy="460375"/>
          </a:xfrm>
          <a:prstGeom prst="rect">
            <a:avLst/>
          </a:prstGeom>
          <a:noFill/>
        </p:spPr>
        <p:txBody>
          <a:bodyPr wrap="none" rtlCol="0">
            <a:spAutoFit/>
          </a:bodyPr>
          <a:lstStyle/>
          <a:p>
            <a:pPr algn="l"/>
            <a:r>
              <a:rPr lang="zh-CN" altLang="en-US" sz="2400" b="1" dirty="0">
                <a:solidFill>
                  <a:schemeClr val="accent1"/>
                </a:solidFill>
                <a:sym typeface="+mn-ea"/>
              </a:rPr>
              <a:t>三</a:t>
            </a:r>
            <a:r>
              <a:rPr lang="zh-CN" altLang="en-US" sz="2400" b="1" dirty="0">
                <a:solidFill>
                  <a:schemeClr val="accent1"/>
                </a:solidFill>
                <a:sym typeface="+mn-ea"/>
              </a:rPr>
              <a:t>、研究</a:t>
            </a:r>
            <a:r>
              <a:rPr lang="zh-CN" altLang="en-US" sz="2400" b="1" dirty="0">
                <a:solidFill>
                  <a:schemeClr val="accent1"/>
                </a:solidFill>
              </a:rPr>
              <a:t>模型和</a:t>
            </a:r>
            <a:r>
              <a:rPr lang="zh-CN" altLang="en-US" sz="2400" b="1" dirty="0">
                <a:solidFill>
                  <a:schemeClr val="accent1"/>
                </a:solidFill>
              </a:rPr>
              <a:t>假设</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custDataLst>
              <p:tags r:id="rId2"/>
            </p:custDataLst>
          </p:nvPr>
        </p:nvSpPr>
        <p:spPr>
          <a:xfrm>
            <a:off x="1604010" y="4246880"/>
            <a:ext cx="10588625" cy="2610485"/>
          </a:xfrm>
          <a:prstGeom prst="rect">
            <a:avLst/>
          </a:prstGeom>
          <a:noFill/>
        </p:spPr>
        <p:txBody>
          <a:bodyPr wrap="square" rtlCol="0">
            <a:noAutofit/>
          </a:bodyPr>
          <a:p>
            <a:pPr indent="457200" algn="just" fontAlgn="auto">
              <a:lnSpc>
                <a:spcPct val="150000"/>
              </a:lnSpc>
              <a:buClrTx/>
              <a:buSzTx/>
              <a:buNone/>
              <a:extLst>
                <a:ext uri="{35155182-B16C-46BC-9424-99874614C6A1}">
                  <wpsdc:indentchars xmlns:wpsdc="http://www.wps.cn/officeDocument/2017/drawingmlCustomData" val="200" checksum="59296752"/>
                </a:ext>
              </a:extLst>
            </a:pPr>
            <a:r>
              <a:rPr lang="zh-CN" altLang="en-US" b="1" dirty="0"/>
              <a:t>H1b</a:t>
            </a:r>
            <a:r>
              <a:rPr lang="zh-CN" altLang="en-US" dirty="0"/>
              <a:t>：信任倾向（TP）通过SAV的初始信任（TS）对SAV的接受度（ACTS）产生</a:t>
            </a:r>
            <a:r>
              <a:rPr lang="zh-CN" altLang="en-US" dirty="0">
                <a:sym typeface="+mn-ea"/>
              </a:rPr>
              <a:t>正向</a:t>
            </a:r>
            <a:r>
              <a:rPr lang="zh-CN" altLang="en-US" dirty="0"/>
              <a:t>的间接影响。</a:t>
            </a:r>
            <a:endParaRPr lang="zh-CN" altLang="en-US" dirty="0"/>
          </a:p>
          <a:p>
            <a:pPr indent="457200" algn="just" fontAlgn="auto">
              <a:lnSpc>
                <a:spcPct val="150000"/>
              </a:lnSpc>
              <a:buClrTx/>
              <a:buSzTx/>
              <a:buNone/>
              <a:extLst>
                <a:ext uri="{35155182-B16C-46BC-9424-99874614C6A1}">
                  <wpsdc:indentchars xmlns:wpsdc="http://www.wps.cn/officeDocument/2017/drawingmlCustomData" val="200" checksum="59296752"/>
                </a:ext>
              </a:extLst>
            </a:pPr>
            <a:r>
              <a:rPr lang="zh-CN" altLang="en-US" b="1" dirty="0"/>
              <a:t>H2b</a:t>
            </a:r>
            <a:r>
              <a:rPr lang="zh-CN" altLang="en-US" dirty="0"/>
              <a:t>：对共享出行的信任（TSM）通过SAV的初始信任（TS）对SAV的接受度（ACTS）具有</a:t>
            </a:r>
            <a:r>
              <a:rPr lang="zh-CN" altLang="en-US" dirty="0">
                <a:sym typeface="+mn-ea"/>
              </a:rPr>
              <a:t>正向</a:t>
            </a:r>
            <a:r>
              <a:rPr lang="zh-CN" altLang="en-US" dirty="0"/>
              <a:t>的间接影响。</a:t>
            </a:r>
            <a:endParaRPr lang="zh-CN" altLang="en-US" dirty="0"/>
          </a:p>
          <a:p>
            <a:pPr indent="457200" algn="just" fontAlgn="auto">
              <a:lnSpc>
                <a:spcPct val="150000"/>
              </a:lnSpc>
              <a:extLst>
                <a:ext uri="{35155182-B16C-46BC-9424-99874614C6A1}">
                  <wpsdc:indentchars xmlns:wpsdc="http://www.wps.cn/officeDocument/2017/drawingmlCustomData" val="200" checksum="59296752"/>
                </a:ext>
              </a:extLst>
            </a:pPr>
            <a:r>
              <a:rPr lang="zh-CN" altLang="en-US" b="1" dirty="0"/>
              <a:t>H3b</a:t>
            </a:r>
            <a:r>
              <a:rPr lang="zh-CN" altLang="en-US" dirty="0"/>
              <a:t>：SAV能力（SC）通过SAV的初始信任（TS）对SAV的接受度（ACTS）具有</a:t>
            </a:r>
            <a:r>
              <a:rPr lang="zh-CN" altLang="en-US" dirty="0">
                <a:sym typeface="+mn-ea"/>
              </a:rPr>
              <a:t>正向</a:t>
            </a:r>
            <a:r>
              <a:rPr lang="zh-CN" altLang="en-US" dirty="0"/>
              <a:t>的间接影响。</a:t>
            </a:r>
            <a:endParaRPr lang="zh-CN" altLang="en-US" dirty="0"/>
          </a:p>
          <a:p>
            <a:pPr indent="457200" algn="just" fontAlgn="auto">
              <a:lnSpc>
                <a:spcPct val="150000"/>
              </a:lnSpc>
              <a:extLst>
                <a:ext uri="{35155182-B16C-46BC-9424-99874614C6A1}">
                  <wpsdc:indentchars xmlns:wpsdc="http://www.wps.cn/officeDocument/2017/drawingmlCustomData" val="200" checksum="59296752"/>
                </a:ext>
              </a:extLst>
            </a:pPr>
            <a:r>
              <a:rPr lang="zh-CN" altLang="en-US" b="1" dirty="0"/>
              <a:t>H4b</a:t>
            </a:r>
            <a:r>
              <a:rPr lang="zh-CN" altLang="en-US" dirty="0"/>
              <a:t>：交互质量（IQ）通过SAV的初始信任（TS）对SAV的接受度（ACTS）具有</a:t>
            </a:r>
            <a:r>
              <a:rPr lang="zh-CN" altLang="en-US" dirty="0">
                <a:sym typeface="+mn-ea"/>
              </a:rPr>
              <a:t>正向</a:t>
            </a:r>
            <a:r>
              <a:rPr lang="zh-CN" altLang="en-US" dirty="0"/>
              <a:t>的间接影响。</a:t>
            </a:r>
            <a:endParaRPr lang="zh-CN" altLang="en-US" dirty="0"/>
          </a:p>
          <a:p>
            <a:pPr indent="457200" algn="just" fontAlgn="auto">
              <a:lnSpc>
                <a:spcPct val="150000"/>
              </a:lnSpc>
              <a:extLst>
                <a:ext uri="{35155182-B16C-46BC-9424-99874614C6A1}">
                  <wpsdc:indentchars xmlns:wpsdc="http://www.wps.cn/officeDocument/2017/drawingmlCustomData" val="200" checksum="59296752"/>
                </a:ext>
              </a:extLst>
            </a:pPr>
            <a:r>
              <a:rPr lang="zh-CN" altLang="en-US" b="1" dirty="0"/>
              <a:t>H5</a:t>
            </a:r>
            <a:r>
              <a:rPr lang="zh-CN" altLang="en-US" dirty="0"/>
              <a:t>：SAV的初始信任（TS）对SAV的接受度（ACTS）有</a:t>
            </a:r>
            <a:r>
              <a:rPr lang="zh-CN" altLang="en-US" dirty="0">
                <a:sym typeface="+mn-ea"/>
              </a:rPr>
              <a:t>正向的</a:t>
            </a:r>
            <a:r>
              <a:rPr lang="zh-CN" altLang="en-US" dirty="0"/>
              <a:t>直接影响。</a:t>
            </a:r>
            <a:endParaRPr lang="zh-CN" altLang="en-US" dirty="0"/>
          </a:p>
        </p:txBody>
      </p:sp>
      <p:sp>
        <p:nvSpPr>
          <p:cNvPr id="3" name="文本框 2"/>
          <p:cNvSpPr txBox="1"/>
          <p:nvPr>
            <p:custDataLst>
              <p:tags r:id="rId3"/>
            </p:custDataLst>
          </p:nvPr>
        </p:nvSpPr>
        <p:spPr>
          <a:xfrm>
            <a:off x="1648460" y="962025"/>
            <a:ext cx="10386060" cy="610235"/>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zh-CN" altLang="en-US" sz="2400" b="1" dirty="0"/>
              <a:t>（四）初始信任和对共享自动驾驶汽车的接受度之间的关系</a:t>
            </a:r>
            <a:endParaRPr lang="zh-CN" altLang="en-US" sz="2400" b="1" dirty="0"/>
          </a:p>
        </p:txBody>
      </p:sp>
      <p:pic>
        <p:nvPicPr>
          <p:cNvPr id="29" name="图片 29" descr="图2"/>
          <p:cNvPicPr>
            <a:picLocks noChangeAspect="1"/>
          </p:cNvPicPr>
          <p:nvPr/>
        </p:nvPicPr>
        <p:blipFill>
          <a:blip r:embed="rId4"/>
          <a:srcRect l="1744" t="2622" b="5507"/>
          <a:stretch>
            <a:fillRect/>
          </a:stretch>
        </p:blipFill>
        <p:spPr>
          <a:xfrm>
            <a:off x="2714625" y="1571625"/>
            <a:ext cx="5148580" cy="27832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926080" cy="460375"/>
          </a:xfrm>
          <a:prstGeom prst="rect">
            <a:avLst/>
          </a:prstGeom>
          <a:noFill/>
        </p:spPr>
        <p:txBody>
          <a:bodyPr wrap="none" rtlCol="0">
            <a:spAutoFit/>
          </a:bodyPr>
          <a:lstStyle/>
          <a:p>
            <a:r>
              <a:rPr lang="zh-CN" altLang="en-US" sz="2400" b="1" dirty="0">
                <a:solidFill>
                  <a:schemeClr val="accent1"/>
                </a:solidFill>
              </a:rPr>
              <a:t>四、研究方法和</a:t>
            </a:r>
            <a:r>
              <a:rPr lang="zh-CN" altLang="en-US" sz="2400" b="1" dirty="0">
                <a:solidFill>
                  <a:schemeClr val="accent1"/>
                </a:solidFill>
              </a:rPr>
              <a:t>设计</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12" name="文本框 11"/>
          <p:cNvSpPr txBox="1"/>
          <p:nvPr>
            <p:custDataLst>
              <p:tags r:id="rId2"/>
            </p:custDataLst>
          </p:nvPr>
        </p:nvSpPr>
        <p:spPr>
          <a:xfrm>
            <a:off x="1604010" y="1153160"/>
            <a:ext cx="10142220" cy="1552575"/>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zh-CN" altLang="en-US" sz="2400" b="1" dirty="0"/>
              <a:t>（一）</a:t>
            </a:r>
            <a:r>
              <a:rPr lang="zh-CN" altLang="en-US" sz="2400" b="1" dirty="0">
                <a:sym typeface="+mn-ea"/>
              </a:rPr>
              <a:t>量表设计</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量表项目是从先前的研究中改编而来，</a:t>
            </a:r>
            <a:r>
              <a:rPr lang="en-US" altLang="zh-CN" sz="2000" dirty="0">
                <a:sym typeface="+mn-ea"/>
              </a:rPr>
              <a:t>6</a:t>
            </a:r>
            <a:r>
              <a:rPr lang="zh-CN" altLang="en-US" sz="2000" dirty="0">
                <a:sym typeface="+mn-ea"/>
              </a:rPr>
              <a:t>个构</a:t>
            </a:r>
            <a:r>
              <a:rPr lang="zh-CN" altLang="en-US" sz="2000" dirty="0">
                <a:sym typeface="+mn-ea"/>
              </a:rPr>
              <a:t>念使用3-5个问题进行测量；</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所有变量</a:t>
            </a:r>
            <a:r>
              <a:rPr lang="zh-CN" altLang="en-US" sz="2000" dirty="0">
                <a:sym typeface="+mn-ea"/>
              </a:rPr>
              <a:t>由</a:t>
            </a:r>
            <a:r>
              <a:rPr lang="zh-CN" altLang="en-US" sz="2000" dirty="0">
                <a:solidFill>
                  <a:srgbClr val="0000FF"/>
                </a:solidFill>
              </a:rPr>
              <a:t>7分Likert量表</a:t>
            </a:r>
            <a:r>
              <a:rPr lang="zh-CN" altLang="en-US" sz="2000" dirty="0"/>
              <a:t>(1=完全不同意和7=完全同意)来测量（见表1）。</a:t>
            </a:r>
            <a:endParaRPr lang="zh-CN" altLang="en-US" sz="2000" dirty="0"/>
          </a:p>
        </p:txBody>
      </p:sp>
      <p:pic>
        <p:nvPicPr>
          <p:cNvPr id="2" name="图片 2" descr="表1"/>
          <p:cNvPicPr>
            <a:picLocks noChangeAspect="1"/>
          </p:cNvPicPr>
          <p:nvPr/>
        </p:nvPicPr>
        <p:blipFill>
          <a:blip r:embed="rId3"/>
          <a:srcRect b="5077"/>
          <a:stretch>
            <a:fillRect/>
          </a:stretch>
        </p:blipFill>
        <p:spPr>
          <a:xfrm>
            <a:off x="2662555" y="2621915"/>
            <a:ext cx="6867525" cy="42360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926080" cy="460375"/>
          </a:xfrm>
          <a:prstGeom prst="rect">
            <a:avLst/>
          </a:prstGeom>
          <a:noFill/>
        </p:spPr>
        <p:txBody>
          <a:bodyPr wrap="none" rtlCol="0">
            <a:spAutoFit/>
          </a:bodyPr>
          <a:lstStyle/>
          <a:p>
            <a:pPr algn="l"/>
            <a:r>
              <a:rPr lang="zh-CN" altLang="en-US" sz="2400" b="1" dirty="0">
                <a:solidFill>
                  <a:schemeClr val="accent1"/>
                </a:solidFill>
                <a:sym typeface="+mn-ea"/>
              </a:rPr>
              <a:t>四</a:t>
            </a:r>
            <a:r>
              <a:rPr lang="zh-CN" altLang="en-US" sz="2400" b="1" dirty="0">
                <a:solidFill>
                  <a:schemeClr val="accent1"/>
                </a:solidFill>
              </a:rPr>
              <a:t>、研究方法和</a:t>
            </a:r>
            <a:r>
              <a:rPr lang="zh-CN" altLang="en-US" sz="2400" b="1" dirty="0">
                <a:solidFill>
                  <a:schemeClr val="accent1"/>
                </a:solidFill>
              </a:rPr>
              <a:t>设计</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04010" y="1160780"/>
            <a:ext cx="10579100" cy="5445760"/>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zh-CN" altLang="en-US" sz="2400" b="1" dirty="0"/>
              <a:t>（二）问卷设计</a:t>
            </a:r>
            <a:endParaRPr lang="zh-CN" altLang="en-US" sz="2400" b="1"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t>1</a:t>
            </a:r>
            <a:r>
              <a:rPr lang="zh-CN" altLang="en-US" sz="2000" dirty="0"/>
              <a:t>、问卷</a:t>
            </a:r>
            <a:r>
              <a:rPr lang="zh-CN" altLang="en-US" sz="2000" dirty="0"/>
              <a:t>调查由三个部分组成：</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第一部分包括问候语、简短的调查介绍和问卷填写说明。</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第二部分收集受访者的人口统计信息、旅行特征和既往经验。</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第三部分是</a:t>
            </a:r>
            <a:r>
              <a:rPr lang="zh-CN" altLang="en-US" sz="2000" dirty="0"/>
              <a:t>为每个构念设计的测量项目。</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sym typeface="+mn-ea"/>
              </a:rPr>
              <a:t>2</a:t>
            </a:r>
            <a:r>
              <a:rPr lang="zh-CN" altLang="en-US" sz="2000" dirty="0">
                <a:sym typeface="+mn-ea"/>
              </a:rPr>
              <a:t>、通过问卷星在新加坡进行了两轮问卷调查：</a:t>
            </a:r>
            <a:endParaRPr lang="zh-CN" altLang="en-US" sz="2000" dirty="0">
              <a:sym typeface="+mn-ea"/>
            </a:endParaRPr>
          </a:p>
          <a:p>
            <a:pPr indent="0" algn="just" fontAlgn="auto">
              <a:lnSpc>
                <a:spcPct val="150000"/>
              </a:lnSpc>
            </a:pPr>
            <a:r>
              <a:rPr lang="zh-CN" altLang="en-US" sz="2000" dirty="0"/>
              <a:t>第一轮是试点调查（2</a:t>
            </a:r>
            <a:r>
              <a:rPr lang="en-US" altLang="zh-CN" sz="2000" dirty="0"/>
              <a:t>.</a:t>
            </a:r>
            <a:r>
              <a:rPr lang="zh-CN" altLang="en-US" sz="2000" dirty="0"/>
              <a:t>18</a:t>
            </a:r>
            <a:r>
              <a:rPr lang="en-US" altLang="zh-CN" sz="2000" dirty="0"/>
              <a:t>-</a:t>
            </a:r>
            <a:r>
              <a:rPr lang="zh-CN" altLang="en-US" sz="2000" dirty="0"/>
              <a:t>2</a:t>
            </a:r>
            <a:r>
              <a:rPr lang="en-US" altLang="zh-CN" sz="2000" dirty="0"/>
              <a:t>.</a:t>
            </a:r>
            <a:r>
              <a:rPr lang="zh-CN" altLang="en-US" sz="2000" dirty="0"/>
              <a:t>25），收集了50份回复（试点测试后对调查表进行了小幅修改）。第二轮调查全面启动（设定了人口配额，保证参与者的代表性并减少自我选择偏差）（3</a:t>
            </a:r>
            <a:r>
              <a:rPr lang="en-US" altLang="zh-CN" sz="2000" dirty="0"/>
              <a:t>.</a:t>
            </a:r>
            <a:r>
              <a:rPr lang="zh-CN" altLang="en-US" sz="2000" dirty="0"/>
              <a:t>9</a:t>
            </a:r>
            <a:r>
              <a:rPr lang="en-US" altLang="zh-CN" sz="2000" dirty="0"/>
              <a:t>-</a:t>
            </a:r>
            <a:r>
              <a:rPr lang="zh-CN" altLang="en-US" sz="2000" dirty="0"/>
              <a:t>4</a:t>
            </a:r>
            <a:r>
              <a:rPr lang="en-US" altLang="zh-CN" sz="2000" dirty="0"/>
              <a:t>.</a:t>
            </a:r>
            <a:r>
              <a:rPr lang="zh-CN" altLang="en-US" sz="2000" dirty="0"/>
              <a:t>2），最终收集了451份有效回复。</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t>3</a:t>
            </a:r>
            <a:r>
              <a:rPr lang="zh-CN" altLang="en-US" sz="2000" dirty="0"/>
              <a:t>、在整个数据收集阶段也进行了数据质量和验证。</a:t>
            </a:r>
            <a:endParaRPr lang="zh-CN" alt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926080" cy="460375"/>
          </a:xfrm>
          <a:prstGeom prst="rect">
            <a:avLst/>
          </a:prstGeom>
          <a:noFill/>
        </p:spPr>
        <p:txBody>
          <a:bodyPr wrap="none" rtlCol="0">
            <a:spAutoFit/>
          </a:bodyPr>
          <a:lstStyle/>
          <a:p>
            <a:pPr algn="l"/>
            <a:r>
              <a:rPr lang="zh-CN" altLang="en-US" sz="2400" b="1" dirty="0">
                <a:solidFill>
                  <a:schemeClr val="accent1"/>
                </a:solidFill>
                <a:sym typeface="+mn-ea"/>
              </a:rPr>
              <a:t>四</a:t>
            </a:r>
            <a:r>
              <a:rPr lang="zh-CN" altLang="en-US" sz="2400" b="1" dirty="0">
                <a:solidFill>
                  <a:schemeClr val="accent1"/>
                </a:solidFill>
              </a:rPr>
              <a:t>、研究方法和</a:t>
            </a:r>
            <a:r>
              <a:rPr lang="zh-CN" altLang="en-US" sz="2400" b="1" dirty="0">
                <a:solidFill>
                  <a:schemeClr val="accent1"/>
                </a:solidFill>
              </a:rPr>
              <a:t>设计</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04010" y="1160780"/>
            <a:ext cx="10379075" cy="1165225"/>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zh-CN" altLang="en-US" sz="2400" b="1" dirty="0"/>
              <a:t>（</a:t>
            </a:r>
            <a:r>
              <a:rPr lang="zh-CN" altLang="en-US" sz="2400" b="1" dirty="0"/>
              <a:t>三）</a:t>
            </a:r>
            <a:r>
              <a:rPr lang="zh-CN" altLang="en-US" sz="2400" b="1" dirty="0">
                <a:sym typeface="+mn-ea"/>
              </a:rPr>
              <a:t>样本</a:t>
            </a:r>
            <a:r>
              <a:rPr lang="zh-CN" altLang="en-US" sz="2400" b="1" dirty="0">
                <a:sym typeface="+mn-ea"/>
              </a:rPr>
              <a:t>特征</a:t>
            </a:r>
            <a:endParaRPr lang="zh-CN" altLang="en-US" sz="2400" b="1"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受访者的人口统计学特征（</a:t>
            </a:r>
            <a:r>
              <a:rPr lang="en-US" altLang="zh-CN" sz="2000" dirty="0"/>
              <a:t>N=451</a:t>
            </a:r>
            <a:r>
              <a:rPr lang="zh-CN" altLang="en-US" sz="2000" dirty="0"/>
              <a:t>）。</a:t>
            </a:r>
            <a:endParaRPr lang="zh-CN" altLang="en-US" sz="2000" dirty="0"/>
          </a:p>
        </p:txBody>
      </p:sp>
      <p:pic>
        <p:nvPicPr>
          <p:cNvPr id="8" name="图片 8" descr="表2"/>
          <p:cNvPicPr>
            <a:picLocks noChangeAspect="1"/>
          </p:cNvPicPr>
          <p:nvPr/>
        </p:nvPicPr>
        <p:blipFill>
          <a:blip r:embed="rId3"/>
          <a:stretch>
            <a:fillRect/>
          </a:stretch>
        </p:blipFill>
        <p:spPr>
          <a:xfrm>
            <a:off x="1604645" y="2221230"/>
            <a:ext cx="9796145" cy="45269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926080" cy="460375"/>
          </a:xfrm>
          <a:prstGeom prst="rect">
            <a:avLst/>
          </a:prstGeom>
          <a:noFill/>
        </p:spPr>
        <p:txBody>
          <a:bodyPr wrap="none" rtlCol="0">
            <a:spAutoFit/>
          </a:bodyPr>
          <a:lstStyle/>
          <a:p>
            <a:pPr algn="l"/>
            <a:r>
              <a:rPr lang="zh-CN" altLang="en-US" sz="2400" b="1" dirty="0">
                <a:solidFill>
                  <a:schemeClr val="accent1"/>
                </a:solidFill>
                <a:sym typeface="+mn-ea"/>
              </a:rPr>
              <a:t>四</a:t>
            </a:r>
            <a:r>
              <a:rPr lang="zh-CN" altLang="en-US" sz="2400" b="1" dirty="0">
                <a:solidFill>
                  <a:schemeClr val="accent1"/>
                </a:solidFill>
              </a:rPr>
              <a:t>、研究方法和</a:t>
            </a:r>
            <a:r>
              <a:rPr lang="zh-CN" altLang="en-US" sz="2400" b="1" dirty="0">
                <a:solidFill>
                  <a:schemeClr val="accent1"/>
                </a:solidFill>
              </a:rPr>
              <a:t>设计</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04010" y="1160780"/>
            <a:ext cx="10379075" cy="1061720"/>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zh-CN" altLang="en-US" sz="2400" b="1" dirty="0"/>
              <a:t>（</a:t>
            </a:r>
            <a:r>
              <a:rPr lang="zh-CN" altLang="en-US" sz="2400" b="1" dirty="0"/>
              <a:t>三）</a:t>
            </a:r>
            <a:r>
              <a:rPr lang="zh-CN" altLang="en-US" sz="2400" b="1" dirty="0">
                <a:sym typeface="+mn-ea"/>
              </a:rPr>
              <a:t>样本</a:t>
            </a:r>
            <a:r>
              <a:rPr lang="zh-CN" altLang="en-US" sz="2400" b="1" dirty="0">
                <a:sym typeface="+mn-ea"/>
              </a:rPr>
              <a:t>特征</a:t>
            </a:r>
            <a:endParaRPr lang="zh-CN" altLang="en-US" sz="2400" b="1"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受访者的既往经历（</a:t>
            </a:r>
            <a:r>
              <a:rPr lang="en-US" altLang="zh-CN" sz="2000" dirty="0">
                <a:sym typeface="+mn-ea"/>
              </a:rPr>
              <a:t>N=451</a:t>
            </a:r>
            <a:r>
              <a:rPr lang="zh-CN" altLang="en-US" sz="2000" dirty="0">
                <a:sym typeface="+mn-ea"/>
              </a:rPr>
              <a:t>）。</a:t>
            </a:r>
            <a:endParaRPr lang="zh-CN" altLang="en-US" sz="2000" dirty="0"/>
          </a:p>
        </p:txBody>
      </p:sp>
      <p:pic>
        <p:nvPicPr>
          <p:cNvPr id="3" name="图片 9" descr="图3"/>
          <p:cNvPicPr>
            <a:picLocks noChangeAspect="1"/>
          </p:cNvPicPr>
          <p:nvPr/>
        </p:nvPicPr>
        <p:blipFill>
          <a:blip r:embed="rId3"/>
          <a:srcRect b="14197"/>
          <a:stretch>
            <a:fillRect/>
          </a:stretch>
        </p:blipFill>
        <p:spPr>
          <a:xfrm>
            <a:off x="1511935" y="3975735"/>
            <a:ext cx="9652000" cy="2801620"/>
          </a:xfrm>
          <a:prstGeom prst="rect">
            <a:avLst/>
          </a:prstGeom>
        </p:spPr>
      </p:pic>
      <p:pic>
        <p:nvPicPr>
          <p:cNvPr id="29" name="图片 29" descr="图2"/>
          <p:cNvPicPr>
            <a:picLocks noChangeAspect="1"/>
          </p:cNvPicPr>
          <p:nvPr/>
        </p:nvPicPr>
        <p:blipFill>
          <a:blip r:embed="rId4"/>
          <a:srcRect l="1744" t="2622" b="5507"/>
          <a:stretch>
            <a:fillRect/>
          </a:stretch>
        </p:blipFill>
        <p:spPr>
          <a:xfrm>
            <a:off x="5867400" y="699135"/>
            <a:ext cx="6324600" cy="34436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8" name="组合 7"/>
          <p:cNvGrpSpPr/>
          <p:nvPr/>
        </p:nvGrpSpPr>
        <p:grpSpPr>
          <a:xfrm>
            <a:off x="1186290" y="1216507"/>
            <a:ext cx="2917372" cy="402032"/>
            <a:chOff x="1741714" y="1550225"/>
            <a:chExt cx="2917372" cy="402032"/>
          </a:xfrm>
        </p:grpSpPr>
        <p:sp>
          <p:nvSpPr>
            <p:cNvPr id="2" name="文本框 1"/>
            <p:cNvSpPr txBox="1"/>
            <p:nvPr/>
          </p:nvSpPr>
          <p:spPr>
            <a:xfrm>
              <a:off x="3083157" y="1550225"/>
              <a:ext cx="1343316" cy="369332"/>
            </a:xfrm>
            <a:prstGeom prst="rect">
              <a:avLst/>
            </a:prstGeom>
            <a:noFill/>
          </p:spPr>
          <p:txBody>
            <a:bodyPr wrap="none" rtlCol="0">
              <a:spAutoFit/>
            </a:bodyPr>
            <a:lstStyle/>
            <a:p>
              <a:r>
                <a:rPr lang="en-US" altLang="zh-CN" spc="300" dirty="0">
                  <a:solidFill>
                    <a:schemeClr val="tx1">
                      <a:lumMod val="50000"/>
                      <a:lumOff val="50000"/>
                    </a:schemeClr>
                  </a:solidFill>
                </a:rPr>
                <a:t>Content</a:t>
              </a:r>
              <a:endParaRPr lang="zh-CN" altLang="en-US" spc="300" dirty="0">
                <a:solidFill>
                  <a:schemeClr val="tx1">
                    <a:lumMod val="50000"/>
                    <a:lumOff val="50000"/>
                  </a:schemeClr>
                </a:solidFill>
              </a:endParaRPr>
            </a:p>
          </p:txBody>
        </p:sp>
        <p:cxnSp>
          <p:nvCxnSpPr>
            <p:cNvPr id="4" name="直接连接符 3"/>
            <p:cNvCxnSpPr/>
            <p:nvPr/>
          </p:nvCxnSpPr>
          <p:spPr>
            <a:xfrm>
              <a:off x="1741714" y="1952257"/>
              <a:ext cx="29173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custDataLst>
              <p:tags r:id="rId1"/>
            </p:custDataLst>
          </p:nvPr>
        </p:nvGrpSpPr>
        <p:grpSpPr>
          <a:xfrm>
            <a:off x="4544825" y="2351862"/>
            <a:ext cx="3598545" cy="2755599"/>
            <a:chOff x="2169942" y="2122010"/>
            <a:chExt cx="3598545" cy="2755599"/>
          </a:xfrm>
        </p:grpSpPr>
        <p:grpSp>
          <p:nvGrpSpPr>
            <p:cNvPr id="14" name="组合 13"/>
            <p:cNvGrpSpPr/>
            <p:nvPr/>
          </p:nvGrpSpPr>
          <p:grpSpPr>
            <a:xfrm>
              <a:off x="2169942" y="2122010"/>
              <a:ext cx="3598545" cy="583565"/>
              <a:chOff x="2169942" y="2126482"/>
              <a:chExt cx="3598545" cy="583565"/>
            </a:xfrm>
          </p:grpSpPr>
          <p:sp>
            <p:nvSpPr>
              <p:cNvPr id="9" name="平行四边形 8"/>
              <p:cNvSpPr/>
              <p:nvPr>
                <p:custDataLst>
                  <p:tags r:id="rId2"/>
                </p:custDataLst>
              </p:nvPr>
            </p:nvSpPr>
            <p:spPr>
              <a:xfrm>
                <a:off x="2169942" y="2466975"/>
                <a:ext cx="691214" cy="173784"/>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文本框 9"/>
              <p:cNvSpPr txBox="1"/>
              <p:nvPr>
                <p:custDataLst>
                  <p:tags r:id="rId3"/>
                </p:custDataLst>
              </p:nvPr>
            </p:nvSpPr>
            <p:spPr>
              <a:xfrm>
                <a:off x="2195342" y="2126482"/>
                <a:ext cx="691215" cy="583565"/>
              </a:xfrm>
              <a:prstGeom prst="rect">
                <a:avLst/>
              </a:prstGeom>
              <a:noFill/>
            </p:spPr>
            <p:txBody>
              <a:bodyPr wrap="square" rtlCol="0">
                <a:spAutoFit/>
              </a:bodyPr>
              <a:lstStyle/>
              <a:p>
                <a:pPr algn="ctr"/>
                <a:r>
                  <a:rPr lang="en-US" altLang="zh-CN" sz="3200" b="1" dirty="0"/>
                  <a:t>01</a:t>
                </a:r>
                <a:endParaRPr lang="zh-CN" altLang="en-US" sz="3200" b="1" dirty="0"/>
              </a:p>
            </p:txBody>
          </p:sp>
          <p:sp>
            <p:nvSpPr>
              <p:cNvPr id="11" name="文本框 10"/>
              <p:cNvSpPr txBox="1"/>
              <p:nvPr>
                <p:custDataLst>
                  <p:tags r:id="rId4"/>
                </p:custDataLst>
              </p:nvPr>
            </p:nvSpPr>
            <p:spPr>
              <a:xfrm>
                <a:off x="3097042" y="2168392"/>
                <a:ext cx="2671445" cy="489585"/>
              </a:xfrm>
              <a:prstGeom prst="rect">
                <a:avLst/>
              </a:prstGeom>
              <a:noFill/>
            </p:spPr>
            <p:txBody>
              <a:bodyPr wrap="square" rtlCol="0">
                <a:noAutofit/>
              </a:bodyPr>
              <a:lstStyle/>
              <a:p>
                <a:r>
                  <a:rPr lang="zh-CN" altLang="en-US" sz="2800" b="1" dirty="0"/>
                  <a:t>文献阅读</a:t>
                </a:r>
                <a:endParaRPr lang="zh-CN" altLang="en-US" sz="2800" b="1" dirty="0"/>
              </a:p>
            </p:txBody>
          </p:sp>
        </p:grpSp>
        <p:grpSp>
          <p:nvGrpSpPr>
            <p:cNvPr id="19" name="组合 18"/>
            <p:cNvGrpSpPr/>
            <p:nvPr/>
          </p:nvGrpSpPr>
          <p:grpSpPr>
            <a:xfrm>
              <a:off x="2195342" y="3208027"/>
              <a:ext cx="3572510" cy="588010"/>
              <a:chOff x="2169942" y="2126482"/>
              <a:chExt cx="3572510" cy="588010"/>
            </a:xfrm>
          </p:grpSpPr>
          <p:sp>
            <p:nvSpPr>
              <p:cNvPr id="20" name="平行四边形 19"/>
              <p:cNvSpPr/>
              <p:nvPr>
                <p:custDataLst>
                  <p:tags r:id="rId5"/>
                </p:custDataLst>
              </p:nvPr>
            </p:nvSpPr>
            <p:spPr>
              <a:xfrm>
                <a:off x="2169942" y="2466975"/>
                <a:ext cx="691214" cy="173784"/>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文本框 21"/>
              <p:cNvSpPr txBox="1"/>
              <p:nvPr>
                <p:custDataLst>
                  <p:tags r:id="rId6"/>
                </p:custDataLst>
              </p:nvPr>
            </p:nvSpPr>
            <p:spPr>
              <a:xfrm>
                <a:off x="2198685" y="2126482"/>
                <a:ext cx="684530" cy="583565"/>
              </a:xfrm>
              <a:prstGeom prst="rect">
                <a:avLst/>
              </a:prstGeom>
              <a:noFill/>
            </p:spPr>
            <p:txBody>
              <a:bodyPr wrap="square" rtlCol="0">
                <a:spAutoFit/>
              </a:bodyPr>
              <a:lstStyle/>
              <a:p>
                <a:pPr algn="ctr"/>
                <a:r>
                  <a:rPr lang="en-US" altLang="zh-CN" sz="3200" b="1" dirty="0"/>
                  <a:t>02</a:t>
                </a:r>
                <a:endParaRPr lang="zh-CN" altLang="en-US" sz="3200" b="1" dirty="0"/>
              </a:p>
            </p:txBody>
          </p:sp>
          <p:sp>
            <p:nvSpPr>
              <p:cNvPr id="29" name="文本框 28"/>
              <p:cNvSpPr txBox="1"/>
              <p:nvPr>
                <p:custDataLst>
                  <p:tags r:id="rId7"/>
                </p:custDataLst>
              </p:nvPr>
            </p:nvSpPr>
            <p:spPr>
              <a:xfrm>
                <a:off x="3071007" y="2144262"/>
                <a:ext cx="2671445" cy="570230"/>
              </a:xfrm>
              <a:prstGeom prst="rect">
                <a:avLst/>
              </a:prstGeom>
              <a:noFill/>
            </p:spPr>
            <p:txBody>
              <a:bodyPr wrap="none" rtlCol="0">
                <a:noAutofit/>
              </a:bodyPr>
              <a:lstStyle/>
              <a:p>
                <a:r>
                  <a:rPr lang="zh-CN" altLang="en-US" sz="2800" b="1" dirty="0"/>
                  <a:t>学习</a:t>
                </a:r>
                <a:r>
                  <a:rPr lang="zh-CN" altLang="en-US" sz="2800" b="1" dirty="0"/>
                  <a:t>情况</a:t>
                </a:r>
                <a:endParaRPr lang="zh-CN" altLang="en-US" sz="2800" b="1" dirty="0"/>
              </a:p>
            </p:txBody>
          </p:sp>
        </p:grpSp>
        <p:grpSp>
          <p:nvGrpSpPr>
            <p:cNvPr id="48" name="组合 47"/>
            <p:cNvGrpSpPr/>
            <p:nvPr/>
          </p:nvGrpSpPr>
          <p:grpSpPr>
            <a:xfrm>
              <a:off x="2220742" y="4294044"/>
              <a:ext cx="3547110" cy="583565"/>
              <a:chOff x="2169942" y="2126482"/>
              <a:chExt cx="3547110" cy="583565"/>
            </a:xfrm>
          </p:grpSpPr>
          <p:sp>
            <p:nvSpPr>
              <p:cNvPr id="49" name="平行四边形 48"/>
              <p:cNvSpPr/>
              <p:nvPr>
                <p:custDataLst>
                  <p:tags r:id="rId8"/>
                </p:custDataLst>
              </p:nvPr>
            </p:nvSpPr>
            <p:spPr>
              <a:xfrm>
                <a:off x="2169942" y="2466975"/>
                <a:ext cx="691214" cy="173784"/>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文本框 49"/>
              <p:cNvSpPr txBox="1"/>
              <p:nvPr>
                <p:custDataLst>
                  <p:tags r:id="rId9"/>
                </p:custDataLst>
              </p:nvPr>
            </p:nvSpPr>
            <p:spPr>
              <a:xfrm>
                <a:off x="2198685" y="2126482"/>
                <a:ext cx="684530" cy="583565"/>
              </a:xfrm>
              <a:prstGeom prst="rect">
                <a:avLst/>
              </a:prstGeom>
              <a:noFill/>
            </p:spPr>
            <p:txBody>
              <a:bodyPr wrap="square" rtlCol="0">
                <a:spAutoFit/>
              </a:bodyPr>
              <a:lstStyle/>
              <a:p>
                <a:pPr algn="ctr"/>
                <a:r>
                  <a:rPr lang="en-US" altLang="zh-CN" sz="3200" b="1" dirty="0"/>
                  <a:t>03</a:t>
                </a:r>
                <a:endParaRPr lang="zh-CN" altLang="en-US" sz="3200" b="1" dirty="0"/>
              </a:p>
            </p:txBody>
          </p:sp>
          <p:sp>
            <p:nvSpPr>
              <p:cNvPr id="51" name="文本框 50"/>
              <p:cNvSpPr txBox="1"/>
              <p:nvPr>
                <p:custDataLst>
                  <p:tags r:id="rId10"/>
                </p:custDataLst>
              </p:nvPr>
            </p:nvSpPr>
            <p:spPr>
              <a:xfrm>
                <a:off x="3044972" y="2158232"/>
                <a:ext cx="2672080" cy="550545"/>
              </a:xfrm>
              <a:prstGeom prst="rect">
                <a:avLst/>
              </a:prstGeom>
              <a:noFill/>
            </p:spPr>
            <p:txBody>
              <a:bodyPr wrap="none" rtlCol="0">
                <a:noAutofit/>
              </a:bodyPr>
              <a:lstStyle/>
              <a:p>
                <a:r>
                  <a:rPr lang="zh-CN" altLang="en-US" sz="2800" b="1" dirty="0"/>
                  <a:t>下周</a:t>
                </a:r>
                <a:r>
                  <a:rPr lang="zh-CN" altLang="en-US" sz="2800" b="1" dirty="0"/>
                  <a:t>计划</a:t>
                </a:r>
                <a:endParaRPr lang="zh-CN" altLang="en-US" sz="2800" b="1" dirty="0"/>
              </a:p>
            </p:txBody>
          </p:sp>
        </p:grpSp>
      </p:grpSp>
      <p:sp>
        <p:nvSpPr>
          <p:cNvPr id="101" name="文本框 100"/>
          <p:cNvSpPr txBox="1"/>
          <p:nvPr/>
        </p:nvSpPr>
        <p:spPr>
          <a:xfrm>
            <a:off x="1153568" y="753985"/>
            <a:ext cx="1415772" cy="830997"/>
          </a:xfrm>
          <a:prstGeom prst="rect">
            <a:avLst/>
          </a:prstGeom>
          <a:noFill/>
        </p:spPr>
        <p:txBody>
          <a:bodyPr wrap="none" rtlCol="0">
            <a:spAutoFit/>
          </a:bodyPr>
          <a:lstStyle/>
          <a:p>
            <a:r>
              <a:rPr lang="zh-CN" altLang="en-US" sz="4800" b="1" dirty="0">
                <a:solidFill>
                  <a:schemeClr val="accent1"/>
                </a:solidFill>
              </a:rPr>
              <a:t>目录</a:t>
            </a:r>
            <a:endParaRPr lang="zh-CN" altLang="en-US" sz="4800" b="1" dirty="0">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926080" cy="460375"/>
          </a:xfrm>
          <a:prstGeom prst="rect">
            <a:avLst/>
          </a:prstGeom>
          <a:noFill/>
        </p:spPr>
        <p:txBody>
          <a:bodyPr wrap="none" rtlCol="0">
            <a:spAutoFit/>
          </a:bodyPr>
          <a:lstStyle/>
          <a:p>
            <a:pPr algn="l"/>
            <a:r>
              <a:rPr lang="zh-CN" altLang="en-US" sz="2400" b="1" dirty="0">
                <a:solidFill>
                  <a:schemeClr val="accent1"/>
                </a:solidFill>
                <a:sym typeface="+mn-ea"/>
              </a:rPr>
              <a:t>四</a:t>
            </a:r>
            <a:r>
              <a:rPr lang="zh-CN" altLang="en-US" sz="2400" b="1" dirty="0">
                <a:solidFill>
                  <a:schemeClr val="accent1"/>
                </a:solidFill>
              </a:rPr>
              <a:t>、研究方法和</a:t>
            </a:r>
            <a:r>
              <a:rPr lang="zh-CN" altLang="en-US" sz="2400" b="1" dirty="0">
                <a:solidFill>
                  <a:schemeClr val="accent1"/>
                </a:solidFill>
              </a:rPr>
              <a:t>设计</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04010" y="1160780"/>
            <a:ext cx="10379075" cy="1061720"/>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zh-CN" altLang="en-US" sz="2400" b="1" dirty="0"/>
              <a:t>（</a:t>
            </a:r>
            <a:r>
              <a:rPr lang="zh-CN" altLang="en-US" sz="2400" b="1" dirty="0"/>
              <a:t>三）</a:t>
            </a:r>
            <a:r>
              <a:rPr lang="zh-CN" altLang="en-US" sz="2400" b="1" dirty="0">
                <a:sym typeface="+mn-ea"/>
              </a:rPr>
              <a:t>样本</a:t>
            </a:r>
            <a:r>
              <a:rPr lang="zh-CN" altLang="en-US" sz="2400" b="1" dirty="0">
                <a:sym typeface="+mn-ea"/>
              </a:rPr>
              <a:t>特征</a:t>
            </a:r>
            <a:endParaRPr lang="zh-CN" altLang="en-US" sz="2400" b="1"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受访者的出行特征</a:t>
            </a:r>
            <a:r>
              <a:rPr lang="zh-CN" altLang="en-US" sz="2000" dirty="0">
                <a:sym typeface="+mn-ea"/>
              </a:rPr>
              <a:t>（</a:t>
            </a:r>
            <a:r>
              <a:rPr lang="en-US" altLang="zh-CN" sz="2000" dirty="0">
                <a:sym typeface="+mn-ea"/>
              </a:rPr>
              <a:t>N=451</a:t>
            </a:r>
            <a:r>
              <a:rPr lang="zh-CN" altLang="en-US" sz="2000" dirty="0">
                <a:sym typeface="+mn-ea"/>
              </a:rPr>
              <a:t>）</a:t>
            </a:r>
            <a:r>
              <a:rPr lang="zh-CN" altLang="en-US" sz="2000" dirty="0">
                <a:sym typeface="+mn-ea"/>
              </a:rPr>
              <a:t>。</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endParaRPr lang="zh-CN" altLang="en-US" sz="2000" dirty="0"/>
          </a:p>
        </p:txBody>
      </p:sp>
      <p:pic>
        <p:nvPicPr>
          <p:cNvPr id="10" name="图片 10" descr="图4"/>
          <p:cNvPicPr>
            <a:picLocks noChangeAspect="1"/>
          </p:cNvPicPr>
          <p:nvPr/>
        </p:nvPicPr>
        <p:blipFill>
          <a:blip r:embed="rId3"/>
          <a:srcRect b="3711"/>
          <a:stretch>
            <a:fillRect/>
          </a:stretch>
        </p:blipFill>
        <p:spPr>
          <a:xfrm>
            <a:off x="1603375" y="2630170"/>
            <a:ext cx="10380345" cy="37096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四</a:t>
            </a:r>
            <a:r>
              <a:rPr lang="zh-CN" altLang="en-US" sz="2400" b="1" dirty="0">
                <a:solidFill>
                  <a:schemeClr val="accent1"/>
                </a:solidFill>
                <a:sym typeface="+mn-ea"/>
              </a:rPr>
              <a:t>、</a:t>
            </a:r>
            <a:r>
              <a:rPr lang="zh-CN" altLang="en-US" sz="2400" b="1" dirty="0">
                <a:solidFill>
                  <a:schemeClr val="accent1"/>
                </a:solidFill>
                <a:sym typeface="+mn-ea"/>
              </a:rPr>
              <a:t>研究方法</a:t>
            </a:r>
            <a:r>
              <a:rPr lang="zh-CN" altLang="en-US" sz="2400" b="1" dirty="0">
                <a:solidFill>
                  <a:schemeClr val="accent1"/>
                </a:solidFill>
                <a:sym typeface="+mn-ea"/>
              </a:rPr>
              <a:t>和设计</a:t>
            </a:r>
            <a:endParaRPr lang="zh-CN" altLang="en-US" sz="2400" b="1" dirty="0">
              <a:solidFill>
                <a:schemeClr val="accent1"/>
              </a:solidFill>
              <a:sym typeface="+mn-ea"/>
            </a:endParaRPr>
          </a:p>
        </p:txBody>
      </p:sp>
      <p:sp>
        <p:nvSpPr>
          <p:cNvPr id="4" name="文本框 3"/>
          <p:cNvSpPr txBox="1"/>
          <p:nvPr>
            <p:custDataLst>
              <p:tags r:id="rId2"/>
            </p:custDataLst>
          </p:nvPr>
        </p:nvSpPr>
        <p:spPr>
          <a:xfrm>
            <a:off x="1603375" y="1160145"/>
            <a:ext cx="7500620" cy="772795"/>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zh-CN" altLang="en-US" sz="2400" b="1" dirty="0"/>
              <a:t>（</a:t>
            </a:r>
            <a:r>
              <a:rPr lang="zh-CN" altLang="en-US" sz="2400" b="1" dirty="0"/>
              <a:t>四）测量分析</a:t>
            </a:r>
            <a:endParaRPr lang="zh-CN" altLang="en-US" sz="2400" b="1" dirty="0"/>
          </a:p>
        </p:txBody>
      </p:sp>
      <p:sp>
        <p:nvSpPr>
          <p:cNvPr id="8" name="文本框 7"/>
          <p:cNvSpPr txBox="1"/>
          <p:nvPr>
            <p:custDataLst>
              <p:tags r:id="rId3"/>
            </p:custDataLst>
          </p:nvPr>
        </p:nvSpPr>
        <p:spPr>
          <a:xfrm>
            <a:off x="1603375" y="1781175"/>
            <a:ext cx="4888865" cy="488696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t>进行验证性因素分析（CFA）</a:t>
            </a:r>
            <a:r>
              <a:rPr lang="zh-CN" altLang="en-US" sz="2000" dirty="0"/>
              <a:t>，</a:t>
            </a:r>
            <a:r>
              <a:rPr lang="en-US" altLang="zh-CN" sz="2000" dirty="0"/>
              <a:t>评估测量项目的信度和效度</a:t>
            </a:r>
            <a:r>
              <a:rPr lang="zh-CN" altLang="en-US" sz="2000" dirty="0"/>
              <a:t>。</a:t>
            </a:r>
            <a:endParaRPr lang="en-US" altLang="zh-CN" sz="2000"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t>1</a:t>
            </a:r>
            <a:r>
              <a:rPr lang="zh-CN" altLang="en-US" sz="2000" b="1" dirty="0"/>
              <a:t>、信度检验</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评估每个构念的信度：标准化因子载荷（λ）、</a:t>
            </a:r>
            <a:r>
              <a:rPr lang="zh-CN" altLang="en-US" sz="2000" dirty="0"/>
              <a:t>Cronbach α、组合信度（CR）和平均萃取方差（AVE）；</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结果如表</a:t>
            </a:r>
            <a:r>
              <a:rPr lang="en-US" altLang="zh-CN" sz="2000" dirty="0"/>
              <a:t>3</a:t>
            </a:r>
            <a:r>
              <a:rPr lang="zh-CN" altLang="en-US" sz="2000" dirty="0"/>
              <a:t>所示，因子载荷、Cronbach α和CR值都在0.7以上，AVE值都在0.5以上；</a:t>
            </a:r>
            <a:endParaRPr lang="en-US" altLang="zh-CN"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所有构念具有可接受的信度。</a:t>
            </a:r>
            <a:endParaRPr lang="zh-CN" altLang="en-US" sz="2000" dirty="0"/>
          </a:p>
        </p:txBody>
      </p:sp>
      <p:pic>
        <p:nvPicPr>
          <p:cNvPr id="6" name="图片 11" descr="表3"/>
          <p:cNvPicPr>
            <a:picLocks noChangeAspect="1"/>
          </p:cNvPicPr>
          <p:nvPr/>
        </p:nvPicPr>
        <p:blipFill>
          <a:blip r:embed="rId4"/>
          <a:stretch>
            <a:fillRect/>
          </a:stretch>
        </p:blipFill>
        <p:spPr>
          <a:xfrm>
            <a:off x="6492240" y="699770"/>
            <a:ext cx="5699125" cy="61575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四</a:t>
            </a:r>
            <a:r>
              <a:rPr lang="zh-CN" altLang="en-US" sz="2400" b="1" dirty="0">
                <a:solidFill>
                  <a:schemeClr val="accent1"/>
                </a:solidFill>
                <a:sym typeface="+mn-ea"/>
              </a:rPr>
              <a:t>、</a:t>
            </a:r>
            <a:r>
              <a:rPr lang="zh-CN" altLang="en-US" sz="2400" b="1" dirty="0">
                <a:solidFill>
                  <a:schemeClr val="accent1"/>
                </a:solidFill>
                <a:sym typeface="+mn-ea"/>
              </a:rPr>
              <a:t>研究方法</a:t>
            </a:r>
            <a:r>
              <a:rPr lang="zh-CN" altLang="en-US" sz="2400" b="1" dirty="0">
                <a:solidFill>
                  <a:schemeClr val="accent1"/>
                </a:solidFill>
                <a:sym typeface="+mn-ea"/>
              </a:rPr>
              <a:t>和设计</a:t>
            </a:r>
            <a:endParaRPr lang="zh-CN" altLang="en-US" sz="2400" b="1" dirty="0">
              <a:solidFill>
                <a:schemeClr val="accent1"/>
              </a:solidFill>
              <a:sym typeface="+mn-ea"/>
            </a:endParaRPr>
          </a:p>
        </p:txBody>
      </p:sp>
      <p:sp>
        <p:nvSpPr>
          <p:cNvPr id="8" name="文本框 7"/>
          <p:cNvSpPr txBox="1"/>
          <p:nvPr>
            <p:custDataLst>
              <p:tags r:id="rId2"/>
            </p:custDataLst>
          </p:nvPr>
        </p:nvSpPr>
        <p:spPr>
          <a:xfrm>
            <a:off x="1603375" y="1214120"/>
            <a:ext cx="10140950" cy="197104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t>2</a:t>
            </a:r>
            <a:r>
              <a:rPr lang="zh-CN" altLang="en-US" sz="2000" b="1" dirty="0"/>
              <a:t>、区分</a:t>
            </a:r>
            <a:r>
              <a:rPr lang="zh-CN" altLang="en-US" sz="2000" b="1" dirty="0">
                <a:sym typeface="+mn-ea"/>
              </a:rPr>
              <a:t>效度</a:t>
            </a:r>
            <a:r>
              <a:rPr lang="zh-CN" altLang="en-US" sz="2000" b="1" dirty="0"/>
              <a:t>检验</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区分效度结果如表</a:t>
            </a:r>
            <a:r>
              <a:rPr lang="en-US" altLang="zh-CN" sz="2000" dirty="0"/>
              <a:t>4</a:t>
            </a:r>
            <a:r>
              <a:rPr lang="zh-CN" altLang="en-US" sz="2000" dirty="0"/>
              <a:t>所示；</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每个构念的AVE的平方根高于其结构间的皮尔逊相关系数(Pearson Correlation)；</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所有构念</a:t>
            </a:r>
            <a:r>
              <a:rPr lang="zh-CN" altLang="en-US" sz="2000" dirty="0">
                <a:solidFill>
                  <a:schemeClr val="tx1"/>
                </a:solidFill>
                <a:sym typeface="+mn-ea"/>
              </a:rPr>
              <a:t>的区分效度均</a:t>
            </a:r>
            <a:r>
              <a:rPr lang="zh-CN" altLang="en-US" sz="2000" dirty="0">
                <a:sym typeface="+mn-ea"/>
              </a:rPr>
              <a:t>较好。</a:t>
            </a:r>
            <a:endParaRPr lang="zh-CN" altLang="en-US" sz="2000" dirty="0"/>
          </a:p>
        </p:txBody>
      </p:sp>
      <p:pic>
        <p:nvPicPr>
          <p:cNvPr id="12" name="图片 12" descr="表4"/>
          <p:cNvPicPr>
            <a:picLocks noChangeAspect="1"/>
          </p:cNvPicPr>
          <p:nvPr/>
        </p:nvPicPr>
        <p:blipFill>
          <a:blip r:embed="rId3"/>
          <a:stretch>
            <a:fillRect/>
          </a:stretch>
        </p:blipFill>
        <p:spPr>
          <a:xfrm>
            <a:off x="1947545" y="3185160"/>
            <a:ext cx="9582150" cy="28733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四</a:t>
            </a:r>
            <a:r>
              <a:rPr lang="zh-CN" altLang="en-US" sz="2400" b="1" dirty="0">
                <a:solidFill>
                  <a:schemeClr val="accent1"/>
                </a:solidFill>
                <a:sym typeface="+mn-ea"/>
              </a:rPr>
              <a:t>、</a:t>
            </a:r>
            <a:r>
              <a:rPr lang="zh-CN" altLang="en-US" sz="2400" b="1" dirty="0">
                <a:solidFill>
                  <a:schemeClr val="accent1"/>
                </a:solidFill>
                <a:sym typeface="+mn-ea"/>
              </a:rPr>
              <a:t>研究方法</a:t>
            </a:r>
            <a:r>
              <a:rPr lang="zh-CN" altLang="en-US" sz="2400" b="1" dirty="0">
                <a:solidFill>
                  <a:schemeClr val="accent1"/>
                </a:solidFill>
                <a:sym typeface="+mn-ea"/>
              </a:rPr>
              <a:t>和设计</a:t>
            </a:r>
            <a:endParaRPr lang="zh-CN" altLang="en-US" sz="2400" b="1" dirty="0">
              <a:solidFill>
                <a:schemeClr val="accent1"/>
              </a:solidFill>
              <a:sym typeface="+mn-ea"/>
            </a:endParaRPr>
          </a:p>
        </p:txBody>
      </p:sp>
      <p:sp>
        <p:nvSpPr>
          <p:cNvPr id="8" name="文本框 7"/>
          <p:cNvSpPr txBox="1"/>
          <p:nvPr>
            <p:custDataLst>
              <p:tags r:id="rId2"/>
            </p:custDataLst>
          </p:nvPr>
        </p:nvSpPr>
        <p:spPr>
          <a:xfrm>
            <a:off x="1603375" y="1214120"/>
            <a:ext cx="10140950" cy="59245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sym typeface="+mn-ea"/>
              </a:rPr>
              <a:t>3</a:t>
            </a:r>
            <a:r>
              <a:rPr lang="zh-CN" altLang="en-US" sz="2000" b="1" dirty="0">
                <a:sym typeface="+mn-ea"/>
              </a:rPr>
              <a:t>、</a:t>
            </a:r>
            <a:r>
              <a:rPr lang="zh-CN" altLang="en-US" sz="2000" b="1" dirty="0">
                <a:sym typeface="+mn-ea"/>
              </a:rPr>
              <a:t>模型的</a:t>
            </a:r>
            <a:r>
              <a:rPr lang="zh-CN" altLang="en-US" sz="2000" b="1" dirty="0">
                <a:sym typeface="+mn-ea"/>
              </a:rPr>
              <a:t>拟合度检验</a:t>
            </a:r>
            <a:endParaRPr sz="2000" dirty="0"/>
          </a:p>
        </p:txBody>
      </p:sp>
      <p:sp>
        <p:nvSpPr>
          <p:cNvPr id="4" name="文本框 3"/>
          <p:cNvSpPr txBox="1"/>
          <p:nvPr/>
        </p:nvSpPr>
        <p:spPr>
          <a:xfrm>
            <a:off x="1604010" y="1814830"/>
            <a:ext cx="10462260" cy="4040505"/>
          </a:xfrm>
          <a:prstGeom prst="rect">
            <a:avLst/>
          </a:prstGeom>
          <a:noFill/>
        </p:spPr>
        <p:txBody>
          <a:bodyPr wrap="square" rtlCol="0" anchor="t">
            <a:noAutofit/>
          </a:bodyPr>
          <a:p>
            <a:pPr indent="508000" algn="just" fontAlgn="auto">
              <a:lnSpc>
                <a:spcPct val="150000"/>
              </a:lnSpc>
              <a:extLst>
                <a:ext uri="{35155182-B16C-46BC-9424-99874614C6A1}">
                  <wpsdc:indentchars xmlns:wpsdc="http://www.wps.cn/officeDocument/2017/drawingmlCustomData" val="200" checksum="282533468"/>
                </a:ext>
              </a:extLst>
            </a:pPr>
            <a:r>
              <a:rPr sz="2000" dirty="0">
                <a:sym typeface="+mn-ea"/>
              </a:rPr>
              <a:t>χ2=560.116，df=215，χ2/df=2.605，p=.000；</a:t>
            </a:r>
            <a:endParaRPr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sz="2000" dirty="0">
                <a:sym typeface="+mn-ea"/>
              </a:rPr>
              <a:t>比较拟合指数</a:t>
            </a:r>
            <a:r>
              <a:rPr lang="zh-CN" sz="2000" dirty="0">
                <a:sym typeface="+mn-ea"/>
              </a:rPr>
              <a:t>（</a:t>
            </a:r>
            <a:r>
              <a:rPr sz="2000" dirty="0">
                <a:sym typeface="+mn-ea"/>
              </a:rPr>
              <a:t>CFI=0.963</a:t>
            </a:r>
            <a:r>
              <a:rPr lang="zh-CN" sz="2000" dirty="0">
                <a:sym typeface="+mn-ea"/>
              </a:rPr>
              <a:t>）</a:t>
            </a:r>
            <a:r>
              <a:rPr sz="2000" dirty="0">
                <a:sym typeface="+mn-ea"/>
              </a:rPr>
              <a:t>，CFI≥0.9</a:t>
            </a:r>
            <a:r>
              <a:rPr lang="zh-CN" sz="2000" dirty="0">
                <a:sym typeface="+mn-ea"/>
              </a:rPr>
              <a:t>；</a:t>
            </a:r>
            <a:endParaRPr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sz="2000" dirty="0">
                <a:sym typeface="+mn-ea"/>
              </a:rPr>
              <a:t>Tucker-Lewis指数</a:t>
            </a:r>
            <a:r>
              <a:rPr lang="zh-CN" sz="2000" dirty="0">
                <a:sym typeface="+mn-ea"/>
              </a:rPr>
              <a:t>（</a:t>
            </a:r>
            <a:r>
              <a:rPr sz="2000" dirty="0">
                <a:sym typeface="+mn-ea"/>
              </a:rPr>
              <a:t>TLI=0.956</a:t>
            </a:r>
            <a:r>
              <a:rPr lang="zh-CN" sz="2000" dirty="0">
                <a:sym typeface="+mn-ea"/>
              </a:rPr>
              <a:t>）</a:t>
            </a:r>
            <a:r>
              <a:rPr sz="2000" dirty="0">
                <a:sym typeface="+mn-ea"/>
              </a:rPr>
              <a:t>，TLI</a:t>
            </a:r>
            <a:r>
              <a:rPr lang="zh-CN" sz="2000" dirty="0">
                <a:sym typeface="+mn-ea"/>
              </a:rPr>
              <a:t>＞</a:t>
            </a:r>
            <a:r>
              <a:rPr sz="2000" dirty="0">
                <a:sym typeface="+mn-ea"/>
              </a:rPr>
              <a:t>0.9</a:t>
            </a:r>
            <a:r>
              <a:rPr lang="zh-CN" sz="2000" dirty="0">
                <a:sym typeface="+mn-ea"/>
              </a:rPr>
              <a:t>；</a:t>
            </a:r>
            <a:endParaRPr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sz="2000" dirty="0">
                <a:sym typeface="+mn-ea"/>
              </a:rPr>
              <a:t>标准化的均方根残差（SRMR=0.035）</a:t>
            </a:r>
            <a:r>
              <a:rPr lang="zh-CN" sz="2000" dirty="0">
                <a:sym typeface="+mn-ea"/>
              </a:rPr>
              <a:t>，</a:t>
            </a:r>
            <a:r>
              <a:rPr sz="2000" dirty="0">
                <a:sym typeface="+mn-ea"/>
              </a:rPr>
              <a:t>小于0.08</a:t>
            </a:r>
            <a:r>
              <a:rPr lang="zh-CN" sz="2000" dirty="0">
                <a:sym typeface="+mn-ea"/>
              </a:rPr>
              <a:t>；</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sym typeface="+mn-ea"/>
              </a:rPr>
              <a:t>近似误差均方根</a:t>
            </a:r>
            <a:r>
              <a:rPr lang="zh-CN" sz="2000" dirty="0">
                <a:sym typeface="+mn-ea"/>
              </a:rPr>
              <a:t>（</a:t>
            </a:r>
            <a:r>
              <a:rPr sz="2000" dirty="0">
                <a:sym typeface="+mn-ea"/>
              </a:rPr>
              <a:t>RMSEA =0.060</a:t>
            </a:r>
            <a:r>
              <a:rPr lang="zh-CN" sz="2000" dirty="0">
                <a:sym typeface="+mn-ea"/>
              </a:rPr>
              <a:t>），</a:t>
            </a:r>
            <a:r>
              <a:rPr sz="2000" dirty="0">
                <a:sym typeface="+mn-ea"/>
              </a:rPr>
              <a:t>0.054&lt;RMSEA&lt;0.066</a:t>
            </a:r>
            <a:r>
              <a:rPr lang="zh-CN" sz="2000" dirty="0">
                <a:sym typeface="+mn-ea"/>
              </a:rPr>
              <a:t>；</a:t>
            </a:r>
            <a:endParaRPr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sz="2000" dirty="0">
                <a:sym typeface="+mn-ea"/>
              </a:rPr>
              <a:t>因此，</a:t>
            </a:r>
            <a:r>
              <a:rPr lang="zh-CN" sz="2000" dirty="0">
                <a:sym typeface="+mn-ea"/>
              </a:rPr>
              <a:t>均</a:t>
            </a:r>
            <a:r>
              <a:rPr sz="2000" dirty="0">
                <a:sym typeface="+mn-ea"/>
              </a:rPr>
              <a:t>达到了推荐值要求</a:t>
            </a:r>
            <a:r>
              <a:rPr lang="zh-CN" sz="2000" dirty="0">
                <a:sym typeface="+mn-ea"/>
              </a:rPr>
              <a:t>，</a:t>
            </a:r>
            <a:r>
              <a:rPr sz="2000" dirty="0">
                <a:sym typeface="+mn-ea"/>
              </a:rPr>
              <a:t>模型拟合较好</a:t>
            </a:r>
            <a:r>
              <a:rPr sz="2000" dirty="0">
                <a:sym typeface="+mn-ea"/>
              </a:rPr>
              <a:t>。</a:t>
            </a:r>
            <a:endParaRPr lang="zh-CN" altLang="en-US" sz="2000" dirty="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r>
              <a:rPr lang="zh-CN" altLang="en-US" sz="2400" b="1" dirty="0">
                <a:solidFill>
                  <a:schemeClr val="accent1"/>
                </a:solidFill>
                <a:sym typeface="+mn-ea"/>
              </a:rPr>
              <a:t>五、数据分析和结果</a:t>
            </a:r>
            <a:endParaRPr lang="zh-CN" altLang="en-US" sz="2400" b="1" dirty="0">
              <a:solidFill>
                <a:schemeClr val="accent1"/>
              </a:solidFill>
              <a:sym typeface="+mn-ea"/>
            </a:endParaRPr>
          </a:p>
        </p:txBody>
      </p:sp>
      <p:sp>
        <p:nvSpPr>
          <p:cNvPr id="8" name="文本框 7"/>
          <p:cNvSpPr txBox="1"/>
          <p:nvPr>
            <p:custDataLst>
              <p:tags r:id="rId2"/>
            </p:custDataLst>
          </p:nvPr>
        </p:nvSpPr>
        <p:spPr>
          <a:xfrm>
            <a:off x="1612265" y="1140460"/>
            <a:ext cx="10579735" cy="664845"/>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zh-CN" altLang="en-US" sz="2400" b="1" dirty="0"/>
              <a:t>（一）</a:t>
            </a:r>
            <a:r>
              <a:rPr lang="zh-CN" altLang="en-US" sz="2400" b="1" dirty="0">
                <a:sym typeface="+mn-ea"/>
              </a:rPr>
              <a:t>理论模型估计</a:t>
            </a:r>
            <a:endParaRPr lang="zh-CN" altLang="en-US" sz="2400" b="1" dirty="0">
              <a:sym typeface="+mn-ea"/>
            </a:endParaRPr>
          </a:p>
        </p:txBody>
      </p:sp>
      <p:pic>
        <p:nvPicPr>
          <p:cNvPr id="3" name="图片 14" descr="图图5"/>
          <p:cNvPicPr>
            <a:picLocks noChangeAspect="1"/>
          </p:cNvPicPr>
          <p:nvPr/>
        </p:nvPicPr>
        <p:blipFill>
          <a:blip r:embed="rId3"/>
          <a:srcRect l="13679" t="3076" r="11656" b="9041"/>
          <a:stretch>
            <a:fillRect/>
          </a:stretch>
        </p:blipFill>
        <p:spPr>
          <a:xfrm>
            <a:off x="2056765" y="2233295"/>
            <a:ext cx="8529320" cy="4624705"/>
          </a:xfrm>
          <a:prstGeom prst="rect">
            <a:avLst/>
          </a:prstGeom>
        </p:spPr>
      </p:pic>
      <p:sp>
        <p:nvSpPr>
          <p:cNvPr id="13" name="文本框 12"/>
          <p:cNvSpPr txBox="1"/>
          <p:nvPr>
            <p:custDataLst>
              <p:tags r:id="rId4"/>
            </p:custDataLst>
          </p:nvPr>
        </p:nvSpPr>
        <p:spPr>
          <a:xfrm>
            <a:off x="1612265" y="1685925"/>
            <a:ext cx="10587355" cy="54673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本文采用结构方程建模对理论模型进行估计（</a:t>
            </a:r>
            <a:r>
              <a:rPr lang="zh-CN" altLang="en-US" sz="2000" dirty="0">
                <a:sym typeface="+mn-ea"/>
              </a:rPr>
              <a:t>结果如图所示）。</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endParaRPr lang="zh-CN" alt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r>
              <a:rPr lang="zh-CN" altLang="en-US" sz="2400" b="1" dirty="0">
                <a:solidFill>
                  <a:schemeClr val="accent1"/>
                </a:solidFill>
                <a:sym typeface="+mn-ea"/>
              </a:rPr>
              <a:t>五、数据分析和结果</a:t>
            </a:r>
            <a:endParaRPr lang="zh-CN" altLang="en-US" sz="2400" b="1" dirty="0">
              <a:solidFill>
                <a:schemeClr val="accent1"/>
              </a:solidFill>
              <a:sym typeface="+mn-ea"/>
            </a:endParaRPr>
          </a:p>
        </p:txBody>
      </p:sp>
      <p:sp>
        <p:nvSpPr>
          <p:cNvPr id="4" name="文本框 3"/>
          <p:cNvSpPr txBox="1"/>
          <p:nvPr>
            <p:custDataLst>
              <p:tags r:id="rId2"/>
            </p:custDataLst>
          </p:nvPr>
        </p:nvSpPr>
        <p:spPr>
          <a:xfrm>
            <a:off x="1604645" y="1160145"/>
            <a:ext cx="10587355" cy="287718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模型拟合统计：χ2 =653.567，df=219，χ2/df=2.984，p=.000；</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CFI=0.953，TLI=0.945，SRMR=0.045，RMSEA=0.066,0.061&lt;RMSEA&lt;0.072,90%。</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所有这些都在可接受的范围内。</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两个因变量（对SAV的初始信任和对SAV的接受度）的多元相关平方(SMC）分别为0.824和0.753，它表示预测变量所反映的方差水平。</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由于所有SMC值都高于0.5，因此该模型具有足够的解释力。</a:t>
            </a:r>
            <a:endParaRPr lang="zh-CN" altLang="en-US" sz="2000" dirty="0"/>
          </a:p>
        </p:txBody>
      </p:sp>
      <p:pic>
        <p:nvPicPr>
          <p:cNvPr id="6" name="图片 14" descr="图图5"/>
          <p:cNvPicPr>
            <a:picLocks noChangeAspect="1"/>
          </p:cNvPicPr>
          <p:nvPr/>
        </p:nvPicPr>
        <p:blipFill>
          <a:blip r:embed="rId3"/>
          <a:srcRect l="13679" t="3076" r="11656" b="9041"/>
          <a:stretch>
            <a:fillRect/>
          </a:stretch>
        </p:blipFill>
        <p:spPr>
          <a:xfrm>
            <a:off x="4465955" y="3975100"/>
            <a:ext cx="6478270" cy="288226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a:t>
            </a:r>
            <a:r>
              <a:rPr lang="zh-CN" altLang="en-US" sz="2400" b="1" dirty="0">
                <a:solidFill>
                  <a:schemeClr val="accent1"/>
                </a:solidFill>
                <a:sym typeface="+mn-ea"/>
              </a:rPr>
              <a:t>、数据分析和结果</a:t>
            </a:r>
            <a:endParaRPr lang="zh-CN" altLang="en-US" sz="2400" b="1" dirty="0">
              <a:solidFill>
                <a:schemeClr val="accent1"/>
              </a:solidFill>
              <a:sym typeface="+mn-ea"/>
            </a:endParaRPr>
          </a:p>
        </p:txBody>
      </p:sp>
      <p:sp>
        <p:nvSpPr>
          <p:cNvPr id="4" name="文本框 3"/>
          <p:cNvSpPr txBox="1"/>
          <p:nvPr>
            <p:custDataLst>
              <p:tags r:id="rId2"/>
            </p:custDataLst>
          </p:nvPr>
        </p:nvSpPr>
        <p:spPr>
          <a:xfrm>
            <a:off x="1604010" y="1160145"/>
            <a:ext cx="10044430" cy="1052830"/>
          </a:xfrm>
          <a:prstGeom prst="rect">
            <a:avLst/>
          </a:prstGeom>
          <a:noFill/>
        </p:spPr>
        <p:txBody>
          <a:bodyPr wrap="square" rtlCol="0">
            <a:noAutofit/>
          </a:bodyPr>
          <a:p>
            <a:pPr indent="609600" algn="just" fontAlgn="auto">
              <a:lnSpc>
                <a:spcPct val="150000"/>
              </a:lnSpc>
            </a:pPr>
            <a:r>
              <a:rPr lang="zh-CN" altLang="en-US" sz="2400" b="1" dirty="0">
                <a:sym typeface="+mn-ea"/>
              </a:rPr>
              <a:t>（</a:t>
            </a:r>
            <a:r>
              <a:rPr lang="zh-CN" altLang="en-US" sz="2400" b="1" dirty="0">
                <a:sym typeface="+mn-ea"/>
              </a:rPr>
              <a:t>二）</a:t>
            </a:r>
            <a:r>
              <a:rPr lang="zh-CN" altLang="en-US" sz="2400" b="1" dirty="0">
                <a:sym typeface="+mn-ea"/>
              </a:rPr>
              <a:t>路径分析</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路径分析结果如表所示。</a:t>
            </a:r>
            <a:endParaRPr lang="zh-CN" altLang="en-US" sz="2000" dirty="0"/>
          </a:p>
        </p:txBody>
      </p:sp>
      <p:pic>
        <p:nvPicPr>
          <p:cNvPr id="6" name="图片 7" descr="表5"/>
          <p:cNvPicPr>
            <a:picLocks noChangeAspect="1"/>
          </p:cNvPicPr>
          <p:nvPr/>
        </p:nvPicPr>
        <p:blipFill>
          <a:blip r:embed="rId3"/>
          <a:srcRect b="27545"/>
          <a:stretch>
            <a:fillRect/>
          </a:stretch>
        </p:blipFill>
        <p:spPr>
          <a:xfrm>
            <a:off x="1808480" y="3042285"/>
            <a:ext cx="9636125" cy="2183130"/>
          </a:xfrm>
          <a:prstGeom prst="rect">
            <a:avLst/>
          </a:prstGeom>
        </p:spPr>
      </p:pic>
      <p:sp>
        <p:nvSpPr>
          <p:cNvPr id="8" name="文本框 7"/>
          <p:cNvSpPr txBox="1"/>
          <p:nvPr>
            <p:custDataLst>
              <p:tags r:id="rId4"/>
            </p:custDataLst>
          </p:nvPr>
        </p:nvSpPr>
        <p:spPr>
          <a:xfrm>
            <a:off x="1604645" y="5225415"/>
            <a:ext cx="10577830" cy="163195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sz="2000" dirty="0"/>
              <a:t>信任倾向</a:t>
            </a:r>
            <a:r>
              <a:rPr sz="2000" dirty="0">
                <a:latin typeface="Times New Roman" panose="02020603050405020304" charset="0"/>
                <a:cs typeface="Times New Roman" panose="02020603050405020304" charset="0"/>
              </a:rPr>
              <a:t>（β=0.183，p&lt;.001）</a:t>
            </a:r>
            <a:r>
              <a:rPr sz="2000" dirty="0"/>
              <a:t>、对共享出行的信任</a:t>
            </a:r>
            <a:r>
              <a:rPr sz="2000" dirty="0">
                <a:latin typeface="Times New Roman" panose="02020603050405020304" charset="0"/>
                <a:cs typeface="Times New Roman" panose="02020603050405020304" charset="0"/>
              </a:rPr>
              <a:t>（β=0.302，p&lt;.001）</a:t>
            </a:r>
            <a:r>
              <a:rPr sz="2000" dirty="0"/>
              <a:t>、SAV能力</a:t>
            </a:r>
            <a:r>
              <a:rPr sz="2000" dirty="0">
                <a:latin typeface="Times New Roman" panose="02020603050405020304" charset="0"/>
                <a:cs typeface="Times New Roman" panose="02020603050405020304" charset="0"/>
              </a:rPr>
              <a:t>（β=0.142，p&lt;.001）</a:t>
            </a:r>
            <a:r>
              <a:rPr sz="2000" dirty="0"/>
              <a:t>和交互质量</a:t>
            </a:r>
            <a:r>
              <a:rPr sz="2000" dirty="0">
                <a:latin typeface="Times New Roman" panose="02020603050405020304" charset="0"/>
                <a:cs typeface="Times New Roman" panose="02020603050405020304" charset="0"/>
              </a:rPr>
              <a:t>（β=0.392，p&lt;.001）</a:t>
            </a:r>
            <a:r>
              <a:rPr sz="2000" dirty="0"/>
              <a:t>都对SAV的初始信任形成有显著贡献。</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t>因此，支持H1a、H2a、H3a、H4a和H5。</a:t>
            </a:r>
            <a:endParaRPr sz="2000" dirty="0"/>
          </a:p>
        </p:txBody>
      </p:sp>
      <p:pic>
        <p:nvPicPr>
          <p:cNvPr id="10" name="图片 14" descr="图图5"/>
          <p:cNvPicPr>
            <a:picLocks noChangeAspect="1"/>
          </p:cNvPicPr>
          <p:nvPr/>
        </p:nvPicPr>
        <p:blipFill>
          <a:blip r:embed="rId5"/>
          <a:srcRect l="13679" t="3076" r="11656" b="9041"/>
          <a:stretch>
            <a:fillRect/>
          </a:stretch>
        </p:blipFill>
        <p:spPr>
          <a:xfrm>
            <a:off x="5774690" y="722630"/>
            <a:ext cx="5521960" cy="28473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a:t>
            </a:r>
            <a:r>
              <a:rPr lang="zh-CN" altLang="en-US" sz="2400" b="1" dirty="0">
                <a:solidFill>
                  <a:schemeClr val="accent1"/>
                </a:solidFill>
                <a:sym typeface="+mn-ea"/>
              </a:rPr>
              <a:t>、数据分析和结果</a:t>
            </a:r>
            <a:endParaRPr lang="zh-CN" altLang="en-US" sz="2400" b="1" dirty="0">
              <a:solidFill>
                <a:schemeClr val="accent1"/>
              </a:solidFill>
              <a:sym typeface="+mn-ea"/>
            </a:endParaRPr>
          </a:p>
        </p:txBody>
      </p:sp>
      <p:sp>
        <p:nvSpPr>
          <p:cNvPr id="4" name="文本框 3"/>
          <p:cNvSpPr txBox="1"/>
          <p:nvPr>
            <p:custDataLst>
              <p:tags r:id="rId2"/>
            </p:custDataLst>
          </p:nvPr>
        </p:nvSpPr>
        <p:spPr>
          <a:xfrm>
            <a:off x="1611630" y="1160145"/>
            <a:ext cx="10580370" cy="2043430"/>
          </a:xfrm>
          <a:prstGeom prst="rect">
            <a:avLst/>
          </a:prstGeom>
          <a:noFill/>
        </p:spPr>
        <p:txBody>
          <a:bodyPr wrap="square" rtlCol="0">
            <a:noAutofit/>
          </a:bodyPr>
          <a:p>
            <a:pPr indent="609600" algn="just" fontAlgn="auto">
              <a:lnSpc>
                <a:spcPct val="150000"/>
              </a:lnSpc>
            </a:pPr>
            <a:r>
              <a:rPr lang="zh-CN" altLang="en-US" sz="2400" b="1" dirty="0">
                <a:sym typeface="+mn-ea"/>
              </a:rPr>
              <a:t>（三）</a:t>
            </a:r>
            <a:r>
              <a:rPr lang="zh-CN" altLang="en-US" sz="2400" b="1" dirty="0"/>
              <a:t>中介</a:t>
            </a:r>
            <a:r>
              <a:rPr lang="zh-CN" altLang="en-US" sz="2400" b="1" dirty="0"/>
              <a:t>分析</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使用</a:t>
            </a:r>
            <a:r>
              <a:rPr lang="zh-CN" altLang="en-US" sz="2000" dirty="0"/>
              <a:t>自助法检验了四个前因通过对SAV的初始信任而对SAV接受度的间接影响。</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本研究偏差校正(bias-corrected)置信水平设置为95%，迭代次数设置为5000。</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根据区间估计</a:t>
            </a:r>
            <a:r>
              <a:rPr lang="zh-CN" altLang="en-US" sz="2000" dirty="0">
                <a:latin typeface="Times New Roman" panose="02020603050405020304" charset="0"/>
                <a:cs typeface="Times New Roman" panose="02020603050405020304" charset="0"/>
                <a:sym typeface="+mn-ea"/>
              </a:rPr>
              <a:t>(interval estimate)</a:t>
            </a:r>
            <a:r>
              <a:rPr lang="zh-CN" altLang="en-US" sz="2000" dirty="0">
                <a:sym typeface="+mn-ea"/>
              </a:rPr>
              <a:t>来检验间接效应，若置信区间中不包括0，则存在间接效应。</a:t>
            </a:r>
            <a:endParaRPr lang="zh-CN" altLang="en-US" sz="2000" dirty="0"/>
          </a:p>
        </p:txBody>
      </p:sp>
      <p:pic>
        <p:nvPicPr>
          <p:cNvPr id="16" name="图片 15" descr="图"/>
          <p:cNvPicPr>
            <a:picLocks noChangeAspect="1"/>
          </p:cNvPicPr>
          <p:nvPr/>
        </p:nvPicPr>
        <p:blipFill>
          <a:blip r:embed="rId3"/>
          <a:stretch>
            <a:fillRect/>
          </a:stretch>
        </p:blipFill>
        <p:spPr>
          <a:xfrm>
            <a:off x="2933065" y="3103880"/>
            <a:ext cx="7103110" cy="37541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文献阅读</a:t>
            </a:r>
            <a:endParaRPr lang="zh-CN" altLang="en-US" sz="2000" b="1" dirty="0">
              <a:solidFill>
                <a:schemeClr val="bg1"/>
              </a:solidFill>
            </a:endParaRPr>
          </a:p>
        </p:txBody>
      </p:sp>
      <p:sp>
        <p:nvSpPr>
          <p:cNvPr id="7" name="文本框 6"/>
          <p:cNvSpPr txBox="1"/>
          <p:nvPr>
            <p:custDataLst>
              <p:tags r:id="rId1"/>
            </p:custDataLst>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custDataLst>
              <p:tags r:id="rId2"/>
            </p:custDataLst>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自动驾驶汽车和街道设计：使用虚拟现实实验探索中央分隔带在提高行人过街安全性方面的作用</a:t>
            </a:r>
            <a:endParaRPr lang="zh-CN" altLang="en-US" dirty="0">
              <a:solidFill>
                <a:schemeClr val="bg1"/>
              </a:solidFill>
            </a:endParaRPr>
          </a:p>
        </p:txBody>
      </p:sp>
      <p:sp>
        <p:nvSpPr>
          <p:cNvPr id="18" name="文本框 17"/>
          <p:cNvSpPr txBox="1"/>
          <p:nvPr>
            <p:custDataLst>
              <p:tags r:id="rId3"/>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a:t>
            </a:r>
            <a:r>
              <a:rPr lang="zh-CN" altLang="en-US" sz="2400" b="1" dirty="0">
                <a:solidFill>
                  <a:schemeClr val="accent1"/>
                </a:solidFill>
                <a:sym typeface="+mn-ea"/>
              </a:rPr>
              <a:t>、数据分析和结果</a:t>
            </a:r>
            <a:endParaRPr lang="zh-CN" altLang="en-US" sz="2400" b="1" dirty="0">
              <a:solidFill>
                <a:schemeClr val="accent1"/>
              </a:solidFill>
              <a:sym typeface="+mn-ea"/>
            </a:endParaRPr>
          </a:p>
        </p:txBody>
      </p:sp>
      <p:sp>
        <p:nvSpPr>
          <p:cNvPr id="4" name="文本框 3"/>
          <p:cNvSpPr txBox="1"/>
          <p:nvPr>
            <p:custDataLst>
              <p:tags r:id="rId4"/>
            </p:custDataLst>
          </p:nvPr>
        </p:nvSpPr>
        <p:spPr>
          <a:xfrm>
            <a:off x="1611630" y="1160145"/>
            <a:ext cx="10580370" cy="52641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中介效应检验的结果，如表</a:t>
            </a:r>
            <a:r>
              <a:rPr lang="zh-CN" altLang="en-US" sz="2000" dirty="0"/>
              <a:t>所示。</a:t>
            </a:r>
            <a:endParaRPr lang="zh-CN" altLang="en-US" sz="2000" dirty="0"/>
          </a:p>
        </p:txBody>
      </p:sp>
      <p:pic>
        <p:nvPicPr>
          <p:cNvPr id="3" name="图片 3" descr="表6"/>
          <p:cNvPicPr>
            <a:picLocks noChangeAspect="1"/>
          </p:cNvPicPr>
          <p:nvPr>
            <p:custDataLst>
              <p:tags r:id="rId5"/>
            </p:custDataLst>
          </p:nvPr>
        </p:nvPicPr>
        <p:blipFill>
          <a:blip r:embed="rId6"/>
          <a:srcRect l="1724" t="7633"/>
          <a:stretch>
            <a:fillRect/>
          </a:stretch>
        </p:blipFill>
        <p:spPr>
          <a:xfrm>
            <a:off x="1595755" y="1686560"/>
            <a:ext cx="6625590" cy="4632960"/>
          </a:xfrm>
          <a:prstGeom prst="rect">
            <a:avLst/>
          </a:prstGeom>
        </p:spPr>
      </p:pic>
      <p:sp>
        <p:nvSpPr>
          <p:cNvPr id="6" name="文本框 5"/>
          <p:cNvSpPr txBox="1"/>
          <p:nvPr>
            <p:custDataLst>
              <p:tags r:id="rId7"/>
            </p:custDataLst>
          </p:nvPr>
        </p:nvSpPr>
        <p:spPr>
          <a:xfrm>
            <a:off x="1611630" y="6224905"/>
            <a:ext cx="10580370" cy="526415"/>
          </a:xfrm>
          <a:prstGeom prst="rect">
            <a:avLst/>
          </a:prstGeom>
          <a:noFill/>
        </p:spPr>
        <p:txBody>
          <a:bodyPr wrap="square" rtlCol="0">
            <a:noAutofit/>
          </a:bodyPr>
          <a:p>
            <a:pPr indent="0" algn="just" fontAlgn="auto">
              <a:lnSpc>
                <a:spcPct val="150000"/>
              </a:lnSpc>
            </a:pPr>
            <a:r>
              <a:rPr lang="zh-CN" altLang="en-US" sz="2000" dirty="0"/>
              <a:t>这四个因素通过初始信任（TS）的中介作用对公众接受度（ACTS）具有正向</a:t>
            </a:r>
            <a:r>
              <a:rPr lang="zh-CN" altLang="en-US" sz="2000" dirty="0"/>
              <a:t>的间接影响。</a:t>
            </a:r>
            <a:endParaRPr lang="zh-CN" altLang="en-US" sz="2000" dirty="0"/>
          </a:p>
        </p:txBody>
      </p:sp>
      <p:sp>
        <p:nvSpPr>
          <p:cNvPr id="13" name="文本框 12"/>
          <p:cNvSpPr txBox="1"/>
          <p:nvPr/>
        </p:nvSpPr>
        <p:spPr>
          <a:xfrm>
            <a:off x="9552940" y="2705100"/>
            <a:ext cx="2630170" cy="1471930"/>
          </a:xfrm>
          <a:prstGeom prst="rect">
            <a:avLst/>
          </a:prstGeom>
          <a:noFill/>
          <a:ln w="9525">
            <a:noFill/>
          </a:ln>
        </p:spPr>
        <p:txBody>
          <a:bodyPr wrap="square">
            <a:noAutofit/>
          </a:bodyPr>
          <a:p>
            <a:pPr indent="0"/>
            <a:endParaRPr lang="zh-CN" altLang="en-US" b="0">
              <a:ea typeface="宋体" panose="02010600030101010101" pitchFamily="2" charset="-122"/>
            </a:endParaRPr>
          </a:p>
        </p:txBody>
      </p:sp>
      <p:sp>
        <p:nvSpPr>
          <p:cNvPr id="16" name="文本框 15"/>
          <p:cNvSpPr txBox="1"/>
          <p:nvPr>
            <p:custDataLst>
              <p:tags r:id="rId8"/>
            </p:custDataLst>
          </p:nvPr>
        </p:nvSpPr>
        <p:spPr>
          <a:xfrm>
            <a:off x="8362950" y="5506085"/>
            <a:ext cx="3703320" cy="526415"/>
          </a:xfrm>
          <a:prstGeom prst="rect">
            <a:avLst/>
          </a:prstGeom>
          <a:noFill/>
        </p:spPr>
        <p:txBody>
          <a:bodyPr wrap="square" rtlCol="0">
            <a:noAutofit/>
          </a:bodyPr>
          <a:p>
            <a:pPr indent="0" algn="just" fontAlgn="auto">
              <a:lnSpc>
                <a:spcPct val="150000"/>
              </a:lnSpc>
            </a:pPr>
            <a:r>
              <a:rPr lang="zh-CN" altLang="en-US" sz="2000" dirty="0">
                <a:sym typeface="+mn-ea"/>
              </a:rPr>
              <a:t>支持H1b、H2b、H3b和H4b。</a:t>
            </a:r>
            <a:endParaRPr lang="zh-CN" altLang="en-US" sz="2000" b="0">
              <a:ea typeface="宋体" panose="02010600030101010101" pitchFamily="2" charset="-122"/>
            </a:endParaRPr>
          </a:p>
          <a:p>
            <a:pPr indent="508000" algn="just" fontAlgn="auto">
              <a:lnSpc>
                <a:spcPct val="150000"/>
              </a:lnSpc>
              <a:extLst>
                <a:ext uri="{35155182-B16C-46BC-9424-99874614C6A1}">
                  <wpsdc:indentchars xmlns:wpsdc="http://www.wps.cn/officeDocument/2017/drawingmlCustomData" val="200" checksum="282533468"/>
                </a:ext>
              </a:extLst>
            </a:pPr>
            <a:endParaRPr lang="zh-CN" altLang="en-US" sz="2000" dirty="0"/>
          </a:p>
        </p:txBody>
      </p:sp>
      <p:pic>
        <p:nvPicPr>
          <p:cNvPr id="20" name="图片 19" descr="图"/>
          <p:cNvPicPr>
            <a:picLocks noChangeAspect="1"/>
          </p:cNvPicPr>
          <p:nvPr/>
        </p:nvPicPr>
        <p:blipFill>
          <a:blip r:embed="rId9"/>
          <a:srcRect l="2322"/>
          <a:stretch>
            <a:fillRect/>
          </a:stretch>
        </p:blipFill>
        <p:spPr>
          <a:xfrm>
            <a:off x="6550025" y="1227455"/>
            <a:ext cx="5641340" cy="40862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a:t>
            </a:r>
            <a:r>
              <a:rPr lang="zh-CN" altLang="en-US" sz="2400" b="1" dirty="0">
                <a:solidFill>
                  <a:schemeClr val="accent1"/>
                </a:solidFill>
                <a:sym typeface="+mn-ea"/>
              </a:rPr>
              <a:t>、数据分析和结果</a:t>
            </a:r>
            <a:endParaRPr lang="zh-CN" altLang="en-US" sz="2400" b="1" dirty="0">
              <a:solidFill>
                <a:schemeClr val="accent1"/>
              </a:solidFill>
              <a:sym typeface="+mn-ea"/>
            </a:endParaRPr>
          </a:p>
        </p:txBody>
      </p:sp>
      <p:sp>
        <p:nvSpPr>
          <p:cNvPr id="4" name="文本框 3"/>
          <p:cNvSpPr txBox="1"/>
          <p:nvPr>
            <p:custDataLst>
              <p:tags r:id="rId2"/>
            </p:custDataLst>
          </p:nvPr>
        </p:nvSpPr>
        <p:spPr>
          <a:xfrm>
            <a:off x="1611630" y="1160145"/>
            <a:ext cx="10580370" cy="619125"/>
          </a:xfrm>
          <a:prstGeom prst="rect">
            <a:avLst/>
          </a:prstGeom>
          <a:noFill/>
        </p:spPr>
        <p:txBody>
          <a:bodyPr wrap="square" rtlCol="0">
            <a:noAutofit/>
          </a:bodyPr>
          <a:p>
            <a:pPr indent="609600" algn="just" fontAlgn="auto">
              <a:lnSpc>
                <a:spcPct val="150000"/>
              </a:lnSpc>
            </a:pPr>
            <a:r>
              <a:rPr lang="zh-CN" altLang="en-US" sz="2400" b="1" dirty="0">
                <a:sym typeface="+mn-ea"/>
              </a:rPr>
              <a:t>（</a:t>
            </a:r>
            <a:r>
              <a:rPr lang="zh-CN" altLang="en-US" sz="2400" b="1" dirty="0">
                <a:sym typeface="+mn-ea"/>
              </a:rPr>
              <a:t>四）</a:t>
            </a:r>
            <a:r>
              <a:rPr lang="zh-CN" altLang="en-US" sz="2400" b="1" dirty="0"/>
              <a:t>调节</a:t>
            </a:r>
            <a:r>
              <a:rPr lang="zh-CN" altLang="en-US" sz="2400" b="1" dirty="0"/>
              <a:t>分析</a:t>
            </a:r>
            <a:endParaRPr lang="zh-CN" altLang="en-US" sz="2400" b="1" dirty="0"/>
          </a:p>
        </p:txBody>
      </p:sp>
      <p:sp>
        <p:nvSpPr>
          <p:cNvPr id="6" name="文本框 5"/>
          <p:cNvSpPr txBox="1"/>
          <p:nvPr>
            <p:custDataLst>
              <p:tags r:id="rId3"/>
            </p:custDataLst>
          </p:nvPr>
        </p:nvSpPr>
        <p:spPr>
          <a:xfrm>
            <a:off x="1612265" y="1686560"/>
            <a:ext cx="10570845" cy="152781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本研究采用多群组分析</a:t>
            </a:r>
            <a:r>
              <a:rPr lang="zh-CN" altLang="en-US" sz="2000" dirty="0">
                <a:latin typeface="Times New Roman" panose="02020603050405020304" charset="0"/>
                <a:cs typeface="Times New Roman" panose="02020603050405020304" charset="0"/>
              </a:rPr>
              <a:t>(MGA)</a:t>
            </a:r>
            <a:r>
              <a:rPr lang="zh-CN" altLang="en-US" sz="2000" dirty="0"/>
              <a:t>方法。</a:t>
            </a:r>
            <a:endParaRPr lang="en-US" altLang="zh-CN"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探讨不同年龄、教育程度、新冠病史、共享出行经历、车辆所有权、积累的驾驶经验</a:t>
            </a:r>
            <a:r>
              <a:rPr lang="zh-CN" altLang="en-US" sz="2000" dirty="0"/>
              <a:t>的不同特征</a:t>
            </a:r>
            <a:r>
              <a:rPr lang="zh-CN" altLang="en-US" sz="2000" dirty="0"/>
              <a:t>的显著差异（见表7）。</a:t>
            </a:r>
            <a:endParaRPr lang="zh-CN" altLang="en-US" sz="2000" dirty="0"/>
          </a:p>
        </p:txBody>
      </p:sp>
      <p:pic>
        <p:nvPicPr>
          <p:cNvPr id="3" name="图片 4" descr="表7"/>
          <p:cNvPicPr>
            <a:picLocks noChangeAspect="1"/>
          </p:cNvPicPr>
          <p:nvPr/>
        </p:nvPicPr>
        <p:blipFill>
          <a:blip r:embed="rId4"/>
          <a:srcRect l="1585" t="2796" r="2017" b="2821"/>
          <a:stretch>
            <a:fillRect/>
          </a:stretch>
        </p:blipFill>
        <p:spPr>
          <a:xfrm>
            <a:off x="1604010" y="3103880"/>
            <a:ext cx="5602605" cy="3753485"/>
          </a:xfrm>
          <a:prstGeom prst="rect">
            <a:avLst/>
          </a:prstGeom>
        </p:spPr>
      </p:pic>
      <p:pic>
        <p:nvPicPr>
          <p:cNvPr id="10" name="图片 9" descr="2222"/>
          <p:cNvPicPr>
            <a:picLocks noChangeAspect="1"/>
          </p:cNvPicPr>
          <p:nvPr/>
        </p:nvPicPr>
        <p:blipFill>
          <a:blip r:embed="rId5"/>
          <a:stretch>
            <a:fillRect/>
          </a:stretch>
        </p:blipFill>
        <p:spPr>
          <a:xfrm>
            <a:off x="6994525" y="2837180"/>
            <a:ext cx="5188585" cy="40208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文本框 4"/>
          <p:cNvSpPr txBox="1"/>
          <p:nvPr/>
        </p:nvSpPr>
        <p:spPr>
          <a:xfrm>
            <a:off x="5434599" y="1137344"/>
            <a:ext cx="1322798" cy="1200329"/>
          </a:xfrm>
          <a:prstGeom prst="rect">
            <a:avLst/>
          </a:prstGeom>
          <a:noFill/>
        </p:spPr>
        <p:txBody>
          <a:bodyPr wrap="none" rtlCol="0">
            <a:spAutoFit/>
          </a:bodyPr>
          <a:lstStyle/>
          <a:p>
            <a:pPr algn="ctr"/>
            <a:r>
              <a:rPr lang="en-US" altLang="zh-CN" sz="7200" b="1" dirty="0">
                <a:solidFill>
                  <a:schemeClr val="accent1"/>
                </a:solidFill>
              </a:rPr>
              <a:t>01</a:t>
            </a:r>
            <a:endParaRPr lang="zh-CN" altLang="en-US" sz="7200" b="1" dirty="0">
              <a:solidFill>
                <a:schemeClr val="accent1"/>
              </a:solidFill>
            </a:endParaRPr>
          </a:p>
        </p:txBody>
      </p:sp>
      <p:grpSp>
        <p:nvGrpSpPr>
          <p:cNvPr id="12" name="组合 11"/>
          <p:cNvGrpSpPr/>
          <p:nvPr/>
        </p:nvGrpSpPr>
        <p:grpSpPr>
          <a:xfrm>
            <a:off x="3028012" y="2761937"/>
            <a:ext cx="6223418" cy="400110"/>
            <a:chOff x="3028012" y="2687200"/>
            <a:chExt cx="6223418" cy="400110"/>
          </a:xfrm>
        </p:grpSpPr>
        <p:cxnSp>
          <p:nvCxnSpPr>
            <p:cNvPr id="7" name="直接连接符 6"/>
            <p:cNvCxnSpPr/>
            <p:nvPr/>
          </p:nvCxnSpPr>
          <p:spPr>
            <a:xfrm>
              <a:off x="3028012"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287718"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75129" y="2687200"/>
              <a:ext cx="1441741" cy="400110"/>
            </a:xfrm>
            <a:prstGeom prst="rect">
              <a:avLst/>
            </a:prstGeom>
            <a:noFill/>
          </p:spPr>
          <p:txBody>
            <a:bodyPr wrap="none" rtlCol="0">
              <a:spAutoFit/>
            </a:bodyPr>
            <a:lstStyle/>
            <a:p>
              <a:pPr algn="ctr"/>
              <a:r>
                <a:rPr lang="en-US" altLang="zh-CN" sz="2000" dirty="0"/>
                <a:t>PART ONE</a:t>
              </a:r>
              <a:endParaRPr lang="zh-CN" altLang="en-US" sz="2000" dirty="0"/>
            </a:p>
          </p:txBody>
        </p:sp>
      </p:grpSp>
      <p:sp>
        <p:nvSpPr>
          <p:cNvPr id="11" name="文本框 10"/>
          <p:cNvSpPr txBox="1"/>
          <p:nvPr/>
        </p:nvSpPr>
        <p:spPr>
          <a:xfrm>
            <a:off x="4988559" y="3586310"/>
            <a:ext cx="2214880" cy="706755"/>
          </a:xfrm>
          <a:prstGeom prst="rect">
            <a:avLst/>
          </a:prstGeom>
          <a:noFill/>
        </p:spPr>
        <p:txBody>
          <a:bodyPr wrap="none" rtlCol="0">
            <a:spAutoFit/>
          </a:bodyPr>
          <a:lstStyle/>
          <a:p>
            <a:pPr algn="ctr"/>
            <a:r>
              <a:rPr lang="zh-CN" altLang="en-US" sz="4000" b="1" dirty="0"/>
              <a:t>文献阅读</a:t>
            </a:r>
            <a:endParaRPr lang="zh-CN" altLang="en-US" sz="40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a:t>
            </a:r>
            <a:r>
              <a:rPr lang="zh-CN" altLang="en-US" sz="2400" b="1" dirty="0">
                <a:solidFill>
                  <a:schemeClr val="accent1"/>
                </a:solidFill>
                <a:sym typeface="+mn-ea"/>
              </a:rPr>
              <a:t>、数据分析和结果</a:t>
            </a:r>
            <a:endParaRPr lang="zh-CN" altLang="en-US" sz="2400" b="1" dirty="0">
              <a:solidFill>
                <a:schemeClr val="accent1"/>
              </a:solidFill>
              <a:sym typeface="+mn-ea"/>
            </a:endParaRPr>
          </a:p>
        </p:txBody>
      </p:sp>
      <p:sp>
        <p:nvSpPr>
          <p:cNvPr id="6" name="文本框 5"/>
          <p:cNvSpPr txBox="1"/>
          <p:nvPr>
            <p:custDataLst>
              <p:tags r:id="rId2"/>
            </p:custDataLst>
          </p:nvPr>
        </p:nvSpPr>
        <p:spPr>
          <a:xfrm>
            <a:off x="1604010" y="1160145"/>
            <a:ext cx="10570845" cy="195961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本研究进行了多组验证性因子分析，来确认已经建立了调节效应检验的测量不变性。</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多组验证性因子分析可以检验两个嵌套模型的估计参数的跨组不变性；</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多组验证性因子分析的结果</a:t>
            </a:r>
            <a:r>
              <a:rPr lang="zh-CN" altLang="en-US" sz="2000" dirty="0"/>
              <a:t>见表8。</a:t>
            </a:r>
            <a:endParaRPr lang="zh-CN" altLang="en-US" sz="2000" dirty="0"/>
          </a:p>
        </p:txBody>
      </p:sp>
      <p:pic>
        <p:nvPicPr>
          <p:cNvPr id="8" name="图片 5" descr="表8"/>
          <p:cNvPicPr>
            <a:picLocks noChangeAspect="1"/>
          </p:cNvPicPr>
          <p:nvPr/>
        </p:nvPicPr>
        <p:blipFill>
          <a:blip r:embed="rId3"/>
          <a:stretch>
            <a:fillRect/>
          </a:stretch>
        </p:blipFill>
        <p:spPr>
          <a:xfrm>
            <a:off x="2179955" y="2705100"/>
            <a:ext cx="6221730" cy="415226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a:t>
            </a:r>
            <a:r>
              <a:rPr lang="zh-CN" altLang="en-US" sz="2400" b="1" dirty="0">
                <a:solidFill>
                  <a:schemeClr val="accent1"/>
                </a:solidFill>
                <a:sym typeface="+mn-ea"/>
              </a:rPr>
              <a:t>、数据分析和结果</a:t>
            </a:r>
            <a:endParaRPr lang="zh-CN" altLang="en-US" sz="2400" b="1" dirty="0">
              <a:solidFill>
                <a:schemeClr val="accent1"/>
              </a:solidFill>
              <a:sym typeface="+mn-ea"/>
            </a:endParaRPr>
          </a:p>
        </p:txBody>
      </p:sp>
      <p:pic>
        <p:nvPicPr>
          <p:cNvPr id="8" name="图片 5" descr="表8"/>
          <p:cNvPicPr>
            <a:picLocks noChangeAspect="1"/>
          </p:cNvPicPr>
          <p:nvPr/>
        </p:nvPicPr>
        <p:blipFill>
          <a:blip r:embed="rId2"/>
          <a:stretch>
            <a:fillRect/>
          </a:stretch>
        </p:blipFill>
        <p:spPr>
          <a:xfrm>
            <a:off x="1769745" y="1160145"/>
            <a:ext cx="8271510" cy="3966845"/>
          </a:xfrm>
          <a:prstGeom prst="rect">
            <a:avLst/>
          </a:prstGeom>
        </p:spPr>
      </p:pic>
      <p:sp>
        <p:nvSpPr>
          <p:cNvPr id="12" name="文本框 11"/>
          <p:cNvSpPr txBox="1"/>
          <p:nvPr>
            <p:custDataLst>
              <p:tags r:id="rId3"/>
            </p:custDataLst>
          </p:nvPr>
        </p:nvSpPr>
        <p:spPr>
          <a:xfrm>
            <a:off x="1605280" y="5309235"/>
            <a:ext cx="10586720" cy="1464945"/>
          </a:xfrm>
          <a:prstGeom prst="rect">
            <a:avLst/>
          </a:prstGeom>
          <a:noFill/>
        </p:spPr>
        <p:txBody>
          <a:bodyPr wrap="square" rtlCol="0">
            <a:noAutofit/>
          </a:bodyPr>
          <a:p>
            <a:pPr indent="0" algn="just" fontAlgn="auto">
              <a:lnSpc>
                <a:spcPct val="150000"/>
              </a:lnSpc>
            </a:pPr>
            <a:r>
              <a:rPr lang="zh-CN" altLang="en-US" sz="2000" dirty="0"/>
              <a:t>ΔCFI≤0.01和ΔTLI≤0.05表示实际模型不变性</a:t>
            </a:r>
            <a:r>
              <a:rPr lang="zh-CN" altLang="en-US" sz="2000" dirty="0">
                <a:latin typeface="Times New Roman" panose="02020603050405020304" charset="0"/>
                <a:cs typeface="Times New Roman" panose="02020603050405020304" charset="0"/>
              </a:rPr>
              <a:t>；</a:t>
            </a:r>
            <a:endParaRPr lang="zh-CN" altLang="en-US" sz="2000" dirty="0">
              <a:latin typeface="Times New Roman" panose="02020603050405020304" charset="0"/>
              <a:cs typeface="Times New Roman" panose="02020603050405020304" charset="0"/>
            </a:endParaRPr>
          </a:p>
          <a:p>
            <a:pPr indent="0" algn="just" fontAlgn="auto">
              <a:lnSpc>
                <a:spcPct val="150000"/>
              </a:lnSpc>
            </a:pPr>
            <a:r>
              <a:rPr lang="zh-CN" altLang="en-US" sz="2000" dirty="0"/>
              <a:t>由表模型比较结果，已经建立了所有六个调节因素的弱等值不变性</a:t>
            </a:r>
            <a:r>
              <a:rPr lang="zh-CN" altLang="en-US" sz="2000" dirty="0">
                <a:latin typeface="Times New Roman" panose="02020603050405020304" charset="0"/>
                <a:cs typeface="Times New Roman" panose="02020603050405020304" charset="0"/>
              </a:rPr>
              <a:t>（Metric</a:t>
            </a:r>
            <a:r>
              <a:rPr lang="en-US" altLang="zh-CN" sz="2000" dirty="0"/>
              <a:t> </a:t>
            </a:r>
            <a:r>
              <a:rPr lang="zh-CN" altLang="en-US" sz="2000" dirty="0">
                <a:latin typeface="Times New Roman" panose="02020603050405020304" charset="0"/>
                <a:cs typeface="Times New Roman" panose="02020603050405020304" charset="0"/>
                <a:sym typeface="+mn-ea"/>
              </a:rPr>
              <a:t>invariance</a:t>
            </a:r>
            <a:r>
              <a:rPr lang="zh-CN" altLang="en-US" sz="2000" dirty="0"/>
              <a:t>）；</a:t>
            </a:r>
            <a:endParaRPr lang="zh-CN" altLang="en-US" sz="2000" dirty="0"/>
          </a:p>
          <a:p>
            <a:pPr indent="0" algn="just" fontAlgn="auto">
              <a:lnSpc>
                <a:spcPct val="150000"/>
              </a:lnSpc>
            </a:pPr>
            <a:r>
              <a:rPr lang="zh-CN" altLang="en-US" sz="2000" dirty="0"/>
              <a:t>因此，可以进行多群组分析</a:t>
            </a:r>
            <a:r>
              <a:rPr lang="zh-CN" altLang="en-US" sz="2000" dirty="0">
                <a:latin typeface="Times New Roman" panose="02020603050405020304" charset="0"/>
                <a:cs typeface="Times New Roman" panose="02020603050405020304" charset="0"/>
              </a:rPr>
              <a:t>（multigroup analysis）</a:t>
            </a:r>
            <a:r>
              <a:rPr lang="zh-CN" altLang="en-US" sz="2000" dirty="0"/>
              <a:t>。</a:t>
            </a:r>
            <a:endParaRPr lang="zh-CN" alt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a:t>
            </a:r>
            <a:r>
              <a:rPr lang="zh-CN" altLang="en-US" sz="2400" b="1" dirty="0">
                <a:solidFill>
                  <a:schemeClr val="accent1"/>
                </a:solidFill>
                <a:sym typeface="+mn-ea"/>
              </a:rPr>
              <a:t>、数据分析和结果</a:t>
            </a:r>
            <a:endParaRPr lang="zh-CN" altLang="en-US" sz="2400" b="1" dirty="0">
              <a:solidFill>
                <a:schemeClr val="accent1"/>
              </a:solidFill>
              <a:sym typeface="+mn-ea"/>
            </a:endParaRPr>
          </a:p>
        </p:txBody>
      </p:sp>
      <p:sp>
        <p:nvSpPr>
          <p:cNvPr id="6" name="文本框 5"/>
          <p:cNvSpPr txBox="1"/>
          <p:nvPr>
            <p:custDataLst>
              <p:tags r:id="rId2"/>
            </p:custDataLst>
          </p:nvPr>
        </p:nvSpPr>
        <p:spPr>
          <a:xfrm>
            <a:off x="1604010" y="1084580"/>
            <a:ext cx="10570845" cy="60261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多群组分析的结果见表</a:t>
            </a:r>
            <a:r>
              <a:rPr lang="en-US" altLang="zh-CN" sz="2000" dirty="0"/>
              <a:t>9</a:t>
            </a:r>
            <a:r>
              <a:rPr lang="zh-CN" altLang="en-US" sz="2000" dirty="0"/>
              <a:t>。</a:t>
            </a:r>
            <a:endParaRPr lang="zh-CN" altLang="en-US" sz="2000" dirty="0"/>
          </a:p>
        </p:txBody>
      </p:sp>
      <p:pic>
        <p:nvPicPr>
          <p:cNvPr id="3" name="图片 6" descr="表9"/>
          <p:cNvPicPr>
            <a:picLocks noChangeAspect="1"/>
          </p:cNvPicPr>
          <p:nvPr/>
        </p:nvPicPr>
        <p:blipFill>
          <a:blip r:embed="rId3"/>
          <a:srcRect t="5446"/>
          <a:stretch>
            <a:fillRect/>
          </a:stretch>
        </p:blipFill>
        <p:spPr>
          <a:xfrm>
            <a:off x="2152650" y="1687195"/>
            <a:ext cx="6162040" cy="517080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6" name="文本框 5"/>
          <p:cNvSpPr txBox="1"/>
          <p:nvPr>
            <p:custDataLst>
              <p:tags r:id="rId2"/>
            </p:custDataLst>
          </p:nvPr>
        </p:nvSpPr>
        <p:spPr>
          <a:xfrm>
            <a:off x="1603375" y="4354830"/>
            <a:ext cx="10588625" cy="250253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sz="2000" dirty="0"/>
              <a:t>（</a:t>
            </a:r>
            <a:r>
              <a:rPr lang="en-US" altLang="zh-CN" sz="2000" dirty="0"/>
              <a:t>1</a:t>
            </a:r>
            <a:r>
              <a:rPr lang="zh-CN" sz="2000" dirty="0"/>
              <a:t>）</a:t>
            </a:r>
            <a:r>
              <a:rPr lang="zh-CN" sz="2000" dirty="0">
                <a:sym typeface="+mn-ea"/>
              </a:rPr>
              <a:t>对于</a:t>
            </a:r>
            <a:r>
              <a:rPr sz="2000" b="1" dirty="0">
                <a:sym typeface="+mn-ea"/>
              </a:rPr>
              <a:t>年龄</a:t>
            </a:r>
            <a:r>
              <a:rPr lang="zh-CN" sz="2000" dirty="0">
                <a:sym typeface="+mn-ea"/>
              </a:rPr>
              <a:t>的调节作用：</a:t>
            </a:r>
            <a:endParaRPr lang="zh-CN" sz="2000" b="1" dirty="0"/>
          </a:p>
          <a:p>
            <a:pPr indent="508000" algn="just" fontAlgn="auto">
              <a:lnSpc>
                <a:spcPct val="150000"/>
              </a:lnSpc>
              <a:extLst>
                <a:ext uri="{35155182-B16C-46BC-9424-99874614C6A1}">
                  <wpsdc:indentchars xmlns:wpsdc="http://www.wps.cn/officeDocument/2017/drawingmlCustomData" val="200" checksum="282533468"/>
                </a:ext>
              </a:extLst>
            </a:pPr>
            <a:r>
              <a:rPr sz="2000" dirty="0"/>
              <a:t>年龄对共享出行的信任（TSM）和对SAV的初始信任（TS）之间的关系具有调节影响，路径系数分别为0.434（年轻组）和0.211（老年组）。</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t>即，</a:t>
            </a:r>
            <a:r>
              <a:rPr sz="2000" dirty="0">
                <a:sym typeface="+mn-ea"/>
              </a:rPr>
              <a:t>对于年轻人来说</a:t>
            </a:r>
            <a:r>
              <a:rPr lang="zh-CN" sz="2000" dirty="0">
                <a:sym typeface="+mn-ea"/>
              </a:rPr>
              <a:t>，</a:t>
            </a:r>
            <a:r>
              <a:rPr sz="2000" dirty="0"/>
              <a:t>信任相对更容易从对共享出行信任（TSM）转移到对SAV的初始信任（TS）。</a:t>
            </a:r>
            <a:endParaRPr sz="2000" dirty="0"/>
          </a:p>
        </p:txBody>
      </p:sp>
      <p:pic>
        <p:nvPicPr>
          <p:cNvPr id="10" name="图片 9" descr="2222"/>
          <p:cNvPicPr>
            <a:picLocks noChangeAspect="1"/>
          </p:cNvPicPr>
          <p:nvPr/>
        </p:nvPicPr>
        <p:blipFill>
          <a:blip r:embed="rId3"/>
          <a:stretch>
            <a:fillRect/>
          </a:stretch>
        </p:blipFill>
        <p:spPr>
          <a:xfrm>
            <a:off x="1706245" y="1068070"/>
            <a:ext cx="5412740" cy="3450590"/>
          </a:xfrm>
          <a:prstGeom prst="rect">
            <a:avLst/>
          </a:prstGeom>
        </p:spPr>
      </p:pic>
      <p:pic>
        <p:nvPicPr>
          <p:cNvPr id="4" name="图片 6" descr="表9"/>
          <p:cNvPicPr>
            <a:picLocks noChangeAspect="1"/>
          </p:cNvPicPr>
          <p:nvPr/>
        </p:nvPicPr>
        <p:blipFill>
          <a:blip r:embed="rId4"/>
          <a:srcRect t="5446" b="77914"/>
          <a:stretch>
            <a:fillRect/>
          </a:stretch>
        </p:blipFill>
        <p:spPr>
          <a:xfrm>
            <a:off x="5781675" y="889000"/>
            <a:ext cx="6401435" cy="1636395"/>
          </a:xfrm>
          <a:prstGeom prst="rect">
            <a:avLst/>
          </a:prstGeom>
        </p:spPr>
      </p:pic>
      <p:sp>
        <p:nvSpPr>
          <p:cNvPr id="8" name="文本框 7"/>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a:t>
            </a:r>
            <a:r>
              <a:rPr lang="zh-CN" altLang="en-US" sz="2400" b="1" dirty="0">
                <a:solidFill>
                  <a:schemeClr val="accent1"/>
                </a:solidFill>
                <a:sym typeface="+mn-ea"/>
              </a:rPr>
              <a:t>、数据分析和结果</a:t>
            </a:r>
            <a:endParaRPr lang="zh-CN" altLang="en-US" sz="2400" b="1" dirty="0">
              <a:solidFill>
                <a:schemeClr val="accent1"/>
              </a:solidFill>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a:t>
            </a:r>
            <a:r>
              <a:rPr lang="zh-CN" altLang="en-US" sz="2400" b="1" dirty="0">
                <a:solidFill>
                  <a:schemeClr val="accent1"/>
                </a:solidFill>
                <a:sym typeface="+mn-ea"/>
              </a:rPr>
              <a:t>、数据分析和结果</a:t>
            </a:r>
            <a:endParaRPr lang="zh-CN" altLang="en-US" sz="2400" b="1" dirty="0">
              <a:solidFill>
                <a:schemeClr val="accent1"/>
              </a:solidFill>
              <a:sym typeface="+mn-ea"/>
            </a:endParaRPr>
          </a:p>
        </p:txBody>
      </p:sp>
      <p:sp>
        <p:nvSpPr>
          <p:cNvPr id="6" name="文本框 5"/>
          <p:cNvSpPr txBox="1"/>
          <p:nvPr>
            <p:custDataLst>
              <p:tags r:id="rId2"/>
            </p:custDataLst>
          </p:nvPr>
        </p:nvSpPr>
        <p:spPr>
          <a:xfrm>
            <a:off x="1604645" y="4354830"/>
            <a:ext cx="10587355" cy="250253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sz="2000" dirty="0"/>
              <a:t>（</a:t>
            </a:r>
            <a:r>
              <a:rPr lang="en-US" altLang="zh-CN" sz="2000" dirty="0"/>
              <a:t>2</a:t>
            </a:r>
            <a:r>
              <a:rPr lang="zh-CN" sz="2000" dirty="0"/>
              <a:t>）对于</a:t>
            </a:r>
            <a:r>
              <a:rPr lang="zh-CN" sz="2000" b="1" dirty="0"/>
              <a:t>教育背景</a:t>
            </a:r>
            <a:r>
              <a:rPr lang="zh-CN" sz="2000" dirty="0"/>
              <a:t>的调节作用：</a:t>
            </a:r>
            <a:endParaRPr lang="zh-CN"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t>交互质量</a:t>
            </a:r>
            <a:r>
              <a:rPr lang="zh-CN" sz="2000" dirty="0"/>
              <a:t>（</a:t>
            </a:r>
            <a:r>
              <a:rPr lang="en-US" altLang="zh-CN" sz="2000" dirty="0"/>
              <a:t>IQ</a:t>
            </a:r>
            <a:r>
              <a:rPr lang="zh-CN" sz="2000" dirty="0"/>
              <a:t>）</a:t>
            </a:r>
            <a:r>
              <a:rPr sz="2000" dirty="0"/>
              <a:t>对SAV初始信任的影响，低教育群体成员（β0=.489）高于高教育群体成员（β1=.243）。</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sym typeface="+mn-ea"/>
              </a:rPr>
              <a:t>即，</a:t>
            </a:r>
            <a:r>
              <a:rPr sz="2000" dirty="0">
                <a:sym typeface="+mn-ea"/>
              </a:rPr>
              <a:t>对于</a:t>
            </a:r>
            <a:r>
              <a:rPr sz="2000" dirty="0">
                <a:sym typeface="+mn-ea"/>
              </a:rPr>
              <a:t>受教育程度较低的人</a:t>
            </a:r>
            <a:r>
              <a:rPr sz="2000" dirty="0">
                <a:sym typeface="+mn-ea"/>
              </a:rPr>
              <a:t>来说</a:t>
            </a:r>
            <a:r>
              <a:rPr lang="zh-CN" sz="2000" dirty="0">
                <a:sym typeface="+mn-ea"/>
              </a:rPr>
              <a:t>，</a:t>
            </a:r>
            <a:r>
              <a:rPr sz="2000" dirty="0">
                <a:sym typeface="+mn-ea"/>
              </a:rPr>
              <a:t>信任相对更容易从对交互质量（即评估消费者所需的帮助与SAV提供的服务之间的契合度）（</a:t>
            </a:r>
            <a:r>
              <a:rPr lang="en-US" altLang="zh-CN" sz="2000" dirty="0">
                <a:sym typeface="+mn-ea"/>
              </a:rPr>
              <a:t>IQ</a:t>
            </a:r>
            <a:r>
              <a:rPr sz="2000" dirty="0">
                <a:sym typeface="+mn-ea"/>
              </a:rPr>
              <a:t>）转移到对SAV的初始信任（TS）。</a:t>
            </a:r>
            <a:endParaRPr sz="2000" dirty="0"/>
          </a:p>
        </p:txBody>
      </p:sp>
      <p:pic>
        <p:nvPicPr>
          <p:cNvPr id="10" name="图片 9" descr="2222"/>
          <p:cNvPicPr>
            <a:picLocks noChangeAspect="1"/>
          </p:cNvPicPr>
          <p:nvPr/>
        </p:nvPicPr>
        <p:blipFill>
          <a:blip r:embed="rId3"/>
          <a:stretch>
            <a:fillRect/>
          </a:stretch>
        </p:blipFill>
        <p:spPr>
          <a:xfrm>
            <a:off x="1646555" y="1068705"/>
            <a:ext cx="6508750" cy="3432175"/>
          </a:xfrm>
          <a:prstGeom prst="rect">
            <a:avLst/>
          </a:prstGeom>
        </p:spPr>
      </p:pic>
      <p:pic>
        <p:nvPicPr>
          <p:cNvPr id="4" name="图片 6" descr="表9"/>
          <p:cNvPicPr>
            <a:picLocks noChangeAspect="1"/>
          </p:cNvPicPr>
          <p:nvPr/>
        </p:nvPicPr>
        <p:blipFill>
          <a:blip r:embed="rId4"/>
          <a:srcRect l="-134" t="22021" r="8628" b="61339"/>
          <a:stretch>
            <a:fillRect/>
          </a:stretch>
        </p:blipFill>
        <p:spPr>
          <a:xfrm>
            <a:off x="6451600" y="879475"/>
            <a:ext cx="5731510" cy="163639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6" name="文本框 5"/>
          <p:cNvSpPr txBox="1"/>
          <p:nvPr>
            <p:custDataLst>
              <p:tags r:id="rId2"/>
            </p:custDataLst>
          </p:nvPr>
        </p:nvSpPr>
        <p:spPr>
          <a:xfrm>
            <a:off x="1603375" y="4354195"/>
            <a:ext cx="10588625" cy="250380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sz="2000" dirty="0"/>
              <a:t>（</a:t>
            </a:r>
            <a:r>
              <a:rPr lang="en-US" altLang="zh-CN" sz="2000" dirty="0"/>
              <a:t>3</a:t>
            </a:r>
            <a:r>
              <a:rPr lang="zh-CN" sz="2000" dirty="0"/>
              <a:t>）</a:t>
            </a:r>
            <a:r>
              <a:rPr sz="2000" dirty="0"/>
              <a:t>对于</a:t>
            </a:r>
            <a:r>
              <a:rPr sz="2000" b="1" dirty="0"/>
              <a:t>新冠病史</a:t>
            </a:r>
            <a:r>
              <a:rPr sz="2000" dirty="0"/>
              <a:t>的调节作用</a:t>
            </a:r>
            <a:r>
              <a:rPr lang="zh-CN" sz="2000" dirty="0"/>
              <a:t>：</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t>以前从未感染过新型冠状病毒的受访者的路径系数为0.301</a:t>
            </a:r>
            <a:r>
              <a:rPr lang="zh-CN" sz="2000" dirty="0"/>
              <a:t>，</a:t>
            </a:r>
            <a:r>
              <a:rPr sz="2000" dirty="0"/>
              <a:t>以前感染过新型冠状病毒的受访者的路径系数为0.577。</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t>即</a:t>
            </a:r>
            <a:r>
              <a:rPr sz="2000" dirty="0"/>
              <a:t>，当认为交互质量很高时，那些以前感染过新型冠状病毒的人更有可能信任并采用SAV作为替代方案。</a:t>
            </a:r>
            <a:endParaRPr sz="2000" dirty="0"/>
          </a:p>
        </p:txBody>
      </p:sp>
      <p:pic>
        <p:nvPicPr>
          <p:cNvPr id="10" name="图片 9" descr="2222"/>
          <p:cNvPicPr>
            <a:picLocks noChangeAspect="1"/>
          </p:cNvPicPr>
          <p:nvPr/>
        </p:nvPicPr>
        <p:blipFill>
          <a:blip r:embed="rId3"/>
          <a:stretch>
            <a:fillRect/>
          </a:stretch>
        </p:blipFill>
        <p:spPr>
          <a:xfrm>
            <a:off x="1604010" y="1068070"/>
            <a:ext cx="6064250" cy="3397885"/>
          </a:xfrm>
          <a:prstGeom prst="rect">
            <a:avLst/>
          </a:prstGeom>
        </p:spPr>
      </p:pic>
      <p:pic>
        <p:nvPicPr>
          <p:cNvPr id="4" name="图片 6" descr="表9"/>
          <p:cNvPicPr>
            <a:picLocks noChangeAspect="1"/>
          </p:cNvPicPr>
          <p:nvPr/>
        </p:nvPicPr>
        <p:blipFill>
          <a:blip r:embed="rId4"/>
          <a:srcRect l="496" t="37712" r="7998" b="47992"/>
          <a:stretch>
            <a:fillRect/>
          </a:stretch>
        </p:blipFill>
        <p:spPr>
          <a:xfrm>
            <a:off x="5977890" y="1160145"/>
            <a:ext cx="6214110" cy="1405890"/>
          </a:xfrm>
          <a:prstGeom prst="rect">
            <a:avLst/>
          </a:prstGeom>
        </p:spPr>
      </p:pic>
      <p:sp>
        <p:nvSpPr>
          <p:cNvPr id="3" name="文本框 2"/>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a:t>
            </a:r>
            <a:r>
              <a:rPr lang="zh-CN" altLang="en-US" sz="2400" b="1" dirty="0">
                <a:solidFill>
                  <a:schemeClr val="accent1"/>
                </a:solidFill>
                <a:sym typeface="+mn-ea"/>
              </a:rPr>
              <a:t>、数据分析和结果</a:t>
            </a:r>
            <a:endParaRPr lang="zh-CN" altLang="en-US" sz="2400" b="1" dirty="0">
              <a:solidFill>
                <a:schemeClr val="accent1"/>
              </a:solidFill>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pic>
        <p:nvPicPr>
          <p:cNvPr id="3" name="图片 2" descr="2222"/>
          <p:cNvPicPr>
            <a:picLocks noChangeAspect="1"/>
          </p:cNvPicPr>
          <p:nvPr/>
        </p:nvPicPr>
        <p:blipFill>
          <a:blip r:embed="rId2"/>
          <a:stretch>
            <a:fillRect/>
          </a:stretch>
        </p:blipFill>
        <p:spPr>
          <a:xfrm>
            <a:off x="1604645" y="1068705"/>
            <a:ext cx="5634355" cy="3194685"/>
          </a:xfrm>
          <a:prstGeom prst="rect">
            <a:avLst/>
          </a:prstGeom>
        </p:spPr>
      </p:pic>
      <p:pic>
        <p:nvPicPr>
          <p:cNvPr id="8" name="图片 6" descr="表9"/>
          <p:cNvPicPr>
            <a:picLocks noChangeAspect="1"/>
          </p:cNvPicPr>
          <p:nvPr/>
        </p:nvPicPr>
        <p:blipFill>
          <a:blip r:embed="rId3"/>
          <a:srcRect l="-280" t="52344" r="8774" b="33360"/>
          <a:stretch>
            <a:fillRect/>
          </a:stretch>
        </p:blipFill>
        <p:spPr>
          <a:xfrm>
            <a:off x="5683250" y="962025"/>
            <a:ext cx="6508750" cy="1405890"/>
          </a:xfrm>
          <a:prstGeom prst="rect">
            <a:avLst/>
          </a:prstGeom>
        </p:spPr>
      </p:pic>
      <p:sp>
        <p:nvSpPr>
          <p:cNvPr id="12" name="文本框 11"/>
          <p:cNvSpPr txBox="1"/>
          <p:nvPr>
            <p:custDataLst>
              <p:tags r:id="rId4"/>
            </p:custDataLst>
          </p:nvPr>
        </p:nvSpPr>
        <p:spPr>
          <a:xfrm>
            <a:off x="1604645" y="4050030"/>
            <a:ext cx="10587355" cy="280797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sz="2000" dirty="0"/>
              <a:t>（</a:t>
            </a:r>
            <a:r>
              <a:rPr lang="en-US" altLang="zh-CN" sz="2000" dirty="0"/>
              <a:t>4</a:t>
            </a:r>
            <a:r>
              <a:rPr lang="zh-CN" sz="2000" dirty="0"/>
              <a:t>）</a:t>
            </a:r>
            <a:r>
              <a:rPr sz="2000" dirty="0"/>
              <a:t>对于</a:t>
            </a:r>
            <a:r>
              <a:rPr sz="2000" b="1" dirty="0"/>
              <a:t>共享出行经历</a:t>
            </a:r>
            <a:r>
              <a:rPr sz="2000" dirty="0"/>
              <a:t>的调节作用</a:t>
            </a:r>
            <a:r>
              <a:rPr lang="zh-CN" sz="2000" dirty="0"/>
              <a:t>：</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t>从未使用过共享出行的受访者的路径系数（β0=.542）高于使用过共享出行的受访者（β1=.253）。</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t>与有共享出行经历的受访者相比，</a:t>
            </a:r>
            <a:r>
              <a:rPr sz="2000" dirty="0">
                <a:sym typeface="+mn-ea"/>
              </a:rPr>
              <a:t>没有共享出行经历的受访者</a:t>
            </a:r>
            <a:r>
              <a:rPr sz="2000" dirty="0"/>
              <a:t>通过基于转移的路径（即对共享出行的信任）可以建立的初始信任是有限的。</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t>因此，他们对SAV的初始信任往往更多地依赖于基于性能的路径（即交互质量）。</a:t>
            </a:r>
            <a:endParaRPr sz="2000" dirty="0"/>
          </a:p>
        </p:txBody>
      </p:sp>
      <p:sp>
        <p:nvSpPr>
          <p:cNvPr id="13" name="文本框 12"/>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a:t>
            </a:r>
            <a:r>
              <a:rPr lang="zh-CN" altLang="en-US" sz="2400" b="1" dirty="0">
                <a:solidFill>
                  <a:schemeClr val="accent1"/>
                </a:solidFill>
                <a:sym typeface="+mn-ea"/>
              </a:rPr>
              <a:t>、数据分析和结果</a:t>
            </a:r>
            <a:endParaRPr lang="zh-CN" altLang="en-US" sz="2400" b="1" dirty="0">
              <a:solidFill>
                <a:schemeClr val="accent1"/>
              </a:solidFill>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a:t>
            </a:r>
            <a:r>
              <a:rPr lang="zh-CN" altLang="en-US" sz="2400" b="1" dirty="0">
                <a:solidFill>
                  <a:schemeClr val="accent1"/>
                </a:solidFill>
                <a:sym typeface="+mn-ea"/>
              </a:rPr>
              <a:t>、数据分析和结果</a:t>
            </a:r>
            <a:endParaRPr lang="zh-CN" altLang="en-US" sz="2400" b="1" dirty="0">
              <a:solidFill>
                <a:schemeClr val="accent1"/>
              </a:solidFill>
              <a:sym typeface="+mn-ea"/>
            </a:endParaRPr>
          </a:p>
        </p:txBody>
      </p:sp>
      <p:sp>
        <p:nvSpPr>
          <p:cNvPr id="6" name="文本框 5"/>
          <p:cNvSpPr txBox="1"/>
          <p:nvPr>
            <p:custDataLst>
              <p:tags r:id="rId2"/>
            </p:custDataLst>
          </p:nvPr>
        </p:nvSpPr>
        <p:spPr>
          <a:xfrm>
            <a:off x="1604645" y="4354195"/>
            <a:ext cx="10587355" cy="250380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sz="2000" dirty="0"/>
              <a:t>（</a:t>
            </a:r>
            <a:r>
              <a:rPr lang="en-US" altLang="zh-CN" sz="2000" dirty="0"/>
              <a:t>5</a:t>
            </a:r>
            <a:r>
              <a:rPr lang="zh-CN" sz="2000" dirty="0"/>
              <a:t>）</a:t>
            </a:r>
            <a:r>
              <a:rPr sz="2000" dirty="0"/>
              <a:t>对于</a:t>
            </a:r>
            <a:r>
              <a:rPr sz="2000" b="1" dirty="0"/>
              <a:t>车辆所有权</a:t>
            </a:r>
            <a:r>
              <a:rPr sz="2000" dirty="0"/>
              <a:t>的调节作用</a:t>
            </a:r>
            <a:r>
              <a:rPr lang="zh-CN" sz="2000" dirty="0"/>
              <a:t>：</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t>交互质量对SAV初始信任的正向影响，非车辆所有者（β0=.481）强于车辆所有者（β1=.269）。</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t>这是因为，</a:t>
            </a:r>
            <a:r>
              <a:rPr sz="2000" dirty="0"/>
              <a:t>当面对新车时，车辆所有者可以通过他们的拥有经验来了解车辆，而非车辆所有者则不能。</a:t>
            </a:r>
            <a:endParaRPr sz="2000" dirty="0"/>
          </a:p>
        </p:txBody>
      </p:sp>
      <p:pic>
        <p:nvPicPr>
          <p:cNvPr id="10" name="图片 9" descr="2222"/>
          <p:cNvPicPr>
            <a:picLocks noChangeAspect="1"/>
          </p:cNvPicPr>
          <p:nvPr/>
        </p:nvPicPr>
        <p:blipFill>
          <a:blip r:embed="rId3"/>
          <a:stretch>
            <a:fillRect/>
          </a:stretch>
        </p:blipFill>
        <p:spPr>
          <a:xfrm>
            <a:off x="1604010" y="1068070"/>
            <a:ext cx="6021705" cy="3397885"/>
          </a:xfrm>
          <a:prstGeom prst="rect">
            <a:avLst/>
          </a:prstGeom>
        </p:spPr>
      </p:pic>
      <p:pic>
        <p:nvPicPr>
          <p:cNvPr id="4" name="图片 6" descr="表9"/>
          <p:cNvPicPr>
            <a:picLocks noChangeAspect="1"/>
          </p:cNvPicPr>
          <p:nvPr/>
        </p:nvPicPr>
        <p:blipFill>
          <a:blip r:embed="rId4"/>
          <a:srcRect l="-121" t="67524" r="8615" b="18180"/>
          <a:stretch>
            <a:fillRect/>
          </a:stretch>
        </p:blipFill>
        <p:spPr>
          <a:xfrm>
            <a:off x="5977890" y="1160145"/>
            <a:ext cx="6214110" cy="140589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6" name="文本框 5"/>
          <p:cNvSpPr txBox="1"/>
          <p:nvPr>
            <p:custDataLst>
              <p:tags r:id="rId2"/>
            </p:custDataLst>
          </p:nvPr>
        </p:nvSpPr>
        <p:spPr>
          <a:xfrm>
            <a:off x="1604645" y="4354195"/>
            <a:ext cx="10587355" cy="250317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sz="2000" dirty="0"/>
              <a:t>（</a:t>
            </a:r>
            <a:r>
              <a:rPr lang="en-US" altLang="zh-CN" sz="2000" dirty="0"/>
              <a:t>6</a:t>
            </a:r>
            <a:r>
              <a:rPr lang="zh-CN" sz="2000" dirty="0"/>
              <a:t>）</a:t>
            </a:r>
            <a:r>
              <a:rPr sz="2000" dirty="0"/>
              <a:t>对于</a:t>
            </a:r>
            <a:r>
              <a:rPr sz="2000" b="1" dirty="0"/>
              <a:t>积累的驾驶经验</a:t>
            </a:r>
            <a:r>
              <a:rPr sz="2000" dirty="0"/>
              <a:t>的调节作用</a:t>
            </a:r>
            <a:r>
              <a:rPr lang="zh-CN" sz="2000" dirty="0"/>
              <a:t>：</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sym typeface="+mn-ea"/>
              </a:rPr>
              <a:t>与驾驶经验较短的受访者（β0=.034）相比，</a:t>
            </a:r>
            <a:r>
              <a:rPr sz="2000" dirty="0"/>
              <a:t>有长期驾驶经验的受访者（β1=.319），SAV能力对SAV的初始信任应更积极。</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t>这是因为，</a:t>
            </a:r>
            <a:r>
              <a:rPr sz="2000" dirty="0">
                <a:sym typeface="+mn-ea"/>
              </a:rPr>
              <a:t>与没有驾驶经验的受访者相比</a:t>
            </a:r>
            <a:r>
              <a:rPr lang="zh-CN" sz="2000" dirty="0">
                <a:sym typeface="+mn-ea"/>
              </a:rPr>
              <a:t>，</a:t>
            </a:r>
            <a:r>
              <a:rPr sz="2000" dirty="0"/>
              <a:t>有驾驶经验的受访者对自己在车辆失控时进行干预的能力更有信心，因此由于高的感知能力，他们更有可能增加对SAV的初始信任。</a:t>
            </a:r>
            <a:endParaRPr sz="2000" dirty="0"/>
          </a:p>
        </p:txBody>
      </p:sp>
      <p:pic>
        <p:nvPicPr>
          <p:cNvPr id="10" name="图片 9" descr="2222"/>
          <p:cNvPicPr>
            <a:picLocks noChangeAspect="1"/>
          </p:cNvPicPr>
          <p:nvPr/>
        </p:nvPicPr>
        <p:blipFill>
          <a:blip r:embed="rId3"/>
          <a:stretch>
            <a:fillRect/>
          </a:stretch>
        </p:blipFill>
        <p:spPr>
          <a:xfrm>
            <a:off x="1604645" y="1068705"/>
            <a:ext cx="5781040" cy="3397885"/>
          </a:xfrm>
          <a:prstGeom prst="rect">
            <a:avLst/>
          </a:prstGeom>
        </p:spPr>
      </p:pic>
      <p:pic>
        <p:nvPicPr>
          <p:cNvPr id="4" name="图片 6" descr="表9"/>
          <p:cNvPicPr>
            <a:picLocks noChangeAspect="1"/>
          </p:cNvPicPr>
          <p:nvPr/>
        </p:nvPicPr>
        <p:blipFill>
          <a:blip r:embed="rId4"/>
          <a:srcRect l="-897" t="81575" r="9391" b="4570"/>
          <a:stretch>
            <a:fillRect/>
          </a:stretch>
        </p:blipFill>
        <p:spPr>
          <a:xfrm>
            <a:off x="5800725" y="962025"/>
            <a:ext cx="6382385" cy="1554480"/>
          </a:xfrm>
          <a:prstGeom prst="rect">
            <a:avLst/>
          </a:prstGeom>
        </p:spPr>
      </p:pic>
      <p:sp>
        <p:nvSpPr>
          <p:cNvPr id="3" name="文本框 2"/>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a:t>
            </a:r>
            <a:r>
              <a:rPr lang="zh-CN" altLang="en-US" sz="2400" b="1" dirty="0">
                <a:solidFill>
                  <a:schemeClr val="accent1"/>
                </a:solidFill>
                <a:sym typeface="+mn-ea"/>
              </a:rPr>
              <a:t>、数据分析和结果</a:t>
            </a:r>
            <a:endParaRPr lang="zh-CN" altLang="en-US" sz="2400" b="1" dirty="0">
              <a:solidFill>
                <a:schemeClr val="accent1"/>
              </a:solidFill>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316480" cy="460375"/>
          </a:xfrm>
          <a:prstGeom prst="rect">
            <a:avLst/>
          </a:prstGeom>
          <a:noFill/>
        </p:spPr>
        <p:txBody>
          <a:bodyPr wrap="none" rtlCol="0">
            <a:spAutoFit/>
          </a:bodyPr>
          <a:p>
            <a:r>
              <a:rPr lang="zh-CN" altLang="en-US" sz="2400" b="1" dirty="0">
                <a:solidFill>
                  <a:schemeClr val="accent1"/>
                </a:solidFill>
              </a:rPr>
              <a:t>六、总结与</a:t>
            </a:r>
            <a:r>
              <a:rPr lang="zh-CN" altLang="en-US" sz="2400" b="1" dirty="0">
                <a:solidFill>
                  <a:schemeClr val="accent1"/>
                </a:solidFill>
              </a:rPr>
              <a:t>展望</a:t>
            </a:r>
            <a:endParaRPr lang="zh-CN" altLang="en-US" sz="2400" b="1" dirty="0">
              <a:solidFill>
                <a:schemeClr val="accent1"/>
              </a:solidFill>
            </a:endParaRPr>
          </a:p>
        </p:txBody>
      </p:sp>
      <p:sp>
        <p:nvSpPr>
          <p:cNvPr id="6" name="文本框 5"/>
          <p:cNvSpPr txBox="1"/>
          <p:nvPr>
            <p:custDataLst>
              <p:tags r:id="rId2"/>
            </p:custDataLst>
          </p:nvPr>
        </p:nvSpPr>
        <p:spPr>
          <a:xfrm>
            <a:off x="1718310" y="1068705"/>
            <a:ext cx="10347960" cy="5307330"/>
          </a:xfrm>
          <a:prstGeom prst="rect">
            <a:avLst/>
          </a:prstGeom>
          <a:noFill/>
        </p:spPr>
        <p:txBody>
          <a:bodyPr wrap="square" rtlCol="0">
            <a:noAutofit/>
          </a:bodyPr>
          <a:p>
            <a:pPr indent="0" algn="just" fontAlgn="auto">
              <a:lnSpc>
                <a:spcPct val="150000"/>
              </a:lnSpc>
            </a:pPr>
            <a:r>
              <a:rPr lang="zh-CN" altLang="en-US" sz="2400" b="1" dirty="0"/>
              <a:t>（一）总结</a:t>
            </a:r>
            <a:endParaRPr lang="zh-CN" altLang="en-US" sz="2400" b="1" dirty="0"/>
          </a:p>
          <a:p>
            <a:pPr indent="0" algn="just" fontAlgn="auto">
              <a:lnSpc>
                <a:spcPct val="150000"/>
              </a:lnSpc>
            </a:pPr>
            <a:r>
              <a:rPr lang="zh-CN" altLang="en-US" sz="2000" dirty="0"/>
              <a:t>本研究使用详尽可能性模型（</a:t>
            </a:r>
            <a:r>
              <a:rPr lang="en-US" altLang="zh-CN" sz="2000" dirty="0"/>
              <a:t>ELM</a:t>
            </a:r>
            <a:r>
              <a:rPr lang="zh-CN" altLang="en-US" sz="2000" dirty="0"/>
              <a:t>）和信任转移理论考察了SAV背景下的初始信任形成过程。</a:t>
            </a:r>
            <a:endParaRPr lang="zh-CN" altLang="en-US" sz="2000" dirty="0"/>
          </a:p>
          <a:p>
            <a:pPr indent="0" algn="just" fontAlgn="auto">
              <a:lnSpc>
                <a:spcPct val="150000"/>
              </a:lnSpc>
            </a:pPr>
            <a:r>
              <a:rPr lang="zh-CN" altLang="en-US" sz="2000" dirty="0"/>
              <a:t>研究了基于人格、基于转移和基于性能的不同因素对初始信任和采纳意愿的影响。</a:t>
            </a:r>
            <a:endParaRPr lang="zh-CN" altLang="en-US" sz="2000" dirty="0"/>
          </a:p>
          <a:p>
            <a:pPr indent="0" algn="just" fontAlgn="auto">
              <a:lnSpc>
                <a:spcPct val="150000"/>
              </a:lnSpc>
            </a:pPr>
            <a:r>
              <a:rPr lang="zh-CN" altLang="en-US" sz="2000" dirty="0"/>
              <a:t>在新加坡，根据有效的调查设计原则、抽样协议和数据分析程序，进行结构方程建模。</a:t>
            </a:r>
            <a:endParaRPr lang="zh-CN" altLang="en-US" sz="2000" dirty="0"/>
          </a:p>
          <a:p>
            <a:pPr indent="0" algn="just" fontAlgn="auto">
              <a:lnSpc>
                <a:spcPct val="150000"/>
              </a:lnSpc>
            </a:pPr>
            <a:r>
              <a:rPr lang="zh-CN" altLang="en-US" sz="2000" dirty="0"/>
              <a:t>结果表明，在3种建立信任的路径中：</a:t>
            </a:r>
            <a:endParaRPr lang="zh-CN" altLang="en-US" sz="2000" dirty="0"/>
          </a:p>
          <a:p>
            <a:pPr indent="0" algn="just" fontAlgn="auto">
              <a:lnSpc>
                <a:spcPct val="150000"/>
              </a:lnSpc>
            </a:pPr>
            <a:r>
              <a:rPr lang="zh-CN" altLang="en-US" sz="2000" dirty="0">
                <a:sym typeface="+mn-ea"/>
              </a:rPr>
              <a:t>基于性能的因素（即</a:t>
            </a:r>
            <a:r>
              <a:rPr lang="zh-CN" altLang="en-US" sz="2000" dirty="0"/>
              <a:t>SAV能力和交互质量）最为重要；</a:t>
            </a:r>
            <a:endParaRPr lang="zh-CN" altLang="en-US" sz="2000" dirty="0"/>
          </a:p>
          <a:p>
            <a:pPr indent="0" algn="just" fontAlgn="auto">
              <a:lnSpc>
                <a:spcPct val="150000"/>
              </a:lnSpc>
            </a:pPr>
            <a:r>
              <a:rPr lang="zh-CN" altLang="en-US" sz="2000" dirty="0"/>
              <a:t>基于转移的因素（即对共享出行的信任）</a:t>
            </a:r>
            <a:r>
              <a:rPr lang="zh-CN" altLang="en-US" sz="2000" dirty="0">
                <a:sym typeface="+mn-ea"/>
              </a:rPr>
              <a:t>排名第二；</a:t>
            </a:r>
            <a:endParaRPr lang="zh-CN" altLang="en-US" sz="2000" dirty="0">
              <a:sym typeface="+mn-ea"/>
            </a:endParaRPr>
          </a:p>
          <a:p>
            <a:pPr indent="0" algn="just" fontAlgn="auto">
              <a:lnSpc>
                <a:spcPct val="150000"/>
              </a:lnSpc>
            </a:pPr>
            <a:r>
              <a:rPr lang="zh-CN" altLang="en-US" sz="2000" dirty="0"/>
              <a:t>基于人格的因素（即信任倾向）排名第三。</a:t>
            </a:r>
            <a:endParaRPr lang="zh-CN" altLang="en-US" sz="2000" dirty="0"/>
          </a:p>
          <a:p>
            <a:pPr indent="0" algn="just" fontAlgn="auto">
              <a:lnSpc>
                <a:spcPct val="150000"/>
              </a:lnSpc>
            </a:pPr>
            <a:r>
              <a:rPr lang="zh-CN" altLang="en-US" sz="2000" dirty="0"/>
              <a:t>还测试了新冠病史和共享出行经历等六个调节因素，</a:t>
            </a:r>
            <a:endParaRPr lang="zh-CN" altLang="en-US" sz="2000" dirty="0"/>
          </a:p>
          <a:p>
            <a:pPr indent="0" algn="just" fontAlgn="auto">
              <a:lnSpc>
                <a:spcPct val="150000"/>
              </a:lnSpc>
            </a:pPr>
            <a:r>
              <a:rPr lang="zh-CN" altLang="en-US" sz="2000" dirty="0"/>
              <a:t>以调查结果的显著差异。</a:t>
            </a:r>
            <a:endParaRPr lang="zh-CN" altLang="en-US" sz="2000" dirty="0"/>
          </a:p>
        </p:txBody>
      </p:sp>
      <p:pic>
        <p:nvPicPr>
          <p:cNvPr id="10" name="图片 9" descr="2222"/>
          <p:cNvPicPr>
            <a:picLocks noChangeAspect="1"/>
          </p:cNvPicPr>
          <p:nvPr/>
        </p:nvPicPr>
        <p:blipFill>
          <a:blip r:embed="rId3"/>
          <a:stretch>
            <a:fillRect/>
          </a:stretch>
        </p:blipFill>
        <p:spPr>
          <a:xfrm>
            <a:off x="7726045" y="3386455"/>
            <a:ext cx="4457065" cy="31845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rPr>
              <a:t>学习</a:t>
            </a:r>
            <a:r>
              <a:rPr lang="zh-CN" altLang="en-US" sz="2000" dirty="0">
                <a:solidFill>
                  <a:schemeClr val="bg1">
                    <a:lumMod val="50000"/>
                  </a:schemeClr>
                </a:solidFill>
              </a:rPr>
              <a:t>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pic>
        <p:nvPicPr>
          <p:cNvPr id="3" name="图片 2" descr="封面"/>
          <p:cNvPicPr>
            <a:picLocks noChangeAspect="1"/>
          </p:cNvPicPr>
          <p:nvPr/>
        </p:nvPicPr>
        <p:blipFill>
          <a:blip r:embed="rId1"/>
          <a:srcRect l="2650" t="2567" r="2095" b="1574"/>
          <a:stretch>
            <a:fillRect/>
          </a:stretch>
        </p:blipFill>
        <p:spPr>
          <a:xfrm>
            <a:off x="1793875" y="480695"/>
            <a:ext cx="8604250" cy="637730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316480" cy="460375"/>
          </a:xfrm>
          <a:prstGeom prst="rect">
            <a:avLst/>
          </a:prstGeom>
          <a:noFill/>
        </p:spPr>
        <p:txBody>
          <a:bodyPr wrap="none" rtlCol="0">
            <a:spAutoFit/>
          </a:bodyPr>
          <a:p>
            <a:r>
              <a:rPr lang="zh-CN" altLang="en-US" sz="2400" b="1" dirty="0">
                <a:solidFill>
                  <a:schemeClr val="accent1"/>
                </a:solidFill>
              </a:rPr>
              <a:t>六、总结与</a:t>
            </a:r>
            <a:r>
              <a:rPr lang="zh-CN" altLang="en-US" sz="2400" b="1" dirty="0">
                <a:solidFill>
                  <a:schemeClr val="accent1"/>
                </a:solidFill>
              </a:rPr>
              <a:t>展望</a:t>
            </a:r>
            <a:endParaRPr lang="zh-CN" altLang="en-US" sz="2400" b="1" dirty="0">
              <a:solidFill>
                <a:schemeClr val="accent1"/>
              </a:solidFill>
            </a:endParaRPr>
          </a:p>
        </p:txBody>
      </p:sp>
      <p:sp>
        <p:nvSpPr>
          <p:cNvPr id="6" name="文本框 5"/>
          <p:cNvSpPr txBox="1"/>
          <p:nvPr>
            <p:custDataLst>
              <p:tags r:id="rId2"/>
            </p:custDataLst>
          </p:nvPr>
        </p:nvSpPr>
        <p:spPr>
          <a:xfrm>
            <a:off x="1718310" y="1068705"/>
            <a:ext cx="10347960" cy="5789295"/>
          </a:xfrm>
          <a:prstGeom prst="rect">
            <a:avLst/>
          </a:prstGeom>
          <a:noFill/>
        </p:spPr>
        <p:txBody>
          <a:bodyPr wrap="square" rtlCol="0">
            <a:noAutofit/>
          </a:bodyPr>
          <a:p>
            <a:pPr indent="0" algn="just" fontAlgn="auto">
              <a:lnSpc>
                <a:spcPct val="150000"/>
              </a:lnSpc>
            </a:pPr>
            <a:r>
              <a:rPr lang="zh-CN" altLang="en-US" sz="2400" b="1" dirty="0"/>
              <a:t>（二）</a:t>
            </a:r>
            <a:r>
              <a:rPr lang="zh-CN" altLang="en-US" sz="2400" b="1" dirty="0"/>
              <a:t>局限性</a:t>
            </a:r>
            <a:endParaRPr lang="zh-CN" altLang="en-US" sz="2400" b="1"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t>1</a:t>
            </a:r>
            <a:r>
              <a:rPr lang="zh-CN" altLang="en-US" sz="2000" dirty="0"/>
              <a:t>、本研究中的受访者反映了较高的教育背景。然而，并非所有地区或国家都是教育领域均</a:t>
            </a:r>
            <a:r>
              <a:rPr lang="zh-CN" altLang="en-US" sz="2000" dirty="0"/>
              <a:t>领先。因此，在未来的研究中，应使用教育水平均匀分布的样本来获得更普遍的结果。</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t>2</a:t>
            </a:r>
            <a:r>
              <a:rPr lang="zh-CN" altLang="en-US" sz="2000" dirty="0"/>
              <a:t>、在未来的研究中，可以将更多属于基于人格、基于性能和基于转移的刺激的因素整合到模型中，为形成对SAV的初始信任和采用意愿提供更有力的解释。</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这些因素</a:t>
            </a:r>
            <a:r>
              <a:rPr lang="zh-CN" altLang="en-US" sz="2000" dirty="0">
                <a:sym typeface="+mn-ea"/>
              </a:rPr>
              <a:t>可以包括：</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基于人格</a:t>
            </a:r>
            <a:r>
              <a:rPr lang="zh-CN" altLang="en-US" sz="2000" dirty="0">
                <a:sym typeface="+mn-ea"/>
              </a:rPr>
              <a:t>类别</a:t>
            </a:r>
            <a:r>
              <a:rPr lang="zh-CN" altLang="en-US" sz="2000" dirty="0">
                <a:sym typeface="+mn-ea"/>
              </a:rPr>
              <a:t>下的外向性、神经质、对经验的开放性、宜人性和尽责性；</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基于</a:t>
            </a:r>
            <a:r>
              <a:rPr lang="zh-CN" altLang="en-US" sz="2000" dirty="0">
                <a:sym typeface="+mn-ea"/>
              </a:rPr>
              <a:t>性能类别下的自主程度和通信模式；</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基于</a:t>
            </a:r>
            <a:r>
              <a:rPr lang="zh-CN" altLang="en-US" sz="2000" dirty="0">
                <a:sym typeface="+mn-ea"/>
              </a:rPr>
              <a:t>转移</a:t>
            </a:r>
            <a:r>
              <a:rPr lang="zh-CN" altLang="en-US" sz="2000" dirty="0">
                <a:sym typeface="+mn-ea"/>
              </a:rPr>
              <a:t>类别下的</a:t>
            </a:r>
            <a:r>
              <a:rPr lang="zh-CN" altLang="en-US" sz="2000" dirty="0">
                <a:sym typeface="+mn-ea"/>
              </a:rPr>
              <a:t>对自动驾驶技术（当它向公众提供成熟技术时）的信任。通过强调不同建立信任因素的重要性，SAV相关实体（如政策制定者、运营商和制造商）可以更好地绘制SAV开发过程中的人力和资源需求。</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sym typeface="+mn-ea"/>
              </a:rPr>
              <a:t>3</a:t>
            </a:r>
            <a:r>
              <a:rPr lang="zh-CN" altLang="en-US" sz="2000" dirty="0">
                <a:sym typeface="+mn-ea"/>
              </a:rPr>
              <a:t>、研究结果可能对社会文化背景很敏感，每个</a:t>
            </a:r>
            <a:r>
              <a:rPr lang="zh-CN" altLang="en-US" sz="2000" dirty="0">
                <a:sym typeface="+mn-ea"/>
              </a:rPr>
              <a:t>国家的</a:t>
            </a:r>
            <a:r>
              <a:rPr lang="zh-CN" altLang="en-US" sz="2000" dirty="0">
                <a:sym typeface="+mn-ea"/>
              </a:rPr>
              <a:t>人格特质的差异显著。</a:t>
            </a:r>
            <a:endParaRPr lang="zh-CN" altLang="en-US" sz="2000" dirty="0">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文本框 4"/>
          <p:cNvSpPr txBox="1"/>
          <p:nvPr/>
        </p:nvSpPr>
        <p:spPr>
          <a:xfrm>
            <a:off x="5434598" y="1137344"/>
            <a:ext cx="1322799" cy="1200329"/>
          </a:xfrm>
          <a:prstGeom prst="rect">
            <a:avLst/>
          </a:prstGeom>
          <a:noFill/>
        </p:spPr>
        <p:txBody>
          <a:bodyPr wrap="none" rtlCol="0">
            <a:spAutoFit/>
          </a:bodyPr>
          <a:lstStyle/>
          <a:p>
            <a:pPr algn="ctr"/>
            <a:r>
              <a:rPr lang="en-US" altLang="zh-CN" sz="7200" b="1" dirty="0">
                <a:solidFill>
                  <a:schemeClr val="accent1"/>
                </a:solidFill>
              </a:rPr>
              <a:t>02</a:t>
            </a:r>
            <a:endParaRPr lang="zh-CN" altLang="en-US" sz="7200" b="1" dirty="0">
              <a:solidFill>
                <a:schemeClr val="accent1"/>
              </a:solidFill>
            </a:endParaRPr>
          </a:p>
        </p:txBody>
      </p:sp>
      <p:grpSp>
        <p:nvGrpSpPr>
          <p:cNvPr id="12" name="组合 11"/>
          <p:cNvGrpSpPr/>
          <p:nvPr/>
        </p:nvGrpSpPr>
        <p:grpSpPr>
          <a:xfrm>
            <a:off x="3028012" y="2761937"/>
            <a:ext cx="6223418" cy="400110"/>
            <a:chOff x="3028012" y="2687200"/>
            <a:chExt cx="6223418" cy="400110"/>
          </a:xfrm>
        </p:grpSpPr>
        <p:cxnSp>
          <p:nvCxnSpPr>
            <p:cNvPr id="7" name="直接连接符 6"/>
            <p:cNvCxnSpPr/>
            <p:nvPr/>
          </p:nvCxnSpPr>
          <p:spPr>
            <a:xfrm>
              <a:off x="3028012"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287718"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42843" y="2687200"/>
              <a:ext cx="1506311" cy="400110"/>
            </a:xfrm>
            <a:prstGeom prst="rect">
              <a:avLst/>
            </a:prstGeom>
            <a:noFill/>
          </p:spPr>
          <p:txBody>
            <a:bodyPr wrap="none" rtlCol="0">
              <a:spAutoFit/>
            </a:bodyPr>
            <a:lstStyle/>
            <a:p>
              <a:pPr algn="ctr"/>
              <a:r>
                <a:rPr lang="en-US" altLang="zh-CN" sz="2000" dirty="0"/>
                <a:t>PART TWO</a:t>
              </a:r>
              <a:endParaRPr lang="zh-CN" altLang="en-US" sz="2000" dirty="0"/>
            </a:p>
          </p:txBody>
        </p:sp>
      </p:grpSp>
      <p:sp>
        <p:nvSpPr>
          <p:cNvPr id="11" name="文本框 10"/>
          <p:cNvSpPr txBox="1"/>
          <p:nvPr/>
        </p:nvSpPr>
        <p:spPr>
          <a:xfrm>
            <a:off x="4988559" y="3586310"/>
            <a:ext cx="2214880" cy="706755"/>
          </a:xfrm>
          <a:prstGeom prst="rect">
            <a:avLst/>
          </a:prstGeom>
          <a:noFill/>
        </p:spPr>
        <p:txBody>
          <a:bodyPr wrap="none" rtlCol="0">
            <a:spAutoFit/>
          </a:bodyPr>
          <a:lstStyle/>
          <a:p>
            <a:pPr algn="ctr"/>
            <a:r>
              <a:rPr lang="zh-CN" altLang="en-US" sz="4000" b="1" dirty="0"/>
              <a:t>学习</a:t>
            </a:r>
            <a:r>
              <a:rPr lang="zh-CN" altLang="en-US" sz="4000" b="1" dirty="0"/>
              <a:t>情况</a:t>
            </a:r>
            <a:endParaRPr lang="zh-CN" altLang="en-US" sz="40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文本框 4"/>
          <p:cNvSpPr txBox="1"/>
          <p:nvPr/>
        </p:nvSpPr>
        <p:spPr>
          <a:xfrm>
            <a:off x="5434598" y="1137344"/>
            <a:ext cx="1322799" cy="1200329"/>
          </a:xfrm>
          <a:prstGeom prst="rect">
            <a:avLst/>
          </a:prstGeom>
          <a:noFill/>
        </p:spPr>
        <p:txBody>
          <a:bodyPr wrap="none" rtlCol="0">
            <a:spAutoFit/>
          </a:bodyPr>
          <a:lstStyle/>
          <a:p>
            <a:pPr algn="ctr"/>
            <a:r>
              <a:rPr lang="en-US" altLang="zh-CN" sz="7200" b="1" dirty="0">
                <a:solidFill>
                  <a:schemeClr val="accent1"/>
                </a:solidFill>
              </a:rPr>
              <a:t>03</a:t>
            </a:r>
            <a:endParaRPr lang="zh-CN" altLang="en-US" sz="7200" b="1" dirty="0">
              <a:solidFill>
                <a:schemeClr val="accent1"/>
              </a:solidFill>
            </a:endParaRPr>
          </a:p>
        </p:txBody>
      </p:sp>
      <p:grpSp>
        <p:nvGrpSpPr>
          <p:cNvPr id="12" name="组合 11"/>
          <p:cNvGrpSpPr/>
          <p:nvPr/>
        </p:nvGrpSpPr>
        <p:grpSpPr>
          <a:xfrm>
            <a:off x="3028012" y="2761937"/>
            <a:ext cx="6223418" cy="400110"/>
            <a:chOff x="3028012" y="2687200"/>
            <a:chExt cx="6223418" cy="400110"/>
          </a:xfrm>
        </p:grpSpPr>
        <p:cxnSp>
          <p:nvCxnSpPr>
            <p:cNvPr id="7" name="直接连接符 6"/>
            <p:cNvCxnSpPr/>
            <p:nvPr/>
          </p:nvCxnSpPr>
          <p:spPr>
            <a:xfrm>
              <a:off x="3028012"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287718"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256506" y="2687200"/>
              <a:ext cx="1678986" cy="400110"/>
            </a:xfrm>
            <a:prstGeom prst="rect">
              <a:avLst/>
            </a:prstGeom>
            <a:noFill/>
          </p:spPr>
          <p:txBody>
            <a:bodyPr wrap="none" rtlCol="0">
              <a:spAutoFit/>
            </a:bodyPr>
            <a:lstStyle/>
            <a:p>
              <a:pPr algn="ctr"/>
              <a:r>
                <a:rPr lang="en-US" altLang="zh-CN" sz="2000" dirty="0"/>
                <a:t>PART THREE</a:t>
              </a:r>
              <a:endParaRPr lang="zh-CN" altLang="en-US" sz="2000" dirty="0"/>
            </a:p>
          </p:txBody>
        </p:sp>
      </p:grpSp>
      <p:sp>
        <p:nvSpPr>
          <p:cNvPr id="11" name="文本框 10"/>
          <p:cNvSpPr txBox="1"/>
          <p:nvPr/>
        </p:nvSpPr>
        <p:spPr>
          <a:xfrm>
            <a:off x="4988559" y="3586310"/>
            <a:ext cx="2214880" cy="706755"/>
          </a:xfrm>
          <a:prstGeom prst="rect">
            <a:avLst/>
          </a:prstGeom>
          <a:noFill/>
        </p:spPr>
        <p:txBody>
          <a:bodyPr wrap="none" rtlCol="0">
            <a:spAutoFit/>
          </a:bodyPr>
          <a:lstStyle/>
          <a:p>
            <a:pPr algn="ctr"/>
            <a:r>
              <a:rPr lang="zh-CN" altLang="en-US" sz="4000" b="1" dirty="0"/>
              <a:t>下周</a:t>
            </a:r>
            <a:r>
              <a:rPr lang="zh-CN" altLang="en-US" sz="4000" b="1" dirty="0"/>
              <a:t>计划</a:t>
            </a:r>
            <a:endParaRPr lang="zh-CN" altLang="en-US" sz="40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 y="4500813"/>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defPPr>
              <a:defRPr lang="zh-CN"/>
            </a:defPPr>
            <a:lvl1pPr algn="ctr">
              <a:defRPr sz="2000">
                <a:solidFill>
                  <a:schemeClr val="bg1">
                    <a:lumMod val="50000"/>
                  </a:schemeClr>
                </a:solidFill>
              </a:defRPr>
            </a:lvl1pPr>
          </a:lstStyle>
          <a:p>
            <a:r>
              <a:rPr lang="zh-CN" altLang="en-US" dirty="0"/>
              <a:t>文献阅读</a:t>
            </a:r>
            <a:endParaRPr lang="zh-CN" altLang="en-US" dirty="0"/>
          </a:p>
        </p:txBody>
      </p:sp>
      <p:sp>
        <p:nvSpPr>
          <p:cNvPr id="7" name="文本框 6"/>
          <p:cNvSpPr txBox="1"/>
          <p:nvPr/>
        </p:nvSpPr>
        <p:spPr>
          <a:xfrm>
            <a:off x="211106" y="2705169"/>
            <a:ext cx="1198880" cy="398780"/>
          </a:xfrm>
          <a:prstGeom prst="rect">
            <a:avLst/>
          </a:prstGeom>
          <a:noFill/>
        </p:spPr>
        <p:txBody>
          <a:bodyPr wrap="none" rtlCol="0">
            <a:spAutoFit/>
          </a:bodyPr>
          <a:lstStyle>
            <a:defPPr>
              <a:defRPr lang="zh-CN"/>
            </a:defPPr>
            <a:lvl1pPr algn="ctr">
              <a:defRPr sz="2000" b="1">
                <a:solidFill>
                  <a:schemeClr val="bg1"/>
                </a:solidFill>
              </a:defRPr>
            </a:lvl1pPr>
          </a:lstStyle>
          <a:p>
            <a:pPr algn="ctr"/>
            <a:r>
              <a:rPr lang="zh-CN" altLang="en-US" b="0" dirty="0">
                <a:solidFill>
                  <a:schemeClr val="bg1">
                    <a:lumMod val="50000"/>
                  </a:schemeClr>
                </a:solidFill>
              </a:rPr>
              <a:t>学习</a:t>
            </a:r>
            <a:r>
              <a:rPr lang="zh-CN" altLang="en-US" b="0" dirty="0">
                <a:solidFill>
                  <a:schemeClr val="bg1">
                    <a:lumMod val="50000"/>
                  </a:schemeClr>
                </a:solidFill>
              </a:rPr>
              <a:t>情况</a:t>
            </a:r>
            <a:endParaRPr lang="zh-CN" altLang="en-US" b="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buClrTx/>
              <a:buSzTx/>
              <a:buFontTx/>
            </a:pPr>
            <a:r>
              <a:rPr lang="zh-CN" altLang="en-US" sz="2000" b="1" dirty="0">
                <a:solidFill>
                  <a:schemeClr val="bg1"/>
                </a:solidFill>
                <a:sym typeface="+mn-ea"/>
              </a:rPr>
              <a:t>下周计划</a:t>
            </a:r>
            <a:endParaRPr lang="zh-CN" altLang="en-US" sz="2000" b="1" dirty="0">
              <a:solidFill>
                <a:schemeClr val="bg1"/>
              </a:solidFill>
              <a:sym typeface="+mn-ea"/>
            </a:endParaRPr>
          </a:p>
        </p:txBody>
      </p:sp>
      <p:sp>
        <p:nvSpPr>
          <p:cNvPr id="2" name="文本框 1"/>
          <p:cNvSpPr txBox="1"/>
          <p:nvPr/>
        </p:nvSpPr>
        <p:spPr>
          <a:xfrm>
            <a:off x="2029551" y="700008"/>
            <a:ext cx="2011680" cy="460375"/>
          </a:xfrm>
          <a:prstGeom prst="rect">
            <a:avLst/>
          </a:prstGeom>
          <a:noFill/>
        </p:spPr>
        <p:txBody>
          <a:bodyPr wrap="none" rtlCol="0">
            <a:spAutoFit/>
          </a:bodyPr>
          <a:lstStyle/>
          <a:p>
            <a:r>
              <a:rPr lang="zh-CN" altLang="en-US" sz="2400" b="1" dirty="0">
                <a:solidFill>
                  <a:schemeClr val="accent1"/>
                </a:solidFill>
              </a:rPr>
              <a:t>下周</a:t>
            </a:r>
            <a:r>
              <a:rPr lang="zh-CN" altLang="en-US" sz="2400" b="1" dirty="0">
                <a:solidFill>
                  <a:schemeClr val="accent1"/>
                </a:solidFill>
              </a:rPr>
              <a:t>学习计划</a:t>
            </a:r>
            <a:endParaRPr lang="zh-CN" altLang="en-US" sz="2400" b="1" dirty="0">
              <a:solidFill>
                <a:schemeClr val="accent1"/>
              </a:solidFill>
            </a:endParaRPr>
          </a:p>
        </p:txBody>
      </p:sp>
      <p:sp>
        <p:nvSpPr>
          <p:cNvPr id="8" name="文本框 7"/>
          <p:cNvSpPr txBox="1"/>
          <p:nvPr/>
        </p:nvSpPr>
        <p:spPr>
          <a:xfrm>
            <a:off x="2223602" y="1450175"/>
            <a:ext cx="8235947" cy="3784600"/>
          </a:xfrm>
          <a:prstGeom prst="rect">
            <a:avLst/>
          </a:prstGeom>
          <a:noFill/>
        </p:spPr>
        <p:txBody>
          <a:bodyPr wrap="square" rtlCol="0">
            <a:spAutoFit/>
          </a:bodyPr>
          <a:lstStyle/>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（1）阅读信任转移理论</a:t>
            </a:r>
            <a:r>
              <a:rPr lang="en-US" altLang="zh-CN" sz="2000" dirty="0">
                <a:latin typeface="微软雅黑" panose="020B0503020204020204" charset="-122"/>
                <a:ea typeface="微软雅黑" panose="020B0503020204020204" charset="-122"/>
                <a:cs typeface="微软雅黑" panose="020B0503020204020204" charset="-122"/>
                <a:sym typeface="+mn-ea"/>
              </a:rPr>
              <a:t>/ELM</a:t>
            </a:r>
            <a:r>
              <a:rPr lang="zh-CN" altLang="en-US" sz="2000" dirty="0">
                <a:latin typeface="微软雅黑" panose="020B0503020204020204" charset="-122"/>
                <a:ea typeface="微软雅黑" panose="020B0503020204020204" charset="-122"/>
                <a:cs typeface="微软雅黑" panose="020B0503020204020204" charset="-122"/>
                <a:sym typeface="+mn-ea"/>
              </a:rPr>
              <a:t>模型相关文献；</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2</a:t>
            </a: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zh-CN" altLang="en-US" sz="2000" dirty="0">
                <a:latin typeface="微软雅黑" panose="020B0503020204020204" charset="-122"/>
                <a:ea typeface="微软雅黑" panose="020B0503020204020204" charset="-122"/>
                <a:cs typeface="微软雅黑" panose="020B0503020204020204" charset="-122"/>
                <a:sym typeface="+mn-ea"/>
              </a:rPr>
              <a:t>学习</a:t>
            </a:r>
            <a:r>
              <a:rPr lang="en-US" altLang="zh-CN" sz="2000" dirty="0">
                <a:latin typeface="微软雅黑" panose="020B0503020204020204" charset="-122"/>
                <a:ea typeface="微软雅黑" panose="020B0503020204020204" charset="-122"/>
                <a:cs typeface="微软雅黑" panose="020B0503020204020204" charset="-122"/>
                <a:sym typeface="+mn-ea"/>
              </a:rPr>
              <a:t>S</a:t>
            </a:r>
            <a:r>
              <a:rPr lang="en-US" altLang="zh-CN" sz="2000" dirty="0">
                <a:latin typeface="微软雅黑" panose="020B0503020204020204" charset="-122"/>
                <a:ea typeface="微软雅黑" panose="020B0503020204020204" charset="-122"/>
                <a:cs typeface="微软雅黑" panose="020B0503020204020204" charset="-122"/>
                <a:sym typeface="+mn-ea"/>
              </a:rPr>
              <a:t>mart PLS</a:t>
            </a:r>
            <a:r>
              <a:rPr lang="zh-CN" altLang="en-US" sz="2000" dirty="0">
                <a:latin typeface="微软雅黑" panose="020B0503020204020204" charset="-122"/>
                <a:ea typeface="微软雅黑" panose="020B0503020204020204" charset="-122"/>
                <a:cs typeface="微软雅黑" panose="020B0503020204020204" charset="-122"/>
                <a:sym typeface="+mn-ea"/>
              </a:rPr>
              <a:t>软件应用；</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3</a:t>
            </a:r>
            <a:r>
              <a:rPr lang="zh-CN" altLang="en-US" sz="2000" dirty="0">
                <a:latin typeface="微软雅黑" panose="020B0503020204020204" charset="-122"/>
                <a:ea typeface="微软雅黑" panose="020B0503020204020204" charset="-122"/>
                <a:cs typeface="微软雅黑" panose="020B0503020204020204" charset="-122"/>
                <a:sym typeface="+mn-ea"/>
              </a:rPr>
              <a:t>）学习计量经济学</a:t>
            </a:r>
            <a:r>
              <a:rPr lang="zh-CN" altLang="en-US" sz="2000" dirty="0">
                <a:latin typeface="微软雅黑" panose="020B0503020204020204" charset="-122"/>
                <a:ea typeface="微软雅黑" panose="020B0503020204020204" charset="-122"/>
                <a:cs typeface="微软雅黑" panose="020B0503020204020204" charset="-122"/>
                <a:sym typeface="+mn-ea"/>
              </a:rPr>
              <a:t>；</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4</a:t>
            </a:r>
            <a:r>
              <a:rPr lang="zh-CN" altLang="en-US" sz="2000" dirty="0">
                <a:latin typeface="微软雅黑" panose="020B0503020204020204" charset="-122"/>
                <a:ea typeface="微软雅黑" panose="020B0503020204020204" charset="-122"/>
                <a:cs typeface="微软雅黑" panose="020B0503020204020204" charset="-122"/>
                <a:sym typeface="+mn-ea"/>
              </a:rPr>
              <a:t>）继续学习</a:t>
            </a:r>
            <a:r>
              <a:rPr lang="en-US" altLang="zh-CN" sz="2000" dirty="0">
                <a:latin typeface="微软雅黑" panose="020B0503020204020204" charset="-122"/>
                <a:ea typeface="微软雅黑" panose="020B0503020204020204" charset="-122"/>
                <a:cs typeface="微软雅黑" panose="020B0503020204020204" charset="-122"/>
                <a:sym typeface="+mn-ea"/>
              </a:rPr>
              <a:t>unity3d</a:t>
            </a:r>
            <a:r>
              <a:rPr lang="zh-CN" altLang="en-US" sz="2000" dirty="0">
                <a:latin typeface="微软雅黑" panose="020B0503020204020204" charset="-122"/>
                <a:ea typeface="微软雅黑" panose="020B0503020204020204" charset="-122"/>
                <a:cs typeface="微软雅黑" panose="020B0503020204020204" charset="-122"/>
                <a:sym typeface="+mn-ea"/>
              </a:rPr>
              <a:t>；</a:t>
            </a:r>
            <a:endParaRPr lang="en-US" altLang="zh-CN" sz="2000" dirty="0">
              <a:latin typeface="微软雅黑" panose="020B0503020204020204" charset="-122"/>
              <a:ea typeface="微软雅黑" panose="020B0503020204020204" charset="-122"/>
              <a:cs typeface="微软雅黑" panose="020B0503020204020204" charset="-122"/>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5</a:t>
            </a:r>
            <a:r>
              <a:rPr lang="zh-CN" altLang="en-US" sz="2000" dirty="0">
                <a:latin typeface="微软雅黑" panose="020B0503020204020204" charset="-122"/>
                <a:ea typeface="微软雅黑" panose="020B0503020204020204" charset="-122"/>
                <a:cs typeface="微软雅黑" panose="020B0503020204020204" charset="-122"/>
                <a:sym typeface="+mn-ea"/>
              </a:rPr>
              <a:t>）学习文献</a:t>
            </a:r>
            <a:r>
              <a:rPr lang="zh-CN" altLang="en-US" sz="2000" dirty="0">
                <a:latin typeface="微软雅黑" panose="020B0503020204020204" charset="-122"/>
                <a:ea typeface="微软雅黑" panose="020B0503020204020204" charset="-122"/>
                <a:cs typeface="微软雅黑" panose="020B0503020204020204" charset="-122"/>
                <a:sym typeface="+mn-ea"/>
              </a:rPr>
              <a:t>综述；</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6</a:t>
            </a:r>
            <a:r>
              <a:rPr lang="zh-CN" altLang="en-US" sz="2000" dirty="0">
                <a:latin typeface="微软雅黑" panose="020B0503020204020204" charset="-122"/>
                <a:ea typeface="微软雅黑" panose="020B0503020204020204" charset="-122"/>
                <a:cs typeface="微软雅黑" panose="020B0503020204020204" charset="-122"/>
                <a:sym typeface="+mn-ea"/>
              </a:rPr>
              <a:t>）完善结构模型</a:t>
            </a:r>
            <a:r>
              <a:rPr lang="zh-CN" altLang="en-US" sz="2000" dirty="0">
                <a:latin typeface="微软雅黑" panose="020B0503020204020204" charset="-122"/>
                <a:ea typeface="微软雅黑" panose="020B0503020204020204" charset="-122"/>
                <a:cs typeface="微软雅黑" panose="020B0503020204020204" charset="-122"/>
                <a:sym typeface="+mn-ea"/>
              </a:rPr>
              <a:t>图；</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7</a:t>
            </a:r>
            <a:r>
              <a:rPr lang="zh-CN" altLang="en-US" sz="2000" dirty="0">
                <a:latin typeface="微软雅黑" panose="020B0503020204020204" charset="-122"/>
                <a:ea typeface="微软雅黑" panose="020B0503020204020204" charset="-122"/>
                <a:cs typeface="微软雅黑" panose="020B0503020204020204" charset="-122"/>
                <a:sym typeface="+mn-ea"/>
              </a:rPr>
              <a:t>）查找文献，有无基于</a:t>
            </a:r>
            <a:r>
              <a:rPr lang="en-US" altLang="zh-CN" sz="2000" dirty="0">
                <a:latin typeface="微软雅黑" panose="020B0503020204020204" charset="-122"/>
                <a:ea typeface="微软雅黑" panose="020B0503020204020204" charset="-122"/>
                <a:cs typeface="微软雅黑" panose="020B0503020204020204" charset="-122"/>
                <a:sym typeface="+mn-ea"/>
              </a:rPr>
              <a:t>ELM</a:t>
            </a:r>
            <a:r>
              <a:rPr lang="zh-CN" altLang="en-US" sz="2000" dirty="0">
                <a:latin typeface="微软雅黑" panose="020B0503020204020204" charset="-122"/>
                <a:ea typeface="微软雅黑" panose="020B0503020204020204" charset="-122"/>
                <a:cs typeface="微软雅黑" panose="020B0503020204020204" charset="-122"/>
                <a:sym typeface="+mn-ea"/>
              </a:rPr>
              <a:t>模型和信任转移理论的关于自动驾驶汽车购买意愿的论文，</a:t>
            </a:r>
            <a:r>
              <a:rPr lang="zh-CN" altLang="en-US" sz="2000" dirty="0">
                <a:latin typeface="微软雅黑" panose="020B0503020204020204" charset="-122"/>
                <a:ea typeface="微软雅黑" panose="020B0503020204020204" charset="-122"/>
                <a:cs typeface="微软雅黑" panose="020B0503020204020204" charset="-122"/>
                <a:sym typeface="+mn-ea"/>
              </a:rPr>
              <a:t>研究现状。</a:t>
            </a:r>
            <a:endParaRPr lang="zh-CN" altLang="en-US" sz="200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985895" y="2420620"/>
            <a:ext cx="4293870" cy="1008380"/>
          </a:xfrm>
          <a:prstGeom prst="rect">
            <a:avLst/>
          </a:prstGeom>
          <a:noFill/>
        </p:spPr>
        <p:txBody>
          <a:bodyPr wrap="none" rtlCol="0">
            <a:noAutofit/>
          </a:bodyPr>
          <a:lstStyle/>
          <a:p>
            <a:pPr algn="ctr"/>
            <a:r>
              <a:rPr lang="zh-CN" altLang="en-US" sz="4800" b="1" spc="300" dirty="0"/>
              <a:t>感谢</a:t>
            </a:r>
            <a:r>
              <a:rPr lang="zh-CN" altLang="en-US" sz="4800" b="1" spc="300" dirty="0"/>
              <a:t>观看！</a:t>
            </a:r>
            <a:endParaRPr lang="zh-CN" altLang="en-US" sz="4800" b="1" spc="300" dirty="0"/>
          </a:p>
        </p:txBody>
      </p:sp>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 name="组合 4"/>
          <p:cNvGrpSpPr/>
          <p:nvPr/>
        </p:nvGrpSpPr>
        <p:grpSpPr>
          <a:xfrm>
            <a:off x="406400" y="0"/>
            <a:ext cx="1930400" cy="513715"/>
            <a:chOff x="406529" y="0"/>
            <a:chExt cx="1282523" cy="513472"/>
          </a:xfrm>
        </p:grpSpPr>
        <p:sp>
          <p:nvSpPr>
            <p:cNvPr id="6" name="矩形 5"/>
            <p:cNvSpPr/>
            <p:nvPr/>
          </p:nvSpPr>
          <p:spPr>
            <a:xfrm>
              <a:off x="406529" y="0"/>
              <a:ext cx="1282523" cy="51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文本框 7"/>
            <p:cNvSpPr txBox="1"/>
            <p:nvPr/>
          </p:nvSpPr>
          <p:spPr>
            <a:xfrm>
              <a:off x="422952" y="72070"/>
              <a:ext cx="1249680" cy="368126"/>
            </a:xfrm>
            <a:prstGeom prst="rect">
              <a:avLst/>
            </a:prstGeom>
            <a:noFill/>
          </p:spPr>
          <p:txBody>
            <a:bodyPr wrap="square" rtlCol="0">
              <a:spAutoFit/>
            </a:bodyPr>
            <a:lstStyle/>
            <a:p>
              <a:pPr algn="ctr"/>
              <a:r>
                <a:rPr lang="zh-CN" altLang="en-US" b="1" spc="300" dirty="0">
                  <a:solidFill>
                    <a:schemeClr val="bg1"/>
                  </a:solidFill>
                </a:rPr>
                <a:t>学习进展汇报</a:t>
              </a:r>
              <a:endParaRPr lang="zh-CN" altLang="en-US" b="1" spc="300" dirty="0">
                <a:solidFill>
                  <a:schemeClr val="bg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rPr>
              <a:t>学习</a:t>
            </a:r>
            <a:r>
              <a:rPr lang="zh-CN" altLang="en-US" sz="2000" dirty="0">
                <a:solidFill>
                  <a:schemeClr val="bg1">
                    <a:lumMod val="50000"/>
                  </a:schemeClr>
                </a:solidFill>
              </a:rPr>
              <a:t>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1402080" cy="460375"/>
          </a:xfrm>
          <a:prstGeom prst="rect">
            <a:avLst/>
          </a:prstGeom>
          <a:noFill/>
        </p:spPr>
        <p:txBody>
          <a:bodyPr wrap="none" rtlCol="0">
            <a:spAutoFit/>
          </a:bodyPr>
          <a:lstStyle/>
          <a:p>
            <a:r>
              <a:rPr lang="zh-CN" altLang="en-US" sz="2400" b="1" dirty="0">
                <a:solidFill>
                  <a:schemeClr val="accent1"/>
                </a:solidFill>
              </a:rPr>
              <a:t>基本信息</a:t>
            </a:r>
            <a:endParaRPr lang="zh-CN" altLang="en-US" sz="2400" b="1" dirty="0">
              <a:solidFill>
                <a:schemeClr val="accent1"/>
              </a:solidFill>
            </a:endParaRPr>
          </a:p>
        </p:txBody>
      </p:sp>
      <p:sp>
        <p:nvSpPr>
          <p:cNvPr id="2" name="文本框 1"/>
          <p:cNvSpPr txBox="1"/>
          <p:nvPr/>
        </p:nvSpPr>
        <p:spPr>
          <a:xfrm>
            <a:off x="1604010" y="1645285"/>
            <a:ext cx="10588625" cy="4707890"/>
          </a:xfrm>
          <a:prstGeom prst="rect">
            <a:avLst/>
          </a:prstGeom>
          <a:noFill/>
        </p:spPr>
        <p:txBody>
          <a:bodyPr wrap="square" rtlCol="0">
            <a:noAutofit/>
          </a:bodyPr>
          <a:p>
            <a:pPr indent="0" algn="ctr" fontAlgn="auto">
              <a:lnSpc>
                <a:spcPct val="150000"/>
              </a:lnSpc>
            </a:pPr>
            <a:r>
              <a:rPr lang="zh-CN" altLang="en-US" sz="3200" b="1" dirty="0"/>
              <a:t>Initial trust formation on shared autonomous vehicles: Exploring the effects of personality-, transfer- and performance-based stimuli </a:t>
            </a:r>
            <a:endParaRPr lang="zh-CN" altLang="en-US" sz="3200" b="1" dirty="0"/>
          </a:p>
          <a:p>
            <a:pPr indent="0" algn="ctr" fontAlgn="auto">
              <a:lnSpc>
                <a:spcPct val="150000"/>
              </a:lnSpc>
            </a:pPr>
            <a:r>
              <a:rPr lang="zh-CN" altLang="en-US" sz="2400" b="1" dirty="0">
                <a:sym typeface="+mn-ea"/>
              </a:rPr>
              <a:t>共享自动驾驶汽车的初始信任形成：探索基于人格、转移和</a:t>
            </a:r>
            <a:r>
              <a:rPr lang="zh-CN" altLang="en-US" sz="2400" b="1" dirty="0">
                <a:sym typeface="+mn-ea"/>
              </a:rPr>
              <a:t>性能的刺激的影响</a:t>
            </a:r>
            <a:endParaRPr lang="zh-CN" altLang="en-US" sz="2400" b="1" dirty="0">
              <a:sym typeface="+mn-ea"/>
            </a:endParaRPr>
          </a:p>
          <a:p>
            <a:pPr indent="0" algn="ctr" fontAlgn="auto">
              <a:lnSpc>
                <a:spcPct val="150000"/>
              </a:lnSpc>
            </a:pPr>
            <a:r>
              <a:rPr lang="zh-CN" altLang="en-US" sz="2400" b="1" dirty="0"/>
              <a:t>作者：Min Wu</a:t>
            </a:r>
            <a:r>
              <a:rPr lang="en-US" altLang="zh-CN" sz="2400" b="1" dirty="0"/>
              <a:t>,</a:t>
            </a:r>
            <a:r>
              <a:rPr lang="zh-CN" altLang="en-US" sz="2400" b="1" dirty="0"/>
              <a:t> Kum Fai Yuen</a:t>
            </a:r>
            <a:endParaRPr lang="zh-CN" altLang="en-US" sz="2400" b="1" dirty="0"/>
          </a:p>
          <a:p>
            <a:pPr indent="0" algn="ctr" fontAlgn="auto">
              <a:lnSpc>
                <a:spcPct val="150000"/>
              </a:lnSpc>
            </a:pPr>
            <a:r>
              <a:rPr lang="zh-CN" altLang="en-US" sz="2400" b="1" dirty="0"/>
              <a:t>期刊：Transportation Research Part A</a:t>
            </a:r>
            <a:endParaRPr lang="zh-CN" altLang="en-US" sz="2400" b="1" dirty="0"/>
          </a:p>
          <a:p>
            <a:pPr indent="0" algn="ctr" fontAlgn="auto">
              <a:lnSpc>
                <a:spcPct val="150000"/>
              </a:lnSpc>
            </a:pPr>
            <a:r>
              <a:rPr lang="zh-CN" altLang="en-US" sz="2400" b="1" dirty="0"/>
              <a:t>时间：202</a:t>
            </a:r>
            <a:r>
              <a:rPr lang="en-US" altLang="zh-CN" sz="2400" b="1" dirty="0"/>
              <a:t>3</a:t>
            </a:r>
            <a:endParaRPr lang="en-US" altLang="zh-C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一、研究背景</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595120" y="1160145"/>
            <a:ext cx="10587990" cy="109537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建立初始信任对于共享自动驾驶汽车（SAV）的接受至关重要。</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初始信任决定了这种新兴的出行解决方案在市场上上市时是否会被接受。</a:t>
            </a:r>
            <a:endParaRPr lang="zh-CN" altLang="en-US" sz="2000" dirty="0"/>
          </a:p>
        </p:txBody>
      </p:sp>
      <p:pic>
        <p:nvPicPr>
          <p:cNvPr id="3" name="图片 29" descr="图2"/>
          <p:cNvPicPr>
            <a:picLocks noChangeAspect="1"/>
          </p:cNvPicPr>
          <p:nvPr/>
        </p:nvPicPr>
        <p:blipFill>
          <a:blip r:embed="rId3"/>
          <a:srcRect l="1744" t="2622" b="5507"/>
          <a:stretch>
            <a:fillRect/>
          </a:stretch>
        </p:blipFill>
        <p:spPr>
          <a:xfrm>
            <a:off x="1604010" y="2144395"/>
            <a:ext cx="10390505" cy="47136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一、研究背景</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595120" y="1275080"/>
            <a:ext cx="10587990" cy="56896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如图，描绘了共享自动驾驶汽车、自动驾驶汽车和共享出行之间的关系。</a:t>
            </a:r>
            <a:endParaRPr lang="zh-CN" altLang="en-US" sz="2000" dirty="0"/>
          </a:p>
        </p:txBody>
      </p:sp>
      <p:pic>
        <p:nvPicPr>
          <p:cNvPr id="2" name="图片 1" descr="图1"/>
          <p:cNvPicPr>
            <a:picLocks noChangeAspect="1"/>
          </p:cNvPicPr>
          <p:nvPr/>
        </p:nvPicPr>
        <p:blipFill>
          <a:blip r:embed="rId3"/>
          <a:stretch>
            <a:fillRect/>
          </a:stretch>
        </p:blipFill>
        <p:spPr>
          <a:xfrm>
            <a:off x="1946910" y="1844040"/>
            <a:ext cx="8968105" cy="50145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011680" cy="460375"/>
          </a:xfrm>
          <a:prstGeom prst="rect">
            <a:avLst/>
          </a:prstGeom>
          <a:noFill/>
        </p:spPr>
        <p:txBody>
          <a:bodyPr wrap="none" rtlCol="0">
            <a:spAutoFit/>
          </a:bodyPr>
          <a:lstStyle/>
          <a:p>
            <a:pPr algn="l"/>
            <a:r>
              <a:rPr lang="zh-CN" altLang="en-US" sz="2400" b="1" dirty="0">
                <a:solidFill>
                  <a:schemeClr val="accent1"/>
                </a:solidFill>
                <a:sym typeface="+mn-ea"/>
              </a:rPr>
              <a:t>二、理论</a:t>
            </a:r>
            <a:r>
              <a:rPr lang="zh-CN" altLang="en-US" sz="2400" b="1" dirty="0">
                <a:solidFill>
                  <a:schemeClr val="accent1"/>
                </a:solidFill>
                <a:sym typeface="+mn-ea"/>
              </a:rPr>
              <a:t>背景</a:t>
            </a:r>
            <a:endParaRPr lang="zh-CN" altLang="en-US" sz="2400" b="1" dirty="0">
              <a:solidFill>
                <a:schemeClr val="accent1"/>
              </a:solidFill>
              <a:sym typeface="+mn-ea"/>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04010" y="1160145"/>
            <a:ext cx="10587990" cy="5697855"/>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zh-CN" altLang="en-US" sz="2400" b="1" dirty="0"/>
              <a:t>（一）ELM模型</a:t>
            </a:r>
            <a:endParaRPr lang="zh-CN" altLang="en-US" sz="2400" b="1" dirty="0"/>
          </a:p>
          <a:p>
            <a:pPr indent="0" algn="just" fontAlgn="auto">
              <a:lnSpc>
                <a:spcPct val="150000"/>
              </a:lnSpc>
            </a:pPr>
            <a:r>
              <a:rPr lang="zh-CN" altLang="en-US" sz="2000" dirty="0"/>
              <a:t>在中心路径下，个人的态度</a:t>
            </a:r>
            <a:r>
              <a:rPr lang="zh-CN" altLang="en-US" sz="2000" dirty="0"/>
              <a:t>是受到对刺激提供的相关信息和比较优势的深思熟虑的影响；</a:t>
            </a:r>
            <a:endParaRPr lang="zh-CN" altLang="en-US" sz="2000" dirty="0"/>
          </a:p>
          <a:p>
            <a:pPr indent="0" algn="just" fontAlgn="auto">
              <a:lnSpc>
                <a:spcPct val="150000"/>
              </a:lnSpc>
            </a:pPr>
            <a:r>
              <a:rPr lang="zh-CN" altLang="en-US" sz="2000" dirty="0"/>
              <a:t>在边缘路径下，态度的变化是由刺激中的表面线索或基于刺激的简单推理引起的。</a:t>
            </a:r>
            <a:endParaRPr lang="zh-CN" altLang="en-US" sz="2000" dirty="0"/>
          </a:p>
        </p:txBody>
      </p:sp>
      <p:pic>
        <p:nvPicPr>
          <p:cNvPr id="29" name="图片 29" descr="图2"/>
          <p:cNvPicPr>
            <a:picLocks noChangeAspect="1"/>
          </p:cNvPicPr>
          <p:nvPr/>
        </p:nvPicPr>
        <p:blipFill>
          <a:blip r:embed="rId3"/>
          <a:srcRect l="1744" t="2622" b="5507"/>
          <a:stretch>
            <a:fillRect/>
          </a:stretch>
        </p:blipFill>
        <p:spPr>
          <a:xfrm>
            <a:off x="2038350" y="2705735"/>
            <a:ext cx="7428230" cy="40443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011680" cy="460375"/>
          </a:xfrm>
          <a:prstGeom prst="rect">
            <a:avLst/>
          </a:prstGeom>
          <a:noFill/>
        </p:spPr>
        <p:txBody>
          <a:bodyPr wrap="none" rtlCol="0">
            <a:spAutoFit/>
          </a:bodyPr>
          <a:lstStyle/>
          <a:p>
            <a:pPr algn="l"/>
            <a:r>
              <a:rPr lang="zh-CN" altLang="en-US" sz="2400" b="1" dirty="0">
                <a:solidFill>
                  <a:schemeClr val="accent1"/>
                </a:solidFill>
                <a:sym typeface="+mn-ea"/>
              </a:rPr>
              <a:t>二、理论</a:t>
            </a:r>
            <a:r>
              <a:rPr lang="zh-CN" altLang="en-US" sz="2400" b="1" dirty="0">
                <a:solidFill>
                  <a:schemeClr val="accent1"/>
                </a:solidFill>
                <a:sym typeface="+mn-ea"/>
              </a:rPr>
              <a:t>背景</a:t>
            </a:r>
            <a:endParaRPr lang="zh-CN" altLang="en-US" sz="2400" b="1" dirty="0">
              <a:solidFill>
                <a:schemeClr val="accent1"/>
              </a:solidFill>
              <a:sym typeface="+mn-ea"/>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80210" y="1160780"/>
            <a:ext cx="10386060" cy="5697855"/>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zh-CN" altLang="en-US" sz="2400" b="1" dirty="0"/>
              <a:t>（二）初始信任建立过程</a:t>
            </a:r>
            <a:endParaRPr lang="zh-CN" altLang="en-US" sz="2400" b="1"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先前的研究表明，信任形成有两个阶段：初始信任和累积信任。</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1</a:t>
            </a:r>
            <a:r>
              <a:rPr lang="zh-CN" altLang="en-US" sz="2000" dirty="0"/>
              <a:t>）初始信任：一种在没有经验的情况下发展起来但基于认知过程的信任形式。</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2</a:t>
            </a:r>
            <a:r>
              <a:rPr lang="zh-CN" altLang="en-US" sz="2000" dirty="0">
                <a:sym typeface="+mn-ea"/>
              </a:rPr>
              <a:t>）累积信任</a:t>
            </a:r>
            <a:r>
              <a:rPr lang="zh-CN" altLang="en-US" sz="2000" b="1" dirty="0"/>
              <a:t>：</a:t>
            </a:r>
            <a:r>
              <a:rPr lang="zh-CN" altLang="en-US" sz="2000" dirty="0"/>
              <a:t>当用户与新的创新服务或产品互动并获得更多经验和知识时，这种初始信任可能会演变为累积信任。</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本研究在新加坡进行，市场上没有SAV，</a:t>
            </a:r>
            <a:r>
              <a:rPr lang="zh-CN" altLang="en-US" sz="2000" dirty="0"/>
              <a:t>所以基于迭代交互的累积信任可能不存在。</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因此，</a:t>
            </a:r>
            <a:r>
              <a:rPr lang="zh-CN" altLang="en-US" sz="2000" dirty="0">
                <a:sym typeface="+mn-ea"/>
              </a:rPr>
              <a:t>本研究</a:t>
            </a:r>
            <a:r>
              <a:rPr lang="zh-CN" altLang="en-US" sz="2000" dirty="0"/>
              <a:t>将重点放在SAV的初始信任形成上。</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根据现有文献，初始信任可以通过三种路径建立：</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1</a:t>
            </a:r>
            <a:r>
              <a:rPr lang="zh-CN" altLang="en-US" sz="2000" dirty="0"/>
              <a:t>）基于人格的路径；</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2</a:t>
            </a:r>
            <a:r>
              <a:rPr lang="zh-CN" altLang="en-US" sz="2000" dirty="0"/>
              <a:t>）基于转移的路径；</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（与基于转移的因素有关，例如在SAV背景下，信任可以从共享</a:t>
            </a:r>
            <a:r>
              <a:rPr lang="zh-CN" altLang="en-US" sz="2000" dirty="0"/>
              <a:t>出行转移到SAV）</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3</a:t>
            </a:r>
            <a:r>
              <a:rPr lang="zh-CN" altLang="en-US" sz="2000" dirty="0"/>
              <a:t>）基于性能的路径。</a:t>
            </a:r>
            <a:endParaRPr lang="zh-CN" altLang="en-US" sz="2000" dirty="0"/>
          </a:p>
        </p:txBody>
      </p:sp>
      <p:pic>
        <p:nvPicPr>
          <p:cNvPr id="29" name="图片 29" descr="图2"/>
          <p:cNvPicPr>
            <a:picLocks noChangeAspect="1"/>
          </p:cNvPicPr>
          <p:nvPr/>
        </p:nvPicPr>
        <p:blipFill>
          <a:blip r:embed="rId3"/>
          <a:srcRect l="1744" t="2622" b="5507"/>
          <a:stretch>
            <a:fillRect/>
          </a:stretch>
        </p:blipFill>
        <p:spPr>
          <a:xfrm>
            <a:off x="7948295" y="4058285"/>
            <a:ext cx="4117975" cy="186753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commondata" val="eyJoZGlkIjoiZGJhZDVmYzE5NzdkZjQ5NjE0YWRhNDlkMmE4YTBkN2EifQ=="/>
</p:tagLst>
</file>

<file path=ppt/tags/tag11.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DIAGRAM_VIRTUALLY_FRAME" val="{&quot;height&quot;:433.85,&quot;left&quot;:8.32251968503937,&quot;top&quot;:91.4,&quot;width&quot;:941.7774803149607}"/>
</p:tagLst>
</file>

<file path=ppt/tags/tag29.xml><?xml version="1.0" encoding="utf-8"?>
<p:tagLst xmlns:p="http://schemas.openxmlformats.org/presentationml/2006/main">
  <p:tag name="KSO_WM_DIAGRAM_VIRTUALLY_FRAME" val="{&quot;height&quot;:433.85,&quot;left&quot;:8.32251968503937,&quot;top&quot;:91.4,&quot;width&quot;:941.7774803149607}"/>
</p:tagLst>
</file>

<file path=ppt/tags/tag3.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 name="KSO_WM_DIAGRAM_VIRTUALLY_FRAME" val="{&quot;height&quot;:433.85,&quot;left&quot;:8.32251968503937,&quot;top&quot;:91.4,&quot;width&quot;:941.7774803149607}"/>
</p:tagLst>
</file>

<file path=ppt/tags/tag32.xml><?xml version="1.0" encoding="utf-8"?>
<p:tagLst xmlns:p="http://schemas.openxmlformats.org/presentationml/2006/main">
  <p:tag name="KSO_WM_BEAUTIFY_FLAG" val=""/>
  <p:tag name="KSO_WM_DIAGRAM_VIRTUALLY_FRAME" val="{&quot;height&quot;:433.85,&quot;left&quot;:8.32251968503937,&quot;top&quot;:91.4,&quot;width&quot;:941.7774803149607}"/>
</p:tagLst>
</file>

<file path=ppt/tags/tag33.xml><?xml version="1.0" encoding="utf-8"?>
<p:tagLst xmlns:p="http://schemas.openxmlformats.org/presentationml/2006/main">
  <p:tag name="KSO_WM_BEAUTIFY_FLAG" val=""/>
  <p:tag name="KSO_WM_DIAGRAM_VIRTUALLY_FRAME" val="{&quot;height&quot;:433.85,&quot;left&quot;:8.32251968503937,&quot;top&quot;:91.4,&quot;width&quot;:941.7774803149607}"/>
</p:tagLst>
</file>

<file path=ppt/tags/tag34.xml><?xml version="1.0" encoding="utf-8"?>
<p:tagLst xmlns:p="http://schemas.openxmlformats.org/presentationml/2006/main">
  <p:tag name="KSO_WM_DIAGRAM_VIRTUALLY_FRAME" val="{&quot;height&quot;:433.85,&quot;left&quot;:8.32251968503937,&quot;top&quot;:91.4,&quot;width&quot;:941.7774803149607}"/>
</p:tagLst>
</file>

<file path=ppt/tags/tag35.xml><?xml version="1.0" encoding="utf-8"?>
<p:tagLst xmlns:p="http://schemas.openxmlformats.org/presentationml/2006/main">
  <p:tag name="KSO_WM_DIAGRAM_VIRTUALLY_FRAME" val="{&quot;height&quot;:433.85,&quot;left&quot;:8.32251968503937,&quot;top&quot;:91.4,&quot;width&quot;:941.7774803149607}"/>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 name="KSO_WM_DIAGRAM_VIRTUALLY_FRAME" val="{&quot;height&quot;:433.85,&quot;left&quot;:8.32251968503937,&quot;top&quot;:91.4,&quot;width&quot;:941.7774803149607}"/>
</p:tagLst>
</file>

<file path=ppt/tags/tag38.xml><?xml version="1.0" encoding="utf-8"?>
<p:tagLst xmlns:p="http://schemas.openxmlformats.org/presentationml/2006/main">
  <p:tag name="KSO_WM_BEAUTIFY_FLAG" val=""/>
  <p:tag name="KSO_WM_DIAGRAM_VIRTUALLY_FRAME" val="{&quot;height&quot;:433.85,&quot;left&quot;:8.32251968503937,&quot;top&quot;:91.4,&quot;width&quot;:941.7774803149607}"/>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DIAGRAM_VIRTUALLY_FRAME" val="{&quot;height&quot;:440.25,&quot;left&quot;:16.62251968503937,&quot;top&quot;:91.35,&quot;width&quot;:943.3774803149606}"/>
</p:tagLst>
</file>

<file path=ppt/tags/tag7.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70.xml><?xml version="1.0" encoding="utf-8"?>
<p:tagLst xmlns:p="http://schemas.openxmlformats.org/presentationml/2006/main">
  <p:tag name="KSO_WM_DIAGRAM_VIRTUALLY_FRAME" val="{&quot;height&quot;:440.25,&quot;left&quot;:16.62251968503937,&quot;top&quot;:91.35,&quot;width&quot;:943.3774803149606}"/>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 name="KSO_WM_DIAGRAM_VIRTUALLY_FRAME" val="{&quot;height&quot;:440.25,&quot;left&quot;:16.62251968503937,&quot;top&quot;:91.35,&quot;width&quot;:943.3774803149606}"/>
</p:tagLst>
</file>

<file path=ppt/tags/tag73.xml><?xml version="1.0" encoding="utf-8"?>
<p:tagLst xmlns:p="http://schemas.openxmlformats.org/presentationml/2006/main">
  <p:tag name="KSO_WM_DIAGRAM_VIRTUALLY_FRAME" val="{&quot;height&quot;:440.25,&quot;left&quot;:16.62251968503937,&quot;top&quot;:91.35,&quot;width&quot;:943.3774803149606}"/>
</p:tagLst>
</file>

<file path=ppt/tags/tag74.xml><?xml version="1.0" encoding="utf-8"?>
<p:tagLst xmlns:p="http://schemas.openxmlformats.org/presentationml/2006/main">
  <p:tag name="KSO_WM_BEAUTIFY_FLAG" val=""/>
  <p:tag name="KSO_WM_DIAGRAM_VIRTUALLY_FRAME" val="{&quot;height&quot;:440.25,&quot;left&quot;:16.62251968503937,&quot;top&quot;:91.35,&quot;width&quot;:943.3774803149606}"/>
</p:tagLst>
</file>

<file path=ppt/tags/tag75.xml><?xml version="1.0" encoding="utf-8"?>
<p:tagLst xmlns:p="http://schemas.openxmlformats.org/presentationml/2006/main">
  <p:tag name="KSO_WM_BEAUTIFY_FLAG" val=""/>
  <p:tag name="KSO_WM_DIAGRAM_VIRTUALLY_FRAME" val="{&quot;height&quot;:440.25,&quot;left&quot;:16.62251968503937,&quot;top&quot;:91.35,&quot;width&quot;:943.3774803149606}"/>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中科院蓝">
      <a:dk1>
        <a:sysClr val="windowText" lastClr="000000"/>
      </a:dk1>
      <a:lt1>
        <a:sysClr val="window" lastClr="FFFFFF"/>
      </a:lt1>
      <a:dk2>
        <a:srgbClr val="44546A"/>
      </a:dk2>
      <a:lt2>
        <a:srgbClr val="E7E6E6"/>
      </a:lt2>
      <a:accent1>
        <a:srgbClr val="0C4994"/>
      </a:accent1>
      <a:accent2>
        <a:srgbClr val="CA865F"/>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wrap="square" rtlCol="0" anchor="ctr">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8336</Words>
  <Application>WPS 演示</Application>
  <PresentationFormat>宽屏</PresentationFormat>
  <Paragraphs>693</Paragraphs>
  <Slides>44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Arial</vt:lpstr>
      <vt:lpstr>宋体</vt:lpstr>
      <vt:lpstr>Wingdings</vt:lpstr>
      <vt:lpstr>微软雅黑</vt:lpstr>
      <vt:lpstr>Arial Unicode MS</vt:lpstr>
      <vt:lpstr>等线</vt:lpstr>
      <vt:lpstr>Times New Roman</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eee7y_</cp:lastModifiedBy>
  <cp:revision>1055</cp:revision>
  <dcterms:created xsi:type="dcterms:W3CDTF">2022-12-24T13:33:00Z</dcterms:created>
  <dcterms:modified xsi:type="dcterms:W3CDTF">2024-07-13T08:51:20Z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A6E792230A034A84B609CB5AE09AEDD8_13</vt:lpwstr>
  </property>
  <property fmtid="{D5CDD505-2E9C-101B-9397-08002B2CF9AE}" pid="3" name="KSOProductBuildVer">
    <vt:lpwstr>2052-12.1.0.16929</vt:lpwstr>
  </property>
</Properties>
</file>