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3" r:id="rId3"/>
    <p:sldId id="265" r:id="rId4"/>
    <p:sldId id="320" r:id="rId5"/>
    <p:sldId id="266" r:id="rId6"/>
    <p:sldId id="329" r:id="rId7"/>
    <p:sldId id="330" r:id="rId8"/>
    <p:sldId id="321" r:id="rId9"/>
    <p:sldId id="331" r:id="rId10"/>
    <p:sldId id="332" r:id="rId11"/>
    <p:sldId id="334" r:id="rId12"/>
    <p:sldId id="32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5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FF849-3204-45FC-A8A9-2697B764303B}" type="datetimeFigureOut">
              <a:rPr lang="zh-CN" altLang="en-US" smtClean="0"/>
              <a:t>2024/10/27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5068A-E365-4895-A1AD-DA6193A96655}" type="slidenum">
              <a:rPr lang="zh-CN" altLang="en-US" smtClean="0"/>
              <a:t>‹#›</a:t>
            </a:fld>
            <a:endParaRPr lang="zh-CN" altLang="en-US"/>
          </a:p>
        </p:txBody>
      </p:sp>
    </p:spTree>
    <p:extLst>
      <p:ext uri="{BB962C8B-B14F-4D97-AF65-F5344CB8AC3E}">
        <p14:creationId xmlns:p14="http://schemas.microsoft.com/office/powerpoint/2010/main" val="294674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B4AFF764-205C-D304-B50F-8789ADE4BF78}"/>
              </a:ext>
            </a:extLst>
          </p:cNvPr>
          <p:cNvGrpSpPr/>
          <p:nvPr userDrawn="1"/>
        </p:nvGrpSpPr>
        <p:grpSpPr>
          <a:xfrm>
            <a:off x="0" y="0"/>
            <a:ext cx="12192000" cy="6892290"/>
            <a:chOff x="0" y="0"/>
            <a:chExt cx="12192000" cy="6892290"/>
          </a:xfrm>
        </p:grpSpPr>
        <p:sp>
          <p:nvSpPr>
            <p:cNvPr id="83" name="任意多边形: 形状 82">
              <a:extLst>
                <a:ext uri="{FF2B5EF4-FFF2-40B4-BE49-F238E27FC236}">
                  <a16:creationId xmlns:a16="http://schemas.microsoft.com/office/drawing/2014/main" id="{02A7F85F-4B34-38D1-D3A1-F1E5F14A17FB}"/>
                </a:ext>
              </a:extLst>
            </p:cNvPr>
            <p:cNvSpPr>
              <a:spLocks/>
            </p:cNvSpPr>
            <p:nvPr/>
          </p:nvSpPr>
          <p:spPr>
            <a:xfrm>
              <a:off x="0" y="0"/>
              <a:ext cx="12192000" cy="6858000"/>
            </a:xfrm>
            <a:custGeom>
              <a:avLst/>
              <a:gdLst>
                <a:gd name="connsiteX0" fmla="*/ 12192000 w 12192000"/>
                <a:gd name="connsiteY0" fmla="*/ 6143010 h 6858000"/>
                <a:gd name="connsiteX1" fmla="*/ 12192000 w 12192000"/>
                <a:gd name="connsiteY1" fmla="*/ 6858000 h 6858000"/>
                <a:gd name="connsiteX2" fmla="*/ 9414425 w 12192000"/>
                <a:gd name="connsiteY2" fmla="*/ 6858000 h 6858000"/>
                <a:gd name="connsiteX3" fmla="*/ 9852250 w 12192000"/>
                <a:gd name="connsiteY3" fmla="*/ 6790098 h 6858000"/>
                <a:gd name="connsiteX4" fmla="*/ 12034363 w 12192000"/>
                <a:gd name="connsiteY4" fmla="*/ 6210878 h 6858000"/>
                <a:gd name="connsiteX5" fmla="*/ 0 w 12192000"/>
                <a:gd name="connsiteY5" fmla="*/ 0 h 6858000"/>
                <a:gd name="connsiteX6" fmla="*/ 2914196 w 12192000"/>
                <a:gd name="connsiteY6" fmla="*/ 0 h 6858000"/>
                <a:gd name="connsiteX7" fmla="*/ 2534991 w 12192000"/>
                <a:gd name="connsiteY7" fmla="*/ 43218 h 6858000"/>
                <a:gd name="connsiteX8" fmla="*/ 29647 w 12192000"/>
                <a:gd name="connsiteY8" fmla="*/ 690384 h 6858000"/>
                <a:gd name="connsiteX9" fmla="*/ 0 w 12192000"/>
                <a:gd name="connsiteY9" fmla="*/ 7045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12192000" y="6143010"/>
                  </a:moveTo>
                  <a:lnTo>
                    <a:pt x="12192000" y="6858000"/>
                  </a:lnTo>
                  <a:lnTo>
                    <a:pt x="9414425" y="6858000"/>
                  </a:lnTo>
                  <a:lnTo>
                    <a:pt x="9852250" y="6790098"/>
                  </a:lnTo>
                  <a:cubicBezTo>
                    <a:pt x="10690764" y="6643448"/>
                    <a:pt x="11431356" y="6446118"/>
                    <a:pt x="12034363" y="6210878"/>
                  </a:cubicBezTo>
                  <a:close/>
                  <a:moveTo>
                    <a:pt x="0" y="0"/>
                  </a:moveTo>
                  <a:lnTo>
                    <a:pt x="2914196" y="0"/>
                  </a:lnTo>
                  <a:lnTo>
                    <a:pt x="2534991" y="43218"/>
                  </a:lnTo>
                  <a:cubicBezTo>
                    <a:pt x="1548408" y="172553"/>
                    <a:pt x="674299" y="405508"/>
                    <a:pt x="29647" y="690384"/>
                  </a:cubicBezTo>
                  <a:lnTo>
                    <a:pt x="0" y="70454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1E2FD10E-DC44-12AC-CEE9-3957CE82F7DA}"/>
                </a:ext>
              </a:extLst>
            </p:cNvPr>
            <p:cNvSpPr>
              <a:spLocks/>
            </p:cNvSpPr>
            <p:nvPr/>
          </p:nvSpPr>
          <p:spPr>
            <a:xfrm>
              <a:off x="0" y="0"/>
              <a:ext cx="12192000" cy="6892290"/>
            </a:xfrm>
            <a:custGeom>
              <a:avLst/>
              <a:gdLst>
                <a:gd name="connsiteX0" fmla="*/ 12192000 w 12192000"/>
                <a:gd name="connsiteY0" fmla="*/ 6196396 h 6892290"/>
                <a:gd name="connsiteX1" fmla="*/ 12192000 w 12192000"/>
                <a:gd name="connsiteY1" fmla="*/ 6892290 h 6892290"/>
                <a:gd name="connsiteX2" fmla="*/ 9447609 w 12192000"/>
                <a:gd name="connsiteY2" fmla="*/ 6892290 h 6892290"/>
                <a:gd name="connsiteX3" fmla="*/ 9889812 w 12192000"/>
                <a:gd name="connsiteY3" fmla="*/ 6823709 h 6892290"/>
                <a:gd name="connsiteX4" fmla="*/ 12093747 w 12192000"/>
                <a:gd name="connsiteY4" fmla="*/ 6238697 h 6892290"/>
                <a:gd name="connsiteX5" fmla="*/ 0 w 12192000"/>
                <a:gd name="connsiteY5" fmla="*/ 0 h 6892290"/>
                <a:gd name="connsiteX6" fmla="*/ 2581509 w 12192000"/>
                <a:gd name="connsiteY6" fmla="*/ 0 h 6892290"/>
                <a:gd name="connsiteX7" fmla="*/ 2499381 w 12192000"/>
                <a:gd name="connsiteY7" fmla="*/ 9360 h 6892290"/>
                <a:gd name="connsiteX8" fmla="*/ 223778 w 12192000"/>
                <a:gd name="connsiteY8" fmla="*/ 557661 h 6892290"/>
                <a:gd name="connsiteX9" fmla="*/ 0 w 12192000"/>
                <a:gd name="connsiteY9" fmla="*/ 650175 h 68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92290">
                  <a:moveTo>
                    <a:pt x="12192000" y="6196396"/>
                  </a:moveTo>
                  <a:lnTo>
                    <a:pt x="12192000" y="6892290"/>
                  </a:lnTo>
                  <a:lnTo>
                    <a:pt x="9447609" y="6892290"/>
                  </a:lnTo>
                  <a:lnTo>
                    <a:pt x="9889812" y="6823709"/>
                  </a:lnTo>
                  <a:cubicBezTo>
                    <a:pt x="10736712" y="6675593"/>
                    <a:pt x="11484710" y="6476289"/>
                    <a:pt x="12093747" y="6238697"/>
                  </a:cubicBezTo>
                  <a:close/>
                  <a:moveTo>
                    <a:pt x="0" y="0"/>
                  </a:moveTo>
                  <a:lnTo>
                    <a:pt x="2581509" y="0"/>
                  </a:lnTo>
                  <a:lnTo>
                    <a:pt x="2499381" y="9360"/>
                  </a:lnTo>
                  <a:cubicBezTo>
                    <a:pt x="1627489" y="123660"/>
                    <a:pt x="842570" y="318087"/>
                    <a:pt x="223778" y="557661"/>
                  </a:cubicBezTo>
                  <a:lnTo>
                    <a:pt x="0" y="650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7FF785B7-BA78-5A00-22EA-F8C095D226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F6E94A-856B-738B-CDD8-93A129F5D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C10703-55B8-850F-AD10-C5FD0D7E0DA0}"/>
              </a:ext>
            </a:extLst>
          </p:cNvPr>
          <p:cNvSpPr>
            <a:spLocks noGrp="1"/>
          </p:cNvSpPr>
          <p:nvPr>
            <p:ph type="dt" sz="half" idx="10"/>
          </p:nvPr>
        </p:nvSpPr>
        <p:spPr/>
        <p:txBody>
          <a:bodyPr/>
          <a:lstStyle/>
          <a:p>
            <a:fld id="{7F3613AB-6205-44A2-A4E5-4E87469D1008}" type="datetime1">
              <a:rPr lang="zh-CN" altLang="en-US" smtClean="0"/>
              <a:t>2024/10/27</a:t>
            </a:fld>
            <a:endParaRPr lang="zh-CN" altLang="en-US"/>
          </a:p>
        </p:txBody>
      </p:sp>
      <p:sp>
        <p:nvSpPr>
          <p:cNvPr id="5" name="页脚占位符 4">
            <a:extLst>
              <a:ext uri="{FF2B5EF4-FFF2-40B4-BE49-F238E27FC236}">
                <a16:creationId xmlns:a16="http://schemas.microsoft.com/office/drawing/2014/main" id="{E9B7D4C6-36AD-482E-1910-232E8058A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C6A0E-E276-FAE8-0599-70A8EACC6E71}"/>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3848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F60E1B-0894-DC9D-AFA7-538C3A2E6F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11A5ED-7D20-4FD8-99C8-0509D14D9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59CDC-114D-C327-09D2-2223E6FCEB1D}"/>
              </a:ext>
            </a:extLst>
          </p:cNvPr>
          <p:cNvSpPr>
            <a:spLocks noGrp="1"/>
          </p:cNvSpPr>
          <p:nvPr>
            <p:ph type="dt" sz="half" idx="10"/>
          </p:nvPr>
        </p:nvSpPr>
        <p:spPr/>
        <p:txBody>
          <a:bodyPr/>
          <a:lstStyle/>
          <a:p>
            <a:fld id="{6167E5B0-C991-4723-93F4-649A46A888CA}" type="datetime1">
              <a:rPr lang="zh-CN" altLang="en-US" smtClean="0"/>
              <a:t>2024/10/27</a:t>
            </a:fld>
            <a:endParaRPr lang="zh-CN" altLang="en-US"/>
          </a:p>
        </p:txBody>
      </p:sp>
      <p:sp>
        <p:nvSpPr>
          <p:cNvPr id="5" name="页脚占位符 4">
            <a:extLst>
              <a:ext uri="{FF2B5EF4-FFF2-40B4-BE49-F238E27FC236}">
                <a16:creationId xmlns:a16="http://schemas.microsoft.com/office/drawing/2014/main" id="{8FF51FC7-8F6A-596F-4C4A-7A990B43E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DB1F5-FA42-BEA0-0568-59F7DF976D4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135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8F9427-B570-98A1-E7D7-FA09C680E414}"/>
              </a:ext>
            </a:extLst>
          </p:cNvPr>
          <p:cNvSpPr>
            <a:spLocks noGrp="1"/>
          </p:cNvSpPr>
          <p:nvPr>
            <p:ph type="dt" sz="half" idx="10"/>
          </p:nvPr>
        </p:nvSpPr>
        <p:spPr/>
        <p:txBody>
          <a:bodyPr/>
          <a:lstStyle/>
          <a:p>
            <a:fld id="{5CDDACB3-9B7E-4AAD-BBF0-657C8090D204}" type="datetime1">
              <a:rPr lang="zh-CN" altLang="en-US" smtClean="0"/>
              <a:t>2024/10/27</a:t>
            </a:fld>
            <a:endParaRPr lang="zh-CN" altLang="en-US"/>
          </a:p>
        </p:txBody>
      </p:sp>
      <p:sp>
        <p:nvSpPr>
          <p:cNvPr id="3" name="页脚占位符 2">
            <a:extLst>
              <a:ext uri="{FF2B5EF4-FFF2-40B4-BE49-F238E27FC236}">
                <a16:creationId xmlns:a16="http://schemas.microsoft.com/office/drawing/2014/main" id="{57CBA233-AE71-1934-4FA4-72C16953C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F99092-160A-2628-E145-4CFE15F8A51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grpSp>
        <p:nvGrpSpPr>
          <p:cNvPr id="11" name="组合 10">
            <a:extLst>
              <a:ext uri="{FF2B5EF4-FFF2-40B4-BE49-F238E27FC236}">
                <a16:creationId xmlns:a16="http://schemas.microsoft.com/office/drawing/2014/main" id="{AC208922-D44D-DA3E-07A5-5F8215AC3A1B}"/>
              </a:ext>
            </a:extLst>
          </p:cNvPr>
          <p:cNvGrpSpPr/>
          <p:nvPr userDrawn="1"/>
        </p:nvGrpSpPr>
        <p:grpSpPr>
          <a:xfrm>
            <a:off x="476250" y="291401"/>
            <a:ext cx="497519" cy="365126"/>
            <a:chOff x="395450" y="304799"/>
            <a:chExt cx="497519" cy="365126"/>
          </a:xfrm>
        </p:grpSpPr>
        <p:sp>
          <p:nvSpPr>
            <p:cNvPr id="9" name="矩形 8">
              <a:extLst>
                <a:ext uri="{FF2B5EF4-FFF2-40B4-BE49-F238E27FC236}">
                  <a16:creationId xmlns:a16="http://schemas.microsoft.com/office/drawing/2014/main" id="{711359F3-A251-C79A-10AB-266F7668E801}"/>
                </a:ext>
              </a:extLst>
            </p:cNvPr>
            <p:cNvSpPr/>
            <p:nvPr userDrawn="1"/>
          </p:nvSpPr>
          <p:spPr>
            <a:xfrm>
              <a:off x="542925" y="304800"/>
              <a:ext cx="350044"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639620-6D81-4296-3577-A127C472A0D3}"/>
                </a:ext>
              </a:extLst>
            </p:cNvPr>
            <p:cNvSpPr/>
            <p:nvPr userDrawn="1"/>
          </p:nvSpPr>
          <p:spPr>
            <a:xfrm>
              <a:off x="395450" y="304799"/>
              <a:ext cx="9032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3" name="直接连接符 12">
            <a:extLst>
              <a:ext uri="{FF2B5EF4-FFF2-40B4-BE49-F238E27FC236}">
                <a16:creationId xmlns:a16="http://schemas.microsoft.com/office/drawing/2014/main" id="{451E87AA-26DD-D7AD-1208-C895406400AF}"/>
              </a:ext>
            </a:extLst>
          </p:cNvPr>
          <p:cNvCxnSpPr>
            <a:cxnSpLocks/>
          </p:cNvCxnSpPr>
          <p:nvPr userDrawn="1"/>
        </p:nvCxnSpPr>
        <p:spPr>
          <a:xfrm>
            <a:off x="0" y="83502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占位符 94">
            <a:extLst>
              <a:ext uri="{FF2B5EF4-FFF2-40B4-BE49-F238E27FC236}">
                <a16:creationId xmlns:a16="http://schemas.microsoft.com/office/drawing/2014/main" id="{56FC87FD-4DC3-6D8C-2C4C-A2AFDA784981}"/>
              </a:ext>
            </a:extLst>
          </p:cNvPr>
          <p:cNvSpPr>
            <a:spLocks noGrp="1"/>
          </p:cNvSpPr>
          <p:nvPr>
            <p:ph type="body" sz="quarter" idx="13"/>
          </p:nvPr>
        </p:nvSpPr>
        <p:spPr>
          <a:xfrm>
            <a:off x="1060719" y="280125"/>
            <a:ext cx="3570208" cy="397032"/>
          </a:xfrm>
          <a:noFill/>
        </p:spPr>
        <p:txBody>
          <a:bodyPr wrap="none" rtlCol="0">
            <a:spAutoFit/>
          </a:bodyPr>
          <a:lstStyle>
            <a:lvl1pPr marL="0" indent="0">
              <a:buNone/>
              <a:defRPr lang="zh-CN" altLang="en-US" sz="2200" b="1"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318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29487-3320-7704-1C82-3B11FB5349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0AC8B4-B81A-C86C-1F1E-8A3081B9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20D5EA-F7ED-6F51-85E4-6A108480F6DD}"/>
              </a:ext>
            </a:extLst>
          </p:cNvPr>
          <p:cNvSpPr>
            <a:spLocks noGrp="1"/>
          </p:cNvSpPr>
          <p:nvPr>
            <p:ph type="dt" sz="half" idx="10"/>
          </p:nvPr>
        </p:nvSpPr>
        <p:spPr/>
        <p:txBody>
          <a:bodyPr/>
          <a:lstStyle/>
          <a:p>
            <a:fld id="{0D542B5F-A649-48DC-A68E-0240E5C642CF}" type="datetime1">
              <a:rPr lang="zh-CN" altLang="en-US" smtClean="0"/>
              <a:t>2024/10/27</a:t>
            </a:fld>
            <a:endParaRPr lang="zh-CN" altLang="en-US"/>
          </a:p>
        </p:txBody>
      </p:sp>
      <p:sp>
        <p:nvSpPr>
          <p:cNvPr id="5" name="页脚占位符 4">
            <a:extLst>
              <a:ext uri="{FF2B5EF4-FFF2-40B4-BE49-F238E27FC236}">
                <a16:creationId xmlns:a16="http://schemas.microsoft.com/office/drawing/2014/main" id="{9E2A93DA-27D8-079A-0528-306E142EC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63A4F-C97E-DA36-3E9A-C56656895CB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8839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1E36-9D3B-30D9-EBC2-A1D7EB4F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9EE1C-058A-EFEC-6100-19EAB73E59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A94CF8-62B8-6C4A-33F8-4E46DFEEB8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74FE6E-9473-72BD-DB0A-870464CD2503}"/>
              </a:ext>
            </a:extLst>
          </p:cNvPr>
          <p:cNvSpPr>
            <a:spLocks noGrp="1"/>
          </p:cNvSpPr>
          <p:nvPr>
            <p:ph type="dt" sz="half" idx="10"/>
          </p:nvPr>
        </p:nvSpPr>
        <p:spPr/>
        <p:txBody>
          <a:bodyPr/>
          <a:lstStyle/>
          <a:p>
            <a:fld id="{7678CCB8-957A-4D5A-8CF8-65AD7FAE679D}" type="datetime1">
              <a:rPr lang="zh-CN" altLang="en-US" smtClean="0"/>
              <a:t>2024/10/27</a:t>
            </a:fld>
            <a:endParaRPr lang="zh-CN" altLang="en-US"/>
          </a:p>
        </p:txBody>
      </p:sp>
      <p:sp>
        <p:nvSpPr>
          <p:cNvPr id="6" name="页脚占位符 5">
            <a:extLst>
              <a:ext uri="{FF2B5EF4-FFF2-40B4-BE49-F238E27FC236}">
                <a16:creationId xmlns:a16="http://schemas.microsoft.com/office/drawing/2014/main" id="{B665560E-82D0-7759-3A7A-9996B89A7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71F9DB-3F9C-676D-FD3C-7AF64F8C610C}"/>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7872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00D7-371C-4D70-3514-4DF676708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CC1A62-A2CB-084C-69CC-038E8EFD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3F810-2223-5F47-3D88-DFD891A61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12F73-4F75-C206-9966-CBAC830EC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505697-EACA-1DC9-C8C6-28B63AB54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24A7B-977E-70AE-CC77-2E191D48ED5F}"/>
              </a:ext>
            </a:extLst>
          </p:cNvPr>
          <p:cNvSpPr>
            <a:spLocks noGrp="1"/>
          </p:cNvSpPr>
          <p:nvPr>
            <p:ph type="dt" sz="half" idx="10"/>
          </p:nvPr>
        </p:nvSpPr>
        <p:spPr/>
        <p:txBody>
          <a:bodyPr/>
          <a:lstStyle/>
          <a:p>
            <a:fld id="{65772199-08D9-4DD4-88DA-E55A651B8061}" type="datetime1">
              <a:rPr lang="zh-CN" altLang="en-US" smtClean="0"/>
              <a:t>2024/10/27</a:t>
            </a:fld>
            <a:endParaRPr lang="zh-CN" altLang="en-US"/>
          </a:p>
        </p:txBody>
      </p:sp>
      <p:sp>
        <p:nvSpPr>
          <p:cNvPr id="8" name="页脚占位符 7">
            <a:extLst>
              <a:ext uri="{FF2B5EF4-FFF2-40B4-BE49-F238E27FC236}">
                <a16:creationId xmlns:a16="http://schemas.microsoft.com/office/drawing/2014/main" id="{10BA1407-C4F5-8983-9217-4CEE63C0B4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0C04D4-CB2C-AE08-50E3-D0B830646E72}"/>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945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AB896A-3E0E-D799-42CB-7C0BCC18CB86}"/>
              </a:ext>
            </a:extLst>
          </p:cNvPr>
          <p:cNvSpPr>
            <a:spLocks noGrp="1"/>
          </p:cNvSpPr>
          <p:nvPr>
            <p:ph type="dt" sz="half" idx="10"/>
          </p:nvPr>
        </p:nvSpPr>
        <p:spPr/>
        <p:txBody>
          <a:bodyPr/>
          <a:lstStyle/>
          <a:p>
            <a:fld id="{54E34DC6-ADCA-4C56-8DDA-E372CF71DE9A}" type="datetime1">
              <a:rPr lang="zh-CN" altLang="en-US" smtClean="0"/>
              <a:t>2024/10/27</a:t>
            </a:fld>
            <a:endParaRPr lang="zh-CN" altLang="en-US"/>
          </a:p>
        </p:txBody>
      </p:sp>
      <p:sp>
        <p:nvSpPr>
          <p:cNvPr id="4" name="页脚占位符 3">
            <a:extLst>
              <a:ext uri="{FF2B5EF4-FFF2-40B4-BE49-F238E27FC236}">
                <a16:creationId xmlns:a16="http://schemas.microsoft.com/office/drawing/2014/main" id="{326EBA4E-0A10-956F-6B6D-4507105AE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C33A4-E8FE-ED2B-79B7-29255370540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2939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44F7-45E3-B875-6FFD-64E5273813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09FFB-A9D0-B4D7-FBEB-E9EC59E7E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8BA4EB-4038-5DD9-E432-6D290609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BEC4C-CCA5-E81D-FC5F-3E818EB5D2CD}"/>
              </a:ext>
            </a:extLst>
          </p:cNvPr>
          <p:cNvSpPr>
            <a:spLocks noGrp="1"/>
          </p:cNvSpPr>
          <p:nvPr>
            <p:ph type="dt" sz="half" idx="10"/>
          </p:nvPr>
        </p:nvSpPr>
        <p:spPr/>
        <p:txBody>
          <a:bodyPr/>
          <a:lstStyle/>
          <a:p>
            <a:fld id="{E36FE969-6F02-4187-98CF-E8B070E50CFE}" type="datetime1">
              <a:rPr lang="zh-CN" altLang="en-US" smtClean="0"/>
              <a:t>2024/10/27</a:t>
            </a:fld>
            <a:endParaRPr lang="zh-CN" altLang="en-US"/>
          </a:p>
        </p:txBody>
      </p:sp>
      <p:sp>
        <p:nvSpPr>
          <p:cNvPr id="6" name="页脚占位符 5">
            <a:extLst>
              <a:ext uri="{FF2B5EF4-FFF2-40B4-BE49-F238E27FC236}">
                <a16:creationId xmlns:a16="http://schemas.microsoft.com/office/drawing/2014/main" id="{28BBAFCA-1404-8DDF-7D23-1A4486617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4DB54-F5D2-F309-FC3F-F3FCD0312FC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8548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63856-0A52-72EB-FB62-C05D3B8A3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5D50B2-22C7-91BC-BD7B-366E4463B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071769-947E-5410-72EB-A0AC5C2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8829A2-EEB7-D062-0422-9445D4F3BCBD}"/>
              </a:ext>
            </a:extLst>
          </p:cNvPr>
          <p:cNvSpPr>
            <a:spLocks noGrp="1"/>
          </p:cNvSpPr>
          <p:nvPr>
            <p:ph type="dt" sz="half" idx="10"/>
          </p:nvPr>
        </p:nvSpPr>
        <p:spPr/>
        <p:txBody>
          <a:bodyPr/>
          <a:lstStyle/>
          <a:p>
            <a:fld id="{0600FEEE-38AC-4943-A899-A4EEA94149AC}" type="datetime1">
              <a:rPr lang="zh-CN" altLang="en-US" smtClean="0"/>
              <a:t>2024/10/27</a:t>
            </a:fld>
            <a:endParaRPr lang="zh-CN" altLang="en-US"/>
          </a:p>
        </p:txBody>
      </p:sp>
      <p:sp>
        <p:nvSpPr>
          <p:cNvPr id="6" name="页脚占位符 5">
            <a:extLst>
              <a:ext uri="{FF2B5EF4-FFF2-40B4-BE49-F238E27FC236}">
                <a16:creationId xmlns:a16="http://schemas.microsoft.com/office/drawing/2014/main" id="{3741329A-83B5-AF23-0509-71B40145E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52D06-AD21-71A6-A783-6DBFF97D0964}"/>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2322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DCCD-D1D4-0CE2-266D-6EECAD028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45316-F749-F7BD-CC36-BC7C94D00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03624-98EB-8C98-FB60-5300B7F84602}"/>
              </a:ext>
            </a:extLst>
          </p:cNvPr>
          <p:cNvSpPr>
            <a:spLocks noGrp="1"/>
          </p:cNvSpPr>
          <p:nvPr>
            <p:ph type="dt" sz="half" idx="10"/>
          </p:nvPr>
        </p:nvSpPr>
        <p:spPr/>
        <p:txBody>
          <a:bodyPr/>
          <a:lstStyle/>
          <a:p>
            <a:fld id="{3A5C6C4D-B0B7-47FB-87EB-DA38AA87651C}" type="datetime1">
              <a:rPr lang="zh-CN" altLang="en-US" smtClean="0"/>
              <a:t>2024/10/27</a:t>
            </a:fld>
            <a:endParaRPr lang="zh-CN" altLang="en-US"/>
          </a:p>
        </p:txBody>
      </p:sp>
      <p:sp>
        <p:nvSpPr>
          <p:cNvPr id="5" name="页脚占位符 4">
            <a:extLst>
              <a:ext uri="{FF2B5EF4-FFF2-40B4-BE49-F238E27FC236}">
                <a16:creationId xmlns:a16="http://schemas.microsoft.com/office/drawing/2014/main" id="{17122B08-8FC6-F6DC-1E2A-2079E16AE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63971-B255-C88B-4272-8B2A9237D93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6910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9F767-BECE-87FD-C238-C645968A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DBAE4-2C07-7F49-A2E8-7DDFBF3F6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BDC5-D088-A839-5BBA-BB1BE7BA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CA60-D13D-4A03-B80A-0556354A9329}" type="datetime1">
              <a:rPr lang="zh-CN" altLang="en-US" smtClean="0"/>
              <a:t>2024/10/27</a:t>
            </a:fld>
            <a:endParaRPr lang="zh-CN" altLang="en-US"/>
          </a:p>
        </p:txBody>
      </p:sp>
      <p:sp>
        <p:nvSpPr>
          <p:cNvPr id="5" name="页脚占位符 4">
            <a:extLst>
              <a:ext uri="{FF2B5EF4-FFF2-40B4-BE49-F238E27FC236}">
                <a16:creationId xmlns:a16="http://schemas.microsoft.com/office/drawing/2014/main" id="{8F94176B-F5DF-0E41-0683-154B38971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A2513-F04C-D6CD-BDF8-B00364E40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53832495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C40C-25E4-C7C5-7C93-25E379E7498F}"/>
              </a:ext>
            </a:extLst>
          </p:cNvPr>
          <p:cNvSpPr>
            <a:spLocks noGrp="1"/>
          </p:cNvSpPr>
          <p:nvPr>
            <p:ph type="ctrTitle"/>
          </p:nvPr>
        </p:nvSpPr>
        <p:spPr>
          <a:xfrm>
            <a:off x="1524000" y="275036"/>
            <a:ext cx="9144000" cy="812741"/>
          </a:xfrm>
        </p:spPr>
        <p:txBody>
          <a:bodyPr>
            <a:normAutofit/>
          </a:bodyPr>
          <a:lstStyle/>
          <a:p>
            <a:r>
              <a:rPr lang="zh-CN" altLang="en-US" sz="4000" b="1" dirty="0">
                <a:solidFill>
                  <a:schemeClr val="accent1"/>
                </a:solidFill>
              </a:rPr>
              <a:t>组会汇报</a:t>
            </a:r>
          </a:p>
        </p:txBody>
      </p:sp>
      <p:sp>
        <p:nvSpPr>
          <p:cNvPr id="6" name="文本框 5">
            <a:extLst>
              <a:ext uri="{FF2B5EF4-FFF2-40B4-BE49-F238E27FC236}">
                <a16:creationId xmlns:a16="http://schemas.microsoft.com/office/drawing/2014/main" id="{1EB13D0D-EF17-A1CA-D4EA-E6EE0F45478A}"/>
              </a:ext>
            </a:extLst>
          </p:cNvPr>
          <p:cNvSpPr txBox="1"/>
          <p:nvPr/>
        </p:nvSpPr>
        <p:spPr>
          <a:xfrm>
            <a:off x="585926" y="1406280"/>
            <a:ext cx="10768613" cy="646331"/>
          </a:xfrm>
          <a:prstGeom prst="rect">
            <a:avLst/>
          </a:prstGeom>
          <a:noFill/>
        </p:spPr>
        <p:txBody>
          <a:bodyPr wrap="square" rtlCol="0">
            <a:spAutoFit/>
          </a:bodyPr>
          <a:lstStyle/>
          <a:p>
            <a:pPr algn="ctr"/>
            <a:r>
              <a:rPr lang="zh-CN" altLang="en-US" b="1" spc="300" dirty="0">
                <a:latin typeface="Times New Roman" panose="02020603050405020304" pitchFamily="18" charset="0"/>
                <a:ea typeface="宋体" panose="02010600030101010101" pitchFamily="2" charset="-122"/>
                <a:cs typeface="Times New Roman" panose="02020603050405020304" pitchFamily="18" charset="0"/>
              </a:rPr>
              <a:t>文献标题</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Traffic accident severity prediction with ensemble learning methods</a:t>
            </a:r>
          </a:p>
          <a:p>
            <a:pPr algn="ctr"/>
            <a:r>
              <a:rPr lang="zh-CN" altLang="en-US" b="1" dirty="0">
                <a:latin typeface="Times New Roman" panose="02020603050405020304" pitchFamily="18" charset="0"/>
                <a:ea typeface="宋体" panose="02010600030101010101" pitchFamily="2" charset="-122"/>
                <a:cs typeface="Times New Roman" panose="02020603050405020304" pitchFamily="18" charset="0"/>
              </a:rPr>
              <a:t>作者：</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Ceven</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 S, Albayrak, A</a:t>
            </a:r>
            <a:endParaRPr lang="en-US" altLang="zh-CN" sz="1600" spc="300" dirty="0">
              <a:solidFill>
                <a:schemeClr val="tx1">
                  <a:lumMod val="50000"/>
                  <a:lumOff val="50000"/>
                </a:schemeClr>
              </a:solidFill>
            </a:endParaRPr>
          </a:p>
        </p:txBody>
      </p:sp>
      <p:pic>
        <p:nvPicPr>
          <p:cNvPr id="5" name="图片 4">
            <a:extLst>
              <a:ext uri="{FF2B5EF4-FFF2-40B4-BE49-F238E27FC236}">
                <a16:creationId xmlns:a16="http://schemas.microsoft.com/office/drawing/2014/main" id="{8C988C50-C4F0-6E89-4D9A-8B1091899D9E}"/>
              </a:ext>
            </a:extLst>
          </p:cNvPr>
          <p:cNvPicPr>
            <a:picLocks noChangeAspect="1"/>
          </p:cNvPicPr>
          <p:nvPr/>
        </p:nvPicPr>
        <p:blipFill>
          <a:blip r:embed="rId2"/>
          <a:stretch>
            <a:fillRect/>
          </a:stretch>
        </p:blipFill>
        <p:spPr>
          <a:xfrm>
            <a:off x="3368433" y="2320636"/>
            <a:ext cx="5455134" cy="4419600"/>
          </a:xfrm>
          <a:prstGeom prst="rect">
            <a:avLst/>
          </a:prstGeom>
        </p:spPr>
      </p:pic>
    </p:spTree>
    <p:extLst>
      <p:ext uri="{BB962C8B-B14F-4D97-AF65-F5344CB8AC3E}">
        <p14:creationId xmlns:p14="http://schemas.microsoft.com/office/powerpoint/2010/main" val="17189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19978-66CE-C060-0FBE-CD9E123CDBBC}"/>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B338FCF-1AE7-89FD-76C1-9D018983CB2A}"/>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5B4099C6-F861-1641-BA1A-A379D7B99491}"/>
              </a:ext>
            </a:extLst>
          </p:cNvPr>
          <p:cNvSpPr txBox="1"/>
          <p:nvPr/>
        </p:nvSpPr>
        <p:spPr>
          <a:xfrm>
            <a:off x="939535" y="2238439"/>
            <a:ext cx="4268500" cy="341632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右图给出了每个级别的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ROC</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（受试者工作特征）曲线。其中，分类器性能最高的算法是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。这两种技术最重要和最常见的特征是它们使用基于决策树的方法。另一方面，</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被设计为只有一个分类器层的神经网络模型。对于具有大量分类数据的数据集，</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无法达到决策树方法如此高的准确性。此外，级别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的所有算法的性能都相对较高。对于其他输出类，性能较低。这样做的原因是数据集中没有足够的样本来标记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级输出类。</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074" name="Picture 2" descr="Fig 7">
            <a:extLst>
              <a:ext uri="{FF2B5EF4-FFF2-40B4-BE49-F238E27FC236}">
                <a16:creationId xmlns:a16="http://schemas.microsoft.com/office/drawing/2014/main" id="{320DE568-A8F2-5791-B7FD-4E119DE63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693" y="1330037"/>
            <a:ext cx="4268499" cy="485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1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8288-85AC-84C9-38EF-4DA9A9305F57}"/>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3FD1AA8A-EC4A-DE54-4CD6-9B09E3465081}"/>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EC7DBA06-537B-B326-57A1-D8C9238A5284}"/>
              </a:ext>
            </a:extLst>
          </p:cNvPr>
          <p:cNvSpPr txBox="1"/>
          <p:nvPr/>
        </p:nvSpPr>
        <p:spPr>
          <a:xfrm>
            <a:off x="939535" y="1275549"/>
            <a:ext cx="10518457"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下表显示了</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级事故严重程度的模型的总性能指标。因此，可以看出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的精度值远高于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。这里表明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以比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更高的频率预测正类。在对这三种方法进行一般评估时，人们认为具有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级事故严重性的样本数量较少会影响模型性能。</a:t>
            </a:r>
          </a:p>
        </p:txBody>
      </p:sp>
      <p:pic>
        <p:nvPicPr>
          <p:cNvPr id="4" name="图片 3">
            <a:extLst>
              <a:ext uri="{FF2B5EF4-FFF2-40B4-BE49-F238E27FC236}">
                <a16:creationId xmlns:a16="http://schemas.microsoft.com/office/drawing/2014/main" id="{5FD4AAEF-2286-7371-BD17-06D3438EE14D}"/>
              </a:ext>
            </a:extLst>
          </p:cNvPr>
          <p:cNvPicPr>
            <a:picLocks noChangeAspect="1"/>
          </p:cNvPicPr>
          <p:nvPr/>
        </p:nvPicPr>
        <p:blipFill>
          <a:blip r:embed="rId2"/>
          <a:stretch>
            <a:fillRect/>
          </a:stretch>
        </p:blipFill>
        <p:spPr>
          <a:xfrm>
            <a:off x="2887162" y="3006436"/>
            <a:ext cx="6417675" cy="2298554"/>
          </a:xfrm>
          <a:prstGeom prst="rect">
            <a:avLst/>
          </a:prstGeom>
        </p:spPr>
      </p:pic>
    </p:spTree>
    <p:extLst>
      <p:ext uri="{BB962C8B-B14F-4D97-AF65-F5344CB8AC3E}">
        <p14:creationId xmlns:p14="http://schemas.microsoft.com/office/powerpoint/2010/main" val="237435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研究结论</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1272044" y="1748244"/>
            <a:ext cx="10518457" cy="646331"/>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研究中使用的随机森林（</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模型在预测交通事故严重程度方面表现出较高的准确性，而多层感知器（</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）模型的性能相对较低。</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椭圆 3">
            <a:extLst>
              <a:ext uri="{FF2B5EF4-FFF2-40B4-BE49-F238E27FC236}">
                <a16:creationId xmlns:a16="http://schemas.microsoft.com/office/drawing/2014/main" id="{D1CD2749-27BD-52C5-F490-C62896692C50}"/>
              </a:ext>
            </a:extLst>
          </p:cNvPr>
          <p:cNvSpPr/>
          <p:nvPr/>
        </p:nvSpPr>
        <p:spPr>
          <a:xfrm>
            <a:off x="1060719" y="2011659"/>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椭圆 6">
            <a:extLst>
              <a:ext uri="{FF2B5EF4-FFF2-40B4-BE49-F238E27FC236}">
                <a16:creationId xmlns:a16="http://schemas.microsoft.com/office/drawing/2014/main" id="{5FFD501D-C73F-6E4B-91F0-1C2A044C01D7}"/>
              </a:ext>
            </a:extLst>
          </p:cNvPr>
          <p:cNvSpPr/>
          <p:nvPr/>
        </p:nvSpPr>
        <p:spPr>
          <a:xfrm>
            <a:off x="1060719" y="3154659"/>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 name="文本框 7">
            <a:extLst>
              <a:ext uri="{FF2B5EF4-FFF2-40B4-BE49-F238E27FC236}">
                <a16:creationId xmlns:a16="http://schemas.microsoft.com/office/drawing/2014/main" id="{44E87F92-5DEF-B8CA-3329-BFDF36108709}"/>
              </a:ext>
            </a:extLst>
          </p:cNvPr>
          <p:cNvSpPr txBox="1"/>
          <p:nvPr/>
        </p:nvSpPr>
        <p:spPr>
          <a:xfrm>
            <a:off x="1272044" y="3006409"/>
            <a:ext cx="10518457" cy="369332"/>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由于有伤害和致命事故的样本数量较少，这可能影响了模型在这些类别上的预测性能。</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A466FE7-B40A-12C7-C1FC-6436A1E1E595}"/>
              </a:ext>
            </a:extLst>
          </p:cNvPr>
          <p:cNvSpPr txBox="1"/>
          <p:nvPr/>
        </p:nvSpPr>
        <p:spPr>
          <a:xfrm>
            <a:off x="1272044" y="4436158"/>
            <a:ext cx="10518457" cy="369332"/>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司机责任是影响交通事故严重程度的最重要因素，其次是司机的驾照年龄和事故发生的时间。</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椭圆 9">
            <a:extLst>
              <a:ext uri="{FF2B5EF4-FFF2-40B4-BE49-F238E27FC236}">
                <a16:creationId xmlns:a16="http://schemas.microsoft.com/office/drawing/2014/main" id="{211A6472-8E80-E4B3-F994-D3E1703E652E}"/>
              </a:ext>
            </a:extLst>
          </p:cNvPr>
          <p:cNvSpPr/>
          <p:nvPr/>
        </p:nvSpPr>
        <p:spPr>
          <a:xfrm>
            <a:off x="1060719" y="456107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32589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9DB103-7B3F-FD4B-2347-1DF167FF20E5}"/>
              </a:ext>
            </a:extLst>
          </p:cNvPr>
          <p:cNvSpPr>
            <a:spLocks noGrp="1"/>
          </p:cNvSpPr>
          <p:nvPr>
            <p:ph type="sldNum" sz="quarter" idx="12"/>
          </p:nvPr>
        </p:nvSpPr>
        <p:spPr/>
        <p:txBody>
          <a:bodyPr/>
          <a:lstStyle/>
          <a:p>
            <a:fld id="{575D6542-BC17-4C76-955A-2FEB8FAA1522}" type="slidenum">
              <a:rPr lang="zh-CN" altLang="en-US" smtClean="0"/>
              <a:t>2</a:t>
            </a:fld>
            <a:endParaRPr lang="zh-CN" altLang="en-US"/>
          </a:p>
        </p:txBody>
      </p:sp>
      <p:sp>
        <p:nvSpPr>
          <p:cNvPr id="6" name="文本占位符 5">
            <a:extLst>
              <a:ext uri="{FF2B5EF4-FFF2-40B4-BE49-F238E27FC236}">
                <a16:creationId xmlns:a16="http://schemas.microsoft.com/office/drawing/2014/main" id="{74A8E98C-1A6F-383E-064F-3A08C98E69FD}"/>
              </a:ext>
            </a:extLst>
          </p:cNvPr>
          <p:cNvSpPr>
            <a:spLocks noGrp="1"/>
          </p:cNvSpPr>
          <p:nvPr>
            <p:ph type="body" sz="quarter" idx="13"/>
          </p:nvPr>
        </p:nvSpPr>
        <p:spPr>
          <a:xfrm>
            <a:off x="1060719" y="280125"/>
            <a:ext cx="1313180" cy="397032"/>
          </a:xfrm>
        </p:spPr>
        <p:txBody>
          <a:bodyPr/>
          <a:lstStyle/>
          <a:p>
            <a:r>
              <a:rPr lang="zh-CN" altLang="en-US" dirty="0"/>
              <a:t>文献信息</a:t>
            </a:r>
          </a:p>
        </p:txBody>
      </p:sp>
      <p:sp>
        <p:nvSpPr>
          <p:cNvPr id="9" name="矩形: 圆顶角 8">
            <a:extLst>
              <a:ext uri="{FF2B5EF4-FFF2-40B4-BE49-F238E27FC236}">
                <a16:creationId xmlns:a16="http://schemas.microsoft.com/office/drawing/2014/main" id="{738750C4-07AA-F262-EC13-3512DCD3C7A8}"/>
              </a:ext>
            </a:extLst>
          </p:cNvPr>
          <p:cNvSpPr/>
          <p:nvPr/>
        </p:nvSpPr>
        <p:spPr>
          <a:xfrm>
            <a:off x="392661" y="1009649"/>
            <a:ext cx="11496676" cy="470571"/>
          </a:xfrm>
          <a:prstGeom prst="round2SameRect">
            <a:avLst>
              <a:gd name="adj1" fmla="val 27117"/>
              <a:gd name="adj2" fmla="val 0"/>
            </a:avLst>
          </a:prstGeom>
          <a:gradFill>
            <a:gsLst>
              <a:gs pos="0">
                <a:schemeClr val="accent1">
                  <a:alpha val="70000"/>
                </a:schemeClr>
              </a:gs>
              <a:gs pos="55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82D39163-6D9F-488F-77D0-F3D5203C4319}"/>
              </a:ext>
            </a:extLst>
          </p:cNvPr>
          <p:cNvGraphicFramePr>
            <a:graphicFrameLocks noGrp="1"/>
          </p:cNvGraphicFramePr>
          <p:nvPr>
            <p:extLst>
              <p:ext uri="{D42A27DB-BD31-4B8C-83A1-F6EECF244321}">
                <p14:modId xmlns:p14="http://schemas.microsoft.com/office/powerpoint/2010/main" val="696518154"/>
              </p:ext>
            </p:extLst>
          </p:nvPr>
        </p:nvGraphicFramePr>
        <p:xfrm>
          <a:off x="380999" y="1480219"/>
          <a:ext cx="11519999" cy="2514731"/>
        </p:xfrm>
        <a:graphic>
          <a:graphicData uri="http://schemas.openxmlformats.org/drawingml/2006/table">
            <a:tbl>
              <a:tblPr firstRow="1" bandRow="1">
                <a:effectLst>
                  <a:outerShdw blurRad="381000" dist="228600" dir="3300000" algn="tl" rotWithShape="0">
                    <a:schemeClr val="accent1">
                      <a:alpha val="25000"/>
                    </a:schemeClr>
                  </a:outerShdw>
                </a:effectLst>
                <a:tableStyleId>{2D5ABB26-0587-4C30-8999-92F81FD0307C}</a:tableStyleId>
              </a:tblPr>
              <a:tblGrid>
                <a:gridCol w="771353">
                  <a:extLst>
                    <a:ext uri="{9D8B030D-6E8A-4147-A177-3AD203B41FA5}">
                      <a16:colId xmlns:a16="http://schemas.microsoft.com/office/drawing/2014/main" val="406762189"/>
                    </a:ext>
                  </a:extLst>
                </a:gridCol>
                <a:gridCol w="4762686">
                  <a:extLst>
                    <a:ext uri="{9D8B030D-6E8A-4147-A177-3AD203B41FA5}">
                      <a16:colId xmlns:a16="http://schemas.microsoft.com/office/drawing/2014/main" val="1172516083"/>
                    </a:ext>
                  </a:extLst>
                </a:gridCol>
                <a:gridCol w="2730913">
                  <a:extLst>
                    <a:ext uri="{9D8B030D-6E8A-4147-A177-3AD203B41FA5}">
                      <a16:colId xmlns:a16="http://schemas.microsoft.com/office/drawing/2014/main" val="2657762386"/>
                    </a:ext>
                  </a:extLst>
                </a:gridCol>
                <a:gridCol w="3255047">
                  <a:extLst>
                    <a:ext uri="{9D8B030D-6E8A-4147-A177-3AD203B41FA5}">
                      <a16:colId xmlns:a16="http://schemas.microsoft.com/office/drawing/2014/main" val="2480154720"/>
                    </a:ext>
                  </a:extLst>
                </a:gridCol>
              </a:tblGrid>
              <a:tr h="2514731">
                <a:tc>
                  <a:txBody>
                    <a:bodyPr/>
                    <a:lstStyle/>
                    <a:p>
                      <a:pPr algn="ctr">
                        <a:lnSpc>
                          <a:spcPct val="130000"/>
                        </a:lnSpc>
                      </a:pP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Traffic accident severity prediction with ensemble learning methods</a:t>
                      </a:r>
                      <a:endParaRPr lang="zh-CN" altLang="en-US" sz="1100" b="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来源：</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COMPUTERS &amp; ELECTRICAL ENGINEERING</a:t>
                      </a: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作者：</a:t>
                      </a:r>
                      <a:r>
                        <a:rPr lang="en-US" altLang="zh-CN" sz="1100" dirty="0" err="1">
                          <a:latin typeface="Times New Roman" panose="02020603050405020304" pitchFamily="18" charset="0"/>
                          <a:cs typeface="Times New Roman" panose="02020603050405020304" pitchFamily="18" charset="0"/>
                        </a:rPr>
                        <a:t>Ceven</a:t>
                      </a:r>
                      <a:r>
                        <a:rPr lang="en-US" altLang="zh-CN" sz="1100" dirty="0">
                          <a:latin typeface="Times New Roman" panose="02020603050405020304" pitchFamily="18" charset="0"/>
                          <a:cs typeface="Times New Roman" panose="02020603050405020304" pitchFamily="18" charset="0"/>
                        </a:rPr>
                        <a:t>, S</a:t>
                      </a: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发表时间：</a:t>
                      </a:r>
                      <a:r>
                        <a:rPr lang="en-US" altLang="zh-CN" sz="1100" dirty="0">
                          <a:latin typeface="Times New Roman" panose="02020603050405020304" pitchFamily="18" charset="0"/>
                          <a:cs typeface="Times New Roman" panose="02020603050405020304" pitchFamily="18" charset="0"/>
                        </a:rPr>
                        <a:t>2024/03</a:t>
                      </a:r>
                    </a:p>
                    <a:p>
                      <a:pPr algn="l">
                        <a:lnSpc>
                          <a:spcPct val="130000"/>
                        </a:lnSpc>
                      </a:pPr>
                      <a:r>
                        <a:rPr lang="zh-CN" altLang="en-US" sz="1100" dirty="0">
                          <a:latin typeface="Times New Roman" panose="02020603050405020304" pitchFamily="18" charset="0"/>
                          <a:cs typeface="Times New Roman" panose="02020603050405020304" pitchFamily="18" charset="0"/>
                        </a:rPr>
                        <a:t>类型：</a:t>
                      </a:r>
                      <a:r>
                        <a:rPr lang="en-US" altLang="zh-CN" sz="1100" dirty="0">
                          <a:latin typeface="Times New Roman" panose="02020603050405020304" pitchFamily="18" charset="0"/>
                          <a:cs typeface="Times New Roman" panose="02020603050405020304" pitchFamily="18" charset="0"/>
                        </a:rPr>
                        <a:t>2</a:t>
                      </a:r>
                      <a:r>
                        <a:rPr lang="zh-CN" altLang="en-US" sz="1100" dirty="0">
                          <a:latin typeface="Times New Roman" panose="02020603050405020304" pitchFamily="18" charset="0"/>
                          <a:cs typeface="Times New Roman" panose="02020603050405020304" pitchFamily="18" charset="0"/>
                        </a:rPr>
                        <a:t>区</a:t>
                      </a:r>
                      <a:r>
                        <a:rPr lang="en-US" altLang="zh-CN" sz="1100" dirty="0">
                          <a:latin typeface="Times New Roman" panose="02020603050405020304" pitchFamily="18" charset="0"/>
                          <a:cs typeface="Times New Roman" panose="02020603050405020304" pitchFamily="18" charset="0"/>
                        </a:rPr>
                        <a:t>top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algn="l">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机器故障诊断中的数据稀缺和类别不平衡是普遍存在的挑战，这些挑战阻碍了准确可靠基于深度学习的故障检测系统的开发和广泛应用。文章提出了一种基于扩散的方法，利用去噪扩散概率模型合成额外的训练数据，以支持机器故障诊断并帮助解决不平衡数据问题，用于机器故障诊断。</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022226166"/>
                  </a:ext>
                </a:extLst>
              </a:tr>
            </a:tbl>
          </a:graphicData>
        </a:graphic>
      </p:graphicFrame>
      <p:graphicFrame>
        <p:nvGraphicFramePr>
          <p:cNvPr id="11" name="表格 7">
            <a:extLst>
              <a:ext uri="{FF2B5EF4-FFF2-40B4-BE49-F238E27FC236}">
                <a16:creationId xmlns:a16="http://schemas.microsoft.com/office/drawing/2014/main" id="{4CB59972-A1AA-4EB0-1C1E-3F411B7EA736}"/>
              </a:ext>
            </a:extLst>
          </p:cNvPr>
          <p:cNvGraphicFramePr>
            <a:graphicFrameLocks noGrp="1"/>
          </p:cNvGraphicFramePr>
          <p:nvPr>
            <p:extLst>
              <p:ext uri="{D42A27DB-BD31-4B8C-83A1-F6EECF244321}">
                <p14:modId xmlns:p14="http://schemas.microsoft.com/office/powerpoint/2010/main" val="834376097"/>
              </p:ext>
            </p:extLst>
          </p:nvPr>
        </p:nvGraphicFramePr>
        <p:xfrm>
          <a:off x="380999" y="1059514"/>
          <a:ext cx="11520000" cy="370840"/>
        </p:xfrm>
        <a:graphic>
          <a:graphicData uri="http://schemas.openxmlformats.org/drawingml/2006/table">
            <a:tbl>
              <a:tblPr firstRow="1" bandRow="1">
                <a:tableStyleId>{2D5ABB26-0587-4C30-8999-92F81FD0307C}</a:tableStyleId>
              </a:tblPr>
              <a:tblGrid>
                <a:gridCol w="596901">
                  <a:extLst>
                    <a:ext uri="{9D8B030D-6E8A-4147-A177-3AD203B41FA5}">
                      <a16:colId xmlns:a16="http://schemas.microsoft.com/office/drawing/2014/main" val="406762189"/>
                    </a:ext>
                  </a:extLst>
                </a:gridCol>
                <a:gridCol w="4823460">
                  <a:extLst>
                    <a:ext uri="{9D8B030D-6E8A-4147-A177-3AD203B41FA5}">
                      <a16:colId xmlns:a16="http://schemas.microsoft.com/office/drawing/2014/main" val="1172516083"/>
                    </a:ext>
                  </a:extLst>
                </a:gridCol>
                <a:gridCol w="1798320">
                  <a:extLst>
                    <a:ext uri="{9D8B030D-6E8A-4147-A177-3AD203B41FA5}">
                      <a16:colId xmlns:a16="http://schemas.microsoft.com/office/drawing/2014/main" val="2657762386"/>
                    </a:ext>
                  </a:extLst>
                </a:gridCol>
                <a:gridCol w="4301319">
                  <a:extLst>
                    <a:ext uri="{9D8B030D-6E8A-4147-A177-3AD203B41FA5}">
                      <a16:colId xmlns:a16="http://schemas.microsoft.com/office/drawing/2014/main" val="2044352302"/>
                    </a:ext>
                  </a:extLst>
                </a:gridCol>
              </a:tblGrid>
              <a:tr h="370840">
                <a:tc>
                  <a:txBody>
                    <a:bodyPr/>
                    <a:lstStyle/>
                    <a:p>
                      <a:pPr algn="ctr"/>
                      <a:r>
                        <a:rPr lang="zh-CN" altLang="en-US" sz="1600" b="1" dirty="0">
                          <a:solidFill>
                            <a:schemeClr val="bg1"/>
                          </a:solidFill>
                          <a:latin typeface="+mj-ea"/>
                          <a:ea typeface="+mj-ea"/>
                        </a:rPr>
                        <a:t>序号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题目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期刊信息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26166"/>
                  </a:ext>
                </a:extLst>
              </a:tr>
            </a:tbl>
          </a:graphicData>
        </a:graphic>
      </p:graphicFrame>
    </p:spTree>
    <p:extLst>
      <p:ext uri="{BB962C8B-B14F-4D97-AF65-F5344CB8AC3E}">
        <p14:creationId xmlns:p14="http://schemas.microsoft.com/office/powerpoint/2010/main" val="202751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54858" cy="397032"/>
          </a:xfrm>
        </p:spPr>
        <p:txBody>
          <a:bodyPr/>
          <a:lstStyle/>
          <a:p>
            <a:r>
              <a:rPr lang="zh-CN" altLang="en-US" dirty="0"/>
              <a:t>研究背景</a:t>
            </a:r>
          </a:p>
        </p:txBody>
      </p:sp>
      <p:sp>
        <p:nvSpPr>
          <p:cNvPr id="10" name="文本框 9">
            <a:extLst>
              <a:ext uri="{FF2B5EF4-FFF2-40B4-BE49-F238E27FC236}">
                <a16:creationId xmlns:a16="http://schemas.microsoft.com/office/drawing/2014/main" id="{A1399647-7D84-EF4E-6D55-B2B6CBD3C56F}"/>
              </a:ext>
            </a:extLst>
          </p:cNvPr>
          <p:cNvSpPr txBox="1"/>
          <p:nvPr/>
        </p:nvSpPr>
        <p:spPr>
          <a:xfrm>
            <a:off x="987967" y="3718486"/>
            <a:ext cx="10009735" cy="950453"/>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司机错误以</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95%</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比例成为交通事故发生的主要原因，包括超速、不适应外部条件的驾驶、糟糕的转向控制、不遵守交通标志、盲点控制不当、突然刹车或加速、高速公路车道违规、车辆控制丧失、药物影响下驾驶、疲劳驾驶、司机的疾病或残疾、注意力不集中、粗心和匆忙的行为，以及驾驶经验不足。</a:t>
            </a:r>
          </a:p>
        </p:txBody>
      </p:sp>
      <p:sp>
        <p:nvSpPr>
          <p:cNvPr id="14" name="椭圆 13">
            <a:extLst>
              <a:ext uri="{FF2B5EF4-FFF2-40B4-BE49-F238E27FC236}">
                <a16:creationId xmlns:a16="http://schemas.microsoft.com/office/drawing/2014/main" id="{06725AF2-1C32-A256-AAFA-32A6E85FE071}"/>
              </a:ext>
            </a:extLst>
          </p:cNvPr>
          <p:cNvSpPr/>
          <p:nvPr/>
        </p:nvSpPr>
        <p:spPr>
          <a:xfrm>
            <a:off x="806458" y="406935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850BA022-1689-F817-5498-1F945B5EF45B}"/>
              </a:ext>
            </a:extLst>
          </p:cNvPr>
          <p:cNvSpPr/>
          <p:nvPr/>
        </p:nvSpPr>
        <p:spPr>
          <a:xfrm>
            <a:off x="793777" y="2235028"/>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9523C99-A1A7-B0DF-9E37-58EBB0F212A6}"/>
              </a:ext>
            </a:extLst>
          </p:cNvPr>
          <p:cNvSpPr txBox="1"/>
          <p:nvPr/>
        </p:nvSpPr>
        <p:spPr>
          <a:xfrm>
            <a:off x="987967" y="2015896"/>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根据世界卫生组织（</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WHO</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2018</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年的报告，全球每年约有</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135</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万人死于交通事故，这使得交通事故成为全球死亡原因的第八位。</a:t>
            </a:r>
          </a:p>
        </p:txBody>
      </p:sp>
    </p:spTree>
    <p:extLst>
      <p:ext uri="{BB962C8B-B14F-4D97-AF65-F5344CB8AC3E}">
        <p14:creationId xmlns:p14="http://schemas.microsoft.com/office/powerpoint/2010/main" val="1730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研究数据</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939535" y="893306"/>
            <a:ext cx="10518457" cy="1754326"/>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研究分析了一个包含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2013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年和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2021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年开塞利（土耳其）记录的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23,074 </a:t>
            </a:r>
            <a:r>
              <a:rPr lang="zh-CN" altLang="en-US" dirty="0">
                <a:latin typeface="Times New Roman" panose="02020603050405020304" pitchFamily="18" charset="0"/>
                <a:ea typeface="宋体" panose="02010600030101010101" pitchFamily="2" charset="-122"/>
                <a:cs typeface="Times New Roman" panose="02020603050405020304" pitchFamily="18" charset="0"/>
              </a:rPr>
              <a:t>起交通事故的数据集。该数据集由开塞利省交通局保存的记录组成。事故数据采用原始数据格式，并已经过预处理以供分析。对于每项交通事故记录，交通事故的类型、事故中的死亡人数、受伤人数、事故涉及的车辆数量、事故涉及的车辆类型（汽车、摩托车、皮卡车等）、涉及事故的车辆的使用情况（私家车、公共交通工具、救护车等）， 保留事故中涉及驾驶员的过错、行人过错、乘客过错、交通事故原因、车辆类型和车辆制造年份。</a:t>
            </a:r>
          </a:p>
        </p:txBody>
      </p:sp>
      <p:pic>
        <p:nvPicPr>
          <p:cNvPr id="6" name="图片 5">
            <a:extLst>
              <a:ext uri="{FF2B5EF4-FFF2-40B4-BE49-F238E27FC236}">
                <a16:creationId xmlns:a16="http://schemas.microsoft.com/office/drawing/2014/main" id="{C2CA958E-87CD-C53B-1321-0BCF5B140C2C}"/>
              </a:ext>
            </a:extLst>
          </p:cNvPr>
          <p:cNvPicPr>
            <a:picLocks noChangeAspect="1"/>
          </p:cNvPicPr>
          <p:nvPr/>
        </p:nvPicPr>
        <p:blipFill>
          <a:blip r:embed="rId2"/>
          <a:stretch>
            <a:fillRect/>
          </a:stretch>
        </p:blipFill>
        <p:spPr>
          <a:xfrm>
            <a:off x="728644" y="2863781"/>
            <a:ext cx="3014077" cy="3872345"/>
          </a:xfrm>
          <a:prstGeom prst="rect">
            <a:avLst/>
          </a:prstGeom>
        </p:spPr>
      </p:pic>
      <p:pic>
        <p:nvPicPr>
          <p:cNvPr id="8" name="图片 7">
            <a:extLst>
              <a:ext uri="{FF2B5EF4-FFF2-40B4-BE49-F238E27FC236}">
                <a16:creationId xmlns:a16="http://schemas.microsoft.com/office/drawing/2014/main" id="{F73A5EDE-5E0B-5638-2E96-B82F4232E777}"/>
              </a:ext>
            </a:extLst>
          </p:cNvPr>
          <p:cNvPicPr>
            <a:picLocks noChangeAspect="1"/>
          </p:cNvPicPr>
          <p:nvPr/>
        </p:nvPicPr>
        <p:blipFill>
          <a:blip r:embed="rId3"/>
          <a:stretch>
            <a:fillRect/>
          </a:stretch>
        </p:blipFill>
        <p:spPr>
          <a:xfrm>
            <a:off x="4052454" y="2796681"/>
            <a:ext cx="3339824" cy="3992046"/>
          </a:xfrm>
          <a:prstGeom prst="rect">
            <a:avLst/>
          </a:prstGeom>
        </p:spPr>
      </p:pic>
      <p:pic>
        <p:nvPicPr>
          <p:cNvPr id="10" name="图片 9">
            <a:extLst>
              <a:ext uri="{FF2B5EF4-FFF2-40B4-BE49-F238E27FC236}">
                <a16:creationId xmlns:a16="http://schemas.microsoft.com/office/drawing/2014/main" id="{00098C73-5DFE-1DF7-5272-9764B6D4F7EF}"/>
              </a:ext>
            </a:extLst>
          </p:cNvPr>
          <p:cNvPicPr>
            <a:picLocks noChangeAspect="1"/>
          </p:cNvPicPr>
          <p:nvPr/>
        </p:nvPicPr>
        <p:blipFill>
          <a:blip r:embed="rId4"/>
          <a:stretch>
            <a:fillRect/>
          </a:stretch>
        </p:blipFill>
        <p:spPr>
          <a:xfrm>
            <a:off x="7702011" y="3203216"/>
            <a:ext cx="4140316" cy="3359727"/>
          </a:xfrm>
          <a:prstGeom prst="rect">
            <a:avLst/>
          </a:prstGeom>
        </p:spPr>
      </p:pic>
    </p:spTree>
    <p:extLst>
      <p:ext uri="{BB962C8B-B14F-4D97-AF65-F5344CB8AC3E}">
        <p14:creationId xmlns:p14="http://schemas.microsoft.com/office/powerpoint/2010/main" val="579647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9" name="文本框 8">
            <a:extLst>
              <a:ext uri="{FF2B5EF4-FFF2-40B4-BE49-F238E27FC236}">
                <a16:creationId xmlns:a16="http://schemas.microsoft.com/office/drawing/2014/main" id="{C0760943-71C7-3E4B-969F-D689C343941F}"/>
              </a:ext>
            </a:extLst>
          </p:cNvPr>
          <p:cNvSpPr txBox="1"/>
          <p:nvPr/>
        </p:nvSpPr>
        <p:spPr>
          <a:xfrm>
            <a:off x="939535" y="1184252"/>
            <a:ext cx="10518457" cy="646331"/>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研究中，对交通事故数据进行了探索性数据分析。所有这些分析都是在 </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Matlab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环境中进行的。该研究的框图如下所示：</a:t>
            </a:r>
          </a:p>
        </p:txBody>
      </p:sp>
      <p:pic>
        <p:nvPicPr>
          <p:cNvPr id="1026" name="Picture 2" descr="图5">
            <a:extLst>
              <a:ext uri="{FF2B5EF4-FFF2-40B4-BE49-F238E27FC236}">
                <a16:creationId xmlns:a16="http://schemas.microsoft.com/office/drawing/2014/main" id="{2ED4CCC0-31FA-1E97-0F46-A94BB02D4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187" y="2466544"/>
            <a:ext cx="5381625" cy="3781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2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1896-E16F-917D-8350-76994AE6C52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6AA2779-1B61-B2CB-3E4F-CD105C94C24F}"/>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9" name="文本框 8">
            <a:extLst>
              <a:ext uri="{FF2B5EF4-FFF2-40B4-BE49-F238E27FC236}">
                <a16:creationId xmlns:a16="http://schemas.microsoft.com/office/drawing/2014/main" id="{179EC0C2-B027-4378-D457-2273BA4B457B}"/>
              </a:ext>
            </a:extLst>
          </p:cNvPr>
          <p:cNvSpPr txBox="1"/>
          <p:nvPr/>
        </p:nvSpPr>
        <p:spPr>
          <a:xfrm>
            <a:off x="981099" y="1620670"/>
            <a:ext cx="4526083" cy="1200329"/>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采用基于决策树的特征选择方法，使用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Gini</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指数来评估特征的重要性。</a:t>
            </a:r>
            <a:r>
              <a:rPr lang="en-US" altLang="zh-CN" dirty="0">
                <a:latin typeface="Times New Roman" panose="02020603050405020304" pitchFamily="18" charset="0"/>
                <a:ea typeface="宋体" panose="02010600030101010101" pitchFamily="2" charset="-122"/>
                <a:cs typeface="Times New Roman" panose="02020603050405020304" pitchFamily="18" charset="0"/>
              </a:rPr>
              <a:t>Gini</a:t>
            </a:r>
            <a:r>
              <a:rPr lang="zh-CN" altLang="en-US" dirty="0">
                <a:latin typeface="Times New Roman" panose="02020603050405020304" pitchFamily="18" charset="0"/>
                <a:ea typeface="宋体" panose="02010600030101010101" pitchFamily="2" charset="-122"/>
                <a:cs typeface="Times New Roman" panose="02020603050405020304" pitchFamily="18" charset="0"/>
              </a:rPr>
              <a:t>指数用于衡量数据的纯度或不确定性，特别适合处理分类变量。</a:t>
            </a:r>
          </a:p>
        </p:txBody>
      </p:sp>
      <p:pic>
        <p:nvPicPr>
          <p:cNvPr id="4" name="图片 3">
            <a:extLst>
              <a:ext uri="{FF2B5EF4-FFF2-40B4-BE49-F238E27FC236}">
                <a16:creationId xmlns:a16="http://schemas.microsoft.com/office/drawing/2014/main" id="{788AF26B-7642-F5B9-E58B-64A1A942E415}"/>
              </a:ext>
            </a:extLst>
          </p:cNvPr>
          <p:cNvPicPr>
            <a:picLocks noChangeAspect="1"/>
          </p:cNvPicPr>
          <p:nvPr/>
        </p:nvPicPr>
        <p:blipFill>
          <a:blip r:embed="rId2"/>
          <a:stretch>
            <a:fillRect/>
          </a:stretch>
        </p:blipFill>
        <p:spPr>
          <a:xfrm>
            <a:off x="6736078" y="894515"/>
            <a:ext cx="4584384" cy="3165764"/>
          </a:xfrm>
          <a:prstGeom prst="rect">
            <a:avLst/>
          </a:prstGeom>
        </p:spPr>
      </p:pic>
      <p:pic>
        <p:nvPicPr>
          <p:cNvPr id="2050" name="Picture 2" descr="图 6">
            <a:extLst>
              <a:ext uri="{FF2B5EF4-FFF2-40B4-BE49-F238E27FC236}">
                <a16:creationId xmlns:a16="http://schemas.microsoft.com/office/drawing/2014/main" id="{59D81D7A-87FA-E374-0845-7BC6D90CC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90" y="4227527"/>
            <a:ext cx="5492481" cy="235034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A3B1B83C-C224-EFF5-91FD-78047189D1E9}"/>
              </a:ext>
            </a:extLst>
          </p:cNvPr>
          <p:cNvSpPr txBox="1"/>
          <p:nvPr/>
        </p:nvSpPr>
        <p:spPr>
          <a:xfrm>
            <a:off x="6571264" y="4165227"/>
            <a:ext cx="4976500" cy="2585323"/>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当算法针对数据集中的每个样本运行时，将计算每个样本与其他选定样本之间的欧几里得距离。计算结果显示，找到最邻近样本。特征集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A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 </a:t>
            </a:r>
            <a:r>
              <a:rPr lang="en-US" altLang="zh-CN" dirty="0">
                <a:latin typeface="Times New Roman" panose="02020603050405020304" pitchFamily="18" charset="0"/>
                <a:ea typeface="宋体" panose="02010600030101010101" pitchFamily="2" charset="-122"/>
                <a:cs typeface="Times New Roman" panose="02020603050405020304" pitchFamily="18" charset="0"/>
              </a:rPr>
              <a:t>N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个特征，数据集根据 </a:t>
            </a:r>
            <a:r>
              <a:rPr lang="en-US" altLang="zh-CN" dirty="0">
                <a:latin typeface="Times New Roman" panose="02020603050405020304" pitchFamily="18" charset="0"/>
                <a:ea typeface="宋体" panose="02010600030101010101" pitchFamily="2" charset="-122"/>
                <a:cs typeface="Times New Roman" panose="02020603050405020304" pitchFamily="18" charset="0"/>
              </a:rPr>
              <a:t>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倍交叉验证分为测试集和训练集 </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。此过程会迭代地继续，直到考虑所有样本并构建决策树。在对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39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个变量的特征选择过程运行算法后，决定在模型中包括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个变量。左图显示了基于决策树的特征的重要性。</a:t>
            </a:r>
          </a:p>
        </p:txBody>
      </p:sp>
    </p:spTree>
    <p:extLst>
      <p:ext uri="{BB962C8B-B14F-4D97-AF65-F5344CB8AC3E}">
        <p14:creationId xmlns:p14="http://schemas.microsoft.com/office/powerpoint/2010/main" val="10379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0AD54-D376-A441-85B0-5C399A49670E}"/>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64AE0300-B22E-60A2-5A0E-46008F51F652}"/>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9" name="文本框 8">
            <a:extLst>
              <a:ext uri="{FF2B5EF4-FFF2-40B4-BE49-F238E27FC236}">
                <a16:creationId xmlns:a16="http://schemas.microsoft.com/office/drawing/2014/main" id="{97060A20-2F3F-E54B-D72F-631939A3C169}"/>
              </a:ext>
            </a:extLst>
          </p:cNvPr>
          <p:cNvSpPr txBox="1"/>
          <p:nvPr/>
        </p:nvSpPr>
        <p:spPr>
          <a:xfrm>
            <a:off x="978922" y="1163470"/>
            <a:ext cx="10234156" cy="1200329"/>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模型开发包括</a:t>
            </a:r>
            <a:r>
              <a:rPr lang="en-US" altLang="zh-CN"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输入变量和一个输出变量。输出变量是多类别的，表示事故的严重程度（无伤害、有伤害、致命）。同时，研究为了使事故在同一量表上进行评估，应根据通用量表对事故进行标准化。在下述方程中，给出了用于标准化的方程，并根据方程标准化将交通事故严重程度分为三个不同的类别：类别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（无伤害</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材料损坏的事故）、</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（受伤事故）、</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（致命事故）。</a:t>
            </a:r>
          </a:p>
        </p:txBody>
      </p:sp>
      <p:sp>
        <p:nvSpPr>
          <p:cNvPr id="10" name="文本框 9">
            <a:extLst>
              <a:ext uri="{FF2B5EF4-FFF2-40B4-BE49-F238E27FC236}">
                <a16:creationId xmlns:a16="http://schemas.microsoft.com/office/drawing/2014/main" id="{3195F448-370A-E7CD-ECEA-6ED6DD9B165B}"/>
              </a:ext>
            </a:extLst>
          </p:cNvPr>
          <p:cNvSpPr txBox="1"/>
          <p:nvPr/>
        </p:nvSpPr>
        <p:spPr>
          <a:xfrm>
            <a:off x="978922" y="2363799"/>
            <a:ext cx="10234156" cy="646331"/>
          </a:xfrm>
          <a:prstGeom prst="rect">
            <a:avLst/>
          </a:prstGeom>
          <a:noFill/>
        </p:spPr>
        <p:txBody>
          <a:bodyPr wrap="square">
            <a:spAutoFit/>
          </a:bodyPr>
          <a:lstStyle/>
          <a:p>
            <a:pPr indent="457200"/>
            <a:r>
              <a:rPr lang="zh-CN" altLang="en-US" dirty="0">
                <a:latin typeface="Times New Roman" panose="02020603050405020304" pitchFamily="18" charset="0"/>
                <a:ea typeface="宋体" panose="02010600030101010101" pitchFamily="2" charset="-122"/>
                <a:cs typeface="Times New Roman" panose="02020603050405020304" pitchFamily="18" charset="0"/>
              </a:rPr>
              <a:t>同时，研究使用了随机森林（</a:t>
            </a:r>
            <a:r>
              <a:rPr lang="en-US" altLang="zh-CN" dirty="0">
                <a:latin typeface="Times New Roman" panose="02020603050405020304" pitchFamily="18" charset="0"/>
                <a:ea typeface="宋体" panose="02010600030101010101" pitchFamily="2" charset="-122"/>
                <a:cs typeface="Times New Roman" panose="02020603050405020304" pitchFamily="18" charset="0"/>
              </a:rPr>
              <a:t>RF</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AdaBoost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和多层感知器（</a:t>
            </a:r>
            <a:r>
              <a:rPr lang="en-US" altLang="zh-CN"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）三种机器学习技术来分类交通事故的严重程度。</a:t>
            </a:r>
          </a:p>
        </p:txBody>
      </p:sp>
      <p:pic>
        <p:nvPicPr>
          <p:cNvPr id="11" name="图片 10">
            <a:extLst>
              <a:ext uri="{FF2B5EF4-FFF2-40B4-BE49-F238E27FC236}">
                <a16:creationId xmlns:a16="http://schemas.microsoft.com/office/drawing/2014/main" id="{8C7FC20D-E29A-CA28-1350-1DB620C6DD86}"/>
              </a:ext>
            </a:extLst>
          </p:cNvPr>
          <p:cNvPicPr>
            <a:picLocks noChangeAspect="1"/>
          </p:cNvPicPr>
          <p:nvPr/>
        </p:nvPicPr>
        <p:blipFill>
          <a:blip r:embed="rId2"/>
          <a:stretch>
            <a:fillRect/>
          </a:stretch>
        </p:blipFill>
        <p:spPr>
          <a:xfrm>
            <a:off x="656576" y="3719946"/>
            <a:ext cx="5056259" cy="2176462"/>
          </a:xfrm>
          <a:prstGeom prst="rect">
            <a:avLst/>
          </a:prstGeom>
        </p:spPr>
      </p:pic>
      <p:pic>
        <p:nvPicPr>
          <p:cNvPr id="12" name="图片 11">
            <a:extLst>
              <a:ext uri="{FF2B5EF4-FFF2-40B4-BE49-F238E27FC236}">
                <a16:creationId xmlns:a16="http://schemas.microsoft.com/office/drawing/2014/main" id="{428E6474-198B-30E6-1FAD-FCB235800142}"/>
              </a:ext>
            </a:extLst>
          </p:cNvPr>
          <p:cNvPicPr>
            <a:picLocks noChangeAspect="1"/>
          </p:cNvPicPr>
          <p:nvPr/>
        </p:nvPicPr>
        <p:blipFill>
          <a:blip r:embed="rId3"/>
          <a:stretch>
            <a:fillRect/>
          </a:stretch>
        </p:blipFill>
        <p:spPr>
          <a:xfrm>
            <a:off x="6186054" y="3172690"/>
            <a:ext cx="4522643" cy="2920250"/>
          </a:xfrm>
          <a:prstGeom prst="rect">
            <a:avLst/>
          </a:prstGeom>
        </p:spPr>
      </p:pic>
    </p:spTree>
    <p:extLst>
      <p:ext uri="{BB962C8B-B14F-4D97-AF65-F5344CB8AC3E}">
        <p14:creationId xmlns:p14="http://schemas.microsoft.com/office/powerpoint/2010/main" val="283380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939535" y="1102367"/>
            <a:ext cx="10518457"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为了测试本研究中模型的性能，计算了准确度、精密度、召回率和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准确率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Acc</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表示正确分类的交通事故严重程度与测试集中交通事故严重程度总数的比率。</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640BBFE5-8409-C3FF-FBD9-F8E6685BA3E6}"/>
              </a:ext>
            </a:extLst>
          </p:cNvPr>
          <p:cNvPicPr>
            <a:picLocks noChangeAspect="1"/>
          </p:cNvPicPr>
          <p:nvPr/>
        </p:nvPicPr>
        <p:blipFill>
          <a:blip r:embed="rId2"/>
          <a:stretch>
            <a:fillRect/>
          </a:stretch>
        </p:blipFill>
        <p:spPr>
          <a:xfrm>
            <a:off x="4791075" y="2305855"/>
            <a:ext cx="2609850" cy="695325"/>
          </a:xfrm>
          <a:prstGeom prst="rect">
            <a:avLst/>
          </a:prstGeom>
        </p:spPr>
      </p:pic>
      <p:sp>
        <p:nvSpPr>
          <p:cNvPr id="7" name="文本框 6">
            <a:extLst>
              <a:ext uri="{FF2B5EF4-FFF2-40B4-BE49-F238E27FC236}">
                <a16:creationId xmlns:a16="http://schemas.microsoft.com/office/drawing/2014/main" id="{B4EB68C5-9EC5-B039-9B9B-FF79FC49EA9E}"/>
              </a:ext>
            </a:extLst>
          </p:cNvPr>
          <p:cNvSpPr txBox="1"/>
          <p:nvPr/>
        </p:nvSpPr>
        <p:spPr>
          <a:xfrm>
            <a:off x="939534" y="2866172"/>
            <a:ext cx="10518457" cy="369332"/>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召回率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），也称为敏感性，表示模型准确分类交通事故严重程度的能力。</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8E6664A0-6A6C-3E1D-7CA3-3BA35F42F76A}"/>
              </a:ext>
            </a:extLst>
          </p:cNvPr>
          <p:cNvPicPr>
            <a:picLocks noChangeAspect="1"/>
          </p:cNvPicPr>
          <p:nvPr/>
        </p:nvPicPr>
        <p:blipFill>
          <a:blip r:embed="rId3"/>
          <a:stretch>
            <a:fillRect/>
          </a:stretch>
        </p:blipFill>
        <p:spPr>
          <a:xfrm>
            <a:off x="5353050" y="3157646"/>
            <a:ext cx="1485900" cy="638175"/>
          </a:xfrm>
          <a:prstGeom prst="rect">
            <a:avLst/>
          </a:prstGeom>
        </p:spPr>
      </p:pic>
      <p:sp>
        <p:nvSpPr>
          <p:cNvPr id="11" name="文本框 10">
            <a:extLst>
              <a:ext uri="{FF2B5EF4-FFF2-40B4-BE49-F238E27FC236}">
                <a16:creationId xmlns:a16="http://schemas.microsoft.com/office/drawing/2014/main" id="{9AF5FAA8-1640-F330-4E0E-8213DE99E6C5}"/>
              </a:ext>
            </a:extLst>
          </p:cNvPr>
          <p:cNvSpPr txBox="1"/>
          <p:nvPr/>
        </p:nvSpPr>
        <p:spPr>
          <a:xfrm>
            <a:off x="939534" y="3952287"/>
            <a:ext cx="10518457" cy="646331"/>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精度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表示正确预测的交通事故严重程度与正确估计和错误估计的交通事故严重程度之和的比率 </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9D18BE09-FBBB-4B85-EAF8-007340897A99}"/>
              </a:ext>
            </a:extLst>
          </p:cNvPr>
          <p:cNvPicPr>
            <a:picLocks noChangeAspect="1"/>
          </p:cNvPicPr>
          <p:nvPr/>
        </p:nvPicPr>
        <p:blipFill>
          <a:blip r:embed="rId4"/>
          <a:stretch>
            <a:fillRect/>
          </a:stretch>
        </p:blipFill>
        <p:spPr>
          <a:xfrm>
            <a:off x="5362575" y="4378036"/>
            <a:ext cx="1466850" cy="609600"/>
          </a:xfrm>
          <a:prstGeom prst="rect">
            <a:avLst/>
          </a:prstGeom>
        </p:spPr>
      </p:pic>
      <p:sp>
        <p:nvSpPr>
          <p:cNvPr id="14" name="文本框 13">
            <a:extLst>
              <a:ext uri="{FF2B5EF4-FFF2-40B4-BE49-F238E27FC236}">
                <a16:creationId xmlns:a16="http://schemas.microsoft.com/office/drawing/2014/main" id="{C2BAD44C-95B3-DBB4-2FBD-5CA7565B4FD3}"/>
              </a:ext>
            </a:extLst>
          </p:cNvPr>
          <p:cNvSpPr txBox="1"/>
          <p:nvPr/>
        </p:nvSpPr>
        <p:spPr>
          <a:xfrm>
            <a:off x="939534" y="5090219"/>
            <a:ext cx="10518457" cy="646331"/>
          </a:xfrm>
          <a:prstGeom prst="rect">
            <a:avLst/>
          </a:prstGeom>
          <a:noFill/>
        </p:spPr>
        <p:txBody>
          <a:bodyPr wrap="square">
            <a:spAutoFit/>
          </a:bodyPr>
          <a:lstStyle/>
          <a:p>
            <a:pPr indent="457200"/>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分数表示精确率和召回率的调和平均值。当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分数接近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时，模型的性能会提高，而当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分数接近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时，性能会下降。</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分数是衡量分类器模型性能的指标。</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7076EB7B-C903-6234-0C27-8D4AFC68B3E7}"/>
              </a:ext>
            </a:extLst>
          </p:cNvPr>
          <p:cNvPicPr>
            <a:picLocks noChangeAspect="1"/>
          </p:cNvPicPr>
          <p:nvPr/>
        </p:nvPicPr>
        <p:blipFill>
          <a:blip r:embed="rId5"/>
          <a:stretch>
            <a:fillRect/>
          </a:stretch>
        </p:blipFill>
        <p:spPr>
          <a:xfrm>
            <a:off x="5248275" y="5755633"/>
            <a:ext cx="1695450" cy="609600"/>
          </a:xfrm>
          <a:prstGeom prst="rect">
            <a:avLst/>
          </a:prstGeom>
        </p:spPr>
      </p:pic>
    </p:spTree>
    <p:extLst>
      <p:ext uri="{BB962C8B-B14F-4D97-AF65-F5344CB8AC3E}">
        <p14:creationId xmlns:p14="http://schemas.microsoft.com/office/powerpoint/2010/main" val="1377792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567ED-CD4A-8E3D-BEA9-F756A172F820}"/>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3C18A1C9-F41A-B68D-22D1-5D8D62A39D74}"/>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15EFA95A-5DC6-7930-C219-3CF5F05ADF75}"/>
              </a:ext>
            </a:extLst>
          </p:cNvPr>
          <p:cNvSpPr txBox="1"/>
          <p:nvPr/>
        </p:nvSpPr>
        <p:spPr>
          <a:xfrm>
            <a:off x="939535" y="1102367"/>
            <a:ext cx="10518457"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实验研究中获得的结果如下表所示：最佳分类性能在第一类。与其他类别（受伤和死亡）相比，</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级数据集中给出的样本（非受伤）数量相当多。人们认为，</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Level 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的分类性能高于其他类别的原因是样本数量足够，这意味着机器学习得很好。由此可以预测，如果增加其他事故严重性级别示例的数量，机器学习性能可能会提高。</a:t>
            </a:r>
          </a:p>
        </p:txBody>
      </p:sp>
      <p:pic>
        <p:nvPicPr>
          <p:cNvPr id="6" name="图片 5">
            <a:extLst>
              <a:ext uri="{FF2B5EF4-FFF2-40B4-BE49-F238E27FC236}">
                <a16:creationId xmlns:a16="http://schemas.microsoft.com/office/drawing/2014/main" id="{9DBE5A52-F176-8948-EE6D-C27FF022922D}"/>
              </a:ext>
            </a:extLst>
          </p:cNvPr>
          <p:cNvPicPr>
            <a:picLocks noChangeAspect="1"/>
          </p:cNvPicPr>
          <p:nvPr/>
        </p:nvPicPr>
        <p:blipFill>
          <a:blip r:embed="rId2"/>
          <a:stretch>
            <a:fillRect/>
          </a:stretch>
        </p:blipFill>
        <p:spPr>
          <a:xfrm>
            <a:off x="3669175" y="2302696"/>
            <a:ext cx="4853650" cy="4407093"/>
          </a:xfrm>
          <a:prstGeom prst="rect">
            <a:avLst/>
          </a:prstGeom>
        </p:spPr>
      </p:pic>
    </p:spTree>
    <p:extLst>
      <p:ext uri="{BB962C8B-B14F-4D97-AF65-F5344CB8AC3E}">
        <p14:creationId xmlns:p14="http://schemas.microsoft.com/office/powerpoint/2010/main" val="254484902"/>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83F8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14249</TotalTime>
  <Words>1211</Words>
  <Application>Microsoft Office PowerPoint</Application>
  <PresentationFormat>宽屏</PresentationFormat>
  <Paragraphs>46</Paragraphs>
  <Slides>12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微软雅黑</vt:lpstr>
      <vt:lpstr>微软雅黑 Light</vt:lpstr>
      <vt:lpstr>Arial</vt:lpstr>
      <vt:lpstr>Times New Roman</vt:lpstr>
      <vt:lpstr>Office 主题​​</vt:lpstr>
      <vt:lpstr>组会汇报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简约学术风框架完整组会汇报PPT模板</dc:title>
  <dc:creator>汉顺</dc:creator>
  <cp:lastModifiedBy>zw l</cp:lastModifiedBy>
  <cp:revision>34</cp:revision>
  <dcterms:created xsi:type="dcterms:W3CDTF">2023-04-03T08:46:24Z</dcterms:created>
  <dcterms:modified xsi:type="dcterms:W3CDTF">2024-10-27T16:42:43Z</dcterms:modified>
</cp:coreProperties>
</file>