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6" r:id="rId3"/>
    <p:sldId id="468" r:id="rId4"/>
    <p:sldId id="589" r:id="rId5"/>
    <p:sldId id="485" r:id="rId6"/>
    <p:sldId id="586" r:id="rId8"/>
    <p:sldId id="587" r:id="rId9"/>
    <p:sldId id="588" r:id="rId10"/>
    <p:sldId id="429" r:id="rId11"/>
    <p:sldId id="373" r:id="rId12"/>
    <p:sldId id="590" r:id="rId13"/>
    <p:sldId id="597" r:id="rId14"/>
    <p:sldId id="591" r:id="rId15"/>
    <p:sldId id="592" r:id="rId16"/>
    <p:sldId id="595" r:id="rId17"/>
    <p:sldId id="596" r:id="rId18"/>
    <p:sldId id="598" r:id="rId19"/>
    <p:sldId id="593" r:id="rId20"/>
    <p:sldId id="594" r:id="rId21"/>
    <p:sldId id="572" r:id="rId22"/>
    <p:sldId id="302"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4" userDrawn="1">
          <p15:clr>
            <a:srgbClr val="A4A3A4"/>
          </p15:clr>
        </p15:guide>
        <p15:guide id="2" pos="1956" userDrawn="1">
          <p15:clr>
            <a:srgbClr val="A4A3A4"/>
          </p15:clr>
        </p15:guide>
        <p15:guide id="3" pos="5651" userDrawn="1">
          <p15:clr>
            <a:srgbClr val="A4A3A4"/>
          </p15:clr>
        </p15:guide>
        <p15:guide id="4"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624"/>
        <p:guide pos="1956"/>
        <p:guide pos="5651"/>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5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image" Target="../media/image7.png"/><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image" Target="../media/image8.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9.png"/><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2.xml"/><Relationship Id="rId3" Type="http://schemas.openxmlformats.org/officeDocument/2006/relationships/image" Target="../media/image10.png"/><Relationship Id="rId2" Type="http://schemas.openxmlformats.org/officeDocument/2006/relationships/tags" Target="../tags/tag41.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tags" Target="../tags/tag46.xml"/><Relationship Id="rId4" Type="http://schemas.openxmlformats.org/officeDocument/2006/relationships/image" Target="../media/image11.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332605" y="3613785"/>
            <a:ext cx="3735705" cy="1054100"/>
          </a:xfrm>
          <a:prstGeom prst="rect">
            <a:avLst/>
          </a:prstGeom>
          <a:noFill/>
        </p:spPr>
        <p:txBody>
          <a:bodyPr wrap="square">
            <a:noAutofit/>
          </a:bodyPr>
          <a:lstStyle/>
          <a:p>
            <a:pPr algn="dist"/>
            <a:r>
              <a:rPr lang="zh-CN" altLang="en-US" sz="6000" spc="100" dirty="0">
                <a:solidFill>
                  <a:schemeClr val="tx1"/>
                </a:solidFill>
                <a:uFillTx/>
              </a:rPr>
              <a:t>文献汇报</a:t>
            </a:r>
            <a:endParaRPr lang="zh-CN" altLang="en-US" sz="6000" spc="100" dirty="0">
              <a:solidFill>
                <a:schemeClr val="tx1"/>
              </a:solidFill>
              <a:uFillTx/>
            </a:endParaRPr>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
        <p:nvSpPr>
          <p:cNvPr id="28" name="文本框 27"/>
          <p:cNvSpPr txBox="1"/>
          <p:nvPr/>
        </p:nvSpPr>
        <p:spPr>
          <a:xfrm>
            <a:off x="4424680" y="5083175"/>
            <a:ext cx="3549015" cy="1100455"/>
          </a:xfrm>
          <a:prstGeom prst="rect">
            <a:avLst/>
          </a:prstGeom>
          <a:noFill/>
        </p:spPr>
        <p:txBody>
          <a:bodyPr wrap="none" rtlCol="0">
            <a:noAutofit/>
          </a:bodyPr>
          <a:lstStyle/>
          <a:p>
            <a:pPr indent="0" algn="ctr" fontAlgn="auto">
              <a:lnSpc>
                <a:spcPct val="150000"/>
              </a:lnSpc>
            </a:pPr>
            <a:r>
              <a:rPr lang="zh-CN" altLang="en-US" sz="2000" dirty="0"/>
              <a:t>汇报人：</a:t>
            </a:r>
            <a:r>
              <a:rPr lang="zh-CN" altLang="en-US" sz="2000" dirty="0"/>
              <a:t>曹思雨</a:t>
            </a:r>
            <a:endParaRPr lang="zh-CN" altLang="en-US" sz="2000" dirty="0"/>
          </a:p>
          <a:p>
            <a:pPr indent="0" algn="ctr" fontAlgn="auto">
              <a:lnSpc>
                <a:spcPct val="150000"/>
              </a:lnSpc>
            </a:pPr>
            <a:r>
              <a:rPr lang="zh-CN" altLang="en-US" sz="2000" dirty="0"/>
              <a:t>日期：</a:t>
            </a:r>
            <a:r>
              <a:rPr lang="en-US" altLang="zh-CN" sz="2000" dirty="0"/>
              <a:t>2024.10.23</a:t>
            </a:r>
            <a:endParaRPr lang="en-US" altLang="zh-CN" sz="2000" dirty="0"/>
          </a:p>
        </p:txBody>
      </p:sp>
      <p:pic>
        <p:nvPicPr>
          <p:cNvPr id="3" name="图片 2" descr="3"/>
          <p:cNvPicPr>
            <a:picLocks noChangeAspect="1"/>
          </p:cNvPicPr>
          <p:nvPr/>
        </p:nvPicPr>
        <p:blipFill>
          <a:blip r:embed="rId1"/>
          <a:stretch>
            <a:fillRect/>
          </a:stretch>
        </p:blipFill>
        <p:spPr>
          <a:xfrm>
            <a:off x="4828540" y="782955"/>
            <a:ext cx="2679065" cy="2567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（二）</a:t>
            </a:r>
            <a:r>
              <a:rPr lang="zh-CN" altLang="en-US" sz="2000" b="1" dirty="0"/>
              <a:t>结构模型</a:t>
            </a:r>
            <a:r>
              <a:rPr lang="zh-CN" altLang="en-US" sz="2000" b="1" dirty="0"/>
              <a:t>评估</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2" name="文本框 1"/>
          <p:cNvSpPr txBox="1"/>
          <p:nvPr>
            <p:custDataLst>
              <p:tags r:id="rId3"/>
            </p:custDataLst>
          </p:nvPr>
        </p:nvSpPr>
        <p:spPr>
          <a:xfrm>
            <a:off x="1822450" y="1686560"/>
            <a:ext cx="10360660" cy="5099685"/>
          </a:xfrm>
          <a:prstGeom prst="rect">
            <a:avLst/>
          </a:prstGeom>
          <a:noFill/>
        </p:spPr>
        <p:txBody>
          <a:bodyPr wrap="square" rtlCol="0">
            <a:noAutofit/>
          </a:bodyPr>
          <a:p>
            <a:pPr indent="0" algn="just" fontAlgn="auto">
              <a:lnSpc>
                <a:spcPct val="150000"/>
              </a:lnSpc>
            </a:pPr>
            <a:r>
              <a:rPr sz="2000" dirty="0">
                <a:sym typeface="+mn-ea"/>
              </a:rPr>
              <a:t>评估结构模型</a:t>
            </a:r>
            <a:r>
              <a:rPr lang="zh-CN" sz="2000" dirty="0">
                <a:sym typeface="+mn-ea"/>
              </a:rPr>
              <a:t>：</a:t>
            </a:r>
            <a:r>
              <a:rPr sz="2000" dirty="0"/>
              <a:t>计算</a:t>
            </a:r>
            <a:r>
              <a:rPr lang="en-US" sz="2000" dirty="0"/>
              <a:t>——</a:t>
            </a:r>
            <a:r>
              <a:rPr sz="2000" dirty="0"/>
              <a:t>路径系数（β）、t值、p值、决定系数（R</a:t>
            </a:r>
            <a:r>
              <a:rPr sz="2000" baseline="30000" dirty="0"/>
              <a:t>2</a:t>
            </a:r>
            <a:r>
              <a:rPr sz="2000" dirty="0"/>
              <a:t>）</a:t>
            </a:r>
            <a:r>
              <a:rPr lang="zh-CN" sz="2000" dirty="0"/>
              <a:t>、</a:t>
            </a:r>
            <a:r>
              <a:rPr sz="2000" dirty="0"/>
              <a:t>效应大小（f</a:t>
            </a:r>
            <a:r>
              <a:rPr sz="2000" baseline="30000" dirty="0"/>
              <a:t>2</a:t>
            </a:r>
            <a:r>
              <a:rPr sz="2000" dirty="0"/>
              <a:t>）。</a:t>
            </a:r>
            <a:endParaRPr sz="2000" dirty="0"/>
          </a:p>
          <a:p>
            <a:pPr indent="0" algn="just" fontAlgn="auto">
              <a:lnSpc>
                <a:spcPct val="150000"/>
              </a:lnSpc>
            </a:pPr>
            <a:r>
              <a:rPr sz="2000" dirty="0">
                <a:sym typeface="+mn-ea"/>
              </a:rPr>
              <a:t>R</a:t>
            </a:r>
            <a:r>
              <a:rPr sz="2000" baseline="30000" dirty="0">
                <a:sym typeface="+mn-ea"/>
              </a:rPr>
              <a:t>2</a:t>
            </a:r>
            <a:r>
              <a:rPr lang="zh-CN" sz="2000" dirty="0">
                <a:sym typeface="+mn-ea"/>
              </a:rPr>
              <a:t>：决定系数，反应因变量（</a:t>
            </a:r>
            <a:r>
              <a:rPr lang="zh-CN" sz="2000" dirty="0">
                <a:sym typeface="+mn-ea"/>
              </a:rPr>
              <a:t>内生变量）的全部变异能通过回归关系被自变量解释的比例。</a:t>
            </a:r>
            <a:endParaRPr lang="zh-CN" sz="2000" dirty="0">
              <a:sym typeface="+mn-ea"/>
            </a:endParaRPr>
          </a:p>
          <a:p>
            <a:pPr indent="0" algn="just" fontAlgn="auto">
              <a:lnSpc>
                <a:spcPct val="150000"/>
              </a:lnSpc>
            </a:pPr>
            <a:r>
              <a:rPr lang="zh-CN" sz="2000" dirty="0">
                <a:sym typeface="+mn-ea"/>
              </a:rPr>
              <a:t>结果表明：</a:t>
            </a:r>
            <a:endParaRPr lang="zh-CN" sz="2000" dirty="0">
              <a:sym typeface="+mn-ea"/>
            </a:endParaRPr>
          </a:p>
          <a:p>
            <a:pPr indent="0" algn="just" fontAlgn="auto">
              <a:lnSpc>
                <a:spcPct val="150000"/>
              </a:lnSpc>
            </a:pPr>
            <a:r>
              <a:rPr lang="zh-CN" sz="2000" dirty="0">
                <a:sym typeface="+mn-ea"/>
              </a:rPr>
              <a:t>（</a:t>
            </a:r>
            <a:r>
              <a:rPr lang="en-US" altLang="zh-CN" sz="2000" dirty="0">
                <a:sym typeface="+mn-ea"/>
              </a:rPr>
              <a:t>1</a:t>
            </a:r>
            <a:r>
              <a:rPr lang="zh-CN" sz="2000" dirty="0">
                <a:sym typeface="+mn-ea"/>
              </a:rPr>
              <a:t>）个体技术拟合——解释了32.7%的绩效预期差异；</a:t>
            </a:r>
            <a:endParaRPr lang="zh-CN" sz="2000" dirty="0">
              <a:sym typeface="+mn-ea"/>
            </a:endParaRPr>
          </a:p>
          <a:p>
            <a:pPr indent="0" algn="just" fontAlgn="auto">
              <a:lnSpc>
                <a:spcPct val="150000"/>
              </a:lnSpc>
            </a:pPr>
            <a:r>
              <a:rPr lang="zh-CN" sz="2000" dirty="0">
                <a:sym typeface="+mn-ea"/>
              </a:rPr>
              <a:t>（</a:t>
            </a:r>
            <a:r>
              <a:rPr lang="en-US" altLang="zh-CN" sz="2000" dirty="0">
                <a:sym typeface="+mn-ea"/>
              </a:rPr>
              <a:t>2</a:t>
            </a:r>
            <a:r>
              <a:rPr lang="zh-CN" sz="2000" dirty="0">
                <a:sym typeface="+mn-ea"/>
              </a:rPr>
              <a:t>）任务技术拟合——解释了45.6%的努力预期差异；</a:t>
            </a:r>
            <a:endParaRPr lang="zh-CN" sz="2000" dirty="0">
              <a:sym typeface="+mn-ea"/>
            </a:endParaRPr>
          </a:p>
          <a:p>
            <a:pPr indent="0" algn="just" fontAlgn="auto">
              <a:lnSpc>
                <a:spcPct val="150000"/>
              </a:lnSpc>
            </a:pPr>
            <a:r>
              <a:rPr lang="zh-CN" sz="2000" dirty="0">
                <a:sym typeface="+mn-ea"/>
              </a:rPr>
              <a:t>（</a:t>
            </a:r>
            <a:r>
              <a:rPr lang="en-US" altLang="zh-CN" sz="2000" dirty="0">
                <a:sym typeface="+mn-ea"/>
              </a:rPr>
              <a:t>3</a:t>
            </a:r>
            <a:r>
              <a:rPr lang="zh-CN" sz="2000" dirty="0">
                <a:sym typeface="+mn-ea"/>
              </a:rPr>
              <a:t>）绩效预期、努力预期、社会影响力、促进条件、享乐动机——解释了65%的行为意图差异。</a:t>
            </a:r>
            <a:endParaRPr lang="zh-CN" sz="2000" dirty="0">
              <a:sym typeface="+mn-ea"/>
            </a:endParaRPr>
          </a:p>
          <a:p>
            <a:pPr indent="0" algn="just" fontAlgn="auto">
              <a:lnSpc>
                <a:spcPct val="150000"/>
              </a:lnSpc>
            </a:pPr>
            <a:r>
              <a:rPr lang="en-US" sz="2000" dirty="0"/>
              <a:t>f</a:t>
            </a:r>
            <a:r>
              <a:rPr sz="2000" baseline="30000" dirty="0"/>
              <a:t>2</a:t>
            </a:r>
            <a:r>
              <a:rPr lang="zh-CN" sz="2000" dirty="0"/>
              <a:t>：</a:t>
            </a:r>
            <a:r>
              <a:rPr sz="2000" dirty="0"/>
              <a:t>检查外源性构建体对内源性构建体的影响</a:t>
            </a:r>
            <a:r>
              <a:rPr lang="zh-CN" sz="2000" dirty="0"/>
              <a:t>。</a:t>
            </a:r>
            <a:endParaRPr lang="zh-CN" sz="2000" dirty="0"/>
          </a:p>
          <a:p>
            <a:pPr indent="0" algn="just" fontAlgn="auto">
              <a:lnSpc>
                <a:spcPct val="150000"/>
              </a:lnSpc>
            </a:pPr>
            <a:r>
              <a:rPr lang="zh-CN" sz="2000" dirty="0"/>
              <a:t>f</a:t>
            </a:r>
            <a:r>
              <a:rPr lang="zh-CN" sz="2000" baseline="30000" dirty="0"/>
              <a:t>2</a:t>
            </a:r>
            <a:r>
              <a:rPr lang="zh-CN" sz="2000" dirty="0"/>
              <a:t>的值为0.02</a:t>
            </a:r>
            <a:r>
              <a:rPr lang="en-US" altLang="zh-CN" sz="2000" dirty="0"/>
              <a:t>——</a:t>
            </a:r>
            <a:r>
              <a:rPr lang="zh-CN" sz="2000" dirty="0"/>
              <a:t>效应小；</a:t>
            </a:r>
            <a:endParaRPr lang="zh-CN" sz="2000" dirty="0"/>
          </a:p>
          <a:p>
            <a:pPr indent="0" algn="just" fontAlgn="auto">
              <a:lnSpc>
                <a:spcPct val="150000"/>
              </a:lnSpc>
            </a:pPr>
            <a:r>
              <a:rPr lang="zh-CN" sz="2000" dirty="0">
                <a:sym typeface="+mn-ea"/>
              </a:rPr>
              <a:t>f</a:t>
            </a:r>
            <a:r>
              <a:rPr lang="zh-CN" sz="2000" baseline="30000" dirty="0">
                <a:sym typeface="+mn-ea"/>
              </a:rPr>
              <a:t>2</a:t>
            </a:r>
            <a:r>
              <a:rPr lang="zh-CN" sz="2000" dirty="0">
                <a:sym typeface="+mn-ea"/>
              </a:rPr>
              <a:t>的值为</a:t>
            </a:r>
            <a:r>
              <a:rPr lang="zh-CN" sz="2000" dirty="0"/>
              <a:t>0.15</a:t>
            </a:r>
            <a:r>
              <a:rPr lang="en-US" altLang="zh-CN" sz="2000" dirty="0"/>
              <a:t>——</a:t>
            </a:r>
            <a:r>
              <a:rPr lang="zh-CN" sz="2000" dirty="0">
                <a:sym typeface="+mn-ea"/>
              </a:rPr>
              <a:t>效应中等；</a:t>
            </a:r>
            <a:endParaRPr lang="zh-CN" sz="2000" dirty="0"/>
          </a:p>
          <a:p>
            <a:pPr indent="0" algn="just" fontAlgn="auto">
              <a:lnSpc>
                <a:spcPct val="150000"/>
              </a:lnSpc>
            </a:pPr>
            <a:r>
              <a:rPr lang="zh-CN" sz="2000" dirty="0">
                <a:sym typeface="+mn-ea"/>
              </a:rPr>
              <a:t>f</a:t>
            </a:r>
            <a:r>
              <a:rPr lang="zh-CN" sz="2000" baseline="30000" dirty="0">
                <a:sym typeface="+mn-ea"/>
              </a:rPr>
              <a:t>2</a:t>
            </a:r>
            <a:r>
              <a:rPr lang="zh-CN" sz="2000" dirty="0">
                <a:sym typeface="+mn-ea"/>
              </a:rPr>
              <a:t>的值为</a:t>
            </a:r>
            <a:r>
              <a:rPr lang="zh-CN" sz="2000" dirty="0"/>
              <a:t>0.35</a:t>
            </a:r>
            <a:r>
              <a:rPr lang="en-US" altLang="zh-CN" sz="2000" dirty="0"/>
              <a:t>——</a:t>
            </a:r>
            <a:r>
              <a:rPr lang="zh-CN" sz="2000" dirty="0">
                <a:sym typeface="+mn-ea"/>
              </a:rPr>
              <a:t>效应</a:t>
            </a:r>
            <a:r>
              <a:rPr lang="zh-CN" sz="2000" dirty="0"/>
              <a:t>大。</a:t>
            </a:r>
            <a:endParaRPr lang="zh-C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（二）</a:t>
            </a:r>
            <a:r>
              <a:rPr lang="zh-CN" altLang="en-US" sz="2000" b="1" dirty="0"/>
              <a:t>结构模型</a:t>
            </a:r>
            <a:r>
              <a:rPr lang="zh-CN" altLang="en-US" sz="2000" b="1" dirty="0"/>
              <a:t>评估</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2" name="文本框 1"/>
          <p:cNvSpPr txBox="1"/>
          <p:nvPr>
            <p:custDataLst>
              <p:tags r:id="rId3"/>
            </p:custDataLst>
          </p:nvPr>
        </p:nvSpPr>
        <p:spPr>
          <a:xfrm>
            <a:off x="1822450" y="1894840"/>
            <a:ext cx="3806825" cy="1946910"/>
          </a:xfrm>
          <a:prstGeom prst="rect">
            <a:avLst/>
          </a:prstGeom>
          <a:noFill/>
        </p:spPr>
        <p:txBody>
          <a:bodyPr wrap="square" rtlCol="0">
            <a:noAutofit/>
          </a:bodyPr>
          <a:p>
            <a:pPr indent="0" algn="just" fontAlgn="auto">
              <a:lnSpc>
                <a:spcPct val="150000"/>
              </a:lnSpc>
            </a:pPr>
            <a:r>
              <a:rPr sz="2000" dirty="0"/>
              <a:t>假设检验结果</a:t>
            </a:r>
            <a:r>
              <a:rPr lang="zh-CN" sz="2000" dirty="0"/>
              <a:t>，见</a:t>
            </a:r>
            <a:r>
              <a:rPr lang="zh-CN" sz="2000" dirty="0"/>
              <a:t>表。</a:t>
            </a:r>
            <a:endParaRPr lang="zh-CN" sz="2000" dirty="0"/>
          </a:p>
          <a:p>
            <a:pPr indent="0" algn="just" fontAlgn="auto">
              <a:lnSpc>
                <a:spcPct val="150000"/>
              </a:lnSpc>
            </a:pPr>
            <a:r>
              <a:rPr lang="zh-CN" sz="2000" dirty="0"/>
              <a:t>9个假设中，</a:t>
            </a:r>
            <a:r>
              <a:rPr lang="zh-CN" altLang="en-US" sz="2000" dirty="0"/>
              <a:t>不支持</a:t>
            </a:r>
            <a:r>
              <a:rPr lang="en-US" altLang="zh-CN" sz="2000" dirty="0"/>
              <a:t>H1</a:t>
            </a:r>
            <a:r>
              <a:rPr lang="zh-CN" altLang="en-US" sz="2000" dirty="0"/>
              <a:t>、</a:t>
            </a:r>
            <a:r>
              <a:rPr lang="en-US" altLang="zh-CN" sz="2000" dirty="0"/>
              <a:t>H9</a:t>
            </a:r>
            <a:r>
              <a:rPr lang="zh-CN" altLang="en-US" sz="2000" dirty="0"/>
              <a:t>。</a:t>
            </a:r>
            <a:endParaRPr lang="zh-CN" altLang="en-US" sz="2000" dirty="0"/>
          </a:p>
        </p:txBody>
      </p:sp>
      <p:pic>
        <p:nvPicPr>
          <p:cNvPr id="5" name="图片 5" descr="1728921794852"/>
          <p:cNvPicPr>
            <a:picLocks noChangeAspect="1"/>
          </p:cNvPicPr>
          <p:nvPr/>
        </p:nvPicPr>
        <p:blipFill>
          <a:blip r:embed="rId4"/>
          <a:stretch>
            <a:fillRect/>
          </a:stretch>
        </p:blipFill>
        <p:spPr>
          <a:xfrm>
            <a:off x="5629275" y="962660"/>
            <a:ext cx="4787900" cy="5894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（三）重要性能图分析</a:t>
            </a:r>
            <a:r>
              <a:rPr lang="en-US" altLang="zh-CN" sz="2000" b="1" dirty="0"/>
              <a:t>——可以更好地了解PLS-SEM结果</a:t>
            </a:r>
            <a:endParaRPr lang="en-US" altLang="zh-CN"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2" name="文本框 1"/>
          <p:cNvSpPr txBox="1"/>
          <p:nvPr>
            <p:custDataLst>
              <p:tags r:id="rId3"/>
            </p:custDataLst>
          </p:nvPr>
        </p:nvSpPr>
        <p:spPr>
          <a:xfrm>
            <a:off x="1686560" y="5441315"/>
            <a:ext cx="10379075" cy="1416685"/>
          </a:xfrm>
          <a:prstGeom prst="rect">
            <a:avLst/>
          </a:prstGeom>
          <a:noFill/>
        </p:spPr>
        <p:txBody>
          <a:bodyPr wrap="square" rtlCol="0">
            <a:noAutofit/>
          </a:bodyPr>
          <a:p>
            <a:pPr indent="0" algn="just" fontAlgn="auto">
              <a:lnSpc>
                <a:spcPct val="150000"/>
              </a:lnSpc>
            </a:pPr>
            <a:r>
              <a:rPr sz="2000" dirty="0">
                <a:sym typeface="+mn-ea"/>
              </a:rPr>
              <a:t>每个变量</a:t>
            </a:r>
            <a:r>
              <a:rPr lang="zh-CN" sz="2000" dirty="0">
                <a:sym typeface="+mn-ea"/>
              </a:rPr>
              <a:t>的</a:t>
            </a:r>
            <a:r>
              <a:rPr sz="2000" dirty="0"/>
              <a:t>重要性</a:t>
            </a:r>
            <a:r>
              <a:rPr lang="zh-CN" sz="2000" dirty="0"/>
              <a:t>方面</a:t>
            </a:r>
            <a:r>
              <a:rPr sz="2000" dirty="0"/>
              <a:t>，</a:t>
            </a:r>
            <a:r>
              <a:rPr sz="2000" dirty="0">
                <a:sym typeface="+mn-ea"/>
              </a:rPr>
              <a:t>影响行为意愿</a:t>
            </a:r>
            <a:r>
              <a:rPr sz="2000" dirty="0"/>
              <a:t>：</a:t>
            </a:r>
            <a:endParaRPr sz="2000" dirty="0"/>
          </a:p>
          <a:p>
            <a:pPr indent="0" algn="just" fontAlgn="auto">
              <a:lnSpc>
                <a:spcPct val="150000"/>
              </a:lnSpc>
            </a:pPr>
            <a:r>
              <a:rPr sz="2000" dirty="0"/>
              <a:t>（1）最重要变量：社会影响。</a:t>
            </a:r>
            <a:endParaRPr sz="2000" dirty="0"/>
          </a:p>
          <a:p>
            <a:pPr indent="0" algn="just" fontAlgn="auto">
              <a:lnSpc>
                <a:spcPct val="150000"/>
              </a:lnSpc>
            </a:pPr>
            <a:r>
              <a:rPr sz="2000" dirty="0"/>
              <a:t>（2）其次是：促进条件、享乐动机、绩效预期、任务技术拟合、个人技术拟合、努力预期。</a:t>
            </a:r>
            <a:endParaRPr sz="2000" dirty="0"/>
          </a:p>
        </p:txBody>
      </p:sp>
      <p:pic>
        <p:nvPicPr>
          <p:cNvPr id="6" name="图片 6" descr="1728921889457"/>
          <p:cNvPicPr>
            <a:picLocks noChangeAspect="1"/>
          </p:cNvPicPr>
          <p:nvPr/>
        </p:nvPicPr>
        <p:blipFill>
          <a:blip r:embed="rId4"/>
          <a:stretch>
            <a:fillRect/>
          </a:stretch>
        </p:blipFill>
        <p:spPr>
          <a:xfrm>
            <a:off x="1676400" y="2137093"/>
            <a:ext cx="5269230" cy="3377565"/>
          </a:xfrm>
          <a:prstGeom prst="rect">
            <a:avLst/>
          </a:prstGeom>
        </p:spPr>
      </p:pic>
      <p:sp>
        <p:nvSpPr>
          <p:cNvPr id="4" name="文本框 3"/>
          <p:cNvSpPr txBox="1"/>
          <p:nvPr>
            <p:custDataLst>
              <p:tags r:id="rId5"/>
            </p:custDataLst>
          </p:nvPr>
        </p:nvSpPr>
        <p:spPr>
          <a:xfrm>
            <a:off x="1949450" y="1686560"/>
            <a:ext cx="9435465" cy="631825"/>
          </a:xfrm>
          <a:prstGeom prst="rect">
            <a:avLst/>
          </a:prstGeom>
          <a:noFill/>
        </p:spPr>
        <p:txBody>
          <a:bodyPr wrap="square" rtlCol="0">
            <a:noAutofit/>
          </a:bodyPr>
          <a:p>
            <a:pPr indent="0" algn="just" fontAlgn="auto">
              <a:lnSpc>
                <a:spcPct val="150000"/>
              </a:lnSpc>
            </a:pPr>
            <a:r>
              <a:rPr sz="2000" dirty="0"/>
              <a:t>机器人的行为意愿作为目标变量</a:t>
            </a:r>
            <a:r>
              <a:rPr lang="zh-CN" sz="2000" dirty="0"/>
              <a:t>，IPMA结果如图。</a:t>
            </a:r>
            <a:endParaRPr lang="zh-CN" sz="2000" dirty="0"/>
          </a:p>
        </p:txBody>
      </p:sp>
      <p:sp>
        <p:nvSpPr>
          <p:cNvPr id="5" name="文本框 4"/>
          <p:cNvSpPr txBox="1"/>
          <p:nvPr>
            <p:custDataLst>
              <p:tags r:id="rId6"/>
            </p:custDataLst>
          </p:nvPr>
        </p:nvSpPr>
        <p:spPr>
          <a:xfrm>
            <a:off x="7079615" y="2755265"/>
            <a:ext cx="5112385" cy="2613660"/>
          </a:xfrm>
          <a:prstGeom prst="rect">
            <a:avLst/>
          </a:prstGeom>
          <a:noFill/>
        </p:spPr>
        <p:txBody>
          <a:bodyPr wrap="square" rtlCol="0">
            <a:noAutofit/>
          </a:bodyPr>
          <a:p>
            <a:pPr indent="0" algn="just" fontAlgn="auto">
              <a:lnSpc>
                <a:spcPct val="150000"/>
              </a:lnSpc>
            </a:pPr>
            <a:r>
              <a:rPr sz="2000" dirty="0"/>
              <a:t>每个变量的性能</a:t>
            </a:r>
            <a:r>
              <a:rPr lang="zh-CN" sz="2000" dirty="0"/>
              <a:t>方面</a:t>
            </a:r>
            <a:r>
              <a:rPr sz="2000" dirty="0">
                <a:sym typeface="+mn-ea"/>
              </a:rPr>
              <a:t>，</a:t>
            </a:r>
            <a:r>
              <a:rPr sz="2000" dirty="0">
                <a:sym typeface="+mn-ea"/>
              </a:rPr>
              <a:t>影响行为意愿</a:t>
            </a:r>
            <a:r>
              <a:rPr sz="2000" dirty="0"/>
              <a:t>：</a:t>
            </a:r>
            <a:endParaRPr sz="2000" dirty="0"/>
          </a:p>
          <a:p>
            <a:pPr indent="0" algn="just" fontAlgn="auto">
              <a:lnSpc>
                <a:spcPct val="150000"/>
              </a:lnSpc>
            </a:pPr>
            <a:r>
              <a:rPr sz="2000" dirty="0"/>
              <a:t>（1）最高的变量：享乐动机。</a:t>
            </a:r>
            <a:endParaRPr sz="2000" dirty="0"/>
          </a:p>
          <a:p>
            <a:pPr indent="0" algn="just" fontAlgn="auto">
              <a:lnSpc>
                <a:spcPct val="150000"/>
              </a:lnSpc>
            </a:pPr>
            <a:r>
              <a:rPr sz="2000" dirty="0"/>
              <a:t>（2）其次是：绩效预期、努力预期、任务技术拟合、个人技术拟合、促进条件、社会影响。</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60145"/>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四）人工神经网络结果</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4" name="文本框 3"/>
          <p:cNvSpPr txBox="1"/>
          <p:nvPr>
            <p:custDataLst>
              <p:tags r:id="rId3"/>
            </p:custDataLst>
          </p:nvPr>
        </p:nvSpPr>
        <p:spPr>
          <a:xfrm>
            <a:off x="1760855" y="1818005"/>
            <a:ext cx="10305415" cy="1742440"/>
          </a:xfrm>
          <a:prstGeom prst="rect">
            <a:avLst/>
          </a:prstGeom>
          <a:noFill/>
        </p:spPr>
        <p:txBody>
          <a:bodyPr wrap="square" rtlCol="0">
            <a:noAutofit/>
          </a:bodyPr>
          <a:p>
            <a:pPr indent="0" algn="just" fontAlgn="auto">
              <a:lnSpc>
                <a:spcPct val="150000"/>
              </a:lnSpc>
            </a:pPr>
            <a:r>
              <a:rPr sz="2000" dirty="0">
                <a:sym typeface="+mn-ea"/>
              </a:rPr>
              <a:t>从PLS-SEM结果中提取了重要因素作为输入</a:t>
            </a:r>
            <a:r>
              <a:rPr lang="en-US" sz="2000" dirty="0">
                <a:sym typeface="+mn-ea"/>
              </a:rPr>
              <a:t>——</a:t>
            </a:r>
            <a:r>
              <a:rPr sz="2000" dirty="0"/>
              <a:t>防止ANN中的模型过拟合</a:t>
            </a:r>
            <a:r>
              <a:rPr lang="zh-CN" sz="2000" dirty="0"/>
              <a:t>。</a:t>
            </a:r>
            <a:endParaRPr sz="2000" dirty="0"/>
          </a:p>
          <a:p>
            <a:pPr indent="0" algn="just" fontAlgn="auto">
              <a:lnSpc>
                <a:spcPct val="150000"/>
              </a:lnSpc>
            </a:pPr>
            <a:r>
              <a:rPr sz="2000" dirty="0"/>
              <a:t>三个因变量</a:t>
            </a:r>
            <a:r>
              <a:rPr lang="zh-CN" sz="2000" dirty="0"/>
              <a:t>，但只</a:t>
            </a:r>
            <a:r>
              <a:rPr sz="2000" dirty="0"/>
              <a:t>创建两个ANN模型：</a:t>
            </a:r>
            <a:endParaRPr sz="2000" dirty="0"/>
          </a:p>
          <a:p>
            <a:pPr indent="0" algn="just" fontAlgn="auto">
              <a:lnSpc>
                <a:spcPct val="150000"/>
              </a:lnSpc>
            </a:pPr>
            <a:r>
              <a:rPr sz="2000" dirty="0"/>
              <a:t>（1）用于行为意图；（2）用于努力预期。</a:t>
            </a:r>
            <a:endParaRPr sz="2000" dirty="0"/>
          </a:p>
        </p:txBody>
      </p:sp>
      <p:sp>
        <p:nvSpPr>
          <p:cNvPr id="3" name="文本框 2"/>
          <p:cNvSpPr txBox="1"/>
          <p:nvPr>
            <p:custDataLst>
              <p:tags r:id="rId4"/>
            </p:custDataLst>
          </p:nvPr>
        </p:nvSpPr>
        <p:spPr>
          <a:xfrm>
            <a:off x="1760855" y="3448685"/>
            <a:ext cx="10422255" cy="2703195"/>
          </a:xfrm>
          <a:prstGeom prst="rect">
            <a:avLst/>
          </a:prstGeom>
          <a:noFill/>
        </p:spPr>
        <p:txBody>
          <a:bodyPr wrap="square" rtlCol="0">
            <a:noAutofit/>
          </a:bodyPr>
          <a:p>
            <a:pPr indent="0" algn="just" fontAlgn="auto">
              <a:lnSpc>
                <a:spcPct val="150000"/>
              </a:lnSpc>
            </a:pPr>
            <a:r>
              <a:rPr lang="zh-CN" sz="2000" dirty="0"/>
              <a:t>说明：</a:t>
            </a:r>
            <a:r>
              <a:rPr sz="2000" dirty="0"/>
              <a:t>无法对绩效预期进行建模，</a:t>
            </a:r>
            <a:r>
              <a:rPr lang="zh-CN" sz="2000" dirty="0"/>
              <a:t>其</a:t>
            </a:r>
            <a:r>
              <a:rPr sz="2000" dirty="0"/>
              <a:t>预测因子</a:t>
            </a:r>
            <a:r>
              <a:rPr lang="en-US" sz="2000" dirty="0"/>
              <a:t>H1</a:t>
            </a:r>
            <a:r>
              <a:rPr sz="2000" dirty="0"/>
              <a:t>不受支持，这使得它在任务技术拟合方面</a:t>
            </a:r>
            <a:r>
              <a:rPr lang="en-US" sz="2000" dirty="0"/>
              <a:t>H3</a:t>
            </a:r>
            <a:r>
              <a:rPr sz="2000" dirty="0"/>
              <a:t>是一一对应的关系。</a:t>
            </a:r>
            <a:endParaRPr sz="2000" dirty="0"/>
          </a:p>
          <a:p>
            <a:pPr indent="0" algn="just" fontAlgn="auto">
              <a:lnSpc>
                <a:spcPct val="150000"/>
              </a:lnSpc>
            </a:pPr>
            <a:r>
              <a:rPr lang="zh-CN" sz="2000" dirty="0">
                <a:sym typeface="+mn-ea"/>
              </a:rPr>
              <a:t>模型</a:t>
            </a:r>
            <a:r>
              <a:rPr lang="zh-CN" sz="2000" dirty="0">
                <a:sym typeface="+mn-ea"/>
              </a:rPr>
              <a:t>制作：</a:t>
            </a:r>
            <a:r>
              <a:rPr lang="zh-CN" sz="2000" dirty="0">
                <a:sym typeface="+mn-ea"/>
              </a:rPr>
              <a:t>多层感知器，又称</a:t>
            </a:r>
            <a:r>
              <a:rPr lang="zh-CN" sz="2000" dirty="0">
                <a:sym typeface="+mn-ea"/>
              </a:rPr>
              <a:t>人工神经网络</a:t>
            </a:r>
            <a:endParaRPr lang="zh-CN" sz="2000" dirty="0"/>
          </a:p>
          <a:p>
            <a:pPr indent="0" algn="just" fontAlgn="auto">
              <a:lnSpc>
                <a:spcPct val="150000"/>
              </a:lnSpc>
            </a:pPr>
            <a:r>
              <a:rPr lang="zh-CN" sz="2000" dirty="0">
                <a:sym typeface="+mn-ea"/>
              </a:rPr>
              <a:t>本研究的ANN模型的结构有两个隐藏层</a:t>
            </a:r>
            <a:r>
              <a:rPr lang="en-US" altLang="zh-CN" sz="2000" dirty="0">
                <a:sym typeface="+mn-ea"/>
              </a:rPr>
              <a:t>——</a:t>
            </a:r>
            <a:r>
              <a:rPr lang="zh-CN" sz="2000" dirty="0">
                <a:sym typeface="+mn-ea"/>
              </a:rPr>
              <a:t>使用两个隐藏层可以模拟不连续函数。</a:t>
            </a:r>
            <a:endParaRPr lang="zh-CN" sz="2000" dirty="0"/>
          </a:p>
          <a:p>
            <a:pPr indent="0" algn="just" fontAlgn="auto">
              <a:lnSpc>
                <a:spcPct val="150000"/>
              </a:lnSpc>
            </a:pPr>
            <a:r>
              <a:rPr lang="zh-CN" sz="2000" dirty="0"/>
              <a:t>为了防止过拟合——采用10倍交叉验证方法，将数据分成90：10的比例用于训练和测试。</a:t>
            </a:r>
            <a:endParaRPr 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四）人工神经网络结果</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4" name="文本框 3"/>
          <p:cNvSpPr txBox="1"/>
          <p:nvPr>
            <p:custDataLst>
              <p:tags r:id="rId3"/>
            </p:custDataLst>
          </p:nvPr>
        </p:nvSpPr>
        <p:spPr>
          <a:xfrm>
            <a:off x="1949450" y="1686560"/>
            <a:ext cx="9435465" cy="643255"/>
          </a:xfrm>
          <a:prstGeom prst="rect">
            <a:avLst/>
          </a:prstGeom>
          <a:noFill/>
        </p:spPr>
        <p:txBody>
          <a:bodyPr wrap="square" rtlCol="0">
            <a:noAutofit/>
          </a:bodyPr>
          <a:p>
            <a:pPr indent="0" algn="just" fontAlgn="auto">
              <a:lnSpc>
                <a:spcPct val="150000"/>
              </a:lnSpc>
            </a:pPr>
            <a:r>
              <a:rPr lang="zh-CN" sz="2000" dirty="0"/>
              <a:t>（</a:t>
            </a:r>
            <a:r>
              <a:rPr lang="en-US" altLang="zh-CN" sz="2000" dirty="0"/>
              <a:t>1</a:t>
            </a:r>
            <a:r>
              <a:rPr lang="zh-CN" sz="2000" dirty="0"/>
              <a:t>）</a:t>
            </a:r>
            <a:r>
              <a:rPr sz="2000" dirty="0"/>
              <a:t>行为</a:t>
            </a:r>
            <a:r>
              <a:rPr lang="zh-CN" sz="2000" dirty="0"/>
              <a:t>意愿</a:t>
            </a:r>
            <a:r>
              <a:rPr sz="2000" dirty="0"/>
              <a:t>的ANN模型：</a:t>
            </a:r>
            <a:endParaRPr sz="2000" dirty="0"/>
          </a:p>
        </p:txBody>
      </p:sp>
      <p:pic>
        <p:nvPicPr>
          <p:cNvPr id="7" name="图片 7" descr="1728922005157"/>
          <p:cNvPicPr>
            <a:picLocks noChangeAspect="1"/>
          </p:cNvPicPr>
          <p:nvPr/>
        </p:nvPicPr>
        <p:blipFill>
          <a:blip r:embed="rId4"/>
          <a:stretch>
            <a:fillRect/>
          </a:stretch>
        </p:blipFill>
        <p:spPr>
          <a:xfrm>
            <a:off x="1695450" y="2160905"/>
            <a:ext cx="5839460" cy="3848735"/>
          </a:xfrm>
          <a:prstGeom prst="rect">
            <a:avLst/>
          </a:prstGeom>
        </p:spPr>
      </p:pic>
      <p:sp>
        <p:nvSpPr>
          <p:cNvPr id="2" name="文本框 1"/>
          <p:cNvSpPr txBox="1"/>
          <p:nvPr>
            <p:custDataLst>
              <p:tags r:id="rId5"/>
            </p:custDataLst>
          </p:nvPr>
        </p:nvSpPr>
        <p:spPr>
          <a:xfrm>
            <a:off x="7357110" y="2234565"/>
            <a:ext cx="4826000" cy="2550160"/>
          </a:xfrm>
          <a:prstGeom prst="rect">
            <a:avLst/>
          </a:prstGeom>
          <a:noFill/>
        </p:spPr>
        <p:txBody>
          <a:bodyPr wrap="square" rtlCol="0">
            <a:noAutofit/>
          </a:bodyPr>
          <a:p>
            <a:pPr indent="0" algn="just" fontAlgn="auto">
              <a:lnSpc>
                <a:spcPct val="150000"/>
              </a:lnSpc>
            </a:pPr>
            <a:r>
              <a:rPr lang="en-US" altLang="zh-CN" sz="2000" dirty="0"/>
              <a:t>a.</a:t>
            </a:r>
            <a:r>
              <a:rPr sz="2000" dirty="0"/>
              <a:t>第一层生成了3个隐藏神经元；</a:t>
            </a:r>
            <a:endParaRPr sz="2000" dirty="0"/>
          </a:p>
          <a:p>
            <a:pPr indent="0" algn="just" fontAlgn="auto">
              <a:lnSpc>
                <a:spcPct val="150000"/>
              </a:lnSpc>
            </a:pPr>
            <a:r>
              <a:rPr lang="en-US" sz="2000" dirty="0"/>
              <a:t>b.</a:t>
            </a:r>
            <a:r>
              <a:rPr sz="2000" dirty="0"/>
              <a:t>第二层生成了2个隐藏神经元。</a:t>
            </a:r>
            <a:endParaRPr sz="2000" dirty="0"/>
          </a:p>
          <a:p>
            <a:pPr indent="0" algn="just" fontAlgn="auto">
              <a:lnSpc>
                <a:spcPct val="150000"/>
              </a:lnSpc>
            </a:pPr>
            <a:endParaRPr sz="2000" dirty="0"/>
          </a:p>
          <a:p>
            <a:pPr indent="0" algn="just" fontAlgn="auto">
              <a:lnSpc>
                <a:spcPct val="150000"/>
              </a:lnSpc>
            </a:pPr>
            <a:r>
              <a:rPr sz="2000" dirty="0"/>
              <a:t>模型1显示了——作为输出层的行为意图如何受到四个重要结构的影响。</a:t>
            </a:r>
            <a:endParaRPr sz="2000" dirty="0"/>
          </a:p>
        </p:txBody>
      </p:sp>
      <p:sp>
        <p:nvSpPr>
          <p:cNvPr id="3" name="文本框 2"/>
          <p:cNvSpPr txBox="1"/>
          <p:nvPr>
            <p:custDataLst>
              <p:tags r:id="rId6"/>
            </p:custDataLst>
          </p:nvPr>
        </p:nvSpPr>
        <p:spPr>
          <a:xfrm>
            <a:off x="1694815" y="6009005"/>
            <a:ext cx="9435465" cy="643255"/>
          </a:xfrm>
          <a:prstGeom prst="rect">
            <a:avLst/>
          </a:prstGeom>
          <a:noFill/>
        </p:spPr>
        <p:txBody>
          <a:bodyPr wrap="square" rtlCol="0">
            <a:noAutofit/>
          </a:bodyPr>
          <a:p>
            <a:pPr indent="0" algn="just" fontAlgn="auto">
              <a:lnSpc>
                <a:spcPct val="150000"/>
              </a:lnSpc>
            </a:pPr>
            <a:r>
              <a:rPr sz="2000" dirty="0"/>
              <a:t>隐藏层和输出层中使用的激活函数是sigmoid函数</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四）人工神经网络结果</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4" name="文本框 3"/>
          <p:cNvSpPr txBox="1"/>
          <p:nvPr>
            <p:custDataLst>
              <p:tags r:id="rId3"/>
            </p:custDataLst>
          </p:nvPr>
        </p:nvSpPr>
        <p:spPr>
          <a:xfrm>
            <a:off x="1694815" y="6009005"/>
            <a:ext cx="9435465" cy="643255"/>
          </a:xfrm>
          <a:prstGeom prst="rect">
            <a:avLst/>
          </a:prstGeom>
          <a:noFill/>
        </p:spPr>
        <p:txBody>
          <a:bodyPr wrap="square" rtlCol="0">
            <a:noAutofit/>
          </a:bodyPr>
          <a:p>
            <a:pPr indent="0" algn="just" fontAlgn="auto">
              <a:lnSpc>
                <a:spcPct val="150000"/>
              </a:lnSpc>
            </a:pPr>
            <a:r>
              <a:rPr sz="2000" dirty="0"/>
              <a:t>隐藏层和输出层中使用的激活函数是sigmoid函数</a:t>
            </a:r>
            <a:endParaRPr sz="2000" dirty="0"/>
          </a:p>
        </p:txBody>
      </p:sp>
      <p:pic>
        <p:nvPicPr>
          <p:cNvPr id="8" name="图片 8" descr="1728922035451"/>
          <p:cNvPicPr>
            <a:picLocks noChangeAspect="1"/>
          </p:cNvPicPr>
          <p:nvPr/>
        </p:nvPicPr>
        <p:blipFill>
          <a:blip r:embed="rId4"/>
          <a:stretch>
            <a:fillRect/>
          </a:stretch>
        </p:blipFill>
        <p:spPr>
          <a:xfrm>
            <a:off x="1694815" y="2193290"/>
            <a:ext cx="5951855" cy="3784600"/>
          </a:xfrm>
          <a:prstGeom prst="rect">
            <a:avLst/>
          </a:prstGeom>
        </p:spPr>
      </p:pic>
      <p:sp>
        <p:nvSpPr>
          <p:cNvPr id="2" name="文本框 1"/>
          <p:cNvSpPr txBox="1"/>
          <p:nvPr>
            <p:custDataLst>
              <p:tags r:id="rId5"/>
            </p:custDataLst>
          </p:nvPr>
        </p:nvSpPr>
        <p:spPr>
          <a:xfrm>
            <a:off x="7430770" y="2234565"/>
            <a:ext cx="4752340" cy="2445385"/>
          </a:xfrm>
          <a:prstGeom prst="rect">
            <a:avLst/>
          </a:prstGeom>
          <a:noFill/>
        </p:spPr>
        <p:txBody>
          <a:bodyPr wrap="square" rtlCol="0">
            <a:noAutofit/>
          </a:bodyPr>
          <a:p>
            <a:pPr indent="0" algn="just" fontAlgn="auto">
              <a:lnSpc>
                <a:spcPct val="150000"/>
              </a:lnSpc>
            </a:pPr>
            <a:r>
              <a:rPr sz="2000" dirty="0"/>
              <a:t>每一层都有两个隐藏神经元</a:t>
            </a:r>
            <a:r>
              <a:rPr lang="zh-CN" sz="2000" dirty="0"/>
              <a:t>；</a:t>
            </a:r>
            <a:endParaRPr lang="zh-CN" sz="2000" dirty="0"/>
          </a:p>
          <a:p>
            <a:pPr indent="0" algn="just" fontAlgn="auto">
              <a:lnSpc>
                <a:spcPct val="150000"/>
              </a:lnSpc>
            </a:pPr>
            <a:endParaRPr lang="zh-CN" sz="2000" dirty="0"/>
          </a:p>
          <a:p>
            <a:pPr indent="0" algn="just" fontAlgn="auto">
              <a:lnSpc>
                <a:spcPct val="150000"/>
              </a:lnSpc>
            </a:pPr>
            <a:r>
              <a:rPr lang="zh-CN" sz="2000" dirty="0"/>
              <a:t>模型2显示了——作为输出层的努力预期</a:t>
            </a:r>
            <a:r>
              <a:rPr sz="2000" dirty="0">
                <a:sym typeface="+mn-ea"/>
              </a:rPr>
              <a:t>如何受到</a:t>
            </a:r>
            <a:r>
              <a:rPr lang="zh-CN" sz="2000" dirty="0">
                <a:sym typeface="+mn-ea"/>
              </a:rPr>
              <a:t>作为输入的</a:t>
            </a:r>
            <a:r>
              <a:rPr lang="zh-CN" sz="2000" dirty="0">
                <a:sym typeface="+mn-ea"/>
              </a:rPr>
              <a:t>两</a:t>
            </a:r>
            <a:r>
              <a:rPr sz="2000" dirty="0">
                <a:sym typeface="+mn-ea"/>
              </a:rPr>
              <a:t>个重要结构的影响</a:t>
            </a:r>
            <a:r>
              <a:rPr lang="zh-CN" sz="2000" dirty="0"/>
              <a:t>。</a:t>
            </a:r>
            <a:endParaRPr lang="zh-CN" sz="2000" dirty="0"/>
          </a:p>
        </p:txBody>
      </p:sp>
      <p:sp>
        <p:nvSpPr>
          <p:cNvPr id="3" name="文本框 2"/>
          <p:cNvSpPr txBox="1"/>
          <p:nvPr>
            <p:custDataLst>
              <p:tags r:id="rId6"/>
            </p:custDataLst>
          </p:nvPr>
        </p:nvSpPr>
        <p:spPr>
          <a:xfrm>
            <a:off x="1957705" y="1686560"/>
            <a:ext cx="9435465" cy="643255"/>
          </a:xfrm>
          <a:prstGeom prst="rect">
            <a:avLst/>
          </a:prstGeom>
          <a:noFill/>
        </p:spPr>
        <p:txBody>
          <a:bodyPr wrap="square" rtlCol="0">
            <a:noAutofit/>
          </a:bodyPr>
          <a:p>
            <a:pPr indent="0" algn="just" fontAlgn="auto">
              <a:lnSpc>
                <a:spcPct val="150000"/>
              </a:lnSpc>
            </a:pPr>
            <a:r>
              <a:rPr lang="zh-CN" sz="2000" dirty="0"/>
              <a:t>（</a:t>
            </a:r>
            <a:r>
              <a:rPr lang="en-US" altLang="zh-CN" sz="2000" dirty="0"/>
              <a:t>2</a:t>
            </a:r>
            <a:r>
              <a:rPr lang="zh-CN" sz="2000" dirty="0"/>
              <a:t>）</a:t>
            </a:r>
            <a:r>
              <a:rPr sz="2000" dirty="0"/>
              <a:t>努力预期的ANN模型：</a:t>
            </a:r>
            <a:endParaRP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735455" y="1686560"/>
            <a:ext cx="10215245" cy="1094105"/>
          </a:xfrm>
          <a:prstGeom prst="rect">
            <a:avLst/>
          </a:prstGeom>
          <a:noFill/>
        </p:spPr>
        <p:txBody>
          <a:bodyPr wrap="square" rtlCol="0">
            <a:noAutofit/>
          </a:bodyPr>
          <a:p>
            <a:pPr indent="0" algn="just" fontAlgn="auto">
              <a:lnSpc>
                <a:spcPct val="150000"/>
              </a:lnSpc>
            </a:pPr>
            <a:r>
              <a:rPr sz="2000" dirty="0">
                <a:sym typeface="+mn-ea"/>
              </a:rPr>
              <a:t>测试10个计算网络的均方根误差（RMSE）</a:t>
            </a:r>
            <a:r>
              <a:rPr lang="en-US" sz="2000" dirty="0">
                <a:sym typeface="+mn-ea"/>
              </a:rPr>
              <a:t>——</a:t>
            </a:r>
            <a:r>
              <a:rPr sz="2000" dirty="0">
                <a:sym typeface="+mn-ea"/>
              </a:rPr>
              <a:t>更好地了解两个ANN模型的预测准确性</a:t>
            </a:r>
            <a:r>
              <a:rPr lang="zh-CN" sz="2000" dirty="0">
                <a:sym typeface="+mn-ea"/>
              </a:rPr>
              <a:t>。</a:t>
            </a:r>
            <a:endParaRPr sz="2000" dirty="0">
              <a:sym typeface="+mn-ea"/>
            </a:endParaRPr>
          </a:p>
          <a:p>
            <a:pPr indent="0" algn="just" fontAlgn="auto">
              <a:lnSpc>
                <a:spcPct val="150000"/>
              </a:lnSpc>
            </a:pPr>
            <a:r>
              <a:rPr sz="2000" dirty="0">
                <a:sym typeface="+mn-ea"/>
              </a:rPr>
              <a:t>两个模型中用于训练和测试的RMSE值、平均值和标准差</a:t>
            </a:r>
            <a:r>
              <a:rPr lang="zh-CN" sz="2000" dirty="0">
                <a:sym typeface="+mn-ea"/>
              </a:rPr>
              <a:t>，</a:t>
            </a:r>
            <a:r>
              <a:rPr lang="zh-CN" sz="2000" dirty="0">
                <a:sym typeface="+mn-ea"/>
              </a:rPr>
              <a:t>见图。</a:t>
            </a:r>
            <a:endParaRPr lang="zh-CN" sz="2000" dirty="0">
              <a:sym typeface="+mn-ea"/>
            </a:endParaRPr>
          </a:p>
        </p:txBody>
      </p:sp>
      <p:pic>
        <p:nvPicPr>
          <p:cNvPr id="9" name="图片 9" descr="1728922097320"/>
          <p:cNvPicPr>
            <a:picLocks noChangeAspect="1"/>
          </p:cNvPicPr>
          <p:nvPr/>
        </p:nvPicPr>
        <p:blipFill>
          <a:blip r:embed="rId3"/>
          <a:stretch>
            <a:fillRect/>
          </a:stretch>
        </p:blipFill>
        <p:spPr>
          <a:xfrm>
            <a:off x="2499995" y="2677160"/>
            <a:ext cx="5960745" cy="4180205"/>
          </a:xfrm>
          <a:prstGeom prst="rect">
            <a:avLst/>
          </a:prstGeom>
        </p:spPr>
      </p:pic>
      <p:sp>
        <p:nvSpPr>
          <p:cNvPr id="4" name="文本框 3"/>
          <p:cNvSpPr txBox="1"/>
          <p:nvPr>
            <p:custDataLst>
              <p:tags r:id="rId4"/>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四）人工神经网络结果</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五）敏感性分析</a:t>
            </a:r>
            <a:endParaRPr lang="zh-CN" altLang="en-US" sz="2000" b="1" dirty="0"/>
          </a:p>
        </p:txBody>
      </p:sp>
      <p:sp>
        <p:nvSpPr>
          <p:cNvPr id="7" name="文本框 6"/>
          <p:cNvSpPr txBox="1"/>
          <p:nvPr>
            <p:custDataLst>
              <p:tags r:id="rId3"/>
            </p:custDataLst>
          </p:nvPr>
        </p:nvSpPr>
        <p:spPr>
          <a:xfrm>
            <a:off x="1735455" y="1686560"/>
            <a:ext cx="4293235" cy="600075"/>
          </a:xfrm>
          <a:prstGeom prst="rect">
            <a:avLst/>
          </a:prstGeom>
          <a:noFill/>
        </p:spPr>
        <p:txBody>
          <a:bodyPr wrap="square" rtlCol="0">
            <a:noAutofit/>
          </a:bodyPr>
          <a:p>
            <a:pPr indent="0" algn="just" fontAlgn="auto">
              <a:lnSpc>
                <a:spcPct val="150000"/>
              </a:lnSpc>
            </a:pPr>
            <a:r>
              <a:rPr lang="zh-CN" altLang="en-US" sz="2000" dirty="0"/>
              <a:t>模型1：行为</a:t>
            </a:r>
            <a:r>
              <a:rPr lang="zh-CN" altLang="en-US" sz="2000" dirty="0"/>
              <a:t>意愿的ANN模型</a:t>
            </a:r>
            <a:endParaRPr lang="zh-CN" altLang="en-US"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10" name="图片 10" descr="1728922130348"/>
          <p:cNvPicPr>
            <a:picLocks noChangeAspect="1"/>
          </p:cNvPicPr>
          <p:nvPr/>
        </p:nvPicPr>
        <p:blipFill>
          <a:blip r:embed="rId4"/>
          <a:stretch>
            <a:fillRect/>
          </a:stretch>
        </p:blipFill>
        <p:spPr>
          <a:xfrm>
            <a:off x="6242050" y="2049780"/>
            <a:ext cx="4959350" cy="3433445"/>
          </a:xfrm>
          <a:prstGeom prst="rect">
            <a:avLst/>
          </a:prstGeom>
        </p:spPr>
      </p:pic>
      <p:sp>
        <p:nvSpPr>
          <p:cNvPr id="2" name="文本框 1"/>
          <p:cNvSpPr txBox="1"/>
          <p:nvPr>
            <p:custDataLst>
              <p:tags r:id="rId5"/>
            </p:custDataLst>
          </p:nvPr>
        </p:nvSpPr>
        <p:spPr>
          <a:xfrm>
            <a:off x="1735455" y="5183505"/>
            <a:ext cx="9879330" cy="1674495"/>
          </a:xfrm>
          <a:prstGeom prst="rect">
            <a:avLst/>
          </a:prstGeom>
          <a:noFill/>
        </p:spPr>
        <p:txBody>
          <a:bodyPr wrap="square" rtlCol="0">
            <a:noAutofit/>
          </a:bodyPr>
          <a:p>
            <a:pPr indent="0" algn="just" fontAlgn="auto">
              <a:lnSpc>
                <a:spcPct val="150000"/>
              </a:lnSpc>
            </a:pPr>
            <a:r>
              <a:rPr lang="zh-CN" altLang="en-US" sz="2000" dirty="0"/>
              <a:t>影响行为</a:t>
            </a:r>
            <a:r>
              <a:rPr lang="zh-CN" altLang="en-US" sz="2000" dirty="0"/>
              <a:t>意愿：</a:t>
            </a:r>
            <a:endParaRPr lang="zh-CN" altLang="en-US" sz="2000" dirty="0"/>
          </a:p>
          <a:p>
            <a:pPr indent="0" algn="just" fontAlgn="auto">
              <a:lnSpc>
                <a:spcPct val="150000"/>
              </a:lnSpc>
            </a:pPr>
            <a:r>
              <a:rPr lang="zh-CN" altLang="en-US" sz="2000" dirty="0"/>
              <a:t>（1）最重要因素：社会影响——标准化重要性为94.5%。</a:t>
            </a:r>
            <a:endParaRPr lang="zh-CN" altLang="en-US" sz="2000" dirty="0"/>
          </a:p>
          <a:p>
            <a:pPr indent="0" algn="just" fontAlgn="auto">
              <a:lnSpc>
                <a:spcPct val="150000"/>
              </a:lnSpc>
            </a:pPr>
            <a:r>
              <a:rPr lang="zh-CN" altLang="en-US" sz="2000" dirty="0"/>
              <a:t>（2）其次因素是：促进条件（85.5%）、绩效预期（76.3%）和享乐动机（67.2%）。</a:t>
            </a:r>
            <a:endParaRPr lang="zh-CN" altLang="en-US" sz="2000" dirty="0"/>
          </a:p>
        </p:txBody>
      </p:sp>
      <p:pic>
        <p:nvPicPr>
          <p:cNvPr id="13" name="图片 13" descr="1728923102326"/>
          <p:cNvPicPr>
            <a:picLocks noChangeAspect="1"/>
          </p:cNvPicPr>
          <p:nvPr/>
        </p:nvPicPr>
        <p:blipFill>
          <a:blip r:embed="rId6"/>
          <a:stretch>
            <a:fillRect/>
          </a:stretch>
        </p:blipFill>
        <p:spPr>
          <a:xfrm>
            <a:off x="1735455" y="2374900"/>
            <a:ext cx="4098925" cy="2993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五）敏感性分析</a:t>
            </a:r>
            <a:endParaRPr lang="zh-CN" altLang="en-US" sz="2000" b="1"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
        <p:nvSpPr>
          <p:cNvPr id="2" name="文本框 1"/>
          <p:cNvSpPr txBox="1"/>
          <p:nvPr>
            <p:custDataLst>
              <p:tags r:id="rId3"/>
            </p:custDataLst>
          </p:nvPr>
        </p:nvSpPr>
        <p:spPr>
          <a:xfrm>
            <a:off x="1735455" y="1686560"/>
            <a:ext cx="4293235" cy="600075"/>
          </a:xfrm>
          <a:prstGeom prst="rect">
            <a:avLst/>
          </a:prstGeom>
          <a:noFill/>
        </p:spPr>
        <p:txBody>
          <a:bodyPr wrap="square" rtlCol="0">
            <a:noAutofit/>
          </a:bodyPr>
          <a:p>
            <a:pPr indent="0" algn="just" fontAlgn="auto">
              <a:lnSpc>
                <a:spcPct val="150000"/>
              </a:lnSpc>
            </a:pPr>
            <a:r>
              <a:rPr lang="zh-CN" altLang="en-US" sz="2000" dirty="0">
                <a:sym typeface="+mn-ea"/>
              </a:rPr>
              <a:t>模型</a:t>
            </a:r>
            <a:r>
              <a:rPr lang="en-US" altLang="zh-CN" sz="2000" dirty="0">
                <a:sym typeface="+mn-ea"/>
              </a:rPr>
              <a:t>2</a:t>
            </a:r>
            <a:r>
              <a:rPr lang="zh-CN" altLang="en-US" sz="2000" dirty="0">
                <a:sym typeface="+mn-ea"/>
              </a:rPr>
              <a:t>：努力预期的ANN模型</a:t>
            </a:r>
            <a:endParaRPr lang="zh-CN" altLang="en-US" sz="2000" dirty="0"/>
          </a:p>
        </p:txBody>
      </p:sp>
      <p:sp>
        <p:nvSpPr>
          <p:cNvPr id="3" name="文本框 2"/>
          <p:cNvSpPr txBox="1"/>
          <p:nvPr>
            <p:custDataLst>
              <p:tags r:id="rId4"/>
            </p:custDataLst>
          </p:nvPr>
        </p:nvSpPr>
        <p:spPr>
          <a:xfrm>
            <a:off x="1735455" y="5183505"/>
            <a:ext cx="9879330" cy="1674495"/>
          </a:xfrm>
          <a:prstGeom prst="rect">
            <a:avLst/>
          </a:prstGeom>
          <a:noFill/>
        </p:spPr>
        <p:txBody>
          <a:bodyPr wrap="square" rtlCol="0">
            <a:noAutofit/>
          </a:bodyPr>
          <a:p>
            <a:pPr indent="0" algn="just" fontAlgn="auto">
              <a:lnSpc>
                <a:spcPct val="150000"/>
              </a:lnSpc>
            </a:pPr>
            <a:r>
              <a:rPr lang="zh-CN" altLang="en-US" sz="2000" dirty="0"/>
              <a:t>影响努力预期：</a:t>
            </a:r>
            <a:endParaRPr lang="zh-CN" altLang="en-US" sz="2000" dirty="0"/>
          </a:p>
          <a:p>
            <a:pPr indent="0" algn="just" fontAlgn="auto">
              <a:lnSpc>
                <a:spcPct val="150000"/>
              </a:lnSpc>
            </a:pPr>
            <a:r>
              <a:rPr lang="zh-CN" altLang="en-US" sz="2000" dirty="0"/>
              <a:t>（1）最重要的结构：任务技术拟合——标准化重要性为 99.4%。</a:t>
            </a:r>
            <a:endParaRPr lang="zh-CN" altLang="en-US" sz="2000" dirty="0"/>
          </a:p>
          <a:p>
            <a:pPr indent="0" algn="just" fontAlgn="auto">
              <a:lnSpc>
                <a:spcPct val="150000"/>
              </a:lnSpc>
            </a:pPr>
            <a:r>
              <a:rPr lang="zh-CN" altLang="en-US" sz="2000" dirty="0"/>
              <a:t>（2）其次因素是：个体技术拟合——标准化重要性为68%。</a:t>
            </a:r>
            <a:endParaRPr lang="zh-CN" altLang="en-US" sz="2000" dirty="0"/>
          </a:p>
        </p:txBody>
      </p:sp>
      <p:pic>
        <p:nvPicPr>
          <p:cNvPr id="11" name="图片 11" descr="1728922159709"/>
          <p:cNvPicPr>
            <a:picLocks noChangeAspect="1"/>
          </p:cNvPicPr>
          <p:nvPr/>
        </p:nvPicPr>
        <p:blipFill>
          <a:blip r:embed="rId5"/>
          <a:stretch>
            <a:fillRect/>
          </a:stretch>
        </p:blipFill>
        <p:spPr>
          <a:xfrm>
            <a:off x="6168390" y="2188845"/>
            <a:ext cx="5309870" cy="3301365"/>
          </a:xfrm>
          <a:prstGeom prst="rect">
            <a:avLst/>
          </a:prstGeom>
        </p:spPr>
      </p:pic>
      <p:pic>
        <p:nvPicPr>
          <p:cNvPr id="13" name="图片 13" descr="1728923102326"/>
          <p:cNvPicPr>
            <a:picLocks noChangeAspect="1"/>
          </p:cNvPicPr>
          <p:nvPr/>
        </p:nvPicPr>
        <p:blipFill>
          <a:blip r:embed="rId6"/>
          <a:stretch>
            <a:fillRect/>
          </a:stretch>
        </p:blipFill>
        <p:spPr>
          <a:xfrm>
            <a:off x="1735455" y="2374900"/>
            <a:ext cx="4098925" cy="29933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3" name="文本框 12"/>
          <p:cNvSpPr txBox="1"/>
          <p:nvPr>
            <p:custDataLst>
              <p:tags r:id="rId2"/>
            </p:custDataLst>
          </p:nvPr>
        </p:nvSpPr>
        <p:spPr>
          <a:xfrm>
            <a:off x="1612265" y="1214120"/>
            <a:ext cx="10587355" cy="46443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本研究整合了（</a:t>
            </a:r>
            <a:r>
              <a:rPr lang="en-US" altLang="zh-CN" sz="2000" dirty="0"/>
              <a:t>1</a:t>
            </a:r>
            <a:r>
              <a:rPr lang="zh-CN" altLang="en-US" sz="2000" dirty="0"/>
              <a:t>）技术接受；（</a:t>
            </a:r>
            <a:r>
              <a:rPr lang="en-US" altLang="zh-CN" sz="2000" dirty="0"/>
              <a:t>2</a:t>
            </a:r>
            <a:r>
              <a:rPr lang="zh-CN" altLang="en-US" sz="2000" dirty="0"/>
              <a:t>）使用扩展统一理论（UTAUT2）；（</a:t>
            </a:r>
            <a:r>
              <a:rPr lang="en-US" altLang="zh-CN" sz="2000" dirty="0"/>
              <a:t>3</a:t>
            </a:r>
            <a:r>
              <a:rPr lang="zh-CN" altLang="en-US" sz="2000" dirty="0"/>
              <a:t>）任务技术拟合（TTF）来研究机器人在高等教育中的采用情况。</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基于来自大学生的177份</a:t>
            </a:r>
            <a:r>
              <a:rPr lang="zh-CN" altLang="en-US" sz="2000" dirty="0"/>
              <a:t>样本，使用混合结构方程模型和人工神经网络（SEM-ANN）方法验证了所提出的模型。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研究结果表明：</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）努力预期受个人技术拟合和任务技术拟合的正向影响。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）绩效预期在很大程度上是由任务技术拟合</a:t>
            </a:r>
            <a:r>
              <a:rPr lang="zh-CN" altLang="en-US" sz="2000" dirty="0">
                <a:sym typeface="+mn-ea"/>
              </a:rPr>
              <a:t>影响</a:t>
            </a:r>
            <a:r>
              <a:rPr lang="zh-CN" altLang="en-US" sz="2000" dirty="0"/>
              <a:t>的，而不是个体技术拟合。</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3</a:t>
            </a:r>
            <a:r>
              <a:rPr lang="zh-CN" altLang="en-US" sz="2000" dirty="0"/>
              <a:t>）结果还支持绩效预期、社会影响、促进条件和享乐动机在影响行为意图中的作用，后者的方差为65%。</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ANN结果为94.5%，标准化值显示社会影响是影响机器人行为</a:t>
            </a:r>
            <a:r>
              <a:rPr lang="zh-CN" altLang="en-US" sz="2000" dirty="0"/>
              <a:t>意愿的最重要因素。</a:t>
            </a:r>
            <a:endParaRPr lang="zh-CN" altLang="en-US" sz="2000" dirty="0"/>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五、研究</a:t>
            </a:r>
            <a:r>
              <a:rPr lang="zh-CN" altLang="en-US" sz="2400" b="1" dirty="0">
                <a:solidFill>
                  <a:schemeClr val="accent1"/>
                </a:solidFill>
                <a:sym typeface="+mn-ea"/>
              </a:rPr>
              <a:t>总结</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总结启发</a:t>
              </a:r>
              <a:endParaRPr lang="zh-CN" altLang="en-US" sz="2000" b="1" dirty="0">
                <a:solidFill>
                  <a:schemeClr val="bg1"/>
                </a:solidFill>
              </a:endParaRPr>
            </a:p>
          </p:txBody>
        </p:sp>
        <p:sp>
          <p:nvSpPr>
            <p:cNvPr id="8" name="文本框 7"/>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17" name="文本框 16"/>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0" y="1045210"/>
            <a:ext cx="12192000" cy="5266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bg1"/>
              </a:solidFill>
            </a:endParaRPr>
          </a:p>
        </p:txBody>
      </p:sp>
      <p:sp>
        <p:nvSpPr>
          <p:cNvPr id="4" name="文本框 3"/>
          <p:cNvSpPr txBox="1"/>
          <p:nvPr/>
        </p:nvSpPr>
        <p:spPr>
          <a:xfrm>
            <a:off x="635" y="1300480"/>
            <a:ext cx="12191365" cy="4755515"/>
          </a:xfrm>
          <a:prstGeom prst="rect">
            <a:avLst/>
          </a:prstGeom>
          <a:noFill/>
        </p:spPr>
        <p:txBody>
          <a:bodyPr wrap="square" rtlCol="0">
            <a:noAutofit/>
          </a:bodyPr>
          <a:p>
            <a:pPr indent="0" algn="ctr" fontAlgn="auto">
              <a:lnSpc>
                <a:spcPct val="150000"/>
              </a:lnSpc>
              <a:buClrTx/>
              <a:buSzTx/>
              <a:buFontTx/>
            </a:pPr>
            <a:r>
              <a:rPr lang="zh-CN" altLang="en-US" sz="2400" b="1" dirty="0">
                <a:solidFill>
                  <a:schemeClr val="bg1"/>
                </a:solidFill>
              </a:rPr>
              <a:t>Are students ready for robots in higher education? Examining the adoption </a:t>
            </a:r>
            <a:endParaRPr lang="zh-CN" altLang="en-US" sz="2400" b="1" dirty="0">
              <a:solidFill>
                <a:schemeClr val="bg1"/>
              </a:solidFill>
            </a:endParaRPr>
          </a:p>
          <a:p>
            <a:pPr indent="0" algn="ctr" fontAlgn="auto">
              <a:lnSpc>
                <a:spcPct val="150000"/>
              </a:lnSpc>
              <a:buClrTx/>
              <a:buSzTx/>
              <a:buFontTx/>
            </a:pPr>
            <a:r>
              <a:rPr lang="zh-CN" altLang="en-US" sz="2400" b="1" dirty="0">
                <a:solidFill>
                  <a:schemeClr val="bg1"/>
                </a:solidFill>
              </a:rPr>
              <a:t>of robots by integrating UTAUT2 and TTF using a hybrid </a:t>
            </a:r>
            <a:endParaRPr lang="zh-CN" altLang="en-US" sz="2400" b="1" dirty="0">
              <a:solidFill>
                <a:schemeClr val="bg1"/>
              </a:solidFill>
            </a:endParaRPr>
          </a:p>
          <a:p>
            <a:pPr indent="0" algn="ctr" fontAlgn="auto">
              <a:lnSpc>
                <a:spcPct val="150000"/>
              </a:lnSpc>
              <a:buClrTx/>
              <a:buSzTx/>
              <a:buFontTx/>
            </a:pPr>
            <a:r>
              <a:rPr lang="zh-CN" altLang="en-US" sz="2400" b="1" dirty="0">
                <a:solidFill>
                  <a:schemeClr val="bg1"/>
                </a:solidFill>
              </a:rPr>
              <a:t>SEM-ANN approach </a:t>
            </a:r>
            <a:endParaRPr lang="zh-CN" altLang="en-US" sz="2400" b="1" dirty="0">
              <a:solidFill>
                <a:schemeClr val="bg1"/>
              </a:solidFill>
            </a:endParaRPr>
          </a:p>
          <a:p>
            <a:pPr indent="0" algn="ctr" fontAlgn="auto">
              <a:lnSpc>
                <a:spcPct val="150000"/>
              </a:lnSpc>
              <a:buClrTx/>
              <a:buSzTx/>
              <a:buFontTx/>
            </a:pPr>
            <a:r>
              <a:rPr lang="zh-CN" altLang="en-US" sz="2800" b="1" dirty="0">
                <a:solidFill>
                  <a:schemeClr val="bg1"/>
                </a:solidFill>
                <a:sym typeface="+mn-ea"/>
              </a:rPr>
              <a:t>学生准备好在高等教育中使用机器人了吗？</a:t>
            </a:r>
            <a:endParaRPr lang="zh-CN" altLang="en-US" sz="2800" b="1" dirty="0">
              <a:solidFill>
                <a:schemeClr val="bg1"/>
              </a:solidFill>
              <a:sym typeface="+mn-ea"/>
            </a:endParaRPr>
          </a:p>
          <a:p>
            <a:pPr indent="0" algn="ctr" fontAlgn="auto">
              <a:lnSpc>
                <a:spcPct val="150000"/>
              </a:lnSpc>
              <a:buClrTx/>
              <a:buSzTx/>
              <a:buFontTx/>
            </a:pPr>
            <a:r>
              <a:rPr lang="zh-CN" altLang="en-US" sz="2800" b="1" dirty="0">
                <a:solidFill>
                  <a:schemeClr val="bg1"/>
                </a:solidFill>
                <a:sym typeface="+mn-ea"/>
              </a:rPr>
              <a:t>通过使用混合SEM-ANN方法集成UTAUT2和TTF来研究机器人的采用情况</a:t>
            </a:r>
            <a:endParaRPr lang="zh-CN" altLang="en-US" sz="2800" b="1" dirty="0">
              <a:solidFill>
                <a:schemeClr val="bg1"/>
              </a:solidFill>
              <a:sym typeface="+mn-ea"/>
            </a:endParaRPr>
          </a:p>
          <a:p>
            <a:pPr indent="0" algn="ctr" fontAlgn="auto">
              <a:lnSpc>
                <a:spcPct val="200000"/>
              </a:lnSpc>
              <a:buClrTx/>
              <a:buSzTx/>
              <a:buFontTx/>
            </a:pPr>
            <a:r>
              <a:rPr lang="zh-CN" altLang="en-US" sz="2000" b="1" dirty="0">
                <a:solidFill>
                  <a:schemeClr val="bg1"/>
                </a:solidFill>
              </a:rPr>
              <a:t>作者：Faisal Suhail，Mouhand Adel, Mostafa Al-Emran，Adi Ahmad AlQudah</a:t>
            </a:r>
            <a:endParaRPr lang="zh-CN" altLang="en-US" sz="2000" b="1" dirty="0">
              <a:solidFill>
                <a:schemeClr val="bg1"/>
              </a:solidFill>
            </a:endParaRPr>
          </a:p>
          <a:p>
            <a:pPr indent="0" algn="ctr" fontAlgn="auto">
              <a:lnSpc>
                <a:spcPct val="200000"/>
              </a:lnSpc>
              <a:buClrTx/>
              <a:buSzTx/>
              <a:buFontTx/>
            </a:pPr>
            <a:r>
              <a:rPr lang="zh-CN" altLang="en-US" sz="2000" b="1" dirty="0">
                <a:solidFill>
                  <a:schemeClr val="bg1"/>
                </a:solidFill>
              </a:rPr>
              <a:t> 期刊：Technology in Society </a:t>
            </a:r>
            <a:endParaRPr lang="zh-CN" altLang="en-US"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24</a:t>
            </a:r>
            <a:endParaRPr lang="en-US" altLang="zh-CN" sz="20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880485" y="2442845"/>
            <a:ext cx="4977765" cy="1417320"/>
          </a:xfrm>
          <a:prstGeom prst="rect">
            <a:avLst/>
          </a:prstGeom>
          <a:noFill/>
        </p:spPr>
        <p:txBody>
          <a:bodyPr wrap="none" rtlCol="0">
            <a:noAutofit/>
          </a:bodyPr>
          <a:lstStyle/>
          <a:p>
            <a:pPr algn="ctr"/>
            <a:r>
              <a:rPr lang="zh-CN" altLang="en-US" sz="6600" b="1" spc="300" dirty="0"/>
              <a:t>感谢观看！</a:t>
            </a:r>
            <a:endParaRPr lang="en-US" altLang="zh-CN" sz="66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p:cNvSpPr txBox="1"/>
          <p:nvPr/>
        </p:nvSpPr>
        <p:spPr>
          <a:xfrm>
            <a:off x="0" y="1671955"/>
            <a:ext cx="12192000" cy="3829050"/>
          </a:xfrm>
          <a:prstGeom prst="rect">
            <a:avLst/>
          </a:prstGeom>
          <a:noFill/>
        </p:spPr>
        <p:txBody>
          <a:bodyPr wrap="square" rtlCol="0">
            <a:noAutofit/>
          </a:bodyPr>
          <a:p>
            <a:pPr indent="0" algn="ctr" fontAlgn="auto">
              <a:lnSpc>
                <a:spcPct val="150000"/>
              </a:lnSpc>
              <a:buClrTx/>
              <a:buSzTx/>
              <a:buFontTx/>
            </a:pPr>
            <a:r>
              <a:rPr lang="zh-CN" altLang="en-US" sz="2400" b="1" dirty="0">
                <a:solidFill>
                  <a:schemeClr val="bg1"/>
                </a:solidFill>
              </a:rPr>
              <a:t>Campus commute mode choice in a college town: An application of the </a:t>
            </a:r>
            <a:endParaRPr lang="zh-CN" altLang="en-US" sz="2400" b="1" dirty="0">
              <a:solidFill>
                <a:schemeClr val="bg1"/>
              </a:solidFill>
            </a:endParaRPr>
          </a:p>
          <a:p>
            <a:pPr indent="0" algn="ctr" fontAlgn="auto">
              <a:lnSpc>
                <a:spcPct val="150000"/>
              </a:lnSpc>
              <a:buClrTx/>
              <a:buSzTx/>
              <a:buFontTx/>
            </a:pPr>
            <a:r>
              <a:rPr lang="zh-CN" altLang="en-US" sz="2400" b="1" dirty="0">
                <a:solidFill>
                  <a:schemeClr val="bg1"/>
                </a:solidFill>
              </a:rPr>
              <a:t>integrated choice and latent variable (ICLV) model </a:t>
            </a:r>
            <a:endParaRPr lang="zh-CN" altLang="en-US" sz="2400" b="1" dirty="0">
              <a:solidFill>
                <a:schemeClr val="bg1"/>
              </a:solidFill>
            </a:endParaRPr>
          </a:p>
          <a:p>
            <a:pPr indent="0" algn="ctr" fontAlgn="auto">
              <a:lnSpc>
                <a:spcPct val="200000"/>
              </a:lnSpc>
              <a:buClrTx/>
              <a:buSzTx/>
              <a:buFontTx/>
            </a:pPr>
            <a:r>
              <a:rPr lang="zh-CN" altLang="en-US" sz="2800" b="1" dirty="0">
                <a:solidFill>
                  <a:schemeClr val="bg1"/>
                </a:solidFill>
                <a:sym typeface="+mn-ea"/>
              </a:rPr>
              <a:t>大学城校园通勤方式选择研究：综合选择与潜在变量（ICLV）模型的应用</a:t>
            </a:r>
            <a:endParaRPr lang="zh-CN" altLang="en-US" sz="2800" b="1" dirty="0">
              <a:solidFill>
                <a:schemeClr val="bg1"/>
              </a:solidFill>
              <a:sym typeface="+mn-ea"/>
            </a:endParaRPr>
          </a:p>
          <a:p>
            <a:pPr indent="0" algn="ctr" fontAlgn="auto">
              <a:lnSpc>
                <a:spcPct val="200000"/>
              </a:lnSpc>
              <a:buClrTx/>
              <a:buSzTx/>
              <a:buFontTx/>
            </a:pPr>
            <a:r>
              <a:rPr lang="zh-CN" altLang="en-US" sz="2000" b="1" dirty="0">
                <a:solidFill>
                  <a:schemeClr val="bg1"/>
                </a:solidFill>
              </a:rPr>
              <a:t>作者：Junghwan Kim，Bumsoo Lee</a:t>
            </a:r>
            <a:endParaRPr lang="zh-CN" altLang="en-US" sz="2400" b="1" dirty="0">
              <a:solidFill>
                <a:schemeClr val="bg1"/>
              </a:solidFill>
            </a:endParaRPr>
          </a:p>
          <a:p>
            <a:pPr indent="0" algn="ctr" fontAlgn="auto">
              <a:lnSpc>
                <a:spcPct val="150000"/>
              </a:lnSpc>
              <a:buClrTx/>
              <a:buSzTx/>
              <a:buFontTx/>
            </a:pPr>
            <a:r>
              <a:rPr lang="zh-CN" altLang="en-US" sz="2000" b="1" dirty="0">
                <a:solidFill>
                  <a:schemeClr val="bg1"/>
                </a:solidFill>
              </a:rPr>
              <a:t>期刊：Travel Behaviour and Society</a:t>
            </a:r>
            <a:endParaRPr lang="zh-CN" altLang="en-US"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23</a:t>
            </a:r>
            <a:endParaRPr lang="en-US" altLang="zh-CN" sz="2000" b="1" dirty="0">
              <a:solidFill>
                <a:schemeClr val="bg1"/>
              </a:solidFill>
            </a:endParaRPr>
          </a:p>
        </p:txBody>
      </p:sp>
      <p:pic>
        <p:nvPicPr>
          <p:cNvPr id="2" name="图片 1"/>
          <p:cNvPicPr>
            <a:picLocks noChangeAspect="1"/>
          </p:cNvPicPr>
          <p:nvPr/>
        </p:nvPicPr>
        <p:blipFill>
          <a:blip r:embed="rId1"/>
          <a:stretch>
            <a:fillRect/>
          </a:stretch>
        </p:blipFill>
        <p:spPr>
          <a:xfrm>
            <a:off x="766445" y="165735"/>
            <a:ext cx="9143365" cy="6692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595120" y="1382395"/>
            <a:ext cx="10587990" cy="54756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尽管将机器人应用于教育中很受欢迎，但在个人层面研究影响机器人在高等教育中使用的决定因素的研究有限。此外，从技术和用户的角度来看，人们对机器人如何适应教育任务知之甚少。使用机器人进行教育的社会和激励方面，以及该技术对教育活动的适用性可能会影响学生的行为</a:t>
            </a:r>
            <a:r>
              <a:rPr lang="zh-CN" altLang="en-US" sz="2000" dirty="0"/>
              <a:t>意愿。</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但是，IT采用文献没有提供全面衡量这些方面的模型。为了解决这些差距，本研究通过将“技术接受和使用扩展统一理论（UTAUT2）”与“任务技术拟合（TTF）”相结合，开发了一个理论模型。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UTAUT2提供了预测技术接受度因素的全面视角，并能够阐明新兴技术的采用。另一方面，TTF模型评估了技术能力与其旨在支持的特定任务之间的兼容性，强调了技术特性和用户需求之间拟合的重要性。因此，将这两个模型结合起来，为增强我们对教育环境中如何采用技术的理解提供了重要的机会。</a:t>
            </a:r>
            <a:endParaRPr lang="zh-CN" altLang="en-US" sz="2000" dirty="0"/>
          </a:p>
        </p:txBody>
      </p:sp>
      <p:grpSp>
        <p:nvGrpSpPr>
          <p:cNvPr id="10" name="组合 9"/>
          <p:cNvGrpSpPr/>
          <p:nvPr/>
        </p:nvGrpSpPr>
        <p:grpSpPr>
          <a:xfrm>
            <a:off x="0" y="699770"/>
            <a:ext cx="1604010" cy="5452110"/>
            <a:chOff x="0" y="1102"/>
            <a:chExt cx="2526" cy="8586"/>
          </a:xfrm>
        </p:grpSpPr>
        <p:grpSp>
          <p:nvGrpSpPr>
            <p:cNvPr id="15" name="组合 14"/>
            <p:cNvGrpSpPr/>
            <p:nvPr/>
          </p:nvGrpSpPr>
          <p:grpSpPr>
            <a:xfrm>
              <a:off x="0" y="1102"/>
              <a:ext cx="2526" cy="923"/>
              <a:chOff x="0" y="699610"/>
              <a:chExt cx="1603948" cy="585802"/>
            </a:xfrm>
          </p:grpSpPr>
          <p:sp>
            <p:nvSpPr>
              <p:cNvPr id="11" name="矩形 10"/>
              <p:cNvSpPr/>
              <p:nvPr/>
            </p:nvSpPr>
            <p:spPr>
              <a:xfrm>
                <a:off x="0" y="699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b="1" dirty="0">
                  <a:solidFill>
                    <a:schemeClr val="bg1"/>
                  </a:solidFill>
                </a:rPr>
                <a:t>研究</a:t>
              </a:r>
              <a:r>
                <a:rPr lang="zh-CN" altLang="en-US" sz="2000" b="1" dirty="0">
                  <a:solidFill>
                    <a:schemeClr val="bg1"/>
                  </a:solidFill>
                </a:rPr>
                <a:t>背景</a:t>
              </a:r>
              <a:endParaRPr lang="zh-CN" altLang="en-US" sz="2000" b="1" dirty="0">
                <a:solidFill>
                  <a:schemeClr val="bg1"/>
                </a:solidFill>
              </a:endParaRPr>
            </a:p>
          </p:txBody>
        </p:sp>
        <p:sp>
          <p:nvSpPr>
            <p:cNvPr id="7" name="文本框 6"/>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2" name="文本框 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 name="文本框 3"/>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二、数据</a:t>
            </a:r>
            <a:r>
              <a:rPr lang="zh-CN" altLang="en-US" sz="2400" b="1" dirty="0">
                <a:solidFill>
                  <a:schemeClr val="accent1"/>
                </a:solidFill>
                <a:sym typeface="+mn-ea"/>
              </a:rPr>
              <a:t>收集</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587990" cy="56984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研究样本：</a:t>
            </a:r>
            <a:r>
              <a:rPr lang="zh-CN" sz="2000" dirty="0">
                <a:sym typeface="+mn-ea"/>
              </a:rPr>
              <a:t>本研究在澳大利亚进行；</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问卷</a:t>
            </a:r>
            <a:r>
              <a:rPr lang="zh-CN" sz="2000" dirty="0">
                <a:sym typeface="+mn-ea"/>
              </a:rPr>
              <a:t>调查：通过Google Forms分发调查链接；</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抽样</a:t>
            </a:r>
            <a:r>
              <a:rPr lang="zh-CN" sz="2000" dirty="0">
                <a:sym typeface="+mn-ea"/>
              </a:rPr>
              <a:t>方法：便利抽样convenience sampling；</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统计功效</a:t>
            </a:r>
            <a:r>
              <a:rPr lang="zh-CN" sz="2000" dirty="0">
                <a:sym typeface="+mn-ea"/>
              </a:rPr>
              <a:t>计算（确定所需最小样本量）：G*power工具，确定需要138名参与者；</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参与者：177个样本量；</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量表</a:t>
            </a:r>
            <a:r>
              <a:rPr lang="zh-CN" sz="2000" dirty="0">
                <a:sym typeface="+mn-ea"/>
              </a:rPr>
              <a:t>设计：七分制量表；</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研究工具由两个主要部分组成：</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a:t>
            </a:r>
            <a:r>
              <a:rPr lang="en-US" altLang="zh-CN" sz="2000" dirty="0">
                <a:sym typeface="+mn-ea"/>
              </a:rPr>
              <a:t>1</a:t>
            </a:r>
            <a:r>
              <a:rPr lang="zh-CN" sz="2000" dirty="0">
                <a:sym typeface="+mn-ea"/>
              </a:rPr>
              <a:t>）第一部分：与学生人口统计相关的问题：</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性别、年龄、教育程度、使用机器人的经历</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a:t>
            </a:r>
            <a:r>
              <a:rPr lang="en-US" altLang="zh-CN" sz="2000" dirty="0">
                <a:sym typeface="+mn-ea"/>
              </a:rPr>
              <a:t>2</a:t>
            </a:r>
            <a:r>
              <a:rPr lang="zh-CN" sz="2000" dirty="0">
                <a:sym typeface="+mn-ea"/>
              </a:rPr>
              <a:t>）第二部分：研究模型中的8个结构的项目：</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个体技术拟合、任务技术拟合、绩效预期、努力预期、社会影响、促进条件、享乐动机、行为意愿。</a:t>
            </a:r>
            <a:endParaRPr lang="zh-CN" altLang="en-US" sz="2000" dirty="0"/>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19"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3" name="文本框 2"/>
            <p:cNvSpPr txBox="1"/>
            <p:nvPr/>
          </p:nvSpPr>
          <p:spPr>
            <a:xfrm>
              <a:off x="319" y="3228"/>
              <a:ext cx="1888" cy="628"/>
            </a:xfrm>
            <a:prstGeom prst="rect">
              <a:avLst/>
            </a:prstGeom>
            <a:noFill/>
          </p:spPr>
          <p:txBody>
            <a:bodyPr wrap="none" rtlCol="0">
              <a:spAutoFit/>
            </a:bodyPr>
            <a:p>
              <a:pPr algn="ctr"/>
              <a:r>
                <a:rPr lang="zh-CN" altLang="en-US" sz="2000" b="1" dirty="0">
                  <a:solidFill>
                    <a:schemeClr val="bg1"/>
                  </a:solidFill>
                  <a:sym typeface="+mn-ea"/>
                </a:rPr>
                <a:t>数据收集</a:t>
              </a:r>
              <a:endParaRPr lang="zh-CN" altLang="en-US" sz="2000" b="1" dirty="0">
                <a:solidFill>
                  <a:schemeClr val="bg1"/>
                </a:solidFill>
                <a:sym typeface="+mn-ea"/>
              </a:endParaRPr>
            </a:p>
          </p:txBody>
        </p:sp>
        <p:sp>
          <p:nvSpPr>
            <p:cNvPr id="4" name="文本框 3"/>
            <p:cNvSpPr txBox="1"/>
            <p:nvPr/>
          </p:nvSpPr>
          <p:spPr>
            <a:xfrm>
              <a:off x="319"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二、数据</a:t>
            </a:r>
            <a:r>
              <a:rPr lang="zh-CN" altLang="en-US" sz="2400" b="1" dirty="0">
                <a:solidFill>
                  <a:schemeClr val="accent1"/>
                </a:solidFill>
                <a:sym typeface="+mn-ea"/>
              </a:rPr>
              <a:t>收集</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587990" cy="56984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参与者的人口统计概况：</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endParaRPr lang="zh-CN" sz="2000" dirty="0">
              <a:sym typeface="+mn-ea"/>
            </a:endParaRPr>
          </a:p>
        </p:txBody>
      </p:sp>
      <p:pic>
        <p:nvPicPr>
          <p:cNvPr id="2" name="图片 1" descr="1728921432645"/>
          <p:cNvPicPr>
            <a:picLocks noChangeAspect="1"/>
          </p:cNvPicPr>
          <p:nvPr/>
        </p:nvPicPr>
        <p:blipFill>
          <a:blip r:embed="rId3"/>
          <a:stretch>
            <a:fillRect/>
          </a:stretch>
        </p:blipFill>
        <p:spPr>
          <a:xfrm>
            <a:off x="1947545" y="1708785"/>
            <a:ext cx="7224395" cy="4173855"/>
          </a:xfrm>
          <a:prstGeom prst="rect">
            <a:avLst/>
          </a:prstGeom>
        </p:spPr>
      </p:pic>
      <p:grpSp>
        <p:nvGrpSpPr>
          <p:cNvPr id="6" name="组合 5"/>
          <p:cNvGrpSpPr/>
          <p:nvPr/>
        </p:nvGrpSpPr>
        <p:grpSpPr>
          <a:xfrm>
            <a:off x="0" y="815340"/>
            <a:ext cx="1604010" cy="5336540"/>
            <a:chOff x="0" y="1284"/>
            <a:chExt cx="2526" cy="8404"/>
          </a:xfrm>
        </p:grpSpPr>
        <p:grpSp>
          <p:nvGrpSpPr>
            <p:cNvPr id="8" name="组合 7"/>
            <p:cNvGrpSpPr/>
            <p:nvPr/>
          </p:nvGrpSpPr>
          <p:grpSpPr>
            <a:xfrm>
              <a:off x="0" y="1516"/>
              <a:ext cx="2526" cy="2487"/>
              <a:chOff x="0" y="962169"/>
              <a:chExt cx="1603948" cy="1578624"/>
            </a:xfrm>
          </p:grpSpPr>
          <p:sp>
            <p:nvSpPr>
              <p:cNvPr id="12" name="矩形 11"/>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3" name="等腰三角形 12"/>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6" name="文本框 15"/>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23" name="文本框 22"/>
            <p:cNvSpPr txBox="1"/>
            <p:nvPr/>
          </p:nvSpPr>
          <p:spPr>
            <a:xfrm>
              <a:off x="319"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26" name="文本框 25"/>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27" name="文本框 26"/>
            <p:cNvSpPr txBox="1"/>
            <p:nvPr/>
          </p:nvSpPr>
          <p:spPr>
            <a:xfrm>
              <a:off x="319" y="3228"/>
              <a:ext cx="1888" cy="628"/>
            </a:xfrm>
            <a:prstGeom prst="rect">
              <a:avLst/>
            </a:prstGeom>
            <a:noFill/>
          </p:spPr>
          <p:txBody>
            <a:bodyPr wrap="none" rtlCol="0">
              <a:spAutoFit/>
            </a:bodyPr>
            <a:p>
              <a:pPr algn="ctr"/>
              <a:r>
                <a:rPr lang="zh-CN" altLang="en-US" sz="2000" b="1" dirty="0">
                  <a:solidFill>
                    <a:schemeClr val="bg1"/>
                  </a:solidFill>
                  <a:sym typeface="+mn-ea"/>
                </a:rPr>
                <a:t>数据收集</a:t>
              </a:r>
              <a:endParaRPr lang="zh-CN" altLang="en-US" sz="2000" b="1" dirty="0">
                <a:solidFill>
                  <a:schemeClr val="bg1"/>
                </a:solidFill>
                <a:sym typeface="+mn-ea"/>
              </a:endParaRPr>
            </a:p>
          </p:txBody>
        </p:sp>
        <p:sp>
          <p:nvSpPr>
            <p:cNvPr id="28" name="文本框 27"/>
            <p:cNvSpPr txBox="1"/>
            <p:nvPr/>
          </p:nvSpPr>
          <p:spPr>
            <a:xfrm>
              <a:off x="319"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二、数据</a:t>
            </a:r>
            <a:r>
              <a:rPr lang="zh-CN" altLang="en-US" sz="2400" b="1" dirty="0">
                <a:solidFill>
                  <a:schemeClr val="accent1"/>
                </a:solidFill>
                <a:sym typeface="+mn-ea"/>
              </a:rPr>
              <a:t>收集</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587990" cy="56984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8</a:t>
            </a:r>
            <a:r>
              <a:rPr lang="zh-CN" altLang="en-US" sz="2000" dirty="0">
                <a:sym typeface="+mn-ea"/>
              </a:rPr>
              <a:t>个</a:t>
            </a:r>
            <a:r>
              <a:rPr lang="zh-CN" sz="2000" dirty="0">
                <a:sym typeface="+mn-ea"/>
              </a:rPr>
              <a:t>结构及其相应的项目：</a:t>
            </a:r>
            <a:endParaRPr lang="zh-CN" sz="2000" dirty="0">
              <a:sym typeface="+mn-ea"/>
            </a:endParaRPr>
          </a:p>
        </p:txBody>
      </p:sp>
      <p:pic>
        <p:nvPicPr>
          <p:cNvPr id="3" name="图片 2" descr="1728921506369"/>
          <p:cNvPicPr>
            <a:picLocks noChangeAspect="1"/>
          </p:cNvPicPr>
          <p:nvPr/>
        </p:nvPicPr>
        <p:blipFill>
          <a:blip r:embed="rId3"/>
          <a:stretch>
            <a:fillRect/>
          </a:stretch>
        </p:blipFill>
        <p:spPr>
          <a:xfrm>
            <a:off x="2145665" y="1802765"/>
            <a:ext cx="8688705" cy="5055870"/>
          </a:xfrm>
          <a:prstGeom prst="rect">
            <a:avLst/>
          </a:prstGeom>
        </p:spPr>
      </p:pic>
      <p:grpSp>
        <p:nvGrpSpPr>
          <p:cNvPr id="8" name="组合 7"/>
          <p:cNvGrpSpPr/>
          <p:nvPr/>
        </p:nvGrpSpPr>
        <p:grpSpPr>
          <a:xfrm>
            <a:off x="0" y="815340"/>
            <a:ext cx="1604010" cy="5336540"/>
            <a:chOff x="0" y="1284"/>
            <a:chExt cx="2526" cy="8404"/>
          </a:xfrm>
        </p:grpSpPr>
        <p:grpSp>
          <p:nvGrpSpPr>
            <p:cNvPr id="12" name="组合 11"/>
            <p:cNvGrpSpPr/>
            <p:nvPr/>
          </p:nvGrpSpPr>
          <p:grpSpPr>
            <a:xfrm>
              <a:off x="0" y="1516"/>
              <a:ext cx="2526" cy="2487"/>
              <a:chOff x="0" y="962169"/>
              <a:chExt cx="1603948" cy="1578624"/>
            </a:xfrm>
          </p:grpSpPr>
          <p:sp>
            <p:nvSpPr>
              <p:cNvPr id="13" name="矩形 12"/>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6" name="等腰三角形 15"/>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23" name="文本框 22"/>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26" name="文本框 25"/>
            <p:cNvSpPr txBox="1"/>
            <p:nvPr/>
          </p:nvSpPr>
          <p:spPr>
            <a:xfrm>
              <a:off x="319"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27" name="文本框 26"/>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28" name="文本框 27"/>
            <p:cNvSpPr txBox="1"/>
            <p:nvPr/>
          </p:nvSpPr>
          <p:spPr>
            <a:xfrm>
              <a:off x="319" y="3228"/>
              <a:ext cx="1888" cy="628"/>
            </a:xfrm>
            <a:prstGeom prst="rect">
              <a:avLst/>
            </a:prstGeom>
            <a:noFill/>
          </p:spPr>
          <p:txBody>
            <a:bodyPr wrap="none" rtlCol="0">
              <a:spAutoFit/>
            </a:bodyPr>
            <a:p>
              <a:pPr algn="ctr"/>
              <a:r>
                <a:rPr lang="zh-CN" altLang="en-US" sz="2000" b="1" dirty="0">
                  <a:solidFill>
                    <a:schemeClr val="bg1"/>
                  </a:solidFill>
                  <a:sym typeface="+mn-ea"/>
                </a:rPr>
                <a:t>数据收集</a:t>
              </a:r>
              <a:endParaRPr lang="zh-CN" altLang="en-US" sz="2000" b="1" dirty="0">
                <a:solidFill>
                  <a:schemeClr val="bg1"/>
                </a:solidFill>
                <a:sym typeface="+mn-ea"/>
              </a:endParaRPr>
            </a:p>
          </p:txBody>
        </p:sp>
        <p:sp>
          <p:nvSpPr>
            <p:cNvPr id="29" name="文本框 28"/>
            <p:cNvSpPr txBox="1"/>
            <p:nvPr/>
          </p:nvSpPr>
          <p:spPr>
            <a:xfrm>
              <a:off x="319"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方法</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399542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1</a:t>
            </a:r>
            <a:r>
              <a:rPr lang="zh-CN" altLang="en-US" sz="2000" dirty="0">
                <a:sym typeface="+mn-ea"/>
              </a:rPr>
              <a:t>、本研究整合了</a:t>
            </a:r>
            <a:r>
              <a:rPr lang="en-US" altLang="zh-CN" sz="2000" dirty="0">
                <a:sym typeface="+mn-ea"/>
              </a:rPr>
              <a:t>2</a:t>
            </a:r>
            <a:r>
              <a:rPr lang="zh-CN" altLang="en-US" sz="2000" dirty="0">
                <a:sym typeface="+mn-ea"/>
              </a:rPr>
              <a:t>个理论</a:t>
            </a:r>
            <a:r>
              <a:rPr lang="zh-CN" altLang="en-US" sz="2000" dirty="0">
                <a:sym typeface="+mn-ea"/>
              </a:rPr>
              <a:t>模型来研究机器人在高等教育中的采用情况。</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）技术接受和使用扩展统一理论（UTAUT2）；（</a:t>
            </a:r>
            <a:r>
              <a:rPr lang="en-US" altLang="zh-CN" sz="2000" dirty="0">
                <a:sym typeface="+mn-ea"/>
              </a:rPr>
              <a:t>2</a:t>
            </a:r>
            <a:r>
              <a:rPr lang="zh-CN" altLang="en-US" sz="2000" dirty="0">
                <a:sym typeface="+mn-ea"/>
              </a:rPr>
              <a:t>）任务技术拟合（TTF）</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2</a:t>
            </a:r>
            <a:r>
              <a:rPr lang="zh-CN" altLang="en-US" sz="2000" dirty="0">
                <a:sym typeface="+mn-ea"/>
              </a:rPr>
              <a:t>、本研究中</a:t>
            </a:r>
            <a:r>
              <a:rPr lang="zh-CN" altLang="en-US" sz="2000" dirty="0"/>
              <a:t>使用</a:t>
            </a:r>
            <a:r>
              <a:rPr lang="zh-CN" altLang="en-US" sz="2000" dirty="0">
                <a:sym typeface="+mn-ea"/>
              </a:rPr>
              <a:t>混合方法分析数据</a:t>
            </a:r>
            <a:r>
              <a:rPr lang="zh-CN" altLang="en-US" sz="2000" dirty="0"/>
              <a:t>：</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）偏最小二乘-结构方程模型（PLS-SEM）</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t>分析线性模型和相关性方面，无法处理非线性关系</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）人工神经网络（ANN）</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t>识别和检查线性和非线性关系</a:t>
            </a:r>
            <a:endParaRPr lang="zh-CN" altLang="en-US" sz="2000" dirty="0"/>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19" y="5172"/>
              <a:ext cx="1888" cy="628"/>
            </a:xfrm>
            <a:prstGeom prst="rect">
              <a:avLst/>
            </a:prstGeom>
            <a:noFill/>
          </p:spPr>
          <p:txBody>
            <a:bodyPr wrap="none" rtlCol="0">
              <a:spAutoFit/>
            </a:bodyPr>
            <a:lstStyle/>
            <a:p>
              <a:pPr algn="ctr"/>
              <a:r>
                <a:rPr lang="zh-CN" altLang="en-US" sz="2000" b="1" dirty="0">
                  <a:solidFill>
                    <a:schemeClr val="bg1"/>
                  </a:solidFill>
                  <a:sym typeface="+mn-ea"/>
                </a:rPr>
                <a:t>研究方法</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 name="文本框 3"/>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6" name="文本框 5"/>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657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（一）测量模型</a:t>
            </a:r>
            <a:r>
              <a:rPr lang="zh-CN" altLang="en-US" sz="2000" b="1" dirty="0"/>
              <a:t>评估</a:t>
            </a:r>
            <a:endParaRPr lang="zh-CN" altLang="en-US" sz="2000" b="1" dirty="0"/>
          </a:p>
        </p:txBody>
      </p:sp>
      <p:sp>
        <p:nvSpPr>
          <p:cNvPr id="7" name="文本框 6"/>
          <p:cNvSpPr txBox="1"/>
          <p:nvPr>
            <p:custDataLst>
              <p:tags r:id="rId3"/>
            </p:custDataLst>
          </p:nvPr>
        </p:nvSpPr>
        <p:spPr>
          <a:xfrm>
            <a:off x="1822450" y="1894840"/>
            <a:ext cx="10360660" cy="3786505"/>
          </a:xfrm>
          <a:prstGeom prst="rect">
            <a:avLst/>
          </a:prstGeom>
          <a:noFill/>
        </p:spPr>
        <p:txBody>
          <a:bodyPr wrap="square" rtlCol="0">
            <a:noAutofit/>
          </a:bodyPr>
          <a:p>
            <a:pPr indent="0" algn="just" fontAlgn="auto">
              <a:lnSpc>
                <a:spcPct val="150000"/>
              </a:lnSpc>
            </a:pPr>
            <a:r>
              <a:rPr lang="zh-CN" altLang="en-US" sz="2000" dirty="0"/>
              <a:t>评估测量模型：检验</a:t>
            </a:r>
            <a:r>
              <a:rPr lang="en-US" altLang="zh-CN" sz="2000" dirty="0"/>
              <a:t> </a:t>
            </a:r>
            <a:r>
              <a:rPr lang="zh-CN" altLang="en-US" sz="2000" dirty="0"/>
              <a:t>（</a:t>
            </a:r>
            <a:r>
              <a:rPr lang="en-US" sz="2000" dirty="0"/>
              <a:t>1</a:t>
            </a:r>
            <a:r>
              <a:rPr lang="zh-CN" altLang="en-US" sz="2000" dirty="0"/>
              <a:t>）组合</a:t>
            </a:r>
            <a:r>
              <a:rPr lang="zh-CN" altLang="en-US" sz="2000" dirty="0"/>
              <a:t>信度；（</a:t>
            </a:r>
            <a:r>
              <a:rPr lang="en-US" sz="2000" dirty="0"/>
              <a:t>2</a:t>
            </a:r>
            <a:r>
              <a:rPr lang="zh-CN" altLang="en-US" sz="2000" dirty="0"/>
              <a:t>）</a:t>
            </a:r>
            <a:r>
              <a:rPr lang="zh-CN" altLang="en-US" sz="2000" dirty="0"/>
              <a:t>收敛效度；（</a:t>
            </a:r>
            <a:r>
              <a:rPr lang="en-US" sz="2000" dirty="0"/>
              <a:t>3</a:t>
            </a:r>
            <a:r>
              <a:rPr lang="zh-CN" altLang="en-US" sz="2000" dirty="0"/>
              <a:t>）</a:t>
            </a:r>
            <a:r>
              <a:rPr lang="zh-CN" altLang="en-US" sz="2000" dirty="0"/>
              <a:t>区分效度</a:t>
            </a:r>
            <a:endParaRPr lang="zh-CN" altLang="en-US" sz="2000" dirty="0"/>
          </a:p>
          <a:p>
            <a:pPr indent="0" algn="just" fontAlgn="auto">
              <a:lnSpc>
                <a:spcPct val="150000"/>
              </a:lnSpc>
            </a:pPr>
            <a:r>
              <a:rPr lang="zh-CN" altLang="en-US" sz="2000" dirty="0"/>
              <a:t>（</a:t>
            </a:r>
            <a:r>
              <a:rPr lang="en-US" sz="2000" dirty="0"/>
              <a:t>1</a:t>
            </a:r>
            <a:r>
              <a:rPr lang="zh-CN" altLang="en-US" sz="2000" dirty="0"/>
              <a:t>）</a:t>
            </a:r>
            <a:r>
              <a:rPr lang="zh-CN" altLang="en-US" sz="2000" dirty="0">
                <a:sym typeface="+mn-ea"/>
              </a:rPr>
              <a:t>评估组合信度（CR和CA均超过0.7阈值</a:t>
            </a:r>
            <a:r>
              <a:rPr lang="en-US" altLang="zh-CN" sz="2000" dirty="0">
                <a:sym typeface="+mn-ea"/>
              </a:rPr>
              <a:t>——指标可靠</a:t>
            </a:r>
            <a:r>
              <a:rPr lang="zh-CN" altLang="en-US" sz="2000" dirty="0">
                <a:sym typeface="+mn-ea"/>
              </a:rPr>
              <a:t>）</a:t>
            </a:r>
            <a:endParaRPr lang="zh-CN" altLang="en-US" sz="2000" dirty="0">
              <a:sym typeface="+mn-ea"/>
            </a:endParaRPr>
          </a:p>
          <a:p>
            <a:pPr indent="0" algn="just" fontAlgn="auto">
              <a:lnSpc>
                <a:spcPct val="150000"/>
              </a:lnSpc>
            </a:pPr>
            <a:r>
              <a:rPr lang="zh-CN" altLang="en-US" sz="2000" dirty="0"/>
              <a:t>检验</a:t>
            </a:r>
            <a:r>
              <a:rPr lang="en-US" altLang="zh-CN" sz="2000" dirty="0"/>
              <a:t> </a:t>
            </a:r>
            <a:r>
              <a:rPr lang="en-US" sz="2000" dirty="0"/>
              <a:t>a.</a:t>
            </a:r>
            <a:r>
              <a:rPr lang="zh-CN" altLang="en-US" sz="2000" dirty="0"/>
              <a:t>组合信度（CR）；</a:t>
            </a:r>
            <a:r>
              <a:rPr lang="en-US" sz="2000" dirty="0"/>
              <a:t>b. </a:t>
            </a:r>
            <a:r>
              <a:rPr lang="zh-CN" altLang="en-US" sz="2000" dirty="0"/>
              <a:t>Cronbach's alpha（CA）</a:t>
            </a:r>
            <a:endParaRPr lang="zh-CN" altLang="en-US" sz="2000" dirty="0"/>
          </a:p>
          <a:p>
            <a:pPr indent="0" algn="just" fontAlgn="auto">
              <a:lnSpc>
                <a:spcPct val="150000"/>
              </a:lnSpc>
            </a:pPr>
            <a:r>
              <a:rPr lang="zh-CN" altLang="en-US" sz="2000" dirty="0"/>
              <a:t>（</a:t>
            </a:r>
            <a:r>
              <a:rPr lang="en-US" altLang="zh-CN" sz="2000" dirty="0"/>
              <a:t>2</a:t>
            </a:r>
            <a:r>
              <a:rPr lang="zh-CN" altLang="en-US" sz="2000" dirty="0"/>
              <a:t>）</a:t>
            </a:r>
            <a:r>
              <a:rPr lang="zh-CN" altLang="en-US" sz="2000" dirty="0"/>
              <a:t>评估收敛效度（因子载荷阈值应高于0.708，AVE临界值应高于0.5</a:t>
            </a:r>
            <a:r>
              <a:rPr lang="en-US" altLang="zh-CN" sz="2000" dirty="0"/>
              <a:t>——确认收敛效度</a:t>
            </a:r>
            <a:r>
              <a:rPr lang="zh-CN" altLang="en-US" sz="2000" dirty="0"/>
              <a:t>）</a:t>
            </a:r>
            <a:endParaRPr lang="zh-CN" altLang="en-US" sz="2000" dirty="0"/>
          </a:p>
          <a:p>
            <a:pPr indent="0" algn="just" fontAlgn="auto">
              <a:lnSpc>
                <a:spcPct val="150000"/>
              </a:lnSpc>
            </a:pPr>
            <a:r>
              <a:rPr lang="zh-CN" altLang="en-US" sz="2000" dirty="0"/>
              <a:t>检验</a:t>
            </a:r>
            <a:r>
              <a:rPr lang="en-US" altLang="zh-CN" sz="2000" dirty="0"/>
              <a:t> </a:t>
            </a:r>
            <a:r>
              <a:rPr lang="en-US" sz="2000" dirty="0"/>
              <a:t>a.</a:t>
            </a:r>
            <a:r>
              <a:rPr lang="zh-CN" altLang="en-US" sz="2000" dirty="0"/>
              <a:t>因子载荷；</a:t>
            </a:r>
            <a:r>
              <a:rPr lang="en-US" sz="2000" dirty="0"/>
              <a:t>b. </a:t>
            </a:r>
            <a:r>
              <a:rPr lang="zh-CN" altLang="en-US" sz="2000" dirty="0"/>
              <a:t>平均萃取方差（AVE）</a:t>
            </a:r>
            <a:endParaRPr lang="zh-CN" altLang="en-US" sz="2000" dirty="0"/>
          </a:p>
          <a:p>
            <a:pPr indent="0" algn="just" fontAlgn="auto">
              <a:lnSpc>
                <a:spcPct val="150000"/>
              </a:lnSpc>
            </a:pPr>
            <a:r>
              <a:rPr lang="zh-CN" altLang="en-US" sz="2000" dirty="0"/>
              <a:t>（</a:t>
            </a:r>
            <a:r>
              <a:rPr lang="en-US" altLang="zh-CN" sz="2000" dirty="0"/>
              <a:t>3</a:t>
            </a:r>
            <a:r>
              <a:rPr lang="zh-CN" altLang="en-US" sz="2000" dirty="0"/>
              <a:t>）</a:t>
            </a:r>
            <a:r>
              <a:rPr lang="zh-CN" altLang="en-US" sz="2000" dirty="0"/>
              <a:t>评估区分效度</a:t>
            </a:r>
            <a:endParaRPr lang="zh-CN" altLang="en-US" sz="2000" dirty="0"/>
          </a:p>
          <a:p>
            <a:pPr indent="0" algn="just" fontAlgn="auto">
              <a:lnSpc>
                <a:spcPct val="150000"/>
              </a:lnSpc>
            </a:pPr>
            <a:r>
              <a:rPr lang="zh-CN" altLang="en-US" sz="2000" dirty="0"/>
              <a:t>检验：异质-单性状相关性比（HTMT）（HTMT值小于0.85</a:t>
            </a:r>
            <a:r>
              <a:rPr lang="en-US" altLang="zh-CN" sz="2000" dirty="0"/>
              <a:t>——</a:t>
            </a:r>
            <a:r>
              <a:rPr lang="en-US" altLang="zh-CN" sz="2000" dirty="0">
                <a:sym typeface="+mn-ea"/>
              </a:rPr>
              <a:t>确定</a:t>
            </a:r>
            <a:r>
              <a:rPr lang="en-US" altLang="zh-CN" sz="2000" dirty="0"/>
              <a:t>区分效度</a:t>
            </a:r>
            <a:r>
              <a:rPr lang="zh-CN" altLang="en-US" sz="2000" dirty="0"/>
              <a:t>）</a:t>
            </a:r>
            <a:endParaRPr lang="zh-CN" altLang="en-US"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commondata" val="eyJoZGlkIjoiZGJhZDVmYzE5NzdkZjQ5NjE0YWRhNDlkMmE4YTBkN2E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4767</Words>
  <Application>WPS 演示</Application>
  <PresentationFormat>宽屏</PresentationFormat>
  <Paragraphs>414</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1416</cp:revision>
  <dcterms:created xsi:type="dcterms:W3CDTF">2022-12-24T13:33:00Z</dcterms:created>
  <dcterms:modified xsi:type="dcterms:W3CDTF">2024-10-22T13:47:58Z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8D96BC71AD194AEDBFCB2483804AA915_13</vt:lpwstr>
  </property>
  <property fmtid="{D5CDD505-2E9C-101B-9397-08002B2CF9AE}" pid="3" name="KSOProductBuildVer">
    <vt:lpwstr>2052-12.1.0.18608</vt:lpwstr>
  </property>
</Properties>
</file>