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81" r:id="rId2"/>
    <p:sldId id="450" r:id="rId3"/>
    <p:sldId id="313" r:id="rId4"/>
    <p:sldId id="582" r:id="rId5"/>
    <p:sldId id="628" r:id="rId6"/>
    <p:sldId id="317" r:id="rId7"/>
    <p:sldId id="293" r:id="rId8"/>
    <p:sldId id="631" r:id="rId9"/>
    <p:sldId id="320" r:id="rId10"/>
    <p:sldId id="338" r:id="rId11"/>
    <p:sldId id="323" r:id="rId12"/>
    <p:sldId id="649" r:id="rId13"/>
    <p:sldId id="653" r:id="rId14"/>
    <p:sldId id="654" r:id="rId15"/>
    <p:sldId id="655" r:id="rId16"/>
    <p:sldId id="329" r:id="rId17"/>
    <p:sldId id="310" r:id="rId18"/>
    <p:sldId id="311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orient="horz" pos="1087" userDrawn="1">
          <p15:clr>
            <a:srgbClr val="A4A3A4"/>
          </p15:clr>
        </p15:guide>
        <p15:guide id="3" pos="3841" userDrawn="1">
          <p15:clr>
            <a:srgbClr val="A4A3A4"/>
          </p15:clr>
        </p15:guide>
        <p15:guide id="4" pos="1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7BAE"/>
    <a:srgbClr val="23BBF2"/>
    <a:srgbClr val="1D8AC1"/>
    <a:srgbClr val="CC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3" autoAdjust="0"/>
    <p:restoredTop sz="83866" autoAdjust="0"/>
  </p:normalViewPr>
  <p:slideViewPr>
    <p:cSldViewPr showGuides="1">
      <p:cViewPr varScale="1">
        <p:scale>
          <a:sx n="117" d="100"/>
          <a:sy n="117" d="100"/>
        </p:scale>
        <p:origin x="231" y="57"/>
      </p:cViewPr>
      <p:guideLst>
        <p:guide orient="horz" pos="2152"/>
        <p:guide orient="horz" pos="1087"/>
        <p:guide pos="3841"/>
        <p:guide pos="1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650BBB2F-2B5C-4004-8C6D-C54A363298B9}" type="datetime1">
              <a:rPr lang="zh-CN" altLang="en-US"/>
              <a:t>2024/10/9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</a:p>
          <a:p>
            <a:pPr>
              <a:buFontTx/>
              <a:buNone/>
            </a:pPr>
            <a:r>
              <a:rPr lang="zh-CN" altLang="en-US"/>
              <a:t>第二级</a:t>
            </a:r>
          </a:p>
          <a:p>
            <a:pPr>
              <a:buFontTx/>
              <a:buNone/>
            </a:pPr>
            <a:r>
              <a:rPr lang="zh-CN" altLang="en-US"/>
              <a:t>第三级</a:t>
            </a:r>
          </a:p>
          <a:p>
            <a:pPr>
              <a:buFontTx/>
              <a:buNone/>
            </a:pPr>
            <a:r>
              <a:rPr lang="zh-CN" altLang="en-US"/>
              <a:t>第四级</a:t>
            </a:r>
          </a:p>
          <a:p>
            <a:pPr>
              <a:buFontTx/>
              <a:buNone/>
            </a:pPr>
            <a:r>
              <a:rPr lang="zh-CN" altLang="en-US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81C28BAC-9099-467E-80D2-52D22DA53565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71283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8743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9759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08686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</a:p>
          <a:p>
            <a:r>
              <a:rPr lang="en-US" altLang="zh-CN"/>
              <a:t>https://liangliangtuwen.tmall.com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  <a:t>2024/10/9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61" y="394068"/>
            <a:ext cx="2881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altLang="zh-CN" sz="1000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 dirty="0"/>
              <a:t>CLICK TO INPUT YOUR TITLE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395698" y="50533"/>
            <a:ext cx="3690794" cy="46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点击输入主标题</a:t>
            </a:r>
          </a:p>
        </p:txBody>
      </p:sp>
      <p:grpSp>
        <p:nvGrpSpPr>
          <p:cNvPr id="16" name="组合 6"/>
          <p:cNvGrpSpPr/>
          <p:nvPr userDrawn="1"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  <a:solidFill>
            <a:schemeClr val="accent1"/>
          </a:solidFill>
        </p:grpSpPr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[齐秦]Longer-齐秦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269" end="11474"/>
                </p14:media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4523537" y="-983423"/>
            <a:ext cx="609600" cy="6096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88807" y="179186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5614" y="1115830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31238" y="1509764"/>
            <a:ext cx="1084809" cy="1181618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22330" y="678989"/>
            <a:ext cx="1535945" cy="155509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36960" y="47213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975875" y="2767629"/>
            <a:ext cx="7306397" cy="961113"/>
            <a:chOff x="903371" y="249943"/>
            <a:chExt cx="2831223" cy="679699"/>
          </a:xfrm>
        </p:grpSpPr>
        <p:sp>
          <p:nvSpPr>
            <p:cNvPr id="40" name="任意多边形 97"/>
            <p:cNvSpPr/>
            <p:nvPr/>
          </p:nvSpPr>
          <p:spPr bwMode="auto">
            <a:xfrm>
              <a:off x="903371" y="249943"/>
              <a:ext cx="2831223" cy="679699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98"/>
            <p:cNvSpPr/>
            <p:nvPr/>
          </p:nvSpPr>
          <p:spPr bwMode="auto">
            <a:xfrm>
              <a:off x="954124" y="342397"/>
              <a:ext cx="2737865" cy="527848"/>
            </a:xfrm>
            <a:prstGeom prst="roundRect">
              <a:avLst/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 spc="4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Freeform 5"/>
          <p:cNvSpPr/>
          <p:nvPr/>
        </p:nvSpPr>
        <p:spPr bwMode="auto">
          <a:xfrm>
            <a:off x="7685901" y="2737010"/>
            <a:ext cx="537359" cy="9787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7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127000" dist="508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015">
              <a:solidFill>
                <a:prstClr val="black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31784" y="2986075"/>
            <a:ext cx="6377881" cy="64516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/>
            <a:r>
              <a:rPr lang="zh-CN" altLang="en-US" sz="3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论文阅读汇报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14" y="806611"/>
            <a:ext cx="1288851" cy="13072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6745" y="3865410"/>
            <a:ext cx="7880350" cy="12780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标题：</a:t>
            </a:r>
            <a:r>
              <a:rPr lang="en-US" altLang="zh-CN" sz="1600" b="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A Study on Competitiveness Analysis of Ports in Korea and China by Entropy Weight TOPSIS</a:t>
            </a:r>
          </a:p>
          <a:p>
            <a:pPr algn="ctr"/>
            <a:r>
              <a:rPr lang="zh-CN" altLang="en-US" sz="1600" dirty="0">
                <a:solidFill>
                  <a:srgbClr val="222222"/>
                </a:solidFill>
                <a:latin typeface="+mn-ea"/>
                <a:ea typeface="+mn-ea"/>
              </a:rPr>
              <a:t>作者：</a:t>
            </a:r>
            <a:r>
              <a:rPr lang="en-US" altLang="zh-CN" sz="1600" dirty="0">
                <a:solidFill>
                  <a:srgbClr val="222222"/>
                </a:solidFill>
                <a:latin typeface="+mn-ea"/>
                <a:ea typeface="+mn-ea"/>
              </a:rPr>
              <a:t>A Rom KIM        </a:t>
            </a:r>
            <a:r>
              <a:rPr lang="zh-CN" altLang="en-US" sz="1600" dirty="0">
                <a:solidFill>
                  <a:srgbClr val="222222"/>
                </a:solidFill>
                <a:latin typeface="+mn-ea"/>
                <a:ea typeface="+mn-ea"/>
              </a:rPr>
              <a:t>期刊：</a:t>
            </a:r>
            <a:r>
              <a:rPr lang="en-US" altLang="zh-CN" sz="1600" dirty="0">
                <a:solidFill>
                  <a:srgbClr val="222222"/>
                </a:solidFill>
                <a:latin typeface="+mn-ea"/>
                <a:ea typeface="+mn-ea"/>
              </a:rPr>
              <a:t>The Asian Journal of Shipping and Logistics</a:t>
            </a:r>
            <a:endParaRPr lang="zh-CN" altLang="en-US" sz="1600" dirty="0">
              <a:solidFill>
                <a:srgbClr val="22222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2" grpId="0" animBg="1"/>
      <p:bldP spid="42" grpId="1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研究思路及过程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41898" y="855604"/>
            <a:ext cx="2653030" cy="400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algn="ctr"/>
            <a:r>
              <a:rPr lang="zh-CN" altLang="en-US" sz="2000" b="1" spc="300" dirty="0">
                <a:latin typeface="+mj-ea"/>
                <a:ea typeface="+mj-ea"/>
                <a:cs typeface="+mj-ea"/>
              </a:rPr>
              <a:t>方法论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025" y="1342021"/>
            <a:ext cx="8591269" cy="3659891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研究对象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：韩国（釜山、光阳、仁川）港口和中国（大连、广州、宁波、青岛、上海、深圳、天津）港口。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通过文献回顾，确定评估港口竞争力的相关指标：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吞吐量指标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：吞吐量以及吞吐量增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减率。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物理指标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：泊位长度、泊位数量、总面积、深度等。</a:t>
            </a: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财务指标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：总收入、总支出、资产、净收入、</a:t>
            </a:r>
            <a:r>
              <a:rPr lang="zh-CN" altLang="en-US" sz="1600" dirty="0">
                <a:ea typeface="微软雅黑" panose="020B0503020204020204" pitchFamily="34" charset="-122"/>
              </a:rPr>
              <a:t>净收入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增减率、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PCM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（价格成本利润率）、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（资产回报率）、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ROE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（股本回报率）。</a:t>
            </a: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TOPSIS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方法，这是一种多标准决策分析方法，通过比较选项与理想解的距离来进行排名。</a:t>
            </a:r>
          </a:p>
          <a:p>
            <a:pPr marL="0" indent="457200" algn="just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采用熵权法确定各评价标准的客观权重，以减少主观影响。</a:t>
            </a: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481659" y="1851764"/>
            <a:ext cx="2327910" cy="107632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实验数据及结果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715" y="771630"/>
            <a:ext cx="4572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sub-title"/>
              </a:ext>
            </a:extLst>
          </a:bodyPr>
          <a:lstStyle/>
          <a:p>
            <a:pPr algn="l"/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港口吞吐量竞争力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B8DA32-CB6A-D77F-2AC0-CF4759D5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21" y="1221660"/>
            <a:ext cx="5102661" cy="1049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D17249-0601-9D3F-E6EB-832529483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130" y="2697611"/>
            <a:ext cx="5070676" cy="207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实验数据及结果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715" y="771630"/>
            <a:ext cx="4572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sub-title"/>
              </a:ext>
            </a:extLst>
          </a:bodyPr>
          <a:lstStyle/>
          <a:p>
            <a:pPr algn="l"/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港口物理指标竞争力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68E5D6-68E4-6B6B-6214-D0A25BFE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11" y="1356669"/>
            <a:ext cx="5019321" cy="9221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D7C4EC-853B-3745-939E-F3DA494F9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817" y="2611281"/>
            <a:ext cx="5019320" cy="20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实验数据及结果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715" y="771630"/>
            <a:ext cx="4572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xmlns="" type="sub-title"/>
              </a:ext>
            </a:extLst>
          </a:bodyPr>
          <a:lstStyle/>
          <a:p>
            <a:pPr algn="l"/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港口财务指标竞争力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460B79-7953-4269-5BD0-1F075A4C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793" y="1286406"/>
            <a:ext cx="5604741" cy="10143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10A5E2-1160-A14B-809B-727737723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14" y="2450478"/>
            <a:ext cx="4860324" cy="26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实验数据及结果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6715" y="771630"/>
            <a:ext cx="4572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sub-title"/>
              </a:ext>
            </a:extLst>
          </a:bodyPr>
          <a:lstStyle/>
          <a:p>
            <a:pPr algn="l"/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en-US" altLang="zh-CN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1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港口综合竞争力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19F5A2-E7BD-4B99-A4F3-44B8A906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802" y="1356669"/>
            <a:ext cx="5684300" cy="30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550249" y="1852211"/>
            <a:ext cx="2468880" cy="107632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总结与讨论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总结与讨论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6715" y="1221660"/>
            <a:ext cx="8264525" cy="37979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</a:rPr>
              <a:t>中国港口的竞争力：</a:t>
            </a:r>
            <a:r>
              <a:rPr lang="zh-CN" altLang="en-US" sz="1600" dirty="0">
                <a:ea typeface="微软雅黑" panose="020B0503020204020204" pitchFamily="34" charset="-122"/>
              </a:rPr>
              <a:t>研究发现中国港口由于经济成长和持续投资，在吞吐量、港口设施和财务部分迅速增长。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</a:rPr>
              <a:t>韩国港口的挑战：</a:t>
            </a:r>
            <a:r>
              <a:rPr lang="zh-CN" altLang="en-US" sz="1600" dirty="0">
                <a:ea typeface="微软雅黑" panose="020B0503020204020204" pitchFamily="34" charset="-122"/>
              </a:rPr>
              <a:t>韩国港口在各个类别的竞争力中相对较低，尤其是在财务方面，由于釜山北港的重建和新港的开发导致关税竞争，釜山港的竞争力受到了影响。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</a:rPr>
              <a:t>提升竞争力的策略：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1600" dirty="0">
                <a:ea typeface="微软雅黑" panose="020B0503020204020204" pitchFamily="34" charset="-122"/>
              </a:rPr>
              <a:t>釜山港口管理局采取了多种措施来提高竞争力，包括吸引中转货物、改善物流环境和进行疏浚作业。</a:t>
            </a:r>
          </a:p>
          <a:p>
            <a:pPr marL="0" lvl="1" indent="457200" algn="just">
              <a:lnSpc>
                <a:spcPct val="150000"/>
              </a:lnSpc>
            </a:pPr>
            <a:r>
              <a:rPr lang="zh-CN" altLang="en-US" sz="1600" dirty="0">
                <a:ea typeface="微软雅黑" panose="020B0503020204020204" pitchFamily="34" charset="-122"/>
              </a:rPr>
              <a:t>需要通过更详细的分析实施选择和集中策略，建立釜山和光阳港的不同角色，并准备港口综合系统。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065" y="771525"/>
            <a:ext cx="7835265" cy="412750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marL="0" indent="0" algn="ctr" eaLnBrk="1" latinLnBrk="0" hangingPunct="1"/>
            <a:r>
              <a:rPr lang="zh-CN" altLang="en-US" sz="1800" b="1" spc="300"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5" name="矩形 24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  <p:sp>
        <p:nvSpPr>
          <p:cNvPr id="26" name="矩形 25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</a:p>
        </p:txBody>
      </p:sp>
      <p:sp>
        <p:nvSpPr>
          <p:cNvPr id="27" name="矩形 26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</a:p>
        </p:txBody>
      </p:sp>
      <p:sp>
        <p:nvSpPr>
          <p:cNvPr id="28" name="椭圆 27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82140" y="1995686"/>
            <a:ext cx="1602228" cy="1359398"/>
            <a:chOff x="9224782" y="2628163"/>
            <a:chExt cx="2397222" cy="2093640"/>
          </a:xfrm>
        </p:grpSpPr>
        <p:grpSp>
          <p:nvGrpSpPr>
            <p:cNvPr id="20" name="组合 19"/>
            <p:cNvGrpSpPr/>
            <p:nvPr/>
          </p:nvGrpSpPr>
          <p:grpSpPr>
            <a:xfrm>
              <a:off x="9224782" y="2628163"/>
              <a:ext cx="2397222" cy="2093640"/>
              <a:chOff x="9224782" y="2628163"/>
              <a:chExt cx="2397222" cy="209364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224782" y="262816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Freeform 7"/>
              <p:cNvSpPr/>
              <p:nvPr/>
            </p:nvSpPr>
            <p:spPr bwMode="auto">
              <a:xfrm>
                <a:off x="9536465" y="287211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>
                <a:innerShdw blurRad="152400">
                  <a:schemeClr val="tx1">
                    <a:lumMod val="65000"/>
                    <a:lumOff val="35000"/>
                    <a:alpha val="41000"/>
                  </a:schemeClr>
                </a:inn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1" name="TextBox 78"/>
            <p:cNvSpPr txBox="1"/>
            <p:nvPr/>
          </p:nvSpPr>
          <p:spPr>
            <a:xfrm>
              <a:off x="9918251" y="3180762"/>
              <a:ext cx="1259137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05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828211" y="2002549"/>
            <a:ext cx="1602228" cy="1359398"/>
            <a:chOff x="5553262" y="2638733"/>
            <a:chExt cx="2397222" cy="2093640"/>
          </a:xfrm>
        </p:grpSpPr>
        <p:grpSp>
          <p:nvGrpSpPr>
            <p:cNvPr id="27" name="组合 26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85"/>
            <p:cNvSpPr txBox="1"/>
            <p:nvPr/>
          </p:nvSpPr>
          <p:spPr>
            <a:xfrm>
              <a:off x="6259489" y="3110169"/>
              <a:ext cx="1161434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74350" y="2013793"/>
            <a:ext cx="1602228" cy="1359398"/>
            <a:chOff x="1881842" y="2656049"/>
            <a:chExt cx="2397222" cy="209364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7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TextBox 93"/>
            <p:cNvSpPr txBox="1"/>
            <p:nvPr/>
          </p:nvSpPr>
          <p:spPr>
            <a:xfrm>
              <a:off x="2575311" y="3250047"/>
              <a:ext cx="120117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604216" y="2693491"/>
            <a:ext cx="1602228" cy="1359398"/>
            <a:chOff x="3721944" y="3702869"/>
            <a:chExt cx="2397222" cy="2093640"/>
          </a:xfrm>
        </p:grpSpPr>
        <p:grpSp>
          <p:nvGrpSpPr>
            <p:cNvPr id="40" name="组合 39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TextBox 98"/>
            <p:cNvSpPr txBox="1"/>
            <p:nvPr/>
          </p:nvSpPr>
          <p:spPr>
            <a:xfrm>
              <a:off x="4382515" y="4183862"/>
              <a:ext cx="118045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054713" y="2686684"/>
            <a:ext cx="1602228" cy="1359398"/>
            <a:chOff x="7388330" y="3692384"/>
            <a:chExt cx="2397222" cy="2093640"/>
          </a:xfrm>
        </p:grpSpPr>
        <p:grpSp>
          <p:nvGrpSpPr>
            <p:cNvPr id="47" name="组合 46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Box 105"/>
            <p:cNvSpPr txBox="1"/>
            <p:nvPr/>
          </p:nvSpPr>
          <p:spPr>
            <a:xfrm>
              <a:off x="8048903" y="4173377"/>
              <a:ext cx="132227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54" name="TextBox 111"/>
          <p:cNvSpPr txBox="1"/>
          <p:nvPr/>
        </p:nvSpPr>
        <p:spPr>
          <a:xfrm>
            <a:off x="1735589" y="3488878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课题背景及内容</a:t>
            </a:r>
          </a:p>
        </p:txBody>
      </p:sp>
      <p:sp>
        <p:nvSpPr>
          <p:cNvPr id="57" name="TextBox 114"/>
          <p:cNvSpPr txBox="1"/>
          <p:nvPr/>
        </p:nvSpPr>
        <p:spPr>
          <a:xfrm>
            <a:off x="2863935" y="2062758"/>
            <a:ext cx="121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课题现状及发展情况</a:t>
            </a:r>
          </a:p>
        </p:txBody>
      </p:sp>
      <p:sp>
        <p:nvSpPr>
          <p:cNvPr id="60" name="TextBox 117"/>
          <p:cNvSpPr txBox="1"/>
          <p:nvPr/>
        </p:nvSpPr>
        <p:spPr>
          <a:xfrm>
            <a:off x="4190111" y="3521864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研究思路及过程</a:t>
            </a:r>
          </a:p>
        </p:txBody>
      </p:sp>
      <p:sp>
        <p:nvSpPr>
          <p:cNvPr id="63" name="TextBox 120"/>
          <p:cNvSpPr txBox="1"/>
          <p:nvPr/>
        </p:nvSpPr>
        <p:spPr>
          <a:xfrm>
            <a:off x="5356178" y="2062759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实验数据及结果</a:t>
            </a:r>
          </a:p>
        </p:txBody>
      </p:sp>
      <p:sp>
        <p:nvSpPr>
          <p:cNvPr id="66" name="TextBox 123"/>
          <p:cNvSpPr txBox="1"/>
          <p:nvPr/>
        </p:nvSpPr>
        <p:spPr>
          <a:xfrm>
            <a:off x="6635159" y="3521861"/>
            <a:ext cx="102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解决方案及总结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273527" y="1565647"/>
            <a:ext cx="3383280" cy="119888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第一部分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课题背景及内容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15656" y="1342674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695144" y="286053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9911" y="1311666"/>
            <a:ext cx="1422000" cy="1420729"/>
            <a:chOff x="1068965" y="49175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1425" y="816305"/>
            <a:ext cx="6096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algn="ctr"/>
            <a:r>
              <a:rPr lang="zh-CN" altLang="en-US" sz="2000" b="1" spc="300">
                <a:latin typeface="Arial" panose="020B060402020202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7005" y="1304290"/>
            <a:ext cx="8841105" cy="376364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港口重要性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：港口作为供应链中的基础运输环节以及国家经济发展的重要推动力，其竞争力对国家工业发展和经济活力有着显著的影响。</a:t>
            </a:r>
            <a:endParaRPr lang="en-US" altLang="zh-CN" sz="1600" i="0" dirty="0">
              <a:solidFill>
                <a:srgbClr val="060607"/>
              </a:solidFill>
              <a:effectLst/>
              <a:latin typeface="+mn-ea"/>
              <a:ea typeface="+mn-ea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当前现状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：随着世界航运结构的变化，航运公司为了追求利益，大量部署超大型集装箱船，同时减少挂靠港口数量，港口之间的竞争愈发激烈。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9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6150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151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课题背景及内容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1425" y="816305"/>
            <a:ext cx="6096000" cy="39878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algn="ctr"/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1993" y="1242299"/>
            <a:ext cx="8841105" cy="3570605"/>
          </a:xfrm>
          <a:prstGeom prst="rect">
            <a:avLst/>
          </a:prstGeom>
        </p:spPr>
        <p:txBody>
          <a:bodyPr anchor="ctr" anchorCtr="0"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中韩竞争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：韩国政府推行了以釜山港为中心的东北亚枢纽港策略，希望通过提升港口竞争力来促进国家的经济发展。然而，由于中国港口的快速增长，这一策略的推进面临诸多挑战。</a:t>
            </a:r>
            <a:endParaRPr lang="en-US" altLang="zh-CN" sz="1600" dirty="0">
              <a:solidFill>
                <a:srgbClr val="060607"/>
              </a:solidFill>
              <a:latin typeface="+mn-ea"/>
              <a:ea typeface="+mn-ea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600" b="1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研究内容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：通过文献综述确定评估港口竞争力的</a:t>
            </a:r>
            <a:r>
              <a:rPr lang="zh-CN" altLang="en-US" sz="1600" b="1" i="0" dirty="0">
                <a:solidFill>
                  <a:schemeClr val="accent1"/>
                </a:solidFill>
                <a:effectLst/>
                <a:latin typeface="+mn-ea"/>
                <a:ea typeface="+mn-ea"/>
              </a:rPr>
              <a:t>关键因素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，并使用</a:t>
            </a:r>
            <a:r>
              <a:rPr lang="en-US" altLang="zh-CN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TOPSIS</a:t>
            </a:r>
            <a:r>
              <a:rPr lang="zh-CN" altLang="en-US" sz="1600" i="0" dirty="0">
                <a:solidFill>
                  <a:srgbClr val="060607"/>
                </a:solidFill>
                <a:effectLst/>
                <a:latin typeface="+mn-ea"/>
                <a:ea typeface="+mn-ea"/>
              </a:rPr>
              <a:t>方法比较韩国和中国港口的竞争力，进而提出提升韩国特别是釜山港竞争力的方法。</a:t>
            </a:r>
            <a:endParaRPr lang="zh-CN" altLang="en-US" sz="1600" dirty="0">
              <a:solidFill>
                <a:srgbClr val="060607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5247005" y="1941195"/>
            <a:ext cx="2306320" cy="109347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lvl="1" indent="0" algn="ctr" eaLnBrk="1" latinLnBrk="0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第二部分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ctr" eaLnBrk="1" latinLnBrk="0" hangingPunct="1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69034" y="1467911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00975" y="316089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1A7B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1600" dirty="0">
              <a:solidFill>
                <a:srgbClr val="1A7B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41400" y="1583283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7BA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1A7BAE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78606" y="1885587"/>
              <a:ext cx="687417" cy="585444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1A7BAE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805" y="771220"/>
            <a:ext cx="6096000" cy="398780"/>
          </a:xfrm>
          <a:prstGeom prst="rect">
            <a:avLst/>
          </a:prstGeom>
        </p:spPr>
        <p:txBody>
          <a:bodyPr anchor="ctr" anchorCtr="0">
            <a:sp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algn="ctr"/>
            <a:r>
              <a:rPr lang="zh-CN" altLang="en-US" sz="2000" b="1" spc="300" dirty="0">
                <a:ea typeface="微软雅黑" panose="020B0503020204020204" pitchFamily="34" charset="-122"/>
              </a:rPr>
              <a:t>文献综述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920" y="1170000"/>
            <a:ext cx="8646160" cy="37769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500" b="1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港口竞争力的定义</a:t>
            </a:r>
            <a:r>
              <a:rPr lang="zh-CN" altLang="en-US" sz="15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：港口竞争力被定义为影响船东和货主选择港口的各种因素，包括港口的吞吐量、设施、地理位置、服务水平等。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500" b="1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评估港口竞争力的方法：</a:t>
            </a:r>
            <a:endParaRPr lang="en-US" altLang="zh-CN" sz="1500" b="1" i="0" dirty="0">
              <a:solidFill>
                <a:srgbClr val="06060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AHP</a:t>
            </a:r>
            <a:r>
              <a:rPr lang="zh-CN" altLang="en-US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（层次分析法）</a:t>
            </a:r>
            <a:r>
              <a:rPr lang="zh-CN" altLang="en-US" sz="15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：通过构建评价体系和判断矩阵，确定各评价因素的相对重要性。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TOPSIS</a:t>
            </a:r>
            <a:r>
              <a:rPr lang="zh-CN" altLang="en-US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（优劣解距离法）</a:t>
            </a:r>
            <a:r>
              <a:rPr lang="zh-CN" altLang="en-US" sz="15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：计算各备选方案与理想最优解及最劣解的距离来进行评价和排名。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DEA</a:t>
            </a:r>
            <a:r>
              <a:rPr lang="zh-CN" altLang="en-US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（数据包络分析）</a:t>
            </a:r>
            <a:r>
              <a:rPr lang="zh-CN" altLang="en-US" sz="15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：通过相对效率评价来确定港口的生产效率和竞争力。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500" b="1" i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熵权法</a:t>
            </a:r>
            <a:r>
              <a:rPr lang="zh-CN" altLang="en-US" sz="1500" i="0" dirty="0">
                <a:solidFill>
                  <a:srgbClr val="060607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：通过计算各评价指标的熵值来确定其权重，以减少主观判断的影响。</a:t>
            </a:r>
            <a:endParaRPr lang="en-US" altLang="zh-CN" sz="1500" i="0" dirty="0">
              <a:solidFill>
                <a:srgbClr val="060607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课题现状及发展情况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6805" y="771220"/>
            <a:ext cx="6096000" cy="398780"/>
          </a:xfrm>
          <a:prstGeom prst="rect">
            <a:avLst/>
          </a:prstGeom>
        </p:spPr>
        <p:txBody>
          <a:bodyPr anchor="ctr" anchorCtr="0">
            <a:spAutoFit/>
            <a:extLst>
              <a:ext uri="{4A0BC546-FE56-4ADE-93B0-CB8AF2F6F144}">
                <wpsdc:textFrameExt xmlns="" xmlns:wpsdc="http://www.wps.cn/officeDocument/2022/drawingmlCustomData" type="title"/>
              </a:ext>
            </a:extLst>
          </a:bodyPr>
          <a:lstStyle/>
          <a:p>
            <a:pPr algn="ctr"/>
            <a:r>
              <a:rPr lang="zh-CN" altLang="en-US" sz="2000" b="1" spc="300" dirty="0">
                <a:ea typeface="微软雅黑" panose="020B0503020204020204" pitchFamily="34" charset="-122"/>
              </a:rPr>
              <a:t>文献综述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1172" y="1266663"/>
            <a:ext cx="8646160" cy="37769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综述了大量文献，总结了影响港口竞争力的各种因素，包括：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060607"/>
                </a:solidFill>
                <a:latin typeface="+mn-ea"/>
                <a:ea typeface="+mn-ea"/>
              </a:rPr>
              <a:t>吞吐量：</a:t>
            </a: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包括总吞吐量和特定时间段内的增长或下降率。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060607"/>
                </a:solidFill>
                <a:latin typeface="+mn-ea"/>
                <a:ea typeface="+mn-ea"/>
              </a:rPr>
              <a:t>物理条件：</a:t>
            </a: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如码头长度、泊位数量、总面积、水深和中心性指标（如接近度、介数和特征向量中心性）。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b="1" dirty="0">
                <a:solidFill>
                  <a:srgbClr val="060607"/>
                </a:solidFill>
                <a:latin typeface="+mn-ea"/>
                <a:ea typeface="+mn-ea"/>
              </a:rPr>
              <a:t>财务状况：</a:t>
            </a: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包括总收入、总支出、资产、净收入、价格成本边际、资产回报率和股本回报率等。</a:t>
            </a:r>
            <a:endParaRPr lang="en-US" altLang="zh-CN" sz="1400" dirty="0">
              <a:solidFill>
                <a:srgbClr val="060607"/>
              </a:solidFill>
              <a:latin typeface="+mn-ea"/>
              <a:ea typeface="+mn-ea"/>
            </a:endParaRPr>
          </a:p>
          <a:p>
            <a:pPr indent="457200" algn="just">
              <a:lnSpc>
                <a:spcPct val="150000"/>
              </a:lnSpc>
            </a:pPr>
            <a:endParaRPr lang="en-US" altLang="zh-CN" sz="1400" dirty="0">
              <a:solidFill>
                <a:srgbClr val="060607"/>
              </a:solidFill>
              <a:latin typeface="+mn-ea"/>
              <a:ea typeface="+mn-ea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总结：</a:t>
            </a:r>
            <a:endParaRPr lang="en-US" altLang="zh-CN" sz="1400" dirty="0">
              <a:solidFill>
                <a:srgbClr val="060607"/>
              </a:solidFill>
              <a:latin typeface="+mn-ea"/>
              <a:ea typeface="+mn-ea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通过文献回顾，调查评估港口竞争力的主要因素。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使用熵权</a:t>
            </a:r>
            <a:r>
              <a:rPr lang="en-US" altLang="zh-CN" sz="1400" dirty="0">
                <a:solidFill>
                  <a:srgbClr val="060607"/>
                </a:solidFill>
                <a:latin typeface="+mn-ea"/>
                <a:ea typeface="+mn-ea"/>
              </a:rPr>
              <a:t>TOPSIS</a:t>
            </a: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方法比较韩国和中国样本港口的竞争力。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sz="1400" dirty="0">
                <a:solidFill>
                  <a:srgbClr val="060607"/>
                </a:solidFill>
                <a:latin typeface="+mn-ea"/>
                <a:ea typeface="+mn-ea"/>
              </a:rPr>
              <a:t>确定提高韩国尤其是釜山港竞争力的方法。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903355" y="1851405"/>
            <a:ext cx="167385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91928" y="1617090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83268" y="308238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5994" y="1659282"/>
            <a:ext cx="1197175" cy="1197175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FjMDllMWQ1YzEyMmY5MmRhMTQyY2M4NWFmNDcxNjA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967</Words>
  <Application>Microsoft Office PowerPoint</Application>
  <PresentationFormat>全屏显示(16:9)</PresentationFormat>
  <Paragraphs>135</Paragraphs>
  <Slides>18</Slides>
  <Notes>18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DFGothic-EB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源 车</cp:lastModifiedBy>
  <cp:revision>672</cp:revision>
  <dcterms:created xsi:type="dcterms:W3CDTF">2015-07-27T04:24:00Z</dcterms:created>
  <dcterms:modified xsi:type="dcterms:W3CDTF">2024-10-09T12:26:49Z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09E94E41FCB24A8F8BBF5CD134516313_13</vt:lpwstr>
  </property>
</Properties>
</file>