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81" r:id="rId2"/>
    <p:sldId id="312" r:id="rId3"/>
    <p:sldId id="313" r:id="rId4"/>
    <p:sldId id="314" r:id="rId5"/>
    <p:sldId id="317" r:id="rId6"/>
    <p:sldId id="288" r:id="rId7"/>
    <p:sldId id="320" r:id="rId8"/>
    <p:sldId id="331" r:id="rId9"/>
    <p:sldId id="372" r:id="rId10"/>
    <p:sldId id="388" r:id="rId11"/>
    <p:sldId id="389" r:id="rId12"/>
    <p:sldId id="390" r:id="rId13"/>
    <p:sldId id="391" r:id="rId14"/>
    <p:sldId id="392" r:id="rId15"/>
    <p:sldId id="393" r:id="rId16"/>
    <p:sldId id="394" r:id="rId17"/>
    <p:sldId id="395" r:id="rId18"/>
    <p:sldId id="396" r:id="rId19"/>
    <p:sldId id="323" r:id="rId20"/>
    <p:sldId id="398" r:id="rId21"/>
    <p:sldId id="399" r:id="rId22"/>
    <p:sldId id="400" r:id="rId23"/>
    <p:sldId id="401" r:id="rId24"/>
    <p:sldId id="402" r:id="rId25"/>
    <p:sldId id="403" r:id="rId26"/>
    <p:sldId id="405" r:id="rId27"/>
    <p:sldId id="404" r:id="rId28"/>
    <p:sldId id="329" r:id="rId29"/>
    <p:sldId id="387" r:id="rId30"/>
    <p:sldId id="311" r:id="rId31"/>
  </p:sldIdLst>
  <p:sldSz cx="9144000" cy="5143500" type="screen16x9"/>
  <p:notesSz cx="6858000" cy="9144000"/>
  <p:custDataLst>
    <p:tags r:id="rId33"/>
  </p:custDataLst>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59" userDrawn="1">
          <p15:clr>
            <a:srgbClr val="A4A3A4"/>
          </p15:clr>
        </p15:guide>
        <p15:guide id="2" orient="horz" pos="1052" userDrawn="1">
          <p15:clr>
            <a:srgbClr val="A4A3A4"/>
          </p15:clr>
        </p15:guide>
        <p15:guide id="3" pos="3844" userDrawn="1">
          <p15:clr>
            <a:srgbClr val="A4A3A4"/>
          </p15:clr>
        </p15:guide>
        <p15:guide id="4" pos="19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A7BAE"/>
    <a:srgbClr val="23BBF2"/>
    <a:srgbClr val="1D8AC1"/>
    <a:srgbClr val="CCFF99"/>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38" autoAdjust="0"/>
    <p:restoredTop sz="83866" autoAdjust="0"/>
  </p:normalViewPr>
  <p:slideViewPr>
    <p:cSldViewPr showGuides="1">
      <p:cViewPr varScale="1">
        <p:scale>
          <a:sx n="95" d="100"/>
          <a:sy n="95" d="100"/>
        </p:scale>
        <p:origin x="1286" y="72"/>
      </p:cViewPr>
      <p:guideLst>
        <p:guide orient="horz" pos="2159"/>
        <p:guide orient="horz" pos="1052"/>
        <p:guide pos="3844"/>
        <p:guide pos="1916"/>
      </p:guideLst>
    </p:cSldViewPr>
  </p:slideViewPr>
  <p:notesTextViewPr>
    <p:cViewPr>
      <p:scale>
        <a:sx n="3" d="2"/>
        <a:sy n="3" d="2"/>
      </p:scale>
      <p:origin x="0" y="0"/>
    </p:cViewPr>
  </p:notesTextViewPr>
  <p:sorterViewPr>
    <p:cViewPr varScale="1">
      <p:scale>
        <a:sx n="1" d="1"/>
        <a:sy n="1" d="1"/>
      </p:scale>
      <p:origin x="0" y="0"/>
    </p:cViewPr>
  </p:sorterViewPr>
  <p:gridSpacing cx="45003" cy="45003"/>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lvl1pPr>
          </a:lstStyle>
          <a:p>
            <a:endParaRPr lang="zh-CN" altLang="zh-CN"/>
          </a:p>
        </p:txBody>
      </p:sp>
      <p:sp>
        <p:nvSpPr>
          <p:cNvPr id="2051" name="日期占位符 2"/>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a:lvl1pPr>
          </a:lstStyle>
          <a:p>
            <a:fld id="{650BBB2F-2B5C-4004-8C6D-C54A363298B9}" type="datetime1">
              <a:rPr lang="zh-CN" altLang="en-US"/>
              <a:t>2023/11/25</a:t>
            </a:fld>
            <a:endParaRPr lang="zh-CN" altLang="en-US" sz="1200"/>
          </a:p>
        </p:txBody>
      </p:sp>
      <p:sp>
        <p:nvSpPr>
          <p:cNvPr id="2052" name="幻灯片图像占位符 3"/>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备注占位符 4"/>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0" eaLnBrk="0" hangingPunct="0">
              <a:spcBef>
                <a:spcPct val="30000"/>
              </a:spcBef>
              <a:defRPr sz="1200">
                <a:solidFill>
                  <a:schemeClr val="tx1"/>
                </a:solidFill>
                <a:latin typeface="Arial" panose="020B0604020202020204" pitchFamily="34" charset="0"/>
              </a:defRPr>
            </a:lvl1pPr>
            <a:lvl2pPr defTabSz="0" eaLnBrk="0" hangingPunct="0">
              <a:spcBef>
                <a:spcPct val="30000"/>
              </a:spcBef>
              <a:defRPr sz="1200">
                <a:solidFill>
                  <a:schemeClr val="tx1"/>
                </a:solidFill>
                <a:latin typeface="Arial" panose="020B0604020202020204" pitchFamily="34" charset="0"/>
              </a:defRPr>
            </a:lvl2pPr>
            <a:lvl3pPr defTabSz="0" eaLnBrk="0" hangingPunct="0">
              <a:spcBef>
                <a:spcPct val="30000"/>
              </a:spcBef>
              <a:defRPr sz="1200">
                <a:solidFill>
                  <a:schemeClr val="tx1"/>
                </a:solidFill>
                <a:latin typeface="Arial" panose="020B0604020202020204" pitchFamily="34" charset="0"/>
              </a:defRPr>
            </a:lvl3pPr>
            <a:lvl4pPr defTabSz="0" eaLnBrk="0" hangingPunct="0">
              <a:spcBef>
                <a:spcPct val="30000"/>
              </a:spcBef>
              <a:defRPr sz="1200">
                <a:solidFill>
                  <a:schemeClr val="tx1"/>
                </a:solidFill>
                <a:latin typeface="Arial" panose="020B0604020202020204" pitchFamily="34" charset="0"/>
              </a:defRPr>
            </a:lvl4pPr>
            <a:lvl5pPr defTabSz="0" eaLnBrk="0" hangingPunct="0">
              <a:spcBef>
                <a:spcPct val="30000"/>
              </a:spcBef>
              <a:defRPr sz="1200">
                <a:solidFill>
                  <a:schemeClr val="tx1"/>
                </a:solidFill>
                <a:latin typeface="Arial" panose="020B0604020202020204" pitchFamily="34" charset="0"/>
              </a:defRPr>
            </a:lvl5pPr>
            <a:lvl6pPr marL="457200" defTabSz="0" eaLnBrk="0" fontAlgn="base" hangingPunct="0">
              <a:spcBef>
                <a:spcPct val="30000"/>
              </a:spcBef>
              <a:spcAft>
                <a:spcPct val="0"/>
              </a:spcAft>
              <a:defRPr sz="1200">
                <a:solidFill>
                  <a:schemeClr val="tx1"/>
                </a:solidFill>
                <a:latin typeface="Arial" panose="020B0604020202020204" pitchFamily="34" charset="0"/>
              </a:defRPr>
            </a:lvl6pPr>
            <a:lvl7pPr marL="914400" defTabSz="0" eaLnBrk="0" fontAlgn="base" hangingPunct="0">
              <a:spcBef>
                <a:spcPct val="30000"/>
              </a:spcBef>
              <a:spcAft>
                <a:spcPct val="0"/>
              </a:spcAft>
              <a:defRPr sz="1200">
                <a:solidFill>
                  <a:schemeClr val="tx1"/>
                </a:solidFill>
                <a:latin typeface="Arial" panose="020B0604020202020204" pitchFamily="34" charset="0"/>
              </a:defRPr>
            </a:lvl7pPr>
            <a:lvl8pPr marL="1371600" defTabSz="0" eaLnBrk="0" fontAlgn="base" hangingPunct="0">
              <a:spcBef>
                <a:spcPct val="30000"/>
              </a:spcBef>
              <a:spcAft>
                <a:spcPct val="0"/>
              </a:spcAft>
              <a:defRPr sz="1200">
                <a:solidFill>
                  <a:schemeClr val="tx1"/>
                </a:solidFill>
                <a:latin typeface="Arial" panose="020B0604020202020204" pitchFamily="34" charset="0"/>
              </a:defRPr>
            </a:lvl8pPr>
            <a:lvl9pPr marL="1828800" defTabSz="0" eaLnBrk="0" fontAlgn="base" hangingPunct="0">
              <a:spcBef>
                <a:spcPct val="30000"/>
              </a:spcBef>
              <a:spcAft>
                <a:spcPct val="0"/>
              </a:spcAft>
              <a:defRPr sz="1200">
                <a:solidFill>
                  <a:schemeClr val="tx1"/>
                </a:solidFill>
                <a:latin typeface="Arial" panose="020B0604020202020204" pitchFamily="34" charset="0"/>
              </a:defRPr>
            </a:lvl9pPr>
          </a:lstStyle>
          <a:p>
            <a:pPr>
              <a:buFontTx/>
              <a:buNone/>
            </a:pPr>
            <a:r>
              <a:rPr lang="zh-CN" altLang="en-US"/>
              <a:t>单击此处编辑母版文本样式</a:t>
            </a:r>
          </a:p>
          <a:p>
            <a:pPr>
              <a:buFontTx/>
              <a:buNone/>
            </a:pPr>
            <a:r>
              <a:rPr lang="zh-CN" altLang="en-US"/>
              <a:t>第二级</a:t>
            </a:r>
          </a:p>
          <a:p>
            <a:pPr>
              <a:buFontTx/>
              <a:buNone/>
            </a:pPr>
            <a:r>
              <a:rPr lang="zh-CN" altLang="en-US"/>
              <a:t>第三级</a:t>
            </a:r>
          </a:p>
          <a:p>
            <a:pPr>
              <a:buFontTx/>
              <a:buNone/>
            </a:pPr>
            <a:r>
              <a:rPr lang="zh-CN" altLang="en-US"/>
              <a:t>第四级</a:t>
            </a:r>
          </a:p>
          <a:p>
            <a:pPr>
              <a:buFontTx/>
              <a:buNone/>
            </a:pPr>
            <a:r>
              <a:rPr lang="zh-CN" altLang="en-US"/>
              <a:t>第五级</a:t>
            </a:r>
          </a:p>
        </p:txBody>
      </p:sp>
      <p:sp>
        <p:nvSpPr>
          <p:cNvPr id="2054" name="页脚占位符 5"/>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1200"/>
            </a:lvl1pPr>
          </a:lstStyle>
          <a:p>
            <a:endParaRPr lang="zh-CN" altLang="zh-CN"/>
          </a:p>
        </p:txBody>
      </p:sp>
      <p:sp>
        <p:nvSpPr>
          <p:cNvPr id="2055" name="灯片编号占位符 6"/>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defRPr/>
            </a:lvl1pPr>
          </a:lstStyle>
          <a:p>
            <a:fld id="{81C28BAC-9099-467E-80D2-52D22DA53565}" type="slidenum">
              <a:rPr lang="zh-CN" altLang="en-US"/>
              <a:t>‹#›</a:t>
            </a:fld>
            <a:endParaRPr lang="zh-CN" altLang="en-US" sz="1200"/>
          </a:p>
        </p:txBody>
      </p:sp>
    </p:spTree>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en-US" altLang="zh-CN" dirty="0"/>
          </a:p>
        </p:txBody>
      </p:sp>
      <p:sp>
        <p:nvSpPr>
          <p:cNvPr id="4" name="日期占位符 3"/>
          <p:cNvSpPr>
            <a:spLocks noGrp="1"/>
          </p:cNvSpPr>
          <p:nvPr>
            <p:ph type="dt" idx="10"/>
          </p:nvPr>
        </p:nvSpPr>
        <p:spPr/>
        <p:txBody>
          <a:bodyPr/>
          <a:lstStyle/>
          <a:p>
            <a:fld id="{650BBB2F-2B5C-4004-8C6D-C54A363298B9}" type="datetime1">
              <a:rPr lang="zh-CN" altLang="en-US" smtClean="0"/>
              <a:t>2023/11/25</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a:t>
            </a:fld>
            <a:endParaRPr lang="zh-CN" alt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b="0" i="0" dirty="0">
                <a:solidFill>
                  <a:srgbClr val="1D2129"/>
                </a:solidFill>
                <a:effectLst/>
                <a:latin typeface="PingFangSC-Regular"/>
              </a:rPr>
              <a:t>在观察到直到时间</a:t>
            </a:r>
            <a:r>
              <a:rPr lang="en-US" altLang="zh-CN" b="0" i="0" dirty="0">
                <a:solidFill>
                  <a:srgbClr val="1D2129"/>
                </a:solidFill>
                <a:effectLst/>
                <a:latin typeface="PingFangSC-Regular"/>
              </a:rPr>
              <a:t>t</a:t>
            </a:r>
            <a:r>
              <a:rPr lang="zh-CN" altLang="en-US" b="0" i="0" dirty="0">
                <a:solidFill>
                  <a:srgbClr val="1D2129"/>
                </a:solidFill>
                <a:effectLst/>
                <a:latin typeface="PingFangSC-Regular"/>
              </a:rPr>
              <a:t>的几个帧之后，姿势网络的任务是预测变换</a:t>
            </a:r>
            <a:r>
              <a:rPr lang="en-US" altLang="zh-CN" b="0" i="0" dirty="0" err="1">
                <a:solidFill>
                  <a:srgbClr val="1D2129"/>
                </a:solidFill>
                <a:effectLst/>
                <a:latin typeface="PingFangSC-Regular"/>
              </a:rPr>
              <a:t>Tt→t+f</a:t>
            </a:r>
            <a:r>
              <a:rPr lang="zh-CN" altLang="en-US" b="0" i="0" dirty="0">
                <a:solidFill>
                  <a:srgbClr val="1D2129"/>
                </a:solidFill>
                <a:effectLst/>
                <a:latin typeface="PingFangSC-Regular"/>
              </a:rPr>
              <a:t>，其将时间</a:t>
            </a:r>
            <a:r>
              <a:rPr lang="en-US" altLang="zh-CN" b="0" i="0" dirty="0">
                <a:solidFill>
                  <a:srgbClr val="1D2129"/>
                </a:solidFill>
                <a:effectLst/>
                <a:latin typeface="PingFangSC-Regular"/>
              </a:rPr>
              <a:t>t</a:t>
            </a:r>
            <a:r>
              <a:rPr lang="zh-CN" altLang="en-US" b="0" i="0" dirty="0">
                <a:solidFill>
                  <a:srgbClr val="1D2129"/>
                </a:solidFill>
                <a:effectLst/>
                <a:latin typeface="PingFangSC-Regular"/>
              </a:rPr>
              <a:t>处的当前车辆位置转换为未来帧</a:t>
            </a:r>
            <a:r>
              <a:rPr lang="en-US" altLang="zh-CN" b="0" i="0" dirty="0" err="1">
                <a:solidFill>
                  <a:srgbClr val="1D2129"/>
                </a:solidFill>
                <a:effectLst/>
                <a:latin typeface="PingFangSC-Regular"/>
              </a:rPr>
              <a:t>t+f</a:t>
            </a:r>
            <a:r>
              <a:rPr lang="zh-CN" altLang="en-US" b="0" i="0" dirty="0">
                <a:solidFill>
                  <a:srgbClr val="1D2129"/>
                </a:solidFill>
                <a:effectLst/>
                <a:latin typeface="PingFangSC-Regular"/>
              </a:rPr>
              <a:t>中的预期位置（在我们的情况下，网络预测未来高达</a:t>
            </a:r>
            <a:r>
              <a:rPr lang="en-US" altLang="zh-CN" b="0" i="0" dirty="0">
                <a:solidFill>
                  <a:srgbClr val="1D2129"/>
                </a:solidFill>
                <a:effectLst/>
                <a:latin typeface="PingFangSC-Regular"/>
              </a:rPr>
              <a:t>f</a:t>
            </a:r>
            <a:r>
              <a:rPr lang="zh-CN" altLang="en-US" b="0" i="0" dirty="0">
                <a:solidFill>
                  <a:srgbClr val="1D2129"/>
                </a:solidFill>
                <a:effectLst/>
                <a:latin typeface="PingFangSC-Regular"/>
              </a:rPr>
              <a:t>＝</a:t>
            </a:r>
            <a:r>
              <a:rPr lang="en-US" altLang="zh-CN" b="0" i="0" dirty="0">
                <a:solidFill>
                  <a:srgbClr val="1D2129"/>
                </a:solidFill>
                <a:effectLst/>
                <a:latin typeface="PingFangSC-Regular"/>
              </a:rPr>
              <a:t>45</a:t>
            </a:r>
            <a:r>
              <a:rPr lang="zh-CN" altLang="en-US" b="0" i="0" dirty="0">
                <a:solidFill>
                  <a:srgbClr val="1D2129"/>
                </a:solidFill>
                <a:effectLst/>
                <a:latin typeface="PingFangSC-Regular"/>
              </a:rPr>
              <a:t>帧的未来姿态）</a:t>
            </a:r>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2023/11/25</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10</a:t>
            </a:fld>
            <a:endParaRPr lang="zh-CN" altLang="en-US" sz="1200"/>
          </a:p>
        </p:txBody>
      </p:sp>
    </p:spTree>
    <p:extLst>
      <p:ext uri="{BB962C8B-B14F-4D97-AF65-F5344CB8AC3E}">
        <p14:creationId xmlns:p14="http://schemas.microsoft.com/office/powerpoint/2010/main" val="19953729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pPr marL="0" marR="0" lvl="0" indent="0" algn="l" defTabSz="0" rtl="0" eaLnBrk="0" fontAlgn="base" latinLnBrk="0" hangingPunct="0">
              <a:lnSpc>
                <a:spcPct val="100000"/>
              </a:lnSpc>
              <a:spcBef>
                <a:spcPct val="30000"/>
              </a:spcBef>
              <a:spcAft>
                <a:spcPct val="0"/>
              </a:spcAft>
              <a:buClrTx/>
              <a:buSzTx/>
              <a:buFontTx/>
              <a:buNone/>
              <a:tabLst/>
              <a:defRPr/>
            </a:pPr>
            <a:r>
              <a:rPr lang="zh-CN" altLang="en-US" b="1" i="0" dirty="0">
                <a:solidFill>
                  <a:srgbClr val="121212"/>
                </a:solidFill>
                <a:effectLst/>
                <a:latin typeface="-apple-system"/>
              </a:rPr>
              <a:t>非阿贝尔连续群</a:t>
            </a:r>
            <a:r>
              <a:rPr lang="en-US" altLang="zh-CN" b="1" i="0" dirty="0">
                <a:solidFill>
                  <a:srgbClr val="121212"/>
                </a:solidFill>
                <a:effectLst/>
                <a:latin typeface="-apple-system"/>
              </a:rPr>
              <a:t>-SO(3)</a:t>
            </a:r>
            <a:r>
              <a:rPr lang="zh-CN" altLang="en-US" b="1" i="0" dirty="0">
                <a:solidFill>
                  <a:srgbClr val="121212"/>
                </a:solidFill>
                <a:effectLst/>
                <a:latin typeface="-apple-system"/>
              </a:rPr>
              <a:t>，</a:t>
            </a:r>
            <a:r>
              <a:rPr lang="en-US" altLang="zh-CN" b="1" i="0" dirty="0">
                <a:solidFill>
                  <a:srgbClr val="121212"/>
                </a:solidFill>
                <a:effectLst/>
                <a:latin typeface="-apple-system"/>
              </a:rPr>
              <a:t>SO(3)</a:t>
            </a:r>
            <a:r>
              <a:rPr lang="zh-CN" altLang="en-US" b="1" i="0" dirty="0">
                <a:solidFill>
                  <a:srgbClr val="121212"/>
                </a:solidFill>
                <a:effectLst/>
                <a:latin typeface="-apple-system"/>
              </a:rPr>
              <a:t>群由所有在三维欧几里得空间中保持坐标矢量不变的线性变换构成</a:t>
            </a:r>
          </a:p>
          <a:p>
            <a:r>
              <a:rPr lang="zh-CN" altLang="en-US" b="0" i="0" dirty="0">
                <a:solidFill>
                  <a:srgbClr val="1D2129"/>
                </a:solidFill>
                <a:effectLst/>
                <a:latin typeface="PingFangSC-Regular"/>
              </a:rPr>
              <a:t>训练深度网络生成密集的深度图</a:t>
            </a:r>
            <a:r>
              <a:rPr lang="en-US" altLang="zh-CN" b="0" i="0" dirty="0">
                <a:solidFill>
                  <a:srgbClr val="1D2129"/>
                </a:solidFill>
                <a:effectLst/>
                <a:latin typeface="PingFangSC-Regular"/>
              </a:rPr>
              <a:t>Dt</a:t>
            </a:r>
          </a:p>
          <a:p>
            <a:r>
              <a:rPr lang="en-US" altLang="zh-CN" b="0" i="0" dirty="0">
                <a:solidFill>
                  <a:srgbClr val="333333"/>
                </a:solidFill>
                <a:effectLst/>
                <a:latin typeface="Helvetica Neue"/>
              </a:rPr>
              <a:t>SSIM(</a:t>
            </a:r>
            <a:r>
              <a:rPr lang="en-US" altLang="zh-CN" b="1" i="0" dirty="0">
                <a:solidFill>
                  <a:srgbClr val="333333"/>
                </a:solidFill>
                <a:effectLst/>
                <a:latin typeface="Helvetica Neue"/>
              </a:rPr>
              <a:t>Structural Similarity</a:t>
            </a:r>
            <a:r>
              <a:rPr lang="en-US" altLang="zh-CN" b="0" i="0" dirty="0">
                <a:solidFill>
                  <a:srgbClr val="333333"/>
                </a:solidFill>
                <a:effectLst/>
                <a:latin typeface="Helvetica Neue"/>
              </a:rPr>
              <a:t>)</a:t>
            </a:r>
            <a:r>
              <a:rPr lang="zh-CN" altLang="en-US" b="0" i="0" dirty="0">
                <a:solidFill>
                  <a:srgbClr val="333333"/>
                </a:solidFill>
                <a:effectLst/>
                <a:latin typeface="Helvetica Neue"/>
              </a:rPr>
              <a:t>，结构相似性，是一种衡量两幅图像相似度的指标</a:t>
            </a:r>
            <a:endParaRPr lang="en-US" altLang="zh-CN" b="0" i="0" dirty="0">
              <a:solidFill>
                <a:srgbClr val="333333"/>
              </a:solidFill>
              <a:effectLst/>
              <a:latin typeface="Helvetica Neue"/>
            </a:endParaRPr>
          </a:p>
          <a:p>
            <a:r>
              <a:rPr lang="zh-CN" altLang="en-US" b="0" i="0" dirty="0">
                <a:solidFill>
                  <a:srgbClr val="1D2129"/>
                </a:solidFill>
                <a:effectLst/>
                <a:latin typeface="PingFangSC-Regular"/>
              </a:rPr>
              <a:t>单目深度预测</a:t>
            </a:r>
            <a:r>
              <a:rPr lang="en-US" altLang="zh-CN" b="0" i="0" dirty="0">
                <a:solidFill>
                  <a:srgbClr val="1D2129"/>
                </a:solidFill>
                <a:effectLst/>
                <a:latin typeface="PingFangSC-Regular"/>
              </a:rPr>
              <a:t>Ξ</a:t>
            </a:r>
            <a:r>
              <a:rPr lang="zh-CN" altLang="en-US" b="0" i="0" dirty="0">
                <a:solidFill>
                  <a:srgbClr val="1D2129"/>
                </a:solidFill>
                <a:effectLst/>
                <a:latin typeface="PingFangSC-Regular"/>
              </a:rPr>
              <a:t>是从作者网站上下载的现成的</a:t>
            </a:r>
            <a:r>
              <a:rPr lang="en-US" altLang="zh-CN" b="0" i="0" dirty="0">
                <a:solidFill>
                  <a:srgbClr val="1D2129"/>
                </a:solidFill>
                <a:effectLst/>
                <a:latin typeface="PingFangSC-Regular"/>
              </a:rPr>
              <a:t>Monodepth2 mono 640x192</a:t>
            </a:r>
            <a:r>
              <a:rPr lang="zh-CN" altLang="en-US" b="0" i="0" dirty="0">
                <a:solidFill>
                  <a:srgbClr val="1D2129"/>
                </a:solidFill>
                <a:effectLst/>
                <a:latin typeface="PingFangSC-Regular"/>
              </a:rPr>
              <a:t>模型</a:t>
            </a:r>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2023/11/25</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11</a:t>
            </a:fld>
            <a:endParaRPr lang="zh-CN" altLang="en-US" sz="1200"/>
          </a:p>
        </p:txBody>
      </p:sp>
    </p:spTree>
    <p:extLst>
      <p:ext uri="{BB962C8B-B14F-4D97-AF65-F5344CB8AC3E}">
        <p14:creationId xmlns:p14="http://schemas.microsoft.com/office/powerpoint/2010/main" val="14338217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a:t>Resnet</a:t>
            </a:r>
            <a:r>
              <a:rPr lang="zh-CN" altLang="en-US" dirty="0"/>
              <a:t>深度残差网络</a:t>
            </a:r>
          </a:p>
        </p:txBody>
      </p:sp>
      <p:sp>
        <p:nvSpPr>
          <p:cNvPr id="4" name="日期占位符 3"/>
          <p:cNvSpPr>
            <a:spLocks noGrp="1"/>
          </p:cNvSpPr>
          <p:nvPr>
            <p:ph type="dt" idx="10"/>
          </p:nvPr>
        </p:nvSpPr>
        <p:spPr/>
        <p:txBody>
          <a:bodyPr/>
          <a:lstStyle/>
          <a:p>
            <a:fld id="{650BBB2F-2B5C-4004-8C6D-C54A363298B9}" type="datetime1">
              <a:rPr lang="zh-CN" altLang="en-US" smtClean="0"/>
              <a:t>2023/11/25</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12</a:t>
            </a:fld>
            <a:endParaRPr lang="zh-CN" altLang="en-US" sz="1200"/>
          </a:p>
        </p:txBody>
      </p:sp>
    </p:spTree>
    <p:extLst>
      <p:ext uri="{BB962C8B-B14F-4D97-AF65-F5344CB8AC3E}">
        <p14:creationId xmlns:p14="http://schemas.microsoft.com/office/powerpoint/2010/main" val="25616264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b="0" i="0" dirty="0">
                <a:solidFill>
                  <a:srgbClr val="1D2129"/>
                </a:solidFill>
                <a:effectLst/>
                <a:latin typeface="PingFangSC-Regular"/>
              </a:rPr>
              <a:t>直观地说，视点归一化确保只要行人在现实世界中静止不动，行人的边界框就不会移动，就像过去检测到的或未来预测的那样。为此，系统必须补偿汽车正在移动和转弯的事实，以便在原始图像数据中行人边界框看起来有明显的移动，包括当自我车辆向行人行驶时变得更大。同样，如果行人确实在世界空间中移动，视点归一化确保这样的序列被观察到，就好像它是从一个静止的相机捕获的一样，这样运动就变得明显了</a:t>
            </a:r>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2023/11/25</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13</a:t>
            </a:fld>
            <a:endParaRPr lang="zh-CN" altLang="en-US" sz="1200"/>
          </a:p>
        </p:txBody>
      </p:sp>
    </p:spTree>
    <p:extLst>
      <p:ext uri="{BB962C8B-B14F-4D97-AF65-F5344CB8AC3E}">
        <p14:creationId xmlns:p14="http://schemas.microsoft.com/office/powerpoint/2010/main" val="5300778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b="0" i="0" dirty="0">
                <a:solidFill>
                  <a:srgbClr val="1D2129"/>
                </a:solidFill>
                <a:effectLst/>
                <a:latin typeface="PingFangSC-Regular"/>
              </a:rPr>
              <a:t>直观地说，视点归一化确保只要行人在现实世界中静止不动，行人的边界框就不会移动，就像过去检测到的或未来预测的那样。为此，系统必须补偿汽车正在移动和转弯的事实，以便在原始图像数据中行人边界框看起来有明显的移动，包括当自我车辆向行人行驶时变得更大。同样，如果行人确实在世界空间中移动，视点归一化确保这样的序列被观察到，就好像它是从一个静止的相机捕获的一样，这样运动就变得明显了</a:t>
            </a:r>
            <a:endParaRPr lang="en-US" altLang="zh-CN" b="0" i="0" dirty="0">
              <a:solidFill>
                <a:srgbClr val="1D2129"/>
              </a:solidFill>
              <a:effectLst/>
              <a:latin typeface="PingFangSC-Regular"/>
            </a:endParaRPr>
          </a:p>
          <a:p>
            <a:r>
              <a:rPr lang="en-US" altLang="zh-CN" b="0" i="0" dirty="0">
                <a:solidFill>
                  <a:srgbClr val="1D2129"/>
                </a:solidFill>
                <a:effectLst/>
                <a:latin typeface="PingFangSC-Regular"/>
              </a:rPr>
              <a:t>SO</a:t>
            </a:r>
            <a:r>
              <a:rPr lang="zh-CN" altLang="en-US" b="0" i="0" dirty="0">
                <a:solidFill>
                  <a:srgbClr val="1D2129"/>
                </a:solidFill>
                <a:effectLst/>
                <a:latin typeface="PingFangSC-Regular"/>
              </a:rPr>
              <a:t>（</a:t>
            </a:r>
            <a:r>
              <a:rPr lang="en-US" altLang="zh-CN" b="0" i="0" dirty="0">
                <a:solidFill>
                  <a:srgbClr val="1D2129"/>
                </a:solidFill>
                <a:effectLst/>
                <a:latin typeface="PingFangSC-Regular"/>
              </a:rPr>
              <a:t>3</a:t>
            </a:r>
            <a:r>
              <a:rPr lang="zh-CN" altLang="en-US" b="0" i="0" dirty="0">
                <a:solidFill>
                  <a:srgbClr val="1D2129"/>
                </a:solidFill>
                <a:effectLst/>
                <a:latin typeface="PingFangSC-Regular"/>
              </a:rPr>
              <a:t>）</a:t>
            </a:r>
            <a:r>
              <a:rPr lang="zh-CN" altLang="en-US" b="0" i="0" dirty="0">
                <a:solidFill>
                  <a:srgbClr val="121212"/>
                </a:solidFill>
                <a:effectLst/>
                <a:latin typeface="-apple-system"/>
              </a:rPr>
              <a:t>非平庸非阿贝尔李群，是所有行列式为</a:t>
            </a:r>
            <a:r>
              <a:rPr lang="en-US" altLang="zh-CN" b="0" i="0" dirty="0">
                <a:solidFill>
                  <a:srgbClr val="121212"/>
                </a:solidFill>
                <a:effectLst/>
                <a:latin typeface="-apple-system"/>
              </a:rPr>
              <a:t>1</a:t>
            </a:r>
            <a:r>
              <a:rPr lang="zh-CN" altLang="en-US" b="0" i="0" dirty="0">
                <a:solidFill>
                  <a:srgbClr val="121212"/>
                </a:solidFill>
                <a:effectLst/>
                <a:latin typeface="-apple-system"/>
              </a:rPr>
              <a:t>的 </a:t>
            </a:r>
            <a:r>
              <a:rPr lang="en-US" altLang="zh-CN" b="0" i="0" dirty="0">
                <a:solidFill>
                  <a:srgbClr val="121212"/>
                </a:solidFill>
                <a:effectLst/>
                <a:latin typeface="-apple-system"/>
              </a:rPr>
              <a:t>3×3 </a:t>
            </a:r>
            <a:r>
              <a:rPr lang="zh-CN" altLang="en-US" b="0" i="0" dirty="0">
                <a:solidFill>
                  <a:srgbClr val="121212"/>
                </a:solidFill>
                <a:effectLst/>
                <a:latin typeface="-apple-system"/>
              </a:rPr>
              <a:t>的正交矩阵构成的集合</a:t>
            </a:r>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2023/11/25</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14</a:t>
            </a:fld>
            <a:endParaRPr lang="zh-CN" altLang="en-US" sz="1200"/>
          </a:p>
        </p:txBody>
      </p:sp>
    </p:spTree>
    <p:extLst>
      <p:ext uri="{BB962C8B-B14F-4D97-AF65-F5344CB8AC3E}">
        <p14:creationId xmlns:p14="http://schemas.microsoft.com/office/powerpoint/2010/main" val="6124211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a:solidFill>
                  <a:srgbClr val="1D2129"/>
                </a:solidFill>
                <a:latin typeface="PingFangSC-Regular"/>
              </a:rPr>
              <a:t>Predicting the future</a:t>
            </a:r>
            <a:r>
              <a:rPr lang="zh-CN" altLang="en-US" dirty="0">
                <a:solidFill>
                  <a:srgbClr val="1D2129"/>
                </a:solidFill>
                <a:latin typeface="PingFangSC-Regular"/>
              </a:rPr>
              <a:t>：预测</a:t>
            </a:r>
            <a:endParaRPr lang="en-US" altLang="zh-CN" b="0" i="0" dirty="0">
              <a:solidFill>
                <a:srgbClr val="1D2129"/>
              </a:solidFill>
              <a:effectLst/>
              <a:latin typeface="PingFangSC-Regular"/>
            </a:endParaRPr>
          </a:p>
          <a:p>
            <a:r>
              <a:rPr lang="zh-CN" altLang="en-US" b="0" i="0" dirty="0">
                <a:solidFill>
                  <a:srgbClr val="1D2129"/>
                </a:solidFill>
                <a:effectLst/>
                <a:latin typeface="PingFangSC-Regular"/>
              </a:rPr>
              <a:t>直观地说，这个过程相当于假装物体（行人）是平面的，正面平行，并且位于距离视图</a:t>
            </a:r>
            <a:r>
              <a:rPr lang="en-US" altLang="zh-CN" b="0" i="0" dirty="0">
                <a:solidFill>
                  <a:srgbClr val="1D2129"/>
                </a:solidFill>
                <a:effectLst/>
                <a:latin typeface="PingFangSC-Regular"/>
              </a:rPr>
              <a:t>a</a:t>
            </a:r>
            <a:r>
              <a:rPr lang="zh-CN" altLang="en-US" b="0" i="0" dirty="0">
                <a:solidFill>
                  <a:srgbClr val="1D2129"/>
                </a:solidFill>
                <a:effectLst/>
                <a:latin typeface="PingFangSC-Regular"/>
              </a:rPr>
              <a:t>中的观察者</a:t>
            </a:r>
            <a:r>
              <a:rPr lang="en-US" altLang="zh-CN" b="0" i="0" dirty="0">
                <a:solidFill>
                  <a:srgbClr val="1D2129"/>
                </a:solidFill>
                <a:effectLst/>
                <a:latin typeface="PingFangSC-Regular"/>
              </a:rPr>
              <a:t>d</a:t>
            </a:r>
            <a:r>
              <a:rPr lang="zh-CN" altLang="en-US" b="0" i="0" dirty="0">
                <a:solidFill>
                  <a:srgbClr val="1D2129"/>
                </a:solidFill>
                <a:effectLst/>
                <a:latin typeface="PingFangSC-Regular"/>
              </a:rPr>
              <a:t>（</a:t>
            </a:r>
            <a:r>
              <a:rPr lang="en-US" altLang="zh-CN" b="0" i="0" dirty="0">
                <a:solidFill>
                  <a:srgbClr val="1D2129"/>
                </a:solidFill>
                <a:effectLst/>
                <a:latin typeface="PingFangSC-Regular"/>
              </a:rPr>
              <a:t>Ba</a:t>
            </a:r>
            <a:r>
              <a:rPr lang="zh-CN" altLang="en-US" b="0" i="0" dirty="0">
                <a:solidFill>
                  <a:srgbClr val="1D2129"/>
                </a:solidFill>
                <a:effectLst/>
                <a:latin typeface="PingFangSC-Regular"/>
              </a:rPr>
              <a:t>）的位置。然后，视点的变化减少到对这个盒子应用某种单应性。重要的是，方程（</a:t>
            </a:r>
            <a:r>
              <a:rPr lang="en-US" altLang="zh-CN" b="0" i="0" dirty="0">
                <a:solidFill>
                  <a:srgbClr val="1D2129"/>
                </a:solidFill>
                <a:effectLst/>
                <a:latin typeface="PingFangSC-Regular"/>
              </a:rPr>
              <a:t>5</a:t>
            </a:r>
            <a:r>
              <a:rPr lang="zh-CN" altLang="en-US" b="0" i="0" dirty="0">
                <a:solidFill>
                  <a:srgbClr val="1D2129"/>
                </a:solidFill>
                <a:effectLst/>
                <a:latin typeface="PingFangSC-Regular"/>
              </a:rPr>
              <a:t>）是一个可微算子。请注意，生成的“框”</a:t>
            </a:r>
            <a:r>
              <a:rPr lang="en-US" altLang="zh-CN" b="0" i="0" dirty="0">
                <a:solidFill>
                  <a:srgbClr val="1D2129"/>
                </a:solidFill>
                <a:effectLst/>
                <a:latin typeface="PingFangSC-Regular"/>
              </a:rPr>
              <a:t>Bb-a</a:t>
            </a:r>
            <a:r>
              <a:rPr lang="zh-CN" altLang="en-US" b="0" i="0" dirty="0">
                <a:solidFill>
                  <a:srgbClr val="1D2129"/>
                </a:solidFill>
                <a:effectLst/>
                <a:latin typeface="PingFangSC-Regular"/>
              </a:rPr>
              <a:t>不一定再对齐轴；然而，在我们的应用程序中，情况大致如此。当需要时，我们定义运算符</a:t>
            </a:r>
            <a:r>
              <a:rPr lang="en-US" altLang="zh-CN" b="0" i="0" dirty="0">
                <a:solidFill>
                  <a:srgbClr val="1D2129"/>
                </a:solidFill>
                <a:effectLst/>
                <a:latin typeface="PingFangSC-Regular"/>
              </a:rPr>
              <a:t>encl Bb a</a:t>
            </a:r>
            <a:r>
              <a:rPr lang="zh-CN" altLang="en-US" b="0" i="0" dirty="0">
                <a:solidFill>
                  <a:srgbClr val="1D2129"/>
                </a:solidFill>
                <a:effectLst/>
                <a:latin typeface="PingFangSC-Regular"/>
              </a:rPr>
              <a:t>来表示包含由此获得的形状的最紧的轴对齐边界框</a:t>
            </a:r>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2023/11/25</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15</a:t>
            </a:fld>
            <a:endParaRPr lang="zh-CN" altLang="en-US" sz="1200"/>
          </a:p>
        </p:txBody>
      </p:sp>
    </p:spTree>
    <p:extLst>
      <p:ext uri="{BB962C8B-B14F-4D97-AF65-F5344CB8AC3E}">
        <p14:creationId xmlns:p14="http://schemas.microsoft.com/office/powerpoint/2010/main" val="12162410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a:solidFill>
                  <a:srgbClr val="1D2129"/>
                </a:solidFill>
                <a:latin typeface="PingFangSC-Regular"/>
              </a:rPr>
              <a:t>Predicting the future</a:t>
            </a:r>
            <a:r>
              <a:rPr lang="zh-CN" altLang="en-US" dirty="0">
                <a:solidFill>
                  <a:srgbClr val="1D2129"/>
                </a:solidFill>
                <a:latin typeface="PingFangSC-Regular"/>
              </a:rPr>
              <a:t>：预测</a:t>
            </a:r>
            <a:endParaRPr lang="en-US" altLang="zh-CN" b="0" i="0" dirty="0">
              <a:solidFill>
                <a:srgbClr val="1D2129"/>
              </a:solidFill>
              <a:effectLst/>
              <a:latin typeface="PingFangSC-Regular"/>
            </a:endParaRPr>
          </a:p>
          <a:p>
            <a:r>
              <a:rPr lang="zh-CN" altLang="en-US" b="0" i="0" dirty="0">
                <a:solidFill>
                  <a:srgbClr val="1D2129"/>
                </a:solidFill>
                <a:effectLst/>
                <a:latin typeface="PingFangSC-Regular"/>
              </a:rPr>
              <a:t>直观地说，这个过程相当于假装物体</a:t>
            </a:r>
            <a:r>
              <a:rPr lang="en-US" altLang="zh-CN" b="0" i="0" dirty="0">
                <a:solidFill>
                  <a:srgbClr val="1D2129"/>
                </a:solidFill>
                <a:effectLst/>
                <a:latin typeface="PingFangSC-Regular"/>
              </a:rPr>
              <a:t>(</a:t>
            </a:r>
            <a:r>
              <a:rPr lang="zh-CN" altLang="en-US" b="0" i="0" dirty="0">
                <a:solidFill>
                  <a:srgbClr val="1D2129"/>
                </a:solidFill>
                <a:effectLst/>
                <a:latin typeface="PingFangSC-Regular"/>
              </a:rPr>
              <a:t>行人</a:t>
            </a:r>
            <a:r>
              <a:rPr lang="en-US" altLang="zh-CN" b="0" i="0" dirty="0">
                <a:solidFill>
                  <a:srgbClr val="1D2129"/>
                </a:solidFill>
                <a:effectLst/>
                <a:latin typeface="PingFangSC-Regular"/>
              </a:rPr>
              <a:t>)</a:t>
            </a:r>
            <a:r>
              <a:rPr lang="zh-CN" altLang="en-US" b="0" i="0" dirty="0">
                <a:solidFill>
                  <a:srgbClr val="1D2129"/>
                </a:solidFill>
                <a:effectLst/>
                <a:latin typeface="PingFangSC-Regular"/>
              </a:rPr>
              <a:t>是平面的，正面平行的，并且与视图</a:t>
            </a:r>
            <a:r>
              <a:rPr lang="en-US" altLang="zh-CN" b="0" i="0" dirty="0">
                <a:solidFill>
                  <a:srgbClr val="1D2129"/>
                </a:solidFill>
                <a:effectLst/>
                <a:latin typeface="PingFangSC-Regular"/>
              </a:rPr>
              <a:t>a</a:t>
            </a:r>
            <a:r>
              <a:rPr lang="zh-CN" altLang="en-US" b="0" i="0" dirty="0">
                <a:solidFill>
                  <a:srgbClr val="1D2129"/>
                </a:solidFill>
                <a:effectLst/>
                <a:latin typeface="PingFangSC-Regular"/>
              </a:rPr>
              <a:t>中的观察者有</a:t>
            </a:r>
            <a:r>
              <a:rPr lang="en-US" altLang="zh-CN" b="0" i="0" dirty="0">
                <a:solidFill>
                  <a:srgbClr val="1D2129"/>
                </a:solidFill>
                <a:effectLst/>
                <a:latin typeface="PingFangSC-Regular"/>
              </a:rPr>
              <a:t>d(Ba)</a:t>
            </a:r>
            <a:r>
              <a:rPr lang="zh-CN" altLang="en-US" b="0" i="0" dirty="0">
                <a:solidFill>
                  <a:srgbClr val="1D2129"/>
                </a:solidFill>
                <a:effectLst/>
                <a:latin typeface="PingFangSC-Regular"/>
              </a:rPr>
              <a:t>的距离。然后视点变化减少为对该框应用某种单应性。重要的是，</a:t>
            </a:r>
            <a:r>
              <a:rPr lang="en-US" altLang="zh-CN" b="0" i="0" dirty="0">
                <a:solidFill>
                  <a:srgbClr val="1D2129"/>
                </a:solidFill>
                <a:effectLst/>
                <a:latin typeface="PingFangSC-Regular"/>
              </a:rPr>
              <a:t>eq.(5)</a:t>
            </a:r>
            <a:r>
              <a:rPr lang="zh-CN" altLang="en-US" b="0" i="0" dirty="0">
                <a:solidFill>
                  <a:srgbClr val="1D2129"/>
                </a:solidFill>
                <a:effectLst/>
                <a:latin typeface="PingFangSC-Regular"/>
              </a:rPr>
              <a:t>是一个可微算子。注意，生成的“框”</a:t>
            </a:r>
            <a:r>
              <a:rPr lang="en-US" altLang="zh-CN" b="0" i="0" dirty="0">
                <a:solidFill>
                  <a:srgbClr val="1D2129"/>
                </a:solidFill>
                <a:effectLst/>
                <a:latin typeface="PingFangSC-Regular"/>
              </a:rPr>
              <a:t>Bab</a:t>
            </a:r>
            <a:r>
              <a:rPr lang="zh-CN" altLang="en-US" b="0" i="0" dirty="0">
                <a:solidFill>
                  <a:srgbClr val="1D2129"/>
                </a:solidFill>
                <a:effectLst/>
                <a:latin typeface="PingFangSC-Regular"/>
              </a:rPr>
              <a:t>不再是轴对齐的</a:t>
            </a:r>
            <a:r>
              <a:rPr lang="en-US" altLang="zh-CN" b="0" i="0" dirty="0">
                <a:solidFill>
                  <a:srgbClr val="1D2129"/>
                </a:solidFill>
                <a:effectLst/>
                <a:latin typeface="PingFangSC-Regular"/>
              </a:rPr>
              <a:t>;</a:t>
            </a:r>
            <a:r>
              <a:rPr lang="zh-CN" altLang="en-US" b="0" i="0" dirty="0">
                <a:solidFill>
                  <a:srgbClr val="1D2129"/>
                </a:solidFill>
                <a:effectLst/>
                <a:latin typeface="PingFangSC-Regular"/>
              </a:rPr>
              <a:t>然而，在我们的应用程序中，情况大致如此。当需要时，我们定义运算符</a:t>
            </a:r>
            <a:r>
              <a:rPr lang="en-US" altLang="zh-CN" b="0" i="0" dirty="0">
                <a:solidFill>
                  <a:srgbClr val="1D2129"/>
                </a:solidFill>
                <a:effectLst/>
                <a:latin typeface="PingFangSC-Regular"/>
              </a:rPr>
              <a:t>encl Bb a</a:t>
            </a:r>
            <a:r>
              <a:rPr lang="zh-CN" altLang="en-US" b="0" i="0" dirty="0">
                <a:solidFill>
                  <a:srgbClr val="1D2129"/>
                </a:solidFill>
                <a:effectLst/>
                <a:latin typeface="PingFangSC-Regular"/>
              </a:rPr>
              <a:t>来表示包含由此获得的形状的最紧密的轴对齐边界框。</a:t>
            </a:r>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2023/11/25</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16</a:t>
            </a:fld>
            <a:endParaRPr lang="zh-CN" altLang="en-US" sz="1200"/>
          </a:p>
        </p:txBody>
      </p:sp>
    </p:spTree>
    <p:extLst>
      <p:ext uri="{BB962C8B-B14F-4D97-AF65-F5344CB8AC3E}">
        <p14:creationId xmlns:p14="http://schemas.microsoft.com/office/powerpoint/2010/main" val="24742332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a:solidFill>
                  <a:srgbClr val="1D2129"/>
                </a:solidFill>
                <a:latin typeface="PingFangSC-Regular"/>
              </a:rPr>
              <a:t>Implementation details</a:t>
            </a:r>
            <a:r>
              <a:rPr lang="zh-CN" altLang="en-US" dirty="0">
                <a:solidFill>
                  <a:srgbClr val="1D2129"/>
                </a:solidFill>
                <a:latin typeface="PingFangSC-Regular"/>
              </a:rPr>
              <a:t>实施细节</a:t>
            </a:r>
            <a:endParaRPr lang="en-US" altLang="zh-CN" dirty="0">
              <a:solidFill>
                <a:srgbClr val="1D2129"/>
              </a:solidFill>
              <a:latin typeface="PingFangSC-Regular"/>
            </a:endParaRPr>
          </a:p>
          <a:p>
            <a:r>
              <a:rPr lang="en-US" altLang="zh-CN" dirty="0"/>
              <a:t>4</a:t>
            </a:r>
            <a:r>
              <a:rPr lang="zh-CN" altLang="en-US" dirty="0"/>
              <a:t>是边界框的坐标</a:t>
            </a:r>
          </a:p>
        </p:txBody>
      </p:sp>
      <p:sp>
        <p:nvSpPr>
          <p:cNvPr id="4" name="日期占位符 3"/>
          <p:cNvSpPr>
            <a:spLocks noGrp="1"/>
          </p:cNvSpPr>
          <p:nvPr>
            <p:ph type="dt" idx="10"/>
          </p:nvPr>
        </p:nvSpPr>
        <p:spPr/>
        <p:txBody>
          <a:bodyPr/>
          <a:lstStyle/>
          <a:p>
            <a:fld id="{650BBB2F-2B5C-4004-8C6D-C54A363298B9}" type="datetime1">
              <a:rPr lang="zh-CN" altLang="en-US" smtClean="0"/>
              <a:t>2023/11/25</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17</a:t>
            </a:fld>
            <a:endParaRPr lang="zh-CN" altLang="en-US" sz="1200"/>
          </a:p>
        </p:txBody>
      </p:sp>
    </p:spTree>
    <p:extLst>
      <p:ext uri="{BB962C8B-B14F-4D97-AF65-F5344CB8AC3E}">
        <p14:creationId xmlns:p14="http://schemas.microsoft.com/office/powerpoint/2010/main" val="631471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b="0" i="0" dirty="0">
                    <a:solidFill>
                      <a:srgbClr val="1D2129"/>
                    </a:solidFill>
                    <a:effectLst/>
                    <a:latin typeface="PingFangSC-Regular"/>
                  </a:rPr>
                  <a:t>姿势编码器网络：</a:t>
                </a:r>
                <a14:m>
                  <m:oMath xmlns:m="http://schemas.openxmlformats.org/officeDocument/2006/math">
                    <m:r>
                      <m:rPr>
                        <m:sty m:val="p"/>
                      </m:rPr>
                      <a:rPr lang="el-GR" altLang="zh-CN" b="0" i="1" smtClean="0">
                        <a:solidFill>
                          <a:srgbClr val="1D2129"/>
                        </a:solidFill>
                        <a:effectLst/>
                        <a:latin typeface="Cambria Math" panose="02040503050406030204" pitchFamily="18" charset="0"/>
                        <a:ea typeface="Cambria Math" panose="02040503050406030204" pitchFamily="18" charset="0"/>
                      </a:rPr>
                      <m:t>Φ</m:t>
                    </m:r>
                  </m:oMath>
                </a14:m>
                <a:endParaRPr lang="en-US" altLang="zh-CN" dirty="0"/>
              </a:p>
              <a:p>
                <a:r>
                  <a:rPr lang="zh-CN" altLang="en-US" dirty="0"/>
                  <a:t>姿势编码器网络的共享特征</a:t>
                </a:r>
                <a14:m>
                  <m:oMath xmlns:m="http://schemas.openxmlformats.org/officeDocument/2006/math">
                    <m:sSub>
                      <m:sSubPr>
                        <m:ctrlPr>
                          <a:rPr lang="en-US" altLang="zh-CN" i="1" smtClean="0">
                            <a:latin typeface="Cambria Math" panose="02040503050406030204" pitchFamily="18" charset="0"/>
                          </a:rPr>
                        </m:ctrlPr>
                      </m:sSubPr>
                      <m:e>
                        <m:r>
                          <m:rPr>
                            <m:sty m:val="p"/>
                          </m:rPr>
                          <a:rPr lang="el-GR" altLang="zh-CN" i="1" smtClean="0">
                            <a:latin typeface="Cambria Math" panose="02040503050406030204" pitchFamily="18" charset="0"/>
                            <a:ea typeface="Cambria Math" panose="02040503050406030204" pitchFamily="18" charset="0"/>
                          </a:rPr>
                          <m:t>Ψ</m:t>
                        </m:r>
                      </m:e>
                      <m:sub>
                        <m:r>
                          <a:rPr lang="en-US" altLang="zh-CN" b="0" i="1" smtClean="0">
                            <a:latin typeface="Cambria Math" panose="02040503050406030204" pitchFamily="18" charset="0"/>
                          </a:rPr>
                          <m:t>𝑓</m:t>
                        </m:r>
                      </m:sub>
                    </m:sSub>
                  </m:oMath>
                </a14:m>
                <a:endParaRPr lang="zh-CN" altLang="en-US" dirty="0"/>
              </a:p>
            </p:txBody>
          </p:sp>
        </mc:Choice>
        <mc:Fallback xmlns="">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b="0" i="0" dirty="0">
                    <a:solidFill>
                      <a:srgbClr val="1D2129"/>
                    </a:solidFill>
                    <a:effectLst/>
                    <a:latin typeface="PingFangSC-Regular"/>
                  </a:rPr>
                  <a:t>姿势编码器网络：</a:t>
                </a:r>
                <a:r>
                  <a:rPr lang="el-GR" altLang="zh-CN" b="0" i="0">
                    <a:solidFill>
                      <a:srgbClr val="1D2129"/>
                    </a:solidFill>
                    <a:effectLst/>
                    <a:latin typeface="Cambria Math" panose="02040503050406030204" pitchFamily="18" charset="0"/>
                    <a:ea typeface="Cambria Math" panose="02040503050406030204" pitchFamily="18" charset="0"/>
                  </a:rPr>
                  <a:t>Φ</a:t>
                </a:r>
                <a:endParaRPr lang="en-US" altLang="zh-CN" dirty="0"/>
              </a:p>
              <a:p>
                <a:r>
                  <a:rPr lang="zh-CN" altLang="en-US" dirty="0"/>
                  <a:t>姿势编码器网络的共享特征</a:t>
                </a:r>
                <a:r>
                  <a:rPr lang="el-GR" altLang="zh-CN" i="0">
                    <a:latin typeface="Cambria Math" panose="02040503050406030204" pitchFamily="18" charset="0"/>
                    <a:ea typeface="Cambria Math" panose="02040503050406030204" pitchFamily="18" charset="0"/>
                  </a:rPr>
                  <a:t>Ψ</a:t>
                </a:r>
                <a:r>
                  <a:rPr lang="en-US" altLang="zh-CN" i="0">
                    <a:latin typeface="Cambria Math" panose="02040503050406030204" pitchFamily="18" charset="0"/>
                    <a:ea typeface="Cambria Math" panose="02040503050406030204" pitchFamily="18" charset="0"/>
                  </a:rPr>
                  <a:t>_</a:t>
                </a:r>
                <a:r>
                  <a:rPr lang="en-US" altLang="zh-CN" b="0" i="0">
                    <a:latin typeface="Cambria Math" panose="02040503050406030204" pitchFamily="18" charset="0"/>
                  </a:rPr>
                  <a:t>𝑓</a:t>
                </a:r>
                <a:endParaRPr lang="zh-CN" altLang="en-US" dirty="0"/>
              </a:p>
            </p:txBody>
          </p:sp>
        </mc:Fallback>
      </mc:AlternateContent>
      <p:sp>
        <p:nvSpPr>
          <p:cNvPr id="4" name="日期占位符 3"/>
          <p:cNvSpPr>
            <a:spLocks noGrp="1"/>
          </p:cNvSpPr>
          <p:nvPr>
            <p:ph type="dt" idx="10"/>
          </p:nvPr>
        </p:nvSpPr>
        <p:spPr/>
        <p:txBody>
          <a:bodyPr/>
          <a:lstStyle/>
          <a:p>
            <a:fld id="{650BBB2F-2B5C-4004-8C6D-C54A363298B9}" type="datetime1">
              <a:rPr lang="zh-CN" altLang="en-US" smtClean="0"/>
              <a:t>2023/11/25</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18</a:t>
            </a:fld>
            <a:endParaRPr lang="zh-CN" altLang="en-US" sz="1200"/>
          </a:p>
        </p:txBody>
      </p:sp>
    </p:spTree>
    <p:extLst>
      <p:ext uri="{BB962C8B-B14F-4D97-AF65-F5344CB8AC3E}">
        <p14:creationId xmlns:p14="http://schemas.microsoft.com/office/powerpoint/2010/main" val="9754421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2023/11/25</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19</a:t>
            </a:fld>
            <a:endParaRPr lang="zh-CN"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2023/11/25</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a:t>
            </a:fld>
            <a:endParaRPr lang="zh-CN" altLang="en-US"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2023/11/25</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20</a:t>
            </a:fld>
            <a:endParaRPr lang="zh-CN" altLang="en-US" sz="1200"/>
          </a:p>
        </p:txBody>
      </p:sp>
    </p:spTree>
    <p:extLst>
      <p:ext uri="{BB962C8B-B14F-4D97-AF65-F5344CB8AC3E}">
        <p14:creationId xmlns:p14="http://schemas.microsoft.com/office/powerpoint/2010/main" val="17490669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2023/11/25</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21</a:t>
            </a:fld>
            <a:endParaRPr lang="zh-CN" altLang="en-US" sz="1200"/>
          </a:p>
        </p:txBody>
      </p:sp>
    </p:spTree>
    <p:extLst>
      <p:ext uri="{BB962C8B-B14F-4D97-AF65-F5344CB8AC3E}">
        <p14:creationId xmlns:p14="http://schemas.microsoft.com/office/powerpoint/2010/main" val="40400918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2023/11/25</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22</a:t>
            </a:fld>
            <a:endParaRPr lang="zh-CN" altLang="en-US" sz="1200"/>
          </a:p>
        </p:txBody>
      </p:sp>
    </p:spTree>
    <p:extLst>
      <p:ext uri="{BB962C8B-B14F-4D97-AF65-F5344CB8AC3E}">
        <p14:creationId xmlns:p14="http://schemas.microsoft.com/office/powerpoint/2010/main" val="40866570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2023/11/25</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23</a:t>
            </a:fld>
            <a:endParaRPr lang="zh-CN" altLang="en-US" sz="1200"/>
          </a:p>
        </p:txBody>
      </p:sp>
    </p:spTree>
    <p:extLst>
      <p:ext uri="{BB962C8B-B14F-4D97-AF65-F5344CB8AC3E}">
        <p14:creationId xmlns:p14="http://schemas.microsoft.com/office/powerpoint/2010/main" val="14538573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2023/11/25</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24</a:t>
            </a:fld>
            <a:endParaRPr lang="zh-CN" altLang="en-US" sz="1200"/>
          </a:p>
        </p:txBody>
      </p:sp>
    </p:spTree>
    <p:extLst>
      <p:ext uri="{BB962C8B-B14F-4D97-AF65-F5344CB8AC3E}">
        <p14:creationId xmlns:p14="http://schemas.microsoft.com/office/powerpoint/2010/main" val="17519299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2023/11/25</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25</a:t>
            </a:fld>
            <a:endParaRPr lang="zh-CN" altLang="en-US" sz="1200"/>
          </a:p>
        </p:txBody>
      </p:sp>
    </p:spTree>
    <p:extLst>
      <p:ext uri="{BB962C8B-B14F-4D97-AF65-F5344CB8AC3E}">
        <p14:creationId xmlns:p14="http://schemas.microsoft.com/office/powerpoint/2010/main" val="5906965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2023/11/25</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26</a:t>
            </a:fld>
            <a:endParaRPr lang="zh-CN" altLang="en-US" sz="1200"/>
          </a:p>
        </p:txBody>
      </p:sp>
    </p:spTree>
    <p:extLst>
      <p:ext uri="{BB962C8B-B14F-4D97-AF65-F5344CB8AC3E}">
        <p14:creationId xmlns:p14="http://schemas.microsoft.com/office/powerpoint/2010/main" val="11683431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2023/11/25</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27</a:t>
            </a:fld>
            <a:endParaRPr lang="zh-CN" altLang="en-US" sz="1200"/>
          </a:p>
        </p:txBody>
      </p:sp>
    </p:spTree>
    <p:extLst>
      <p:ext uri="{BB962C8B-B14F-4D97-AF65-F5344CB8AC3E}">
        <p14:creationId xmlns:p14="http://schemas.microsoft.com/office/powerpoint/2010/main" val="26928593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2023/11/25</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28</a:t>
            </a:fld>
            <a:endParaRPr lang="zh-CN" altLang="en-US" sz="12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2023/11/25</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29</a:t>
            </a:fld>
            <a:endParaRPr lang="zh-CN" altLang="en-US" sz="1200"/>
          </a:p>
        </p:txBody>
      </p:sp>
    </p:spTree>
    <p:extLst>
      <p:ext uri="{BB962C8B-B14F-4D97-AF65-F5344CB8AC3E}">
        <p14:creationId xmlns:p14="http://schemas.microsoft.com/office/powerpoint/2010/main" val="1035483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2023/11/25</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3</a:t>
            </a:fld>
            <a:endParaRPr lang="zh-CN" altLang="en-US" sz="120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2023/11/25</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30</a:t>
            </a:fld>
            <a:endParaRPr lang="zh-CN"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latin typeface="Times New Roman" panose="02020603050405020304" pitchFamily="18" charset="0"/>
              </a:rPr>
              <a:t> </a:t>
            </a:r>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2023/11/25</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4</a:t>
            </a:fld>
            <a:endParaRPr lang="zh-CN"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2023/11/25</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5</a:t>
            </a:fld>
            <a:endParaRPr lang="zh-CN"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2023/11/25</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6</a:t>
            </a:fld>
            <a:endParaRPr lang="zh-CN"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2023/11/25</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7</a:t>
            </a:fld>
            <a:endParaRPr lang="zh-CN"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dirty="0"/>
              <a:t>LSTM</a:t>
            </a:r>
            <a:r>
              <a:rPr lang="zh-CN" altLang="en-US" dirty="0"/>
              <a:t>长短期记忆网络</a:t>
            </a:r>
          </a:p>
        </p:txBody>
      </p:sp>
      <p:sp>
        <p:nvSpPr>
          <p:cNvPr id="4" name="日期占位符 3"/>
          <p:cNvSpPr>
            <a:spLocks noGrp="1"/>
          </p:cNvSpPr>
          <p:nvPr>
            <p:ph type="dt" idx="10"/>
          </p:nvPr>
        </p:nvSpPr>
        <p:spPr/>
        <p:txBody>
          <a:bodyPr/>
          <a:lstStyle/>
          <a:p>
            <a:fld id="{650BBB2F-2B5C-4004-8C6D-C54A363298B9}" type="datetime1">
              <a:rPr lang="zh-CN" altLang="en-US" smtClean="0"/>
              <a:t>2023/11/25</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8</a:t>
            </a:fld>
            <a:endParaRPr lang="zh-CN" alt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b="0" i="0" dirty="0" err="1">
                <a:solidFill>
                  <a:srgbClr val="4D4D4D"/>
                </a:solidFill>
                <a:effectLst/>
                <a:latin typeface="-apple-system"/>
              </a:rPr>
              <a:t>NeRV</a:t>
            </a:r>
            <a:r>
              <a:rPr lang="zh-CN" altLang="en-US" b="0" i="0" dirty="0">
                <a:solidFill>
                  <a:srgbClr val="4D4D4D"/>
                </a:solidFill>
                <a:effectLst/>
                <a:latin typeface="-apple-system"/>
              </a:rPr>
              <a:t>是一种图像级表示方法，通过映射函数</a:t>
            </a:r>
            <a:r>
              <a:rPr lang="en-US" altLang="zh-CN" b="0" i="0" dirty="0">
                <a:solidFill>
                  <a:srgbClr val="4D4D4D"/>
                </a:solidFill>
                <a:effectLst/>
                <a:latin typeface="KaTeX_Main"/>
              </a:rPr>
              <a:t>f </a:t>
            </a:r>
            <a:r>
              <a:rPr lang="el-GR" altLang="zh-CN" b="0" i="0" dirty="0">
                <a:solidFill>
                  <a:srgbClr val="4D4D4D"/>
                </a:solidFill>
                <a:effectLst/>
                <a:latin typeface="KaTeX_Main"/>
              </a:rPr>
              <a:t>θ : </a:t>
            </a:r>
            <a:r>
              <a:rPr lang="en-US" altLang="zh-CN" b="0" i="0" dirty="0">
                <a:solidFill>
                  <a:srgbClr val="4D4D4D"/>
                </a:solidFill>
                <a:effectLst/>
                <a:latin typeface="KaTeX_Main"/>
              </a:rPr>
              <a:t>R → R 3 × H × W </a:t>
            </a:r>
            <a:r>
              <a:rPr lang="zh-CN" altLang="en-US" b="0" i="0" dirty="0">
                <a:solidFill>
                  <a:srgbClr val="4D4D4D"/>
                </a:solidFill>
                <a:effectLst/>
                <a:latin typeface="-apple-system"/>
              </a:rPr>
              <a:t>表达视频信号，映射函数由网络权重</a:t>
            </a:r>
            <a:r>
              <a:rPr lang="el-GR" altLang="zh-CN" b="0" i="0" dirty="0">
                <a:solidFill>
                  <a:srgbClr val="4D4D4D"/>
                </a:solidFill>
                <a:effectLst/>
                <a:latin typeface="KaTeX_Main"/>
              </a:rPr>
              <a:t>θ </a:t>
            </a:r>
            <a:r>
              <a:rPr lang="zh-CN" altLang="en-US" b="0" i="0" dirty="0">
                <a:solidFill>
                  <a:srgbClr val="4D4D4D"/>
                </a:solidFill>
                <a:effectLst/>
                <a:latin typeface="-apple-system"/>
              </a:rPr>
              <a:t>参数化得到。给定一个包含</a:t>
            </a:r>
            <a:r>
              <a:rPr lang="en-US" altLang="zh-CN" b="0" i="0" dirty="0">
                <a:solidFill>
                  <a:srgbClr val="4D4D4D"/>
                </a:solidFill>
                <a:effectLst/>
                <a:latin typeface="KaTeX_Main"/>
              </a:rPr>
              <a:t>T </a:t>
            </a:r>
            <a:r>
              <a:rPr lang="zh-CN" altLang="en-US" b="0" i="0" dirty="0">
                <a:solidFill>
                  <a:srgbClr val="4D4D4D"/>
                </a:solidFill>
                <a:effectLst/>
                <a:latin typeface="-apple-system"/>
              </a:rPr>
              <a:t>帧的视频</a:t>
            </a:r>
            <a:r>
              <a:rPr lang="en-US" altLang="zh-CN" b="0" i="0" dirty="0">
                <a:solidFill>
                  <a:srgbClr val="4D4D4D"/>
                </a:solidFill>
                <a:effectLst/>
                <a:latin typeface="KaTeX_Main"/>
              </a:rPr>
              <a:t>V = { v t } t = 1 </a:t>
            </a:r>
            <a:r>
              <a:rPr lang="zh-CN" altLang="en-US" b="0" i="0" dirty="0">
                <a:solidFill>
                  <a:srgbClr val="4D4D4D"/>
                </a:solidFill>
                <a:effectLst/>
                <a:latin typeface="-apple-system"/>
              </a:rPr>
              <a:t>，输入是一个标准化为</a:t>
            </a:r>
            <a:r>
              <a:rPr lang="en-US" altLang="zh-CN" b="0" i="0" dirty="0">
                <a:solidFill>
                  <a:srgbClr val="4D4D4D"/>
                </a:solidFill>
                <a:effectLst/>
                <a:latin typeface="KaTeX_Main"/>
              </a:rPr>
              <a:t>t ∈ [ 0 , 1 ] </a:t>
            </a:r>
            <a:r>
              <a:rPr lang="zh-CN" altLang="en-US" b="0" i="0" dirty="0">
                <a:solidFill>
                  <a:srgbClr val="4D4D4D"/>
                </a:solidFill>
                <a:effectLst/>
                <a:latin typeface="-apple-system"/>
              </a:rPr>
              <a:t>的标量帧索引值，输出是整幅相应的帧图像</a:t>
            </a:r>
            <a:r>
              <a:rPr lang="en-US" altLang="zh-CN" b="0" i="0" dirty="0">
                <a:solidFill>
                  <a:srgbClr val="4D4D4D"/>
                </a:solidFill>
                <a:effectLst/>
                <a:latin typeface="KaTeX_Main"/>
              </a:rPr>
              <a:t>v t ∈ R 3 × H × W</a:t>
            </a:r>
          </a:p>
          <a:p>
            <a:r>
              <a:rPr lang="zh-CN" altLang="en-US" dirty="0"/>
              <a:t>特殊欧式群</a:t>
            </a:r>
            <a:r>
              <a:rPr lang="en-US" altLang="zh-CN" dirty="0"/>
              <a:t>S E ( 3 ) SE(3)SE(3)(S</a:t>
            </a:r>
            <a:r>
              <a:rPr lang="zh-CN" altLang="en-US" dirty="0"/>
              <a:t>是</a:t>
            </a:r>
            <a:r>
              <a:rPr lang="en-US" altLang="zh-CN" dirty="0"/>
              <a:t>special</a:t>
            </a:r>
            <a:r>
              <a:rPr lang="zh-CN" altLang="en-US" dirty="0"/>
              <a:t>的意思，所以是特殊欧式群</a:t>
            </a:r>
            <a:r>
              <a:rPr lang="en-US" altLang="zh-CN" dirty="0"/>
              <a:t>)</a:t>
            </a:r>
            <a:r>
              <a:rPr lang="zh-CN" altLang="en-US" dirty="0"/>
              <a:t>是线性矩阵群，</a:t>
            </a:r>
            <a:r>
              <a:rPr lang="zh-CN" altLang="en-US" b="0" i="0" dirty="0">
                <a:solidFill>
                  <a:srgbClr val="4D4D4D"/>
                </a:solidFill>
                <a:effectLst/>
                <a:latin typeface="-apple-system"/>
              </a:rPr>
              <a:t>代表一种齐次坐标变换</a:t>
            </a:r>
            <a:endParaRPr lang="en-US" altLang="zh-CN" b="0" i="0" dirty="0">
              <a:solidFill>
                <a:srgbClr val="4D4D4D"/>
              </a:solidFill>
              <a:effectLst/>
              <a:latin typeface="-apple-system"/>
            </a:endParaRPr>
          </a:p>
        </p:txBody>
      </p:sp>
      <p:sp>
        <p:nvSpPr>
          <p:cNvPr id="4" name="日期占位符 3"/>
          <p:cNvSpPr>
            <a:spLocks noGrp="1"/>
          </p:cNvSpPr>
          <p:nvPr>
            <p:ph type="dt" idx="10"/>
          </p:nvPr>
        </p:nvSpPr>
        <p:spPr/>
        <p:txBody>
          <a:bodyPr/>
          <a:lstStyle/>
          <a:p>
            <a:fld id="{650BBB2F-2B5C-4004-8C6D-C54A363298B9}" type="datetime1">
              <a:rPr lang="zh-CN" altLang="en-US" smtClean="0"/>
              <a:t>2023/11/25</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9</a:t>
            </a:fld>
            <a:endParaRPr lang="zh-CN" altLang="en-US" sz="1200"/>
          </a:p>
        </p:txBody>
      </p:sp>
    </p:spTree>
    <p:extLst>
      <p:ext uri="{BB962C8B-B14F-4D97-AF65-F5344CB8AC3E}">
        <p14:creationId xmlns:p14="http://schemas.microsoft.com/office/powerpoint/2010/main" val="1804211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4" name="组合 1"/>
          <p:cNvGrpSpPr/>
          <p:nvPr userDrawn="1"/>
        </p:nvGrpSpPr>
        <p:grpSpPr bwMode="auto">
          <a:xfrm>
            <a:off x="280988" y="0"/>
            <a:ext cx="106362" cy="720725"/>
            <a:chOff x="0" y="0"/>
            <a:chExt cx="105725" cy="721610"/>
          </a:xfrm>
          <a:solidFill>
            <a:schemeClr val="accent1"/>
          </a:solidFill>
        </p:grpSpPr>
        <p:sp>
          <p:nvSpPr>
            <p:cNvPr id="5" name="矩形 4"/>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6" name="矩形 5"/>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9" name="直接连接符 7"/>
          <p:cNvSpPr>
            <a:spLocks noChangeShapeType="1"/>
          </p:cNvSpPr>
          <p:nvPr userDrawn="1"/>
        </p:nvSpPr>
        <p:spPr bwMode="auto">
          <a:xfrm>
            <a:off x="520700" y="681038"/>
            <a:ext cx="3511550" cy="1587"/>
          </a:xfrm>
          <a:prstGeom prst="line">
            <a:avLst/>
          </a:prstGeom>
          <a:noFill/>
          <a:ln w="9525" cap="flat" cmpd="sng">
            <a:solidFill>
              <a:srgbClr val="D8D8D8"/>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13" name="文本占位符 12"/>
          <p:cNvSpPr>
            <a:spLocks noGrp="1"/>
          </p:cNvSpPr>
          <p:nvPr>
            <p:ph type="body" sz="quarter" idx="11" hasCustomPrompt="1"/>
          </p:nvPr>
        </p:nvSpPr>
        <p:spPr>
          <a:xfrm>
            <a:off x="396261" y="394068"/>
            <a:ext cx="288122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buNone/>
              <a:defRPr lang="en-US" altLang="zh-CN" sz="1000" dirty="0" smtClean="0">
                <a:solidFill>
                  <a:srgbClr val="7F7F7F"/>
                </a:solidFill>
                <a:latin typeface="Arial" panose="020B0604020202020204" pitchFamily="34" charset="0"/>
                <a:ea typeface="微软雅黑" panose="020B0503020204020204" pitchFamily="34" charset="-122"/>
              </a:defRPr>
            </a:lvl1pPr>
          </a:lstStyle>
          <a:p>
            <a:pPr lvl="0">
              <a:spcBef>
                <a:spcPct val="0"/>
              </a:spcBef>
            </a:pPr>
            <a:r>
              <a:rPr lang="en-US" altLang="zh-CN" dirty="0"/>
              <a:t>CLICK TO INPUT YOUR TITLE</a:t>
            </a:r>
          </a:p>
        </p:txBody>
      </p:sp>
      <p:sp>
        <p:nvSpPr>
          <p:cNvPr id="15" name="文本占位符 14"/>
          <p:cNvSpPr>
            <a:spLocks noGrp="1"/>
          </p:cNvSpPr>
          <p:nvPr>
            <p:ph type="body" sz="quarter" idx="12" hasCustomPrompt="1"/>
          </p:nvPr>
        </p:nvSpPr>
        <p:spPr>
          <a:xfrm>
            <a:off x="395698" y="50533"/>
            <a:ext cx="3690794" cy="461536"/>
          </a:xfrm>
          <a:prstGeom prst="rect">
            <a:avLst/>
          </a:prstGeom>
        </p:spPr>
        <p:txBody>
          <a:bodyPr/>
          <a:lstStyle>
            <a:lvl1pPr marL="0" indent="0">
              <a:buNone/>
              <a:defRPr sz="2000" b="1"/>
            </a:lvl1pPr>
          </a:lstStyle>
          <a:p>
            <a:pPr lvl="0">
              <a:spcBef>
                <a:spcPct val="0"/>
              </a:spcBef>
            </a:pPr>
            <a:r>
              <a:rPr lang="zh-CN" altLang="en-US" dirty="0"/>
              <a:t>点击输入主标题</a:t>
            </a:r>
          </a:p>
        </p:txBody>
      </p:sp>
      <p:grpSp>
        <p:nvGrpSpPr>
          <p:cNvPr id="16" name="组合 6"/>
          <p:cNvGrpSpPr/>
          <p:nvPr userDrawn="1"/>
        </p:nvGrpSpPr>
        <p:grpSpPr bwMode="auto">
          <a:xfrm rot="10800000">
            <a:off x="8801100" y="4962525"/>
            <a:ext cx="106363" cy="180975"/>
            <a:chOff x="0" y="0"/>
            <a:chExt cx="105725" cy="721610"/>
          </a:xfrm>
          <a:solidFill>
            <a:schemeClr val="accent1"/>
          </a:solidFill>
        </p:grpSpPr>
        <p:sp>
          <p:nvSpPr>
            <p:cNvPr id="17" name="矩形 9"/>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18" name="矩形 10"/>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28650" y="1370013"/>
            <a:ext cx="7886700" cy="3262312"/>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4638"/>
            <a:ext cx="5762625" cy="4357687"/>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28650" y="1370013"/>
            <a:ext cx="7886700" cy="3262312"/>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3441700"/>
            <a:ext cx="7886700" cy="1125538"/>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28650" y="1370013"/>
            <a:ext cx="3867150" cy="3262312"/>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70013"/>
            <a:ext cx="3867150" cy="3262312"/>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1879600"/>
            <a:ext cx="3868737" cy="276225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1879600"/>
            <a:ext cx="3887788" cy="276225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marL="914400" indent="-914400" algn="ctr" rtl="0" fontAlgn="base">
        <a:spcBef>
          <a:spcPct val="0"/>
        </a:spcBef>
        <a:spcAft>
          <a:spcPct val="0"/>
        </a:spcAft>
        <a:defRPr sz="4400" kern="1200">
          <a:solidFill>
            <a:schemeClr val="tx1"/>
          </a:solidFill>
          <a:latin typeface="+mj-lt"/>
          <a:ea typeface="+mj-ea"/>
          <a:cs typeface="+mj-cs"/>
          <a:sym typeface="Impact" panose="020B0806030902050204" pitchFamily="34" charset="0"/>
        </a:defRPr>
      </a:lvl1pPr>
      <a:lvl2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2pPr>
      <a:lvl3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3pPr>
      <a:lvl4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4pPr>
      <a:lvl5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5pPr>
      <a:lvl6pPr marL="13716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6pPr>
      <a:lvl7pPr marL="18288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7pPr>
      <a:lvl8pPr marL="22860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8pPr>
      <a:lvl9pPr marL="27432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sym typeface="Arial" panose="020B0604020202020204" pitchFamily="34" charset="0"/>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sym typeface="Arial" panose="020B0604020202020204" pitchFamily="34" charset="0"/>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sym typeface="Arial" panose="020B0604020202020204" pitchFamily="34" charset="0"/>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Arial" panose="020B0604020202020204" pitchFamily="34" charset="0"/>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3588807" y="179186"/>
            <a:ext cx="1153284" cy="1153284"/>
            <a:chOff x="304800" y="673100"/>
            <a:chExt cx="4000500" cy="4000500"/>
          </a:xfrm>
          <a:effectLst>
            <a:outerShdw blurRad="444500" dist="254000" dir="6840000" algn="tr" rotWithShape="0">
              <a:prstClr val="black">
                <a:alpha val="24000"/>
              </a:prstClr>
            </a:outerShdw>
          </a:effectLst>
        </p:grpSpPr>
        <p:sp>
          <p:nvSpPr>
            <p:cNvPr id="13" name="同心圆 1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14" name="椭圆 1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15" name="组合 14"/>
          <p:cNvGrpSpPr/>
          <p:nvPr/>
        </p:nvGrpSpPr>
        <p:grpSpPr>
          <a:xfrm>
            <a:off x="4775614" y="1115830"/>
            <a:ext cx="1153284" cy="1153284"/>
            <a:chOff x="304800" y="673100"/>
            <a:chExt cx="4000500" cy="4000500"/>
          </a:xfrm>
          <a:effectLst>
            <a:outerShdw blurRad="444500" dist="254000" dir="6840000" algn="tr" rotWithShape="0">
              <a:prstClr val="black">
                <a:alpha val="24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17" name="椭圆 1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20" name="组合 19"/>
          <p:cNvGrpSpPr/>
          <p:nvPr/>
        </p:nvGrpSpPr>
        <p:grpSpPr>
          <a:xfrm>
            <a:off x="3231238" y="1509764"/>
            <a:ext cx="1084809" cy="1181618"/>
            <a:chOff x="304800" y="673100"/>
            <a:chExt cx="4000500" cy="4000500"/>
          </a:xfrm>
          <a:effectLst>
            <a:outerShdw blurRad="444500" dist="254000" dir="6840000" algn="tr" rotWithShape="0">
              <a:prstClr val="black">
                <a:alpha val="24000"/>
              </a:prstClr>
            </a:outerShdw>
          </a:effectLst>
        </p:grpSpPr>
        <p:sp>
          <p:nvSpPr>
            <p:cNvPr id="21" name="同心圆 2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22" name="椭圆 2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23" name="组合 22"/>
          <p:cNvGrpSpPr/>
          <p:nvPr/>
        </p:nvGrpSpPr>
        <p:grpSpPr>
          <a:xfrm>
            <a:off x="3622330" y="678989"/>
            <a:ext cx="1535945" cy="1555094"/>
            <a:chOff x="304800" y="673100"/>
            <a:chExt cx="4000500" cy="4000500"/>
          </a:xfrm>
          <a:effectLst>
            <a:outerShdw blurRad="444500" dist="254000" dir="6840000" algn="tr" rotWithShape="0">
              <a:prstClr val="black">
                <a:alpha val="45000"/>
              </a:prstClr>
            </a:outerShdw>
          </a:effectLst>
        </p:grpSpPr>
        <p:sp>
          <p:nvSpPr>
            <p:cNvPr id="24"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25" name="椭圆 24"/>
            <p:cNvSpPr/>
            <p:nvPr/>
          </p:nvSpPr>
          <p:spPr>
            <a:xfrm>
              <a:off x="392113" y="760413"/>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26" name="组合 25"/>
          <p:cNvGrpSpPr/>
          <p:nvPr/>
        </p:nvGrpSpPr>
        <p:grpSpPr>
          <a:xfrm>
            <a:off x="5236960" y="47213"/>
            <a:ext cx="501312" cy="501312"/>
            <a:chOff x="304800" y="673100"/>
            <a:chExt cx="4000500" cy="4000500"/>
          </a:xfrm>
          <a:effectLst>
            <a:outerShdw blurRad="444500" dist="254000" dir="6840000" algn="tr" rotWithShape="0">
              <a:prstClr val="black">
                <a:alpha val="24000"/>
              </a:prstClr>
            </a:outerShdw>
          </a:effectLst>
        </p:grpSpPr>
        <p:sp>
          <p:nvSpPr>
            <p:cNvPr id="27" name="同心圆 2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28" name="椭圆 2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39" name="组合 38"/>
          <p:cNvGrpSpPr/>
          <p:nvPr/>
        </p:nvGrpSpPr>
        <p:grpSpPr>
          <a:xfrm>
            <a:off x="1063721" y="2986075"/>
            <a:ext cx="7306397" cy="961113"/>
            <a:chOff x="903371" y="249943"/>
            <a:chExt cx="2831223" cy="679699"/>
          </a:xfrm>
        </p:grpSpPr>
        <p:sp>
          <p:nvSpPr>
            <p:cNvPr id="40" name="任意多边形 97"/>
            <p:cNvSpPr/>
            <p:nvPr/>
          </p:nvSpPr>
          <p:spPr bwMode="auto">
            <a:xfrm>
              <a:off x="903371" y="249943"/>
              <a:ext cx="2831223" cy="679699"/>
            </a:xfrm>
            <a:prstGeom prst="roundRect">
              <a:avLst/>
            </a:prstGeom>
            <a:gradFill flip="none" rotWithShape="1">
              <a:gsLst>
                <a:gs pos="100000">
                  <a:schemeClr val="bg1">
                    <a:lumMod val="95000"/>
                  </a:schemeClr>
                </a:gs>
                <a:gs pos="0">
                  <a:srgbClr val="D3D3D3"/>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vert="horz" wrap="square" lIns="68580" tIns="34290" rIns="68580" bIns="34290" numCol="1" anchor="t" anchorCtr="0" compatLnSpc="1">
              <a:noAutofit/>
            </a:bodyPr>
            <a:lstStyle/>
            <a:p>
              <a:endParaRPr lang="zh-CN" altLang="en-US" sz="1015">
                <a:solidFill>
                  <a:prstClr val="black"/>
                </a:solidFill>
              </a:endParaRPr>
            </a:p>
          </p:txBody>
        </p:sp>
        <p:sp>
          <p:nvSpPr>
            <p:cNvPr id="41" name="任意多边形 98"/>
            <p:cNvSpPr/>
            <p:nvPr/>
          </p:nvSpPr>
          <p:spPr bwMode="auto">
            <a:xfrm>
              <a:off x="954124" y="342397"/>
              <a:ext cx="2737865" cy="527848"/>
            </a:xfrm>
            <a:prstGeom prst="roundRect">
              <a:avLst/>
            </a:prstGeom>
            <a:solidFill>
              <a:schemeClr val="bg1"/>
            </a:solidFill>
            <a:ln w="19050">
              <a:gradFill flip="none" rotWithShape="1">
                <a:gsLst>
                  <a:gs pos="0">
                    <a:schemeClr val="bg1">
                      <a:lumMod val="75000"/>
                    </a:schemeClr>
                  </a:gs>
                  <a:gs pos="100000">
                    <a:schemeClr val="bg1"/>
                  </a:gs>
                </a:gsLst>
                <a:lin ang="2700000" scaled="1"/>
                <a:tileRect/>
              </a:gradFill>
            </a:ln>
            <a:effectLst>
              <a:innerShdw blurRad="63500" dist="50800" dir="13500000">
                <a:prstClr val="black">
                  <a:alpha val="50000"/>
                </a:prstClr>
              </a:innerShdw>
            </a:effectLst>
          </p:spPr>
          <p:txBody>
            <a:bodyPr vert="horz" wrap="square" lIns="68580" tIns="34290" rIns="68580" bIns="34290" numCol="1" anchor="t" anchorCtr="0" compatLnSpc="1">
              <a:noAutofit/>
            </a:bodyPr>
            <a:lstStyle/>
            <a:p>
              <a:endParaRPr lang="zh-CN" altLang="en-US" sz="1015" spc="450" dirty="0">
                <a:latin typeface="微软雅黑" panose="020B0503020204020204" pitchFamily="34" charset="-122"/>
                <a:ea typeface="微软雅黑" panose="020B0503020204020204" pitchFamily="34" charset="-122"/>
              </a:endParaRPr>
            </a:p>
          </p:txBody>
        </p:sp>
      </p:grpSp>
      <p:sp>
        <p:nvSpPr>
          <p:cNvPr id="42" name="Freeform 5"/>
          <p:cNvSpPr/>
          <p:nvPr/>
        </p:nvSpPr>
        <p:spPr bwMode="auto">
          <a:xfrm>
            <a:off x="7685901" y="2737010"/>
            <a:ext cx="537359" cy="978718"/>
          </a:xfrm>
          <a:prstGeom prst="ellipse">
            <a:avLst/>
          </a:prstGeom>
          <a:gradFill flip="none" rotWithShape="1">
            <a:gsLst>
              <a:gs pos="0">
                <a:schemeClr val="bg1">
                  <a:lumMod val="97000"/>
                </a:schemeClr>
              </a:gs>
              <a:gs pos="100000">
                <a:schemeClr val="bg1">
                  <a:lumMod val="85000"/>
                </a:schemeClr>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vert="horz" wrap="square" lIns="68580" tIns="34290" rIns="68580" bIns="34290" numCol="1" anchor="t" anchorCtr="0" compatLnSpc="1"/>
          <a:lstStyle/>
          <a:p>
            <a:endParaRPr lang="zh-CN" altLang="en-US" sz="1015">
              <a:solidFill>
                <a:prstClr val="black"/>
              </a:solidFill>
            </a:endParaRPr>
          </a:p>
        </p:txBody>
      </p:sp>
      <p:sp>
        <p:nvSpPr>
          <p:cNvPr id="43" name="矩形 42"/>
          <p:cNvSpPr/>
          <p:nvPr/>
        </p:nvSpPr>
        <p:spPr>
          <a:xfrm>
            <a:off x="1073819" y="3315618"/>
            <a:ext cx="6732960" cy="400110"/>
          </a:xfrm>
          <a:prstGeom prst="rect">
            <a:avLst/>
          </a:prstGeom>
        </p:spPr>
        <p:txBody>
          <a:bodyPr wrap="square">
            <a:spAutoFit/>
          </a:bodyPr>
          <a:lstStyle/>
          <a:p>
            <a:pPr lvl="0" algn="ctr"/>
            <a:r>
              <a:rPr lang="zh-CN" altLang="en-US" sz="2000" b="1" dirty="0">
                <a:solidFill>
                  <a:schemeClr val="accent1"/>
                </a:solidFill>
                <a:latin typeface="Times New Roman" panose="02020603050405020304" pitchFamily="18" charset="0"/>
                <a:sym typeface="Arial" panose="020B0604020202020204" pitchFamily="34" charset="0"/>
              </a:rPr>
              <a:t>行人视角下的自动驾驶汽车外部人机界面：一项调查研究</a:t>
            </a:r>
            <a:endParaRPr lang="en-US" altLang="zh-CN" sz="2000" b="1" dirty="0">
              <a:solidFill>
                <a:schemeClr val="accent1"/>
              </a:solidFill>
              <a:latin typeface="Times New Roman" panose="02020603050405020304" pitchFamily="18" charset="0"/>
              <a:sym typeface="Arial" panose="020B0604020202020204" pitchFamily="34" charset="0"/>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50114" y="806611"/>
            <a:ext cx="1288851" cy="1307299"/>
          </a:xfrm>
          <a:prstGeom prst="rect">
            <a:avLst/>
          </a:prstGeom>
        </p:spPr>
      </p:pic>
      <p:sp>
        <p:nvSpPr>
          <p:cNvPr id="4" name="矩形 25">
            <a:extLst>
              <a:ext uri="{FF2B5EF4-FFF2-40B4-BE49-F238E27FC236}">
                <a16:creationId xmlns:a16="http://schemas.microsoft.com/office/drawing/2014/main" id="{5C85CBFF-F78B-089E-66D7-7DE5EA95BB4F}"/>
              </a:ext>
            </a:extLst>
          </p:cNvPr>
          <p:cNvSpPr>
            <a:spLocks noChangeArrowheads="1"/>
          </p:cNvSpPr>
          <p:nvPr/>
        </p:nvSpPr>
        <p:spPr bwMode="auto">
          <a:xfrm>
            <a:off x="1216343" y="4124700"/>
            <a:ext cx="6820146" cy="612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en-US" altLang="zh-CN" sz="1200" dirty="0" err="1">
                <a:solidFill>
                  <a:schemeClr val="accent1"/>
                </a:solidFill>
                <a:ea typeface="微软雅黑" panose="020B0503020204020204" pitchFamily="34" charset="-122"/>
                <a:sym typeface="Arial" panose="020B0604020202020204" pitchFamily="34" charset="0"/>
              </a:rPr>
              <a:t>Xiaobei</a:t>
            </a:r>
            <a:r>
              <a:rPr lang="en-US" altLang="zh-CN" sz="1200" dirty="0">
                <a:solidFill>
                  <a:schemeClr val="accent1"/>
                </a:solidFill>
                <a:ea typeface="微软雅黑" panose="020B0503020204020204" pitchFamily="34" charset="-122"/>
                <a:sym typeface="Arial" panose="020B0604020202020204" pitchFamily="34" charset="0"/>
              </a:rPr>
              <a:t> W </a:t>
            </a:r>
            <a:r>
              <a:rPr lang="en-US" altLang="zh-CN" sz="1200" dirty="0" err="1">
                <a:solidFill>
                  <a:schemeClr val="accent1"/>
                </a:solidFill>
                <a:ea typeface="微软雅黑" panose="020B0503020204020204" pitchFamily="34" charset="-122"/>
                <a:sym typeface="Arial" panose="020B0604020202020204" pitchFamily="34" charset="0"/>
              </a:rPr>
              <a:t>W</a:t>
            </a:r>
            <a:r>
              <a:rPr lang="en-US" altLang="zh-CN" sz="1200" dirty="0">
                <a:solidFill>
                  <a:schemeClr val="accent1"/>
                </a:solidFill>
                <a:ea typeface="微软雅黑" panose="020B0503020204020204" pitchFamily="34" charset="-122"/>
                <a:sym typeface="Arial" panose="020B0604020202020204" pitchFamily="34" charset="0"/>
              </a:rPr>
              <a:t> Q W X J Q J G .External Human–Machine Interfaces for Autonomous Vehicles from Pedestrians’ Perspective: A Survey Study[J].Sensors,2022,22(9):3339-3339.</a:t>
            </a:r>
            <a:endParaRPr lang="zh-CN" altLang="en-US" sz="1200" dirty="0">
              <a:solidFill>
                <a:schemeClr val="accent1"/>
              </a:solidFill>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研究方法</a:t>
            </a:r>
            <a:endParaRPr lang="en-US" altLang="zh-CN" dirty="0"/>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2" name="文本框 1">
            <a:extLst>
              <a:ext uri="{FF2B5EF4-FFF2-40B4-BE49-F238E27FC236}">
                <a16:creationId xmlns:a16="http://schemas.microsoft.com/office/drawing/2014/main" id="{4D7A8A15-8C87-5254-DC4B-62B523B4D22F}"/>
              </a:ext>
            </a:extLst>
          </p:cNvPr>
          <p:cNvSpPr txBox="1"/>
          <p:nvPr/>
        </p:nvSpPr>
        <p:spPr>
          <a:xfrm>
            <a:off x="455675" y="1282170"/>
            <a:ext cx="8253452" cy="369332"/>
          </a:xfrm>
          <a:prstGeom prst="rect">
            <a:avLst/>
          </a:prstGeom>
          <a:noFill/>
        </p:spPr>
        <p:txBody>
          <a:bodyPr wrap="square">
            <a:spAutoFit/>
          </a:bodyPr>
          <a:lstStyle/>
          <a:p>
            <a:r>
              <a:rPr lang="zh-CN" altLang="en-US" b="0" i="0" dirty="0">
                <a:solidFill>
                  <a:srgbClr val="1D2129"/>
                </a:solidFill>
                <a:effectLst/>
                <a:latin typeface="PingFangSC-Regular"/>
              </a:rPr>
              <a:t>在我们的方法中，我们扩展了这一范式，使网络能预测未来的自主车辆姿态</a:t>
            </a:r>
            <a:endParaRPr lang="en-US" altLang="zh-CN" b="0" i="0" dirty="0">
              <a:solidFill>
                <a:srgbClr val="1D2129"/>
              </a:solidFill>
              <a:effectLst/>
              <a:latin typeface="PingFangSC-Regular"/>
            </a:endParaRPr>
          </a:p>
        </p:txBody>
      </p:sp>
      <p:sp>
        <p:nvSpPr>
          <p:cNvPr id="3" name="文本框 2">
            <a:extLst>
              <a:ext uri="{FF2B5EF4-FFF2-40B4-BE49-F238E27FC236}">
                <a16:creationId xmlns:a16="http://schemas.microsoft.com/office/drawing/2014/main" id="{63C59FD9-3AAA-C21A-20AA-C8306AB257C5}"/>
              </a:ext>
            </a:extLst>
          </p:cNvPr>
          <p:cNvSpPr txBox="1"/>
          <p:nvPr/>
        </p:nvSpPr>
        <p:spPr>
          <a:xfrm>
            <a:off x="455675" y="669780"/>
            <a:ext cx="6771502" cy="369332"/>
          </a:xfrm>
          <a:prstGeom prst="rect">
            <a:avLst/>
          </a:prstGeom>
          <a:noFill/>
        </p:spPr>
        <p:txBody>
          <a:bodyPr wrap="square">
            <a:spAutoFit/>
          </a:bodyPr>
          <a:lstStyle/>
          <a:p>
            <a:r>
              <a:rPr lang="zh-CN" altLang="en-US" dirty="0">
                <a:solidFill>
                  <a:srgbClr val="1D2129"/>
                </a:solidFill>
                <a:latin typeface="PingFangSC-Regular"/>
              </a:rPr>
              <a:t>自监督车辆运动预测（</a:t>
            </a:r>
            <a:r>
              <a:rPr lang="en-US" altLang="zh-CN" dirty="0">
                <a:solidFill>
                  <a:srgbClr val="1D2129"/>
                </a:solidFill>
                <a:latin typeface="PingFangSC-Regular"/>
              </a:rPr>
              <a:t> Self-Supervised Vehicle Motion Prediction </a:t>
            </a:r>
            <a:r>
              <a:rPr lang="zh-CN" altLang="en-US" dirty="0">
                <a:solidFill>
                  <a:srgbClr val="1D2129"/>
                </a:solidFill>
                <a:latin typeface="PingFangSC-Regular"/>
              </a:rPr>
              <a:t>）</a:t>
            </a:r>
            <a:endParaRPr lang="zh-CN" altLang="en-US" dirty="0"/>
          </a:p>
        </p:txBody>
      </p:sp>
      <p:pic>
        <p:nvPicPr>
          <p:cNvPr id="5" name="图片 4">
            <a:extLst>
              <a:ext uri="{FF2B5EF4-FFF2-40B4-BE49-F238E27FC236}">
                <a16:creationId xmlns:a16="http://schemas.microsoft.com/office/drawing/2014/main" id="{8B26B040-C680-0C2C-7679-1D257B0DAA1B}"/>
              </a:ext>
            </a:extLst>
          </p:cNvPr>
          <p:cNvPicPr>
            <a:picLocks noChangeAspect="1"/>
          </p:cNvPicPr>
          <p:nvPr/>
        </p:nvPicPr>
        <p:blipFill>
          <a:blip r:embed="rId4"/>
          <a:stretch>
            <a:fillRect/>
          </a:stretch>
        </p:blipFill>
        <p:spPr>
          <a:xfrm>
            <a:off x="2160061" y="1651502"/>
            <a:ext cx="4823878" cy="2408129"/>
          </a:xfrm>
          <a:prstGeom prst="rect">
            <a:avLst/>
          </a:prstGeom>
        </p:spPr>
      </p:pic>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34D14BCE-297F-3CEB-3AD2-3A688241D1FA}"/>
                  </a:ext>
                </a:extLst>
              </p:cNvPr>
              <p:cNvSpPr txBox="1"/>
              <p:nvPr/>
            </p:nvSpPr>
            <p:spPr>
              <a:xfrm>
                <a:off x="525546" y="4105797"/>
                <a:ext cx="8205300" cy="646331"/>
              </a:xfrm>
              <a:prstGeom prst="rect">
                <a:avLst/>
              </a:prstGeom>
              <a:noFill/>
            </p:spPr>
            <p:txBody>
              <a:bodyPr wrap="square">
                <a:spAutoFit/>
              </a:bodyPr>
              <a:lstStyle/>
              <a:p>
                <a:r>
                  <a:rPr lang="zh-CN" altLang="en-US" b="0" i="0" dirty="0">
                    <a:solidFill>
                      <a:srgbClr val="1D2129"/>
                    </a:solidFill>
                    <a:effectLst/>
                    <a:latin typeface="PingFangSC-Regular"/>
                  </a:rPr>
                  <a:t>自我车辆运动预测，在观察到时间</a:t>
                </a:r>
                <a:r>
                  <a:rPr lang="en-US" altLang="zh-CN" b="0" i="0" dirty="0">
                    <a:solidFill>
                      <a:srgbClr val="1D2129"/>
                    </a:solidFill>
                    <a:effectLst/>
                    <a:latin typeface="PingFangSC-Regular"/>
                  </a:rPr>
                  <a:t>t</a:t>
                </a:r>
                <a:r>
                  <a:rPr lang="zh-CN" altLang="en-US" b="0" i="0" dirty="0">
                    <a:solidFill>
                      <a:srgbClr val="1D2129"/>
                    </a:solidFill>
                    <a:effectLst/>
                    <a:latin typeface="PingFangSC-Regular"/>
                  </a:rPr>
                  <a:t>之前的图像帧后，网络预测未来的车辆姿态变换</a:t>
                </a:r>
                <a14:m>
                  <m:oMath xmlns:m="http://schemas.openxmlformats.org/officeDocument/2006/math">
                    <m:sSub>
                      <m:sSubPr>
                        <m:ctrlPr>
                          <a:rPr lang="en-US" altLang="zh-CN" b="0" i="1" smtClean="0">
                            <a:solidFill>
                              <a:srgbClr val="1D2129"/>
                            </a:solidFill>
                            <a:effectLst/>
                            <a:latin typeface="Cambria Math" panose="02040503050406030204" pitchFamily="18" charset="0"/>
                          </a:rPr>
                        </m:ctrlPr>
                      </m:sSubPr>
                      <m:e>
                        <m:r>
                          <a:rPr lang="en-US" altLang="zh-CN" b="0" i="1" smtClean="0">
                            <a:solidFill>
                              <a:srgbClr val="1D2129"/>
                            </a:solidFill>
                            <a:effectLst/>
                            <a:latin typeface="Cambria Math" panose="02040503050406030204" pitchFamily="18" charset="0"/>
                          </a:rPr>
                          <m:t>𝑇</m:t>
                        </m:r>
                      </m:e>
                      <m:sub>
                        <m:r>
                          <a:rPr lang="en-US" altLang="zh-CN" b="0" i="1" smtClean="0">
                            <a:solidFill>
                              <a:srgbClr val="1D2129"/>
                            </a:solidFill>
                            <a:effectLst/>
                            <a:latin typeface="Cambria Math" panose="02040503050406030204" pitchFamily="18" charset="0"/>
                          </a:rPr>
                          <m:t>𝑡</m:t>
                        </m:r>
                        <m:r>
                          <a:rPr lang="en-US" altLang="zh-CN" b="0" i="1" smtClean="0">
                            <a:solidFill>
                              <a:srgbClr val="1D2129"/>
                            </a:solidFill>
                            <a:effectLst/>
                            <a:latin typeface="Cambria Math" panose="02040503050406030204" pitchFamily="18" charset="0"/>
                          </a:rPr>
                          <m:t>→</m:t>
                        </m:r>
                        <m:r>
                          <a:rPr lang="en-US" altLang="zh-CN" b="0" i="1" smtClean="0">
                            <a:solidFill>
                              <a:srgbClr val="1D2129"/>
                            </a:solidFill>
                            <a:effectLst/>
                            <a:latin typeface="Cambria Math" panose="02040503050406030204" pitchFamily="18" charset="0"/>
                            <a:ea typeface="Cambria Math" panose="02040503050406030204" pitchFamily="18" charset="0"/>
                          </a:rPr>
                          <m:t>𝑡</m:t>
                        </m:r>
                        <m:r>
                          <a:rPr lang="en-US" altLang="zh-CN" b="0" i="1" smtClean="0">
                            <a:solidFill>
                              <a:srgbClr val="1D2129"/>
                            </a:solidFill>
                            <a:effectLst/>
                            <a:latin typeface="Cambria Math" panose="02040503050406030204" pitchFamily="18" charset="0"/>
                            <a:ea typeface="Cambria Math" panose="02040503050406030204" pitchFamily="18" charset="0"/>
                          </a:rPr>
                          <m:t>+1</m:t>
                        </m:r>
                      </m:sub>
                    </m:sSub>
                    <m:r>
                      <a:rPr lang="zh-CN" altLang="en-US" i="1">
                        <a:solidFill>
                          <a:srgbClr val="1D2129"/>
                        </a:solidFill>
                        <a:latin typeface="Cambria Math" panose="02040503050406030204" pitchFamily="18" charset="0"/>
                        <a:ea typeface="Cambria Math" panose="02040503050406030204" pitchFamily="18" charset="0"/>
                      </a:rPr>
                      <m:t>、</m:t>
                    </m:r>
                    <m:sSub>
                      <m:sSubPr>
                        <m:ctrlPr>
                          <a:rPr lang="en-US" altLang="zh-CN" i="1">
                            <a:solidFill>
                              <a:srgbClr val="1D2129"/>
                            </a:solidFill>
                            <a:latin typeface="Cambria Math" panose="02040503050406030204" pitchFamily="18" charset="0"/>
                          </a:rPr>
                        </m:ctrlPr>
                      </m:sSubPr>
                      <m:e>
                        <m:r>
                          <a:rPr lang="en-US" altLang="zh-CN" i="1">
                            <a:solidFill>
                              <a:srgbClr val="1D2129"/>
                            </a:solidFill>
                            <a:latin typeface="Cambria Math" panose="02040503050406030204" pitchFamily="18" charset="0"/>
                          </a:rPr>
                          <m:t>𝑇</m:t>
                        </m:r>
                      </m:e>
                      <m:sub>
                        <m:r>
                          <a:rPr lang="en-US" altLang="zh-CN" i="1">
                            <a:solidFill>
                              <a:srgbClr val="1D2129"/>
                            </a:solidFill>
                            <a:latin typeface="Cambria Math" panose="02040503050406030204" pitchFamily="18" charset="0"/>
                          </a:rPr>
                          <m:t>𝑡</m:t>
                        </m:r>
                        <m:r>
                          <a:rPr lang="en-US" altLang="zh-CN" i="1">
                            <a:solidFill>
                              <a:srgbClr val="1D2129"/>
                            </a:solidFill>
                            <a:latin typeface="Cambria Math" panose="02040503050406030204" pitchFamily="18" charset="0"/>
                          </a:rPr>
                          <m:t>→</m:t>
                        </m:r>
                        <m:r>
                          <a:rPr lang="en-US" altLang="zh-CN" i="1">
                            <a:solidFill>
                              <a:srgbClr val="1D2129"/>
                            </a:solidFill>
                            <a:latin typeface="Cambria Math" panose="02040503050406030204" pitchFamily="18" charset="0"/>
                            <a:ea typeface="Cambria Math" panose="02040503050406030204" pitchFamily="18" charset="0"/>
                          </a:rPr>
                          <m:t>𝑡</m:t>
                        </m:r>
                        <m:r>
                          <a:rPr lang="en-US" altLang="zh-CN" b="0" i="1" smtClean="0">
                            <a:solidFill>
                              <a:srgbClr val="1D2129"/>
                            </a:solidFill>
                            <a:latin typeface="Cambria Math" panose="02040503050406030204" pitchFamily="18" charset="0"/>
                            <a:ea typeface="Cambria Math" panose="02040503050406030204" pitchFamily="18" charset="0"/>
                          </a:rPr>
                          <m:t>+2</m:t>
                        </m:r>
                      </m:sub>
                    </m:sSub>
                    <m:r>
                      <a:rPr lang="zh-CN" altLang="en-US" i="1" smtClean="0">
                        <a:solidFill>
                          <a:srgbClr val="1D2129"/>
                        </a:solidFill>
                        <a:latin typeface="Cambria Math" panose="02040503050406030204" pitchFamily="18" charset="0"/>
                        <a:ea typeface="Cambria Math" panose="02040503050406030204" pitchFamily="18" charset="0"/>
                      </a:rPr>
                      <m:t>、</m:t>
                    </m:r>
                  </m:oMath>
                </a14:m>
                <a:r>
                  <a:rPr lang="en-US" altLang="zh-CN" dirty="0">
                    <a:solidFill>
                      <a:srgbClr val="1D2129"/>
                    </a:solidFill>
                  </a:rPr>
                  <a:t> </a:t>
                </a:r>
                <a14:m>
                  <m:oMath xmlns:m="http://schemas.openxmlformats.org/officeDocument/2006/math">
                    <m:sSub>
                      <m:sSubPr>
                        <m:ctrlPr>
                          <a:rPr lang="en-US" altLang="zh-CN" i="1">
                            <a:solidFill>
                              <a:srgbClr val="1D2129"/>
                            </a:solidFill>
                            <a:latin typeface="Cambria Math" panose="02040503050406030204" pitchFamily="18" charset="0"/>
                          </a:rPr>
                        </m:ctrlPr>
                      </m:sSubPr>
                      <m:e>
                        <m:r>
                          <a:rPr lang="en-US" altLang="zh-CN" i="1">
                            <a:solidFill>
                              <a:srgbClr val="1D2129"/>
                            </a:solidFill>
                            <a:latin typeface="Cambria Math" panose="02040503050406030204" pitchFamily="18" charset="0"/>
                          </a:rPr>
                          <m:t>𝑇</m:t>
                        </m:r>
                      </m:e>
                      <m:sub>
                        <m:r>
                          <a:rPr lang="en-US" altLang="zh-CN" i="1">
                            <a:solidFill>
                              <a:srgbClr val="1D2129"/>
                            </a:solidFill>
                            <a:latin typeface="Cambria Math" panose="02040503050406030204" pitchFamily="18" charset="0"/>
                          </a:rPr>
                          <m:t>𝑡</m:t>
                        </m:r>
                        <m:r>
                          <a:rPr lang="en-US" altLang="zh-CN" i="1">
                            <a:solidFill>
                              <a:srgbClr val="1D2129"/>
                            </a:solidFill>
                            <a:latin typeface="Cambria Math" panose="02040503050406030204" pitchFamily="18" charset="0"/>
                          </a:rPr>
                          <m:t>→</m:t>
                        </m:r>
                        <m:r>
                          <a:rPr lang="en-US" altLang="zh-CN" i="1">
                            <a:solidFill>
                              <a:srgbClr val="1D2129"/>
                            </a:solidFill>
                            <a:latin typeface="Cambria Math" panose="02040503050406030204" pitchFamily="18" charset="0"/>
                            <a:ea typeface="Cambria Math" panose="02040503050406030204" pitchFamily="18" charset="0"/>
                          </a:rPr>
                          <m:t>𝑡</m:t>
                        </m:r>
                        <m:r>
                          <a:rPr lang="en-US" altLang="zh-CN" b="0" i="1" smtClean="0">
                            <a:solidFill>
                              <a:srgbClr val="1D2129"/>
                            </a:solidFill>
                            <a:latin typeface="Cambria Math" panose="02040503050406030204" pitchFamily="18" charset="0"/>
                            <a:ea typeface="Cambria Math" panose="02040503050406030204" pitchFamily="18" charset="0"/>
                          </a:rPr>
                          <m:t>+</m:t>
                        </m:r>
                        <m:r>
                          <a:rPr lang="en-US" altLang="zh-CN" b="0" i="1" smtClean="0">
                            <a:solidFill>
                              <a:srgbClr val="1D2129"/>
                            </a:solidFill>
                            <a:latin typeface="Cambria Math" panose="02040503050406030204" pitchFamily="18" charset="0"/>
                            <a:ea typeface="Cambria Math" panose="02040503050406030204" pitchFamily="18" charset="0"/>
                          </a:rPr>
                          <m:t>𝑃</m:t>
                        </m:r>
                      </m:sub>
                    </m:sSub>
                    <m:r>
                      <a:rPr lang="en-US" altLang="zh-CN" b="0" i="0" smtClean="0">
                        <a:solidFill>
                          <a:srgbClr val="1D2129"/>
                        </a:solidFill>
                        <a:latin typeface="Cambria Math" panose="02040503050406030204" pitchFamily="18" charset="0"/>
                        <a:ea typeface="Cambria Math" panose="02040503050406030204" pitchFamily="18" charset="0"/>
                      </a:rPr>
                      <m:t>,</m:t>
                    </m:r>
                  </m:oMath>
                </a14:m>
                <a:r>
                  <a:rPr lang="zh-CN" altLang="en-US" b="0" i="0" dirty="0">
                    <a:solidFill>
                      <a:srgbClr val="1D2129"/>
                    </a:solidFill>
                    <a:effectLst/>
                    <a:latin typeface="PingFangSC-Regular"/>
                  </a:rPr>
                  <a:t>其中当前帧</a:t>
                </a:r>
                <a:r>
                  <a:rPr lang="zh-CN" altLang="en-US" dirty="0">
                    <a:solidFill>
                      <a:srgbClr val="1D2129"/>
                    </a:solidFill>
                    <a:latin typeface="PingFangSC-Regular"/>
                  </a:rPr>
                  <a:t>为</a:t>
                </a:r>
                <a:r>
                  <a:rPr lang="en-US" altLang="zh-CN" b="0" i="0" dirty="0">
                    <a:solidFill>
                      <a:srgbClr val="1D2129"/>
                    </a:solidFill>
                    <a:effectLst/>
                    <a:latin typeface="PingFangSC-Regular"/>
                  </a:rPr>
                  <a:t>t</a:t>
                </a:r>
                <a:endParaRPr lang="zh-CN" altLang="en-US" dirty="0"/>
              </a:p>
            </p:txBody>
          </p:sp>
        </mc:Choice>
        <mc:Fallback xmlns="">
          <p:sp>
            <p:nvSpPr>
              <p:cNvPr id="8" name="文本框 7">
                <a:extLst>
                  <a:ext uri="{FF2B5EF4-FFF2-40B4-BE49-F238E27FC236}">
                    <a16:creationId xmlns:a16="http://schemas.microsoft.com/office/drawing/2014/main" id="{34D14BCE-297F-3CEB-3AD2-3A688241D1FA}"/>
                  </a:ext>
                </a:extLst>
              </p:cNvPr>
              <p:cNvSpPr txBox="1">
                <a:spLocks noRot="1" noChangeAspect="1" noMove="1" noResize="1" noEditPoints="1" noAdjustHandles="1" noChangeArrowheads="1" noChangeShapeType="1" noTextEdit="1"/>
              </p:cNvSpPr>
              <p:nvPr/>
            </p:nvSpPr>
            <p:spPr>
              <a:xfrm>
                <a:off x="525546" y="4105797"/>
                <a:ext cx="8205300" cy="646331"/>
              </a:xfrm>
              <a:prstGeom prst="rect">
                <a:avLst/>
              </a:prstGeom>
              <a:blipFill>
                <a:blip r:embed="rId5"/>
                <a:stretch>
                  <a:fillRect l="-594" t="-8491" b="-1509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513889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研究方法</a:t>
            </a:r>
            <a:endParaRPr lang="en-US" altLang="zh-CN" dirty="0"/>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D7A8A15-8C87-5254-DC4B-62B523B4D22F}"/>
                  </a:ext>
                </a:extLst>
              </p:cNvPr>
              <p:cNvSpPr txBox="1"/>
              <p:nvPr/>
            </p:nvSpPr>
            <p:spPr>
              <a:xfrm>
                <a:off x="455675" y="1250447"/>
                <a:ext cx="8253452" cy="3571491"/>
              </a:xfrm>
              <a:prstGeom prst="rect">
                <a:avLst/>
              </a:prstGeom>
              <a:noFill/>
            </p:spPr>
            <p:txBody>
              <a:bodyPr wrap="square">
                <a:spAutoFit/>
              </a:bodyPr>
              <a:lstStyle/>
              <a:p>
                <a:r>
                  <a:rPr lang="zh-CN" altLang="en-US" b="0" i="0" dirty="0">
                    <a:solidFill>
                      <a:srgbClr val="1D2129"/>
                    </a:solidFill>
                    <a:effectLst/>
                    <a:latin typeface="PingFangSC-Regular"/>
                  </a:rPr>
                  <a:t>姿势编码器网络：</a:t>
                </a:r>
                <a14:m>
                  <m:oMath xmlns:m="http://schemas.openxmlformats.org/officeDocument/2006/math">
                    <m:r>
                      <m:rPr>
                        <m:sty m:val="p"/>
                      </m:rPr>
                      <a:rPr lang="el-GR" altLang="zh-CN" b="0" i="1" smtClean="0">
                        <a:solidFill>
                          <a:srgbClr val="1D2129"/>
                        </a:solidFill>
                        <a:effectLst/>
                        <a:latin typeface="Cambria Math" panose="02040503050406030204" pitchFamily="18" charset="0"/>
                        <a:ea typeface="Cambria Math" panose="02040503050406030204" pitchFamily="18" charset="0"/>
                      </a:rPr>
                      <m:t>Φ</m:t>
                    </m:r>
                    <m:r>
                      <a:rPr lang="en-US" altLang="zh-CN" b="0" i="1" smtClean="0">
                        <a:solidFill>
                          <a:srgbClr val="1D2129"/>
                        </a:solidFill>
                        <a:effectLst/>
                        <a:latin typeface="Cambria Math" panose="02040503050406030204" pitchFamily="18" charset="0"/>
                        <a:ea typeface="Cambria Math" panose="02040503050406030204" pitchFamily="18" charset="0"/>
                      </a:rPr>
                      <m:t>:</m:t>
                    </m:r>
                    <m:sSup>
                      <m:sSupPr>
                        <m:ctrlPr>
                          <a:rPr lang="en-US" altLang="zh-CN" b="0" i="1" smtClean="0">
                            <a:solidFill>
                              <a:srgbClr val="1D2129"/>
                            </a:solidFill>
                            <a:effectLst/>
                            <a:latin typeface="Cambria Math" panose="02040503050406030204" pitchFamily="18" charset="0"/>
                            <a:ea typeface="Cambria Math" panose="02040503050406030204" pitchFamily="18" charset="0"/>
                          </a:rPr>
                        </m:ctrlPr>
                      </m:sSupPr>
                      <m:e>
                        <m:r>
                          <a:rPr lang="en-US" altLang="zh-CN" b="0" i="1" smtClean="0">
                            <a:solidFill>
                              <a:srgbClr val="1D2129"/>
                            </a:solidFill>
                            <a:effectLst/>
                            <a:latin typeface="Cambria Math" panose="02040503050406030204" pitchFamily="18" charset="0"/>
                            <a:ea typeface="Cambria Math" panose="02040503050406030204" pitchFamily="18" charset="0"/>
                          </a:rPr>
                          <m:t>ℝ</m:t>
                        </m:r>
                      </m:e>
                      <m:sup>
                        <m:r>
                          <a:rPr lang="en-US" altLang="zh-CN" b="0" i="1" smtClean="0">
                            <a:solidFill>
                              <a:srgbClr val="1D2129"/>
                            </a:solidFill>
                            <a:effectLst/>
                            <a:latin typeface="Cambria Math" panose="02040503050406030204" pitchFamily="18" charset="0"/>
                            <a:ea typeface="Cambria Math" panose="02040503050406030204" pitchFamily="18" charset="0"/>
                          </a:rPr>
                          <m:t>(</m:t>
                        </m:r>
                        <m:r>
                          <a:rPr lang="en-US" altLang="zh-CN" b="0" i="1" smtClean="0">
                            <a:solidFill>
                              <a:srgbClr val="1D2129"/>
                            </a:solidFill>
                            <a:effectLst/>
                            <a:latin typeface="Cambria Math" panose="02040503050406030204" pitchFamily="18" charset="0"/>
                            <a:ea typeface="Cambria Math" panose="02040503050406030204" pitchFamily="18" charset="0"/>
                          </a:rPr>
                          <m:t>𝐿</m:t>
                        </m:r>
                        <m:r>
                          <a:rPr lang="en-US" altLang="zh-CN" b="0" i="1" smtClean="0">
                            <a:solidFill>
                              <a:srgbClr val="1D2129"/>
                            </a:solidFill>
                            <a:effectLst/>
                            <a:latin typeface="Cambria Math" panose="02040503050406030204" pitchFamily="18" charset="0"/>
                            <a:ea typeface="Cambria Math" panose="02040503050406030204" pitchFamily="18" charset="0"/>
                          </a:rPr>
                          <m:t>+1)×3×</m:t>
                        </m:r>
                        <m:r>
                          <a:rPr lang="en-US" altLang="zh-CN" b="0" i="1" smtClean="0">
                            <a:solidFill>
                              <a:srgbClr val="1D2129"/>
                            </a:solidFill>
                            <a:effectLst/>
                            <a:latin typeface="Cambria Math" panose="02040503050406030204" pitchFamily="18" charset="0"/>
                            <a:ea typeface="Cambria Math" panose="02040503050406030204" pitchFamily="18" charset="0"/>
                          </a:rPr>
                          <m:t>𝐻</m:t>
                        </m:r>
                        <m:r>
                          <a:rPr lang="en-US" altLang="zh-CN" b="0" i="1" smtClean="0">
                            <a:solidFill>
                              <a:srgbClr val="1D2129"/>
                            </a:solidFill>
                            <a:effectLst/>
                            <a:latin typeface="Cambria Math" panose="02040503050406030204" pitchFamily="18" charset="0"/>
                            <a:ea typeface="Cambria Math" panose="02040503050406030204" pitchFamily="18" charset="0"/>
                          </a:rPr>
                          <m:t>×</m:t>
                        </m:r>
                        <m:r>
                          <a:rPr lang="en-US" altLang="zh-CN" b="0" i="1" smtClean="0">
                            <a:solidFill>
                              <a:srgbClr val="1D2129"/>
                            </a:solidFill>
                            <a:effectLst/>
                            <a:latin typeface="Cambria Math" panose="02040503050406030204" pitchFamily="18" charset="0"/>
                            <a:ea typeface="Cambria Math" panose="02040503050406030204" pitchFamily="18" charset="0"/>
                          </a:rPr>
                          <m:t>𝑊</m:t>
                        </m:r>
                      </m:sup>
                    </m:sSup>
                    <m:r>
                      <a:rPr lang="en-US" altLang="zh-CN" b="0" i="1" smtClean="0">
                        <a:solidFill>
                          <a:srgbClr val="1D2129"/>
                        </a:solidFill>
                        <a:effectLst/>
                        <a:latin typeface="Cambria Math" panose="02040503050406030204" pitchFamily="18" charset="0"/>
                        <a:ea typeface="Cambria Math" panose="02040503050406030204" pitchFamily="18" charset="0"/>
                      </a:rPr>
                      <m:t>→</m:t>
                    </m:r>
                    <m:sSup>
                      <m:sSupPr>
                        <m:ctrlPr>
                          <a:rPr lang="en-US" altLang="zh-CN" b="0" i="1" smtClean="0">
                            <a:solidFill>
                              <a:srgbClr val="1D2129"/>
                            </a:solidFill>
                            <a:effectLst/>
                            <a:latin typeface="Cambria Math" panose="02040503050406030204" pitchFamily="18" charset="0"/>
                            <a:ea typeface="Cambria Math" panose="02040503050406030204" pitchFamily="18" charset="0"/>
                          </a:rPr>
                        </m:ctrlPr>
                      </m:sSupPr>
                      <m:e>
                        <m:r>
                          <a:rPr lang="en-US" altLang="zh-CN" b="0" i="1" smtClean="0">
                            <a:solidFill>
                              <a:srgbClr val="1D2129"/>
                            </a:solidFill>
                            <a:effectLst/>
                            <a:latin typeface="Cambria Math" panose="02040503050406030204" pitchFamily="18" charset="0"/>
                            <a:ea typeface="Cambria Math" panose="02040503050406030204" pitchFamily="18" charset="0"/>
                          </a:rPr>
                          <m:t>ℝ</m:t>
                        </m:r>
                      </m:e>
                      <m:sup>
                        <m:r>
                          <a:rPr lang="en-US" altLang="zh-CN" b="0" i="1" smtClean="0">
                            <a:solidFill>
                              <a:srgbClr val="1D2129"/>
                            </a:solidFill>
                            <a:effectLst/>
                            <a:latin typeface="Cambria Math" panose="02040503050406030204" pitchFamily="18" charset="0"/>
                            <a:ea typeface="Cambria Math" panose="02040503050406030204" pitchFamily="18" charset="0"/>
                          </a:rPr>
                          <m:t>𝐷</m:t>
                        </m:r>
                      </m:sup>
                    </m:sSup>
                    <m:r>
                      <a:rPr lang="en-US" altLang="zh-CN" b="0" i="0" smtClean="0">
                        <a:solidFill>
                          <a:srgbClr val="1D2129"/>
                        </a:solidFill>
                        <a:effectLst/>
                        <a:latin typeface="Cambria Math" panose="02040503050406030204" pitchFamily="18" charset="0"/>
                        <a:ea typeface="Cambria Math" panose="02040503050406030204" pitchFamily="18" charset="0"/>
                      </a:rPr>
                      <m:t> </m:t>
                    </m:r>
                  </m:oMath>
                </a14:m>
                <a:r>
                  <a:rPr lang="zh-CN" altLang="en-US" b="0" i="0" dirty="0">
                    <a:solidFill>
                      <a:srgbClr val="1D2129"/>
                    </a:solidFill>
                    <a:effectLst/>
                    <a:latin typeface="PingFangSC-Regular"/>
                  </a:rPr>
                  <a:t>通过拍摄</a:t>
                </a:r>
                <a:r>
                  <a:rPr lang="en-US" altLang="zh-CN" b="0" i="0" dirty="0">
                    <a:solidFill>
                      <a:srgbClr val="1D2129"/>
                    </a:solidFill>
                    <a:effectLst/>
                    <a:latin typeface="PingFangSC-Regular"/>
                  </a:rPr>
                  <a:t>t</a:t>
                </a:r>
                <a:r>
                  <a:rPr lang="zh-CN" altLang="en-US" b="0" i="0" dirty="0">
                    <a:solidFill>
                      <a:srgbClr val="1D2129"/>
                    </a:solidFill>
                    <a:effectLst/>
                    <a:latin typeface="PingFangSC-Regular"/>
                  </a:rPr>
                  <a:t>时刻之前的图像</a:t>
                </a:r>
                <a14:m>
                  <m:oMath xmlns:m="http://schemas.openxmlformats.org/officeDocument/2006/math">
                    <m:sSub>
                      <m:sSubPr>
                        <m:ctrlPr>
                          <a:rPr lang="en-US" altLang="zh-CN" b="0" i="1" smtClean="0">
                            <a:solidFill>
                              <a:srgbClr val="1D2129"/>
                            </a:solidFill>
                            <a:effectLst/>
                            <a:latin typeface="Cambria Math" panose="02040503050406030204" pitchFamily="18" charset="0"/>
                          </a:rPr>
                        </m:ctrlPr>
                      </m:sSubPr>
                      <m:e>
                        <m:r>
                          <a:rPr lang="en-US" altLang="zh-CN" b="0" i="1" smtClean="0">
                            <a:solidFill>
                              <a:srgbClr val="1D2129"/>
                            </a:solidFill>
                            <a:effectLst/>
                            <a:latin typeface="Cambria Math" panose="02040503050406030204" pitchFamily="18" charset="0"/>
                          </a:rPr>
                          <m:t>𝐼</m:t>
                        </m:r>
                      </m:e>
                      <m:sub>
                        <m:r>
                          <a:rPr lang="en-US" altLang="zh-CN" b="0" i="1" smtClean="0">
                            <a:solidFill>
                              <a:srgbClr val="1D2129"/>
                            </a:solidFill>
                            <a:effectLst/>
                            <a:latin typeface="Cambria Math" panose="02040503050406030204" pitchFamily="18" charset="0"/>
                          </a:rPr>
                          <m:t>𝑡</m:t>
                        </m:r>
                        <m:r>
                          <a:rPr lang="en-US" altLang="zh-CN" b="0" i="1" smtClean="0">
                            <a:solidFill>
                              <a:srgbClr val="1D2129"/>
                            </a:solidFill>
                            <a:effectLst/>
                            <a:latin typeface="Cambria Math" panose="02040503050406030204" pitchFamily="18" charset="0"/>
                          </a:rPr>
                          <m:t>−</m:t>
                        </m:r>
                        <m:r>
                          <a:rPr lang="en-US" altLang="zh-CN" b="0" i="1" smtClean="0">
                            <a:solidFill>
                              <a:srgbClr val="1D2129"/>
                            </a:solidFill>
                            <a:effectLst/>
                            <a:latin typeface="Cambria Math" panose="02040503050406030204" pitchFamily="18" charset="0"/>
                          </a:rPr>
                          <m:t>𝐿</m:t>
                        </m:r>
                      </m:sub>
                    </m:sSub>
                    <m:r>
                      <a:rPr lang="en-US" altLang="zh-CN" b="0" i="1" smtClean="0">
                        <a:solidFill>
                          <a:srgbClr val="1D2129"/>
                        </a:solidFill>
                        <a:effectLst/>
                        <a:latin typeface="Cambria Math" panose="02040503050406030204" pitchFamily="18" charset="0"/>
                      </a:rPr>
                      <m:t>,…,</m:t>
                    </m:r>
                    <m:sSub>
                      <m:sSubPr>
                        <m:ctrlPr>
                          <a:rPr lang="en-US" altLang="zh-CN" i="1">
                            <a:solidFill>
                              <a:srgbClr val="1D2129"/>
                            </a:solidFill>
                            <a:latin typeface="Cambria Math" panose="02040503050406030204" pitchFamily="18" charset="0"/>
                          </a:rPr>
                        </m:ctrlPr>
                      </m:sSubPr>
                      <m:e>
                        <m:r>
                          <a:rPr lang="en-US" altLang="zh-CN" i="1">
                            <a:solidFill>
                              <a:srgbClr val="1D2129"/>
                            </a:solidFill>
                            <a:latin typeface="Cambria Math" panose="02040503050406030204" pitchFamily="18" charset="0"/>
                          </a:rPr>
                          <m:t>𝐼</m:t>
                        </m:r>
                      </m:e>
                      <m:sub>
                        <m:r>
                          <a:rPr lang="en-US" altLang="zh-CN" i="1">
                            <a:solidFill>
                              <a:srgbClr val="1D2129"/>
                            </a:solidFill>
                            <a:latin typeface="Cambria Math" panose="02040503050406030204" pitchFamily="18" charset="0"/>
                          </a:rPr>
                          <m:t>𝑡</m:t>
                        </m:r>
                        <m:r>
                          <a:rPr lang="en-US" altLang="zh-CN" i="1">
                            <a:solidFill>
                              <a:srgbClr val="1D2129"/>
                            </a:solidFill>
                            <a:latin typeface="Cambria Math" panose="02040503050406030204" pitchFamily="18" charset="0"/>
                          </a:rPr>
                          <m:t>−1</m:t>
                        </m:r>
                      </m:sub>
                    </m:sSub>
                  </m:oMath>
                </a14:m>
                <a:r>
                  <a:rPr lang="en-US" altLang="zh-CN" b="0" i="0" dirty="0">
                    <a:solidFill>
                      <a:srgbClr val="1D2129"/>
                    </a:solidFill>
                    <a:effectLst/>
                    <a:latin typeface="PingFangSC-Regular"/>
                  </a:rPr>
                  <a:t>,</a:t>
                </a:r>
                <a:r>
                  <a:rPr lang="en-US" altLang="zh-CN" dirty="0">
                    <a:solidFill>
                      <a:srgbClr val="1D2129"/>
                    </a:solidFill>
                  </a:rPr>
                  <a:t> </a:t>
                </a:r>
                <a14:m>
                  <m:oMath xmlns:m="http://schemas.openxmlformats.org/officeDocument/2006/math">
                    <m:sSub>
                      <m:sSubPr>
                        <m:ctrlPr>
                          <a:rPr lang="en-US" altLang="zh-CN" i="1">
                            <a:solidFill>
                              <a:srgbClr val="1D2129"/>
                            </a:solidFill>
                            <a:latin typeface="Cambria Math" panose="02040503050406030204" pitchFamily="18" charset="0"/>
                          </a:rPr>
                        </m:ctrlPr>
                      </m:sSubPr>
                      <m:e>
                        <m:r>
                          <a:rPr lang="en-US" altLang="zh-CN" i="1">
                            <a:solidFill>
                              <a:srgbClr val="1D2129"/>
                            </a:solidFill>
                            <a:latin typeface="Cambria Math" panose="02040503050406030204" pitchFamily="18" charset="0"/>
                          </a:rPr>
                          <m:t>𝐼</m:t>
                        </m:r>
                      </m:e>
                      <m:sub>
                        <m:r>
                          <a:rPr lang="en-US" altLang="zh-CN" i="1">
                            <a:solidFill>
                              <a:srgbClr val="1D2129"/>
                            </a:solidFill>
                            <a:latin typeface="Cambria Math" panose="02040503050406030204" pitchFamily="18" charset="0"/>
                          </a:rPr>
                          <m:t>𝑡</m:t>
                        </m:r>
                      </m:sub>
                    </m:sSub>
                  </m:oMath>
                </a14:m>
                <a:r>
                  <a:rPr lang="en-US" altLang="zh-CN" b="0" i="0" dirty="0">
                    <a:solidFill>
                      <a:srgbClr val="1D2129"/>
                    </a:solidFill>
                    <a:effectLst/>
                    <a:latin typeface="PingFangSC-Regular"/>
                  </a:rPr>
                  <a:t>,</a:t>
                </a:r>
                <a:r>
                  <a:rPr lang="zh-CN" altLang="en-US" dirty="0"/>
                  <a:t>并生成姿势编码器网络的共享特征</a:t>
                </a:r>
                <a14:m>
                  <m:oMath xmlns:m="http://schemas.openxmlformats.org/officeDocument/2006/math">
                    <m:sSub>
                      <m:sSubPr>
                        <m:ctrlPr>
                          <a:rPr lang="en-US" altLang="zh-CN" i="1" smtClean="0">
                            <a:latin typeface="Cambria Math" panose="02040503050406030204" pitchFamily="18" charset="0"/>
                          </a:rPr>
                        </m:ctrlPr>
                      </m:sSubPr>
                      <m:e>
                        <m:r>
                          <m:rPr>
                            <m:sty m:val="p"/>
                          </m:rPr>
                          <a:rPr lang="el-GR" altLang="zh-CN" i="1" smtClean="0">
                            <a:latin typeface="Cambria Math" panose="02040503050406030204" pitchFamily="18" charset="0"/>
                            <a:ea typeface="Cambria Math" panose="02040503050406030204" pitchFamily="18" charset="0"/>
                          </a:rPr>
                          <m:t>Ψ</m:t>
                        </m:r>
                      </m:e>
                      <m:sub>
                        <m:r>
                          <a:rPr lang="en-US" altLang="zh-CN" b="0" i="1" smtClean="0">
                            <a:latin typeface="Cambria Math" panose="02040503050406030204" pitchFamily="18" charset="0"/>
                          </a:rPr>
                          <m:t>𝑓</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ℝ</m:t>
                        </m:r>
                      </m:e>
                      <m:sup>
                        <m:r>
                          <a:rPr lang="en-US" altLang="zh-CN" b="0" i="1" smtClean="0">
                            <a:latin typeface="Cambria Math" panose="02040503050406030204" pitchFamily="18" charset="0"/>
                          </a:rPr>
                          <m:t>𝐷</m:t>
                        </m:r>
                      </m:sup>
                    </m:sSup>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𝑆𝑂</m:t>
                    </m:r>
                    <m:r>
                      <a:rPr lang="en-US" altLang="zh-CN" b="0" i="1" smtClean="0">
                        <a:latin typeface="Cambria Math" panose="02040503050406030204" pitchFamily="18" charset="0"/>
                        <a:ea typeface="Cambria Math" panose="02040503050406030204" pitchFamily="18" charset="0"/>
                      </a:rPr>
                      <m:t>(3)</m:t>
                    </m:r>
                  </m:oMath>
                </a14:m>
                <a:r>
                  <a:rPr lang="en-US" altLang="zh-CN" b="0" i="0" dirty="0">
                    <a:solidFill>
                      <a:srgbClr val="1D2129"/>
                    </a:solidFill>
                    <a:effectLst/>
                    <a:latin typeface="PingFangSC-Regular"/>
                  </a:rPr>
                  <a:t>,</a:t>
                </a:r>
                <a:r>
                  <a:rPr lang="zh-CN" altLang="en-US" dirty="0"/>
                  <a:t>每个网络预测特定的未来帧 </a:t>
                </a:r>
                <a14:m>
                  <m:oMath xmlns:m="http://schemas.openxmlformats.org/officeDocument/2006/math">
                    <m:r>
                      <a:rPr lang="en-US" altLang="zh-CN" b="0" i="1" smtClean="0">
                        <a:latin typeface="Cambria Math" panose="02040503050406030204" pitchFamily="18" charset="0"/>
                      </a:rPr>
                      <m:t>𝑓</m:t>
                    </m:r>
                  </m:oMath>
                </a14:m>
                <a:r>
                  <a:rPr lang="en-US" altLang="zh-CN" dirty="0"/>
                  <a:t> </a:t>
                </a:r>
                <a:r>
                  <a:rPr lang="zh-CN" altLang="en-US" dirty="0"/>
                  <a:t>的转换 </a:t>
                </a:r>
                <a14:m>
                  <m:oMath xmlns:m="http://schemas.openxmlformats.org/officeDocument/2006/math">
                    <m:sSub>
                      <m:sSubPr>
                        <m:ctrlPr>
                          <a:rPr lang="en-US" altLang="zh-CN" i="1">
                            <a:solidFill>
                              <a:srgbClr val="1D2129"/>
                            </a:solidFill>
                            <a:latin typeface="Cambria Math" panose="02040503050406030204" pitchFamily="18" charset="0"/>
                          </a:rPr>
                        </m:ctrlPr>
                      </m:sSubPr>
                      <m:e>
                        <m:r>
                          <a:rPr lang="en-US" altLang="zh-CN" i="1">
                            <a:solidFill>
                              <a:srgbClr val="1D2129"/>
                            </a:solidFill>
                            <a:latin typeface="Cambria Math" panose="02040503050406030204" pitchFamily="18" charset="0"/>
                          </a:rPr>
                          <m:t>𝑇</m:t>
                        </m:r>
                      </m:e>
                      <m:sub>
                        <m:r>
                          <a:rPr lang="en-US" altLang="zh-CN" i="1">
                            <a:solidFill>
                              <a:srgbClr val="1D2129"/>
                            </a:solidFill>
                            <a:latin typeface="Cambria Math" panose="02040503050406030204" pitchFamily="18" charset="0"/>
                          </a:rPr>
                          <m:t>𝑡</m:t>
                        </m:r>
                        <m:r>
                          <a:rPr lang="en-US" altLang="zh-CN" i="1">
                            <a:solidFill>
                              <a:srgbClr val="1D2129"/>
                            </a:solidFill>
                            <a:latin typeface="Cambria Math" panose="02040503050406030204" pitchFamily="18" charset="0"/>
                          </a:rPr>
                          <m:t>→</m:t>
                        </m:r>
                        <m:r>
                          <a:rPr lang="en-US" altLang="zh-CN" i="1">
                            <a:solidFill>
                              <a:srgbClr val="1D2129"/>
                            </a:solidFill>
                            <a:latin typeface="Cambria Math" panose="02040503050406030204" pitchFamily="18" charset="0"/>
                            <a:ea typeface="Cambria Math" panose="02040503050406030204" pitchFamily="18" charset="0"/>
                          </a:rPr>
                          <m:t>𝑡</m:t>
                        </m:r>
                        <m:r>
                          <a:rPr lang="en-US" altLang="zh-CN" i="1">
                            <a:solidFill>
                              <a:srgbClr val="1D2129"/>
                            </a:solidFill>
                            <a:latin typeface="Cambria Math" panose="02040503050406030204" pitchFamily="18" charset="0"/>
                            <a:ea typeface="Cambria Math" panose="02040503050406030204" pitchFamily="18" charset="0"/>
                          </a:rPr>
                          <m:t>+</m:t>
                        </m:r>
                        <m:r>
                          <a:rPr lang="en-US" altLang="zh-CN" b="0" i="1" smtClean="0">
                            <a:solidFill>
                              <a:srgbClr val="1D2129"/>
                            </a:solidFill>
                            <a:latin typeface="Cambria Math" panose="02040503050406030204" pitchFamily="18" charset="0"/>
                            <a:ea typeface="Cambria Math" panose="02040503050406030204" pitchFamily="18" charset="0"/>
                          </a:rPr>
                          <m:t>𝑓</m:t>
                        </m:r>
                      </m:sub>
                    </m:sSub>
                    <m:r>
                      <a:rPr lang="en-US" altLang="zh-CN" i="1">
                        <a:solidFill>
                          <a:srgbClr val="1D2129"/>
                        </a:solidFill>
                        <a:latin typeface="Cambria Math" panose="02040503050406030204" pitchFamily="18" charset="0"/>
                        <a:ea typeface="Cambria Math" panose="02040503050406030204" pitchFamily="18" charset="0"/>
                      </a:rPr>
                      <m:t> </m:t>
                    </m:r>
                  </m:oMath>
                </a14:m>
                <a:r>
                  <a:rPr lang="zh-CN" altLang="en-US" dirty="0"/>
                  <a:t>（通过这种方式，姿势编码器 </a:t>
                </a:r>
                <a14:m>
                  <m:oMath xmlns:m="http://schemas.openxmlformats.org/officeDocument/2006/math">
                    <m:r>
                      <m:rPr>
                        <m:sty m:val="p"/>
                      </m:rPr>
                      <a:rPr lang="el-GR" altLang="zh-CN" i="1">
                        <a:solidFill>
                          <a:srgbClr val="1D2129"/>
                        </a:solidFill>
                        <a:latin typeface="Cambria Math" panose="02040503050406030204" pitchFamily="18" charset="0"/>
                        <a:ea typeface="Cambria Math" panose="02040503050406030204" pitchFamily="18" charset="0"/>
                      </a:rPr>
                      <m:t>Φ</m:t>
                    </m:r>
                  </m:oMath>
                </a14:m>
                <a:r>
                  <a:rPr lang="zh-CN" altLang="en-US" dirty="0"/>
                  <a:t>允许在单个预测之间共享大部分学习参数），通过最小化观测帧</a:t>
                </a:r>
                <a14:m>
                  <m:oMath xmlns:m="http://schemas.openxmlformats.org/officeDocument/2006/math">
                    <m:sSub>
                      <m:sSubPr>
                        <m:ctrlPr>
                          <a:rPr lang="en-US" altLang="zh-CN" i="1">
                            <a:solidFill>
                              <a:srgbClr val="1D2129"/>
                            </a:solidFill>
                            <a:latin typeface="Cambria Math" panose="02040503050406030204" pitchFamily="18" charset="0"/>
                          </a:rPr>
                        </m:ctrlPr>
                      </m:sSubPr>
                      <m:e>
                        <m:r>
                          <a:rPr lang="en-US" altLang="zh-CN" i="1">
                            <a:solidFill>
                              <a:srgbClr val="1D2129"/>
                            </a:solidFill>
                            <a:latin typeface="Cambria Math" panose="02040503050406030204" pitchFamily="18" charset="0"/>
                          </a:rPr>
                          <m:t>𝐼</m:t>
                        </m:r>
                      </m:e>
                      <m:sub>
                        <m:r>
                          <a:rPr lang="en-US" altLang="zh-CN" i="1">
                            <a:solidFill>
                              <a:srgbClr val="1D2129"/>
                            </a:solidFill>
                            <a:latin typeface="Cambria Math" panose="02040503050406030204" pitchFamily="18" charset="0"/>
                          </a:rPr>
                          <m:t>𝑡</m:t>
                        </m:r>
                        <m:r>
                          <a:rPr lang="en-US" altLang="zh-CN" b="0" i="1" smtClean="0">
                            <a:solidFill>
                              <a:srgbClr val="1D2129"/>
                            </a:solidFill>
                            <a:latin typeface="Cambria Math" panose="02040503050406030204" pitchFamily="18" charset="0"/>
                          </a:rPr>
                          <m:t>+</m:t>
                        </m:r>
                        <m:r>
                          <a:rPr lang="en-US" altLang="zh-CN" b="0" i="1" smtClean="0">
                            <a:solidFill>
                              <a:srgbClr val="1D2129"/>
                            </a:solidFill>
                            <a:latin typeface="Cambria Math" panose="02040503050406030204" pitchFamily="18" charset="0"/>
                          </a:rPr>
                          <m:t>𝑓</m:t>
                        </m:r>
                      </m:sub>
                    </m:sSub>
                  </m:oMath>
                </a14:m>
                <a:r>
                  <a:rPr lang="zh-CN" altLang="en-US" dirty="0"/>
                  <a:t>和合成图像</a:t>
                </a:r>
                <a14:m>
                  <m:oMath xmlns:m="http://schemas.openxmlformats.org/officeDocument/2006/math">
                    <m:sSub>
                      <m:sSubPr>
                        <m:ctrlPr>
                          <a:rPr lang="en-US" altLang="zh-CN" i="1">
                            <a:solidFill>
                              <a:srgbClr val="1D2129"/>
                            </a:solidFill>
                            <a:latin typeface="Cambria Math" panose="02040503050406030204" pitchFamily="18" charset="0"/>
                          </a:rPr>
                        </m:ctrlPr>
                      </m:sSubPr>
                      <m:e>
                        <m:acc>
                          <m:accPr>
                            <m:chr m:val="̂"/>
                            <m:ctrlPr>
                              <a:rPr lang="en-US" altLang="zh-CN" i="1" smtClean="0">
                                <a:solidFill>
                                  <a:srgbClr val="1D2129"/>
                                </a:solidFill>
                                <a:latin typeface="Cambria Math" panose="02040503050406030204" pitchFamily="18" charset="0"/>
                              </a:rPr>
                            </m:ctrlPr>
                          </m:accPr>
                          <m:e>
                            <m:r>
                              <a:rPr lang="en-US" altLang="zh-CN" b="0" i="1" smtClean="0">
                                <a:solidFill>
                                  <a:srgbClr val="1D2129"/>
                                </a:solidFill>
                                <a:latin typeface="Cambria Math" panose="02040503050406030204" pitchFamily="18" charset="0"/>
                              </a:rPr>
                              <m:t>𝐼</m:t>
                            </m:r>
                          </m:e>
                        </m:acc>
                      </m:e>
                      <m:sub>
                        <m:r>
                          <a:rPr lang="en-US" altLang="zh-CN" i="1">
                            <a:solidFill>
                              <a:srgbClr val="1D2129"/>
                            </a:solidFill>
                            <a:latin typeface="Cambria Math" panose="02040503050406030204" pitchFamily="18" charset="0"/>
                          </a:rPr>
                          <m:t>𝑡</m:t>
                        </m:r>
                        <m:r>
                          <a:rPr lang="en-US" altLang="zh-CN" i="1">
                            <a:solidFill>
                              <a:srgbClr val="1D2129"/>
                            </a:solidFill>
                            <a:latin typeface="Cambria Math" panose="02040503050406030204" pitchFamily="18" charset="0"/>
                          </a:rPr>
                          <m:t>+</m:t>
                        </m:r>
                        <m:r>
                          <a:rPr lang="en-US" altLang="zh-CN" i="1">
                            <a:solidFill>
                              <a:srgbClr val="1D2129"/>
                            </a:solidFill>
                            <a:latin typeface="Cambria Math" panose="02040503050406030204" pitchFamily="18" charset="0"/>
                          </a:rPr>
                          <m:t>𝑓</m:t>
                        </m:r>
                      </m:sub>
                    </m:sSub>
                  </m:oMath>
                </a14:m>
                <a:r>
                  <a:rPr lang="zh-CN" altLang="en-US" dirty="0"/>
                  <a:t>的光度损失</a:t>
                </a:r>
                <a14:m>
                  <m:oMath xmlns:m="http://schemas.openxmlformats.org/officeDocument/2006/math">
                    <m:sSub>
                      <m:sSubPr>
                        <m:ctrlPr>
                          <a:rPr lang="en-US" altLang="zh-CN" i="1" smtClean="0">
                            <a:latin typeface="Cambria Math" panose="02040503050406030204" pitchFamily="18" charset="0"/>
                          </a:rPr>
                        </m:ctrlPr>
                      </m:sSubPr>
                      <m:e>
                        <m:r>
                          <a:rPr lang="en-US" altLang="zh-CN" i="1" smtClean="0">
                            <a:latin typeface="Cambria Math" panose="02040503050406030204" pitchFamily="18" charset="0"/>
                            <a:ea typeface="Cambria Math" panose="02040503050406030204" pitchFamily="18" charset="0"/>
                          </a:rPr>
                          <m:t>ℒ</m:t>
                        </m:r>
                      </m:e>
                      <m:sub>
                        <m:r>
                          <a:rPr lang="en-US" altLang="zh-CN" b="0" i="1" smtClean="0">
                            <a:latin typeface="Cambria Math" panose="02040503050406030204" pitchFamily="18" charset="0"/>
                          </a:rPr>
                          <m:t>𝑃</m:t>
                        </m:r>
                      </m:sub>
                    </m:sSub>
                  </m:oMath>
                </a14:m>
                <a:r>
                  <a:rPr lang="zh-CN" altLang="en-US" dirty="0"/>
                  <a:t>来训练网络：</a:t>
                </a:r>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smtClean="0">
                              <a:solidFill>
                                <a:srgbClr val="1D2129"/>
                              </a:solidFill>
                              <a:latin typeface="Cambria Math" panose="02040503050406030204" pitchFamily="18" charset="0"/>
                            </a:rPr>
                          </m:ctrlPr>
                        </m:sSubPr>
                        <m:e>
                          <m:acc>
                            <m:accPr>
                              <m:chr m:val="̂"/>
                              <m:ctrlPr>
                                <a:rPr lang="en-US" altLang="zh-CN" i="1" smtClean="0">
                                  <a:solidFill>
                                    <a:srgbClr val="1D2129"/>
                                  </a:solidFill>
                                  <a:latin typeface="Cambria Math" panose="02040503050406030204" pitchFamily="18" charset="0"/>
                                </a:rPr>
                              </m:ctrlPr>
                            </m:accPr>
                            <m:e>
                              <m:r>
                                <a:rPr lang="en-US" altLang="zh-CN" b="0" i="1" smtClean="0">
                                  <a:solidFill>
                                    <a:srgbClr val="1D2129"/>
                                  </a:solidFill>
                                  <a:latin typeface="Cambria Math" panose="02040503050406030204" pitchFamily="18" charset="0"/>
                                </a:rPr>
                                <m:t>𝐼</m:t>
                              </m:r>
                            </m:e>
                          </m:acc>
                        </m:e>
                        <m:sub>
                          <m:r>
                            <a:rPr lang="en-US" altLang="zh-CN" i="1">
                              <a:solidFill>
                                <a:srgbClr val="1D2129"/>
                              </a:solidFill>
                              <a:latin typeface="Cambria Math" panose="02040503050406030204" pitchFamily="18" charset="0"/>
                            </a:rPr>
                            <m:t>𝑡</m:t>
                          </m:r>
                          <m:r>
                            <a:rPr lang="en-US" altLang="zh-CN" i="1">
                              <a:solidFill>
                                <a:srgbClr val="1D2129"/>
                              </a:solidFill>
                              <a:latin typeface="Cambria Math" panose="02040503050406030204" pitchFamily="18" charset="0"/>
                            </a:rPr>
                            <m:t>+</m:t>
                          </m:r>
                          <m:r>
                            <a:rPr lang="en-US" altLang="zh-CN" i="1">
                              <a:solidFill>
                                <a:srgbClr val="1D2129"/>
                              </a:solidFill>
                              <a:latin typeface="Cambria Math" panose="02040503050406030204" pitchFamily="18" charset="0"/>
                            </a:rPr>
                            <m:t>𝑓</m:t>
                          </m:r>
                        </m:sub>
                      </m:sSub>
                      <m:r>
                        <a:rPr lang="en-US" altLang="zh-CN" b="0" i="1" smtClean="0">
                          <a:solidFill>
                            <a:srgbClr val="1D2129"/>
                          </a:solidFill>
                          <a:latin typeface="Cambria Math" panose="02040503050406030204" pitchFamily="18" charset="0"/>
                        </a:rPr>
                        <m:t>=</m:t>
                      </m:r>
                      <m:r>
                        <a:rPr lang="zh-CN" altLang="en-US" b="0" i="1" smtClean="0">
                          <a:solidFill>
                            <a:srgbClr val="1D2129"/>
                          </a:solidFill>
                          <a:latin typeface="Cambria Math" panose="02040503050406030204" pitchFamily="18" charset="0"/>
                        </a:rPr>
                        <m:t>𝒲</m:t>
                      </m:r>
                      <m:r>
                        <a:rPr lang="en-US" altLang="zh-CN" b="0" i="1" smtClean="0">
                          <a:solidFill>
                            <a:srgbClr val="1D2129"/>
                          </a:solidFill>
                          <a:latin typeface="Cambria Math" panose="02040503050406030204" pitchFamily="18" charset="0"/>
                        </a:rPr>
                        <m:t>(</m:t>
                      </m:r>
                      <m:sSub>
                        <m:sSubPr>
                          <m:ctrlPr>
                            <a:rPr lang="en-US" altLang="zh-CN" i="1">
                              <a:solidFill>
                                <a:srgbClr val="1D2129"/>
                              </a:solidFill>
                              <a:latin typeface="Cambria Math" panose="02040503050406030204" pitchFamily="18" charset="0"/>
                            </a:rPr>
                          </m:ctrlPr>
                        </m:sSubPr>
                        <m:e>
                          <m:r>
                            <a:rPr lang="en-US" altLang="zh-CN" i="1">
                              <a:solidFill>
                                <a:srgbClr val="1D2129"/>
                              </a:solidFill>
                              <a:latin typeface="Cambria Math" panose="02040503050406030204" pitchFamily="18" charset="0"/>
                            </a:rPr>
                            <m:t>𝐼</m:t>
                          </m:r>
                        </m:e>
                        <m:sub>
                          <m:r>
                            <a:rPr lang="en-US" altLang="zh-CN" i="1">
                              <a:solidFill>
                                <a:srgbClr val="1D2129"/>
                              </a:solidFill>
                              <a:latin typeface="Cambria Math" panose="02040503050406030204" pitchFamily="18" charset="0"/>
                            </a:rPr>
                            <m:t>𝑡</m:t>
                          </m:r>
                        </m:sub>
                      </m:sSub>
                      <m:r>
                        <a:rPr lang="en-US" altLang="zh-CN" b="0" i="0" smtClean="0">
                          <a:solidFill>
                            <a:srgbClr val="1D2129"/>
                          </a:solidFill>
                          <a:latin typeface="Cambria Math" panose="02040503050406030204" pitchFamily="18" charset="0"/>
                        </a:rPr>
                        <m:t>;</m:t>
                      </m:r>
                      <m:sSub>
                        <m:sSubPr>
                          <m:ctrlPr>
                            <a:rPr lang="en-US" altLang="zh-CN" i="1">
                              <a:solidFill>
                                <a:srgbClr val="1D2129"/>
                              </a:solidFill>
                              <a:latin typeface="Cambria Math" panose="02040503050406030204" pitchFamily="18" charset="0"/>
                            </a:rPr>
                          </m:ctrlPr>
                        </m:sSubPr>
                        <m:e>
                          <m:r>
                            <a:rPr lang="en-US" altLang="zh-CN" i="1" smtClean="0">
                              <a:solidFill>
                                <a:srgbClr val="1D2129"/>
                              </a:solidFill>
                              <a:latin typeface="Cambria Math" panose="02040503050406030204" pitchFamily="18" charset="0"/>
                            </a:rPr>
                            <m:t>𝐷</m:t>
                          </m:r>
                        </m:e>
                        <m:sub>
                          <m:r>
                            <a:rPr lang="en-US" altLang="zh-CN" i="1">
                              <a:solidFill>
                                <a:srgbClr val="1D2129"/>
                              </a:solidFill>
                              <a:latin typeface="Cambria Math" panose="02040503050406030204" pitchFamily="18" charset="0"/>
                            </a:rPr>
                            <m:t>𝑡</m:t>
                          </m:r>
                        </m:sub>
                      </m:sSub>
                      <m:r>
                        <a:rPr lang="en-US" altLang="zh-CN" b="0" i="1" smtClean="0">
                          <a:solidFill>
                            <a:srgbClr val="1D2129"/>
                          </a:solidFill>
                          <a:latin typeface="Cambria Math" panose="02040503050406030204" pitchFamily="18" charset="0"/>
                        </a:rPr>
                        <m:t>,</m:t>
                      </m:r>
                      <m:sSub>
                        <m:sSubPr>
                          <m:ctrlPr>
                            <a:rPr lang="en-US" altLang="zh-CN" i="1">
                              <a:solidFill>
                                <a:srgbClr val="1D2129"/>
                              </a:solidFill>
                              <a:latin typeface="Cambria Math" panose="02040503050406030204" pitchFamily="18" charset="0"/>
                            </a:rPr>
                          </m:ctrlPr>
                        </m:sSubPr>
                        <m:e>
                          <m:r>
                            <a:rPr lang="en-US" altLang="zh-CN" i="1">
                              <a:solidFill>
                                <a:srgbClr val="1D2129"/>
                              </a:solidFill>
                              <a:latin typeface="Cambria Math" panose="02040503050406030204" pitchFamily="18" charset="0"/>
                            </a:rPr>
                            <m:t>𝑇</m:t>
                          </m:r>
                        </m:e>
                        <m:sub>
                          <m:r>
                            <a:rPr lang="en-US" altLang="zh-CN" i="1">
                              <a:solidFill>
                                <a:srgbClr val="1D2129"/>
                              </a:solidFill>
                              <a:latin typeface="Cambria Math" panose="02040503050406030204" pitchFamily="18" charset="0"/>
                            </a:rPr>
                            <m:t>𝑡</m:t>
                          </m:r>
                          <m:r>
                            <a:rPr lang="en-US" altLang="zh-CN" i="1">
                              <a:solidFill>
                                <a:srgbClr val="1D2129"/>
                              </a:solidFill>
                              <a:latin typeface="Cambria Math" panose="02040503050406030204" pitchFamily="18" charset="0"/>
                            </a:rPr>
                            <m:t>→</m:t>
                          </m:r>
                          <m:r>
                            <a:rPr lang="en-US" altLang="zh-CN" i="1">
                              <a:solidFill>
                                <a:srgbClr val="1D2129"/>
                              </a:solidFill>
                              <a:latin typeface="Cambria Math" panose="02040503050406030204" pitchFamily="18" charset="0"/>
                              <a:ea typeface="Cambria Math" panose="02040503050406030204" pitchFamily="18" charset="0"/>
                            </a:rPr>
                            <m:t>𝑡</m:t>
                          </m:r>
                          <m:r>
                            <a:rPr lang="en-US" altLang="zh-CN" i="1">
                              <a:solidFill>
                                <a:srgbClr val="1D2129"/>
                              </a:solidFill>
                              <a:latin typeface="Cambria Math" panose="02040503050406030204" pitchFamily="18" charset="0"/>
                              <a:ea typeface="Cambria Math" panose="02040503050406030204" pitchFamily="18" charset="0"/>
                            </a:rPr>
                            <m:t>+</m:t>
                          </m:r>
                          <m:r>
                            <a:rPr lang="en-US" altLang="zh-CN" i="1">
                              <a:solidFill>
                                <a:srgbClr val="1D2129"/>
                              </a:solidFill>
                              <a:latin typeface="Cambria Math" panose="02040503050406030204" pitchFamily="18" charset="0"/>
                              <a:ea typeface="Cambria Math" panose="02040503050406030204" pitchFamily="18" charset="0"/>
                            </a:rPr>
                            <m:t>𝑓</m:t>
                          </m:r>
                        </m:sub>
                      </m:sSub>
                      <m:r>
                        <a:rPr lang="en-US" altLang="zh-CN" b="0" i="1" smtClean="0">
                          <a:solidFill>
                            <a:srgbClr val="1D2129"/>
                          </a:solidFill>
                          <a:latin typeface="Cambria Math" panose="02040503050406030204" pitchFamily="18" charset="0"/>
                          <a:ea typeface="Cambria Math" panose="02040503050406030204" pitchFamily="18" charset="0"/>
                        </a:rPr>
                        <m:t>,</m:t>
                      </m:r>
                      <m:r>
                        <a:rPr lang="en-US" altLang="zh-CN" b="0" i="1" smtClean="0">
                          <a:solidFill>
                            <a:srgbClr val="1D2129"/>
                          </a:solidFill>
                          <a:latin typeface="Cambria Math" panose="02040503050406030204" pitchFamily="18" charset="0"/>
                          <a:ea typeface="Cambria Math" panose="02040503050406030204" pitchFamily="18" charset="0"/>
                        </a:rPr>
                        <m:t>𝐾</m:t>
                      </m:r>
                      <m:r>
                        <a:rPr lang="en-US" altLang="zh-CN" b="0" i="1" smtClean="0">
                          <a:solidFill>
                            <a:srgbClr val="1D2129"/>
                          </a:solidFill>
                          <a:latin typeface="Cambria Math" panose="02040503050406030204" pitchFamily="18" charset="0"/>
                          <a:ea typeface="Cambria Math" panose="02040503050406030204" pitchFamily="18" charset="0"/>
                        </a:rPr>
                        <m:t>)</m:t>
                      </m:r>
                    </m:oMath>
                  </m:oMathPara>
                </a14:m>
                <a:endParaRPr lang="en-US" altLang="zh-CN" b="0" i="0" dirty="0">
                  <a:solidFill>
                    <a:srgbClr val="1D2129"/>
                  </a:solidFill>
                  <a:effectLst/>
                  <a:latin typeface="PingFangSC-Regular"/>
                </a:endParaRPr>
              </a:p>
              <a:p>
                <a:pPr/>
                <a14:m>
                  <m:oMathPara xmlns:m="http://schemas.openxmlformats.org/officeDocument/2006/math">
                    <m:oMathParaPr>
                      <m:jc m:val="centerGroup"/>
                    </m:oMathParaPr>
                    <m:oMath xmlns:m="http://schemas.openxmlformats.org/officeDocument/2006/math">
                      <m:sSub>
                        <m:sSubPr>
                          <m:ctrlPr>
                            <a:rPr lang="en-US" altLang="zh-CN" i="1">
                              <a:solidFill>
                                <a:srgbClr val="1D2129"/>
                              </a:solidFill>
                              <a:latin typeface="Cambria Math" panose="02040503050406030204" pitchFamily="18" charset="0"/>
                            </a:rPr>
                          </m:ctrlPr>
                        </m:sSubPr>
                        <m:e>
                          <m:r>
                            <a:rPr lang="en-US" altLang="zh-CN" i="1">
                              <a:solidFill>
                                <a:srgbClr val="1D2129"/>
                              </a:solidFill>
                              <a:latin typeface="Cambria Math" panose="02040503050406030204" pitchFamily="18" charset="0"/>
                            </a:rPr>
                            <m:t>𝑇</m:t>
                          </m:r>
                        </m:e>
                        <m:sub>
                          <m:r>
                            <a:rPr lang="en-US" altLang="zh-CN" i="1">
                              <a:solidFill>
                                <a:srgbClr val="1D2129"/>
                              </a:solidFill>
                              <a:latin typeface="Cambria Math" panose="02040503050406030204" pitchFamily="18" charset="0"/>
                            </a:rPr>
                            <m:t>𝑡</m:t>
                          </m:r>
                          <m:r>
                            <a:rPr lang="en-US" altLang="zh-CN" i="1">
                              <a:solidFill>
                                <a:srgbClr val="1D2129"/>
                              </a:solidFill>
                              <a:latin typeface="Cambria Math" panose="02040503050406030204" pitchFamily="18" charset="0"/>
                            </a:rPr>
                            <m:t>→</m:t>
                          </m:r>
                          <m:r>
                            <a:rPr lang="en-US" altLang="zh-CN" i="1">
                              <a:solidFill>
                                <a:srgbClr val="1D2129"/>
                              </a:solidFill>
                              <a:latin typeface="Cambria Math" panose="02040503050406030204" pitchFamily="18" charset="0"/>
                              <a:ea typeface="Cambria Math" panose="02040503050406030204" pitchFamily="18" charset="0"/>
                            </a:rPr>
                            <m:t>𝑡</m:t>
                          </m:r>
                          <m:r>
                            <a:rPr lang="en-US" altLang="zh-CN" i="1">
                              <a:solidFill>
                                <a:srgbClr val="1D2129"/>
                              </a:solidFill>
                              <a:latin typeface="Cambria Math" panose="02040503050406030204" pitchFamily="18" charset="0"/>
                              <a:ea typeface="Cambria Math" panose="02040503050406030204" pitchFamily="18" charset="0"/>
                            </a:rPr>
                            <m:t>+</m:t>
                          </m:r>
                          <m:r>
                            <a:rPr lang="en-US" altLang="zh-CN" i="1">
                              <a:solidFill>
                                <a:srgbClr val="1D2129"/>
                              </a:solidFill>
                              <a:latin typeface="Cambria Math" panose="02040503050406030204" pitchFamily="18" charset="0"/>
                              <a:ea typeface="Cambria Math" panose="02040503050406030204" pitchFamily="18" charset="0"/>
                            </a:rPr>
                            <m:t>𝑓</m:t>
                          </m:r>
                        </m:sub>
                      </m:sSub>
                      <m:r>
                        <a:rPr lang="en-US" altLang="zh-CN" b="0" i="1" smtClean="0">
                          <a:solidFill>
                            <a:srgbClr val="1D2129"/>
                          </a:solidFill>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Ψ</m:t>
                          </m:r>
                        </m:e>
                        <m:sub>
                          <m:r>
                            <a:rPr lang="en-US" altLang="zh-CN" i="1">
                              <a:latin typeface="Cambria Math" panose="02040503050406030204" pitchFamily="18" charset="0"/>
                            </a:rPr>
                            <m:t>𝑓</m:t>
                          </m:r>
                        </m:sub>
                      </m:sSub>
                      <m:d>
                        <m:dPr>
                          <m:ctrlPr>
                            <a:rPr lang="en-US" altLang="zh-CN" b="0" i="1" smtClean="0">
                              <a:latin typeface="Cambria Math" panose="02040503050406030204" pitchFamily="18" charset="0"/>
                            </a:rPr>
                          </m:ctrlPr>
                        </m:dPr>
                        <m:e>
                          <m:r>
                            <m:rPr>
                              <m:sty m:val="p"/>
                            </m:rPr>
                            <a:rPr lang="el-GR" altLang="zh-CN" i="1">
                              <a:solidFill>
                                <a:srgbClr val="1D2129"/>
                              </a:solidFill>
                              <a:latin typeface="Cambria Math" panose="02040503050406030204" pitchFamily="18" charset="0"/>
                              <a:ea typeface="Cambria Math" panose="02040503050406030204" pitchFamily="18" charset="0"/>
                            </a:rPr>
                            <m:t>Φ</m:t>
                          </m:r>
                          <m:d>
                            <m:dPr>
                              <m:ctrlPr>
                                <a:rPr lang="en-US" altLang="zh-CN" b="0" i="1" smtClean="0">
                                  <a:solidFill>
                                    <a:srgbClr val="1D2129"/>
                                  </a:solidFill>
                                  <a:latin typeface="Cambria Math" panose="02040503050406030204" pitchFamily="18" charset="0"/>
                                  <a:ea typeface="Cambria Math" panose="02040503050406030204" pitchFamily="18" charset="0"/>
                                </a:rPr>
                              </m:ctrlPr>
                            </m:dPr>
                            <m:e>
                              <m:sSub>
                                <m:sSubPr>
                                  <m:ctrlPr>
                                    <a:rPr lang="en-US" altLang="zh-CN" i="1">
                                      <a:solidFill>
                                        <a:srgbClr val="1D2129"/>
                                      </a:solidFill>
                                      <a:latin typeface="Cambria Math" panose="02040503050406030204" pitchFamily="18" charset="0"/>
                                    </a:rPr>
                                  </m:ctrlPr>
                                </m:sSubPr>
                                <m:e>
                                  <m:r>
                                    <a:rPr lang="en-US" altLang="zh-CN" i="1">
                                      <a:solidFill>
                                        <a:srgbClr val="1D2129"/>
                                      </a:solidFill>
                                      <a:latin typeface="Cambria Math" panose="02040503050406030204" pitchFamily="18" charset="0"/>
                                    </a:rPr>
                                    <m:t>𝐼</m:t>
                                  </m:r>
                                </m:e>
                                <m:sub>
                                  <m:r>
                                    <a:rPr lang="en-US" altLang="zh-CN" i="1">
                                      <a:solidFill>
                                        <a:srgbClr val="1D2129"/>
                                      </a:solidFill>
                                      <a:latin typeface="Cambria Math" panose="02040503050406030204" pitchFamily="18" charset="0"/>
                                    </a:rPr>
                                    <m:t>𝑡</m:t>
                                  </m:r>
                                  <m:r>
                                    <a:rPr lang="en-US" altLang="zh-CN" i="1">
                                      <a:solidFill>
                                        <a:srgbClr val="1D2129"/>
                                      </a:solidFill>
                                      <a:latin typeface="Cambria Math" panose="02040503050406030204" pitchFamily="18" charset="0"/>
                                    </a:rPr>
                                    <m:t>−</m:t>
                                  </m:r>
                                  <m:r>
                                    <a:rPr lang="en-US" altLang="zh-CN" i="1">
                                      <a:solidFill>
                                        <a:srgbClr val="1D2129"/>
                                      </a:solidFill>
                                      <a:latin typeface="Cambria Math" panose="02040503050406030204" pitchFamily="18" charset="0"/>
                                    </a:rPr>
                                    <m:t>𝐿</m:t>
                                  </m:r>
                                </m:sub>
                              </m:sSub>
                              <m:r>
                                <a:rPr lang="en-US" altLang="zh-CN" i="1">
                                  <a:solidFill>
                                    <a:srgbClr val="1D2129"/>
                                  </a:solidFill>
                                  <a:latin typeface="Cambria Math" panose="02040503050406030204" pitchFamily="18" charset="0"/>
                                </a:rPr>
                                <m:t>,…,</m:t>
                              </m:r>
                              <m:sSub>
                                <m:sSubPr>
                                  <m:ctrlPr>
                                    <a:rPr lang="en-US" altLang="zh-CN" i="1">
                                      <a:solidFill>
                                        <a:srgbClr val="1D2129"/>
                                      </a:solidFill>
                                      <a:latin typeface="Cambria Math" panose="02040503050406030204" pitchFamily="18" charset="0"/>
                                    </a:rPr>
                                  </m:ctrlPr>
                                </m:sSubPr>
                                <m:e>
                                  <m:r>
                                    <a:rPr lang="en-US" altLang="zh-CN" i="1">
                                      <a:solidFill>
                                        <a:srgbClr val="1D2129"/>
                                      </a:solidFill>
                                      <a:latin typeface="Cambria Math" panose="02040503050406030204" pitchFamily="18" charset="0"/>
                                    </a:rPr>
                                    <m:t>𝐼</m:t>
                                  </m:r>
                                </m:e>
                                <m:sub>
                                  <m:r>
                                    <a:rPr lang="en-US" altLang="zh-CN" i="1">
                                      <a:solidFill>
                                        <a:srgbClr val="1D2129"/>
                                      </a:solidFill>
                                      <a:latin typeface="Cambria Math" panose="02040503050406030204" pitchFamily="18" charset="0"/>
                                    </a:rPr>
                                    <m:t>𝑡</m:t>
                                  </m:r>
                                  <m:r>
                                    <a:rPr lang="en-US" altLang="zh-CN" i="1">
                                      <a:solidFill>
                                        <a:srgbClr val="1D2129"/>
                                      </a:solidFill>
                                      <a:latin typeface="Cambria Math" panose="02040503050406030204" pitchFamily="18" charset="0"/>
                                    </a:rPr>
                                    <m:t>−1</m:t>
                                  </m:r>
                                </m:sub>
                              </m:sSub>
                              <m:r>
                                <m:rPr>
                                  <m:nor/>
                                </m:rPr>
                                <a:rPr lang="en-US" altLang="zh-CN" dirty="0">
                                  <a:solidFill>
                                    <a:srgbClr val="1D2129"/>
                                  </a:solidFill>
                                  <a:latin typeface="PingFangSC-Regular"/>
                                </a:rPr>
                                <m:t>,</m:t>
                              </m:r>
                              <m:r>
                                <m:rPr>
                                  <m:nor/>
                                </m:rPr>
                                <a:rPr lang="en-US" altLang="zh-CN" dirty="0">
                                  <a:solidFill>
                                    <a:srgbClr val="1D2129"/>
                                  </a:solidFill>
                                </a:rPr>
                                <m:t> </m:t>
                              </m:r>
                              <m:sSub>
                                <m:sSubPr>
                                  <m:ctrlPr>
                                    <a:rPr lang="en-US" altLang="zh-CN" i="1">
                                      <a:solidFill>
                                        <a:srgbClr val="1D2129"/>
                                      </a:solidFill>
                                      <a:latin typeface="Cambria Math" panose="02040503050406030204" pitchFamily="18" charset="0"/>
                                    </a:rPr>
                                  </m:ctrlPr>
                                </m:sSubPr>
                                <m:e>
                                  <m:r>
                                    <a:rPr lang="en-US" altLang="zh-CN" i="1">
                                      <a:solidFill>
                                        <a:srgbClr val="1D2129"/>
                                      </a:solidFill>
                                      <a:latin typeface="Cambria Math" panose="02040503050406030204" pitchFamily="18" charset="0"/>
                                    </a:rPr>
                                    <m:t>𝐼</m:t>
                                  </m:r>
                                </m:e>
                                <m:sub>
                                  <m:r>
                                    <a:rPr lang="en-US" altLang="zh-CN" i="1">
                                      <a:solidFill>
                                        <a:srgbClr val="1D2129"/>
                                      </a:solidFill>
                                      <a:latin typeface="Cambria Math" panose="02040503050406030204" pitchFamily="18" charset="0"/>
                                    </a:rPr>
                                    <m:t>𝑡</m:t>
                                  </m:r>
                                </m:sub>
                              </m:sSub>
                            </m:e>
                          </m:d>
                        </m:e>
                      </m:d>
                    </m:oMath>
                  </m:oMathPara>
                </a14:m>
                <a:endParaRPr lang="en-US" altLang="zh-CN" b="0" i="0" dirty="0">
                  <a:solidFill>
                    <a:srgbClr val="1D2129"/>
                  </a:solidFill>
                  <a:latin typeface="PingFangSC-Regular"/>
                </a:endParaRPr>
              </a:p>
              <a:p>
                <a:pPr/>
                <a14:m>
                  <m:oMathPara xmlns:m="http://schemas.openxmlformats.org/officeDocument/2006/math">
                    <m:oMathParaPr>
                      <m:jc m:val="centerGroup"/>
                    </m:oMathParaPr>
                    <m:oMath xmlns:m="http://schemas.openxmlformats.org/officeDocument/2006/math">
                      <m:sSub>
                        <m:sSubPr>
                          <m:ctrlPr>
                            <a:rPr lang="en-US" altLang="zh-CN" i="1">
                              <a:solidFill>
                                <a:srgbClr val="1D2129"/>
                              </a:solidFill>
                              <a:latin typeface="Cambria Math" panose="02040503050406030204" pitchFamily="18" charset="0"/>
                            </a:rPr>
                          </m:ctrlPr>
                        </m:sSubPr>
                        <m:e>
                          <m:r>
                            <a:rPr lang="en-US" altLang="zh-CN" i="1">
                              <a:solidFill>
                                <a:srgbClr val="1D2129"/>
                              </a:solidFill>
                              <a:latin typeface="Cambria Math" panose="02040503050406030204" pitchFamily="18" charset="0"/>
                            </a:rPr>
                            <m:t>𝐷</m:t>
                          </m:r>
                        </m:e>
                        <m:sub>
                          <m:r>
                            <a:rPr lang="en-US" altLang="zh-CN" i="1">
                              <a:solidFill>
                                <a:srgbClr val="1D2129"/>
                              </a:solidFill>
                              <a:latin typeface="Cambria Math" panose="02040503050406030204" pitchFamily="18" charset="0"/>
                            </a:rPr>
                            <m:t>𝑡</m:t>
                          </m:r>
                        </m:sub>
                      </m:sSub>
                      <m:r>
                        <a:rPr lang="en-US" altLang="zh-CN" b="0" i="1" smtClean="0">
                          <a:solidFill>
                            <a:srgbClr val="1D2129"/>
                          </a:solidFill>
                          <a:latin typeface="Cambria Math" panose="02040503050406030204" pitchFamily="18" charset="0"/>
                        </a:rPr>
                        <m:t>=</m:t>
                      </m:r>
                      <m:r>
                        <m:rPr>
                          <m:sty m:val="p"/>
                        </m:rPr>
                        <a:rPr lang="el-GR" altLang="zh-CN" b="0" i="1" smtClean="0">
                          <a:solidFill>
                            <a:srgbClr val="1D2129"/>
                          </a:solidFill>
                          <a:latin typeface="Cambria Math" panose="02040503050406030204" pitchFamily="18" charset="0"/>
                          <a:ea typeface="Cambria Math" panose="02040503050406030204" pitchFamily="18" charset="0"/>
                        </a:rPr>
                        <m:t>Ξ</m:t>
                      </m:r>
                      <m:r>
                        <a:rPr lang="en-US" altLang="zh-CN" b="0" i="1" smtClean="0">
                          <a:solidFill>
                            <a:srgbClr val="1D2129"/>
                          </a:solidFill>
                          <a:latin typeface="Cambria Math" panose="02040503050406030204" pitchFamily="18" charset="0"/>
                          <a:ea typeface="Cambria Math" panose="02040503050406030204" pitchFamily="18" charset="0"/>
                        </a:rPr>
                        <m:t>(</m:t>
                      </m:r>
                      <m:sSub>
                        <m:sSubPr>
                          <m:ctrlPr>
                            <a:rPr lang="en-US" altLang="zh-CN" i="1">
                              <a:solidFill>
                                <a:srgbClr val="1D2129"/>
                              </a:solidFill>
                              <a:latin typeface="Cambria Math" panose="02040503050406030204" pitchFamily="18" charset="0"/>
                            </a:rPr>
                          </m:ctrlPr>
                        </m:sSubPr>
                        <m:e>
                          <m:r>
                            <a:rPr lang="en-US" altLang="zh-CN" i="1">
                              <a:solidFill>
                                <a:srgbClr val="1D2129"/>
                              </a:solidFill>
                              <a:latin typeface="Cambria Math" panose="02040503050406030204" pitchFamily="18" charset="0"/>
                            </a:rPr>
                            <m:t>𝐼</m:t>
                          </m:r>
                        </m:e>
                        <m:sub>
                          <m:r>
                            <a:rPr lang="en-US" altLang="zh-CN" i="1">
                              <a:solidFill>
                                <a:srgbClr val="1D2129"/>
                              </a:solidFill>
                              <a:latin typeface="Cambria Math" panose="02040503050406030204" pitchFamily="18" charset="0"/>
                            </a:rPr>
                            <m:t>𝑡</m:t>
                          </m:r>
                        </m:sub>
                      </m:sSub>
                      <m:r>
                        <a:rPr lang="en-US" altLang="zh-CN" b="0" i="1" smtClean="0">
                          <a:solidFill>
                            <a:srgbClr val="1D2129"/>
                          </a:solidFill>
                          <a:latin typeface="Cambria Math" panose="02040503050406030204" pitchFamily="18" charset="0"/>
                        </a:rPr>
                        <m:t>)</m:t>
                      </m:r>
                    </m:oMath>
                  </m:oMathPara>
                </a14:m>
                <a:endParaRPr lang="en-US" altLang="zh-CN" b="0" i="0" dirty="0">
                  <a:solidFill>
                    <a:srgbClr val="1D2129"/>
                  </a:solidFill>
                  <a:effectLst/>
                  <a:latin typeface="PingFangSC-Regular"/>
                </a:endParaRPr>
              </a:p>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ℒ</m:t>
                          </m:r>
                        </m:e>
                        <m:sub>
                          <m:r>
                            <a:rPr lang="en-US" altLang="zh-CN" i="1">
                              <a:latin typeface="Cambria Math" panose="02040503050406030204" pitchFamily="18" charset="0"/>
                            </a:rPr>
                            <m:t>𝑃</m:t>
                          </m:r>
                        </m:sub>
                      </m:sSub>
                      <m:d>
                        <m:dPr>
                          <m:ctrlPr>
                            <a:rPr lang="en-US" altLang="zh-CN" b="0" i="1" smtClean="0">
                              <a:latin typeface="Cambria Math" panose="02040503050406030204" pitchFamily="18" charset="0"/>
                            </a:rPr>
                          </m:ctrlPr>
                        </m:dPr>
                        <m:e>
                          <m:sSub>
                            <m:sSubPr>
                              <m:ctrlPr>
                                <a:rPr lang="en-US" altLang="zh-CN" i="1">
                                  <a:solidFill>
                                    <a:srgbClr val="1D2129"/>
                                  </a:solidFill>
                                  <a:latin typeface="Cambria Math" panose="02040503050406030204" pitchFamily="18" charset="0"/>
                                </a:rPr>
                              </m:ctrlPr>
                            </m:sSubPr>
                            <m:e>
                              <m:r>
                                <a:rPr lang="en-US" altLang="zh-CN" i="1">
                                  <a:solidFill>
                                    <a:srgbClr val="1D2129"/>
                                  </a:solidFill>
                                  <a:latin typeface="Cambria Math" panose="02040503050406030204" pitchFamily="18" charset="0"/>
                                </a:rPr>
                                <m:t>𝐼</m:t>
                              </m:r>
                            </m:e>
                            <m:sub>
                              <m:r>
                                <a:rPr lang="en-US" altLang="zh-CN" i="1">
                                  <a:solidFill>
                                    <a:srgbClr val="1D2129"/>
                                  </a:solidFill>
                                  <a:latin typeface="Cambria Math" panose="02040503050406030204" pitchFamily="18" charset="0"/>
                                </a:rPr>
                                <m:t>𝑡</m:t>
                              </m:r>
                              <m:r>
                                <a:rPr lang="en-US" altLang="zh-CN" i="1">
                                  <a:solidFill>
                                    <a:srgbClr val="1D2129"/>
                                  </a:solidFill>
                                  <a:latin typeface="Cambria Math" panose="02040503050406030204" pitchFamily="18" charset="0"/>
                                </a:rPr>
                                <m:t>+</m:t>
                              </m:r>
                              <m:r>
                                <a:rPr lang="en-US" altLang="zh-CN" i="1">
                                  <a:solidFill>
                                    <a:srgbClr val="1D2129"/>
                                  </a:solidFill>
                                  <a:latin typeface="Cambria Math" panose="02040503050406030204" pitchFamily="18" charset="0"/>
                                </a:rPr>
                                <m:t>𝑓</m:t>
                              </m:r>
                            </m:sub>
                          </m:sSub>
                          <m:r>
                            <a:rPr lang="en-US" altLang="zh-CN" b="0" i="1" smtClean="0">
                              <a:solidFill>
                                <a:srgbClr val="1D2129"/>
                              </a:solidFill>
                              <a:latin typeface="Cambria Math" panose="02040503050406030204" pitchFamily="18" charset="0"/>
                            </a:rPr>
                            <m:t>,</m:t>
                          </m:r>
                          <m:sSub>
                            <m:sSubPr>
                              <m:ctrlPr>
                                <a:rPr lang="en-US" altLang="zh-CN" i="1">
                                  <a:solidFill>
                                    <a:srgbClr val="1D2129"/>
                                  </a:solidFill>
                                  <a:latin typeface="Cambria Math" panose="02040503050406030204" pitchFamily="18" charset="0"/>
                                </a:rPr>
                              </m:ctrlPr>
                            </m:sSubPr>
                            <m:e>
                              <m:acc>
                                <m:accPr>
                                  <m:chr m:val="̂"/>
                                  <m:ctrlPr>
                                    <a:rPr lang="en-US" altLang="zh-CN" i="1">
                                      <a:solidFill>
                                        <a:srgbClr val="1D2129"/>
                                      </a:solidFill>
                                      <a:latin typeface="Cambria Math" panose="02040503050406030204" pitchFamily="18" charset="0"/>
                                    </a:rPr>
                                  </m:ctrlPr>
                                </m:accPr>
                                <m:e>
                                  <m:r>
                                    <a:rPr lang="en-US" altLang="zh-CN" i="1">
                                      <a:solidFill>
                                        <a:srgbClr val="1D2129"/>
                                      </a:solidFill>
                                      <a:latin typeface="Cambria Math" panose="02040503050406030204" pitchFamily="18" charset="0"/>
                                    </a:rPr>
                                    <m:t>𝐼</m:t>
                                  </m:r>
                                </m:e>
                              </m:acc>
                            </m:e>
                            <m:sub>
                              <m:r>
                                <a:rPr lang="en-US" altLang="zh-CN" i="1">
                                  <a:solidFill>
                                    <a:srgbClr val="1D2129"/>
                                  </a:solidFill>
                                  <a:latin typeface="Cambria Math" panose="02040503050406030204" pitchFamily="18" charset="0"/>
                                </a:rPr>
                                <m:t>𝑡</m:t>
                              </m:r>
                              <m:r>
                                <a:rPr lang="en-US" altLang="zh-CN" i="1">
                                  <a:solidFill>
                                    <a:srgbClr val="1D2129"/>
                                  </a:solidFill>
                                  <a:latin typeface="Cambria Math" panose="02040503050406030204" pitchFamily="18" charset="0"/>
                                </a:rPr>
                                <m:t>+</m:t>
                              </m:r>
                              <m:r>
                                <a:rPr lang="en-US" altLang="zh-CN" i="1">
                                  <a:solidFill>
                                    <a:srgbClr val="1D2129"/>
                                  </a:solidFill>
                                  <a:latin typeface="Cambria Math" panose="02040503050406030204" pitchFamily="18" charset="0"/>
                                </a:rPr>
                                <m:t>𝑓</m:t>
                              </m:r>
                            </m:sub>
                          </m:sSub>
                        </m:e>
                      </m:d>
                      <m:r>
                        <a:rPr lang="en-US" altLang="zh-CN" b="0" i="1" smtClean="0">
                          <a:solidFill>
                            <a:srgbClr val="1D2129"/>
                          </a:solidFill>
                          <a:latin typeface="Cambria Math" panose="02040503050406030204" pitchFamily="18" charset="0"/>
                        </a:rPr>
                        <m:t>=</m:t>
                      </m:r>
                      <m:f>
                        <m:fPr>
                          <m:ctrlPr>
                            <a:rPr lang="en-US" altLang="zh-CN" b="0" i="1" smtClean="0">
                              <a:solidFill>
                                <a:srgbClr val="1D2129"/>
                              </a:solidFill>
                              <a:latin typeface="Cambria Math" panose="02040503050406030204" pitchFamily="18" charset="0"/>
                            </a:rPr>
                          </m:ctrlPr>
                        </m:fPr>
                        <m:num>
                          <m:r>
                            <a:rPr lang="en-US" altLang="zh-CN" b="0" i="1" smtClean="0">
                              <a:solidFill>
                                <a:srgbClr val="1D2129"/>
                              </a:solidFill>
                              <a:latin typeface="Cambria Math" panose="02040503050406030204" pitchFamily="18" charset="0"/>
                            </a:rPr>
                            <m:t>1</m:t>
                          </m:r>
                        </m:num>
                        <m:den>
                          <m:r>
                            <a:rPr lang="en-US" altLang="zh-CN" b="0" i="1" smtClean="0">
                              <a:solidFill>
                                <a:srgbClr val="1D2129"/>
                              </a:solidFill>
                              <a:latin typeface="Cambria Math" panose="02040503050406030204" pitchFamily="18" charset="0"/>
                            </a:rPr>
                            <m:t>𝐻𝑊</m:t>
                          </m:r>
                        </m:den>
                      </m:f>
                      <m:nary>
                        <m:naryPr>
                          <m:chr m:val="∑"/>
                          <m:ctrlPr>
                            <a:rPr lang="en-US" altLang="zh-CN" b="0" i="1" smtClean="0">
                              <a:solidFill>
                                <a:srgbClr val="1D2129"/>
                              </a:solidFill>
                              <a:latin typeface="Cambria Math" panose="02040503050406030204" pitchFamily="18" charset="0"/>
                            </a:rPr>
                          </m:ctrlPr>
                        </m:naryPr>
                        <m:sub>
                          <m:r>
                            <m:rPr>
                              <m:brk m:alnAt="23"/>
                            </m:rPr>
                            <a:rPr lang="en-US" altLang="zh-CN" b="0" i="1" smtClean="0">
                              <a:solidFill>
                                <a:srgbClr val="1D2129"/>
                              </a:solidFill>
                              <a:latin typeface="Cambria Math" panose="02040503050406030204" pitchFamily="18" charset="0"/>
                            </a:rPr>
                            <m:t>𝑖</m:t>
                          </m:r>
                          <m:r>
                            <a:rPr lang="en-US" altLang="zh-CN" b="0" i="1" smtClean="0">
                              <a:solidFill>
                                <a:srgbClr val="1D2129"/>
                              </a:solidFill>
                              <a:latin typeface="Cambria Math" panose="02040503050406030204" pitchFamily="18" charset="0"/>
                            </a:rPr>
                            <m:t>=1</m:t>
                          </m:r>
                        </m:sub>
                        <m:sup>
                          <m:r>
                            <a:rPr lang="en-US" altLang="zh-CN" b="0" i="1" smtClean="0">
                              <a:solidFill>
                                <a:srgbClr val="1D2129"/>
                              </a:solidFill>
                              <a:latin typeface="Cambria Math" panose="02040503050406030204" pitchFamily="18" charset="0"/>
                            </a:rPr>
                            <m:t>𝐻</m:t>
                          </m:r>
                        </m:sup>
                        <m:e>
                          <m:nary>
                            <m:naryPr>
                              <m:chr m:val="∑"/>
                              <m:ctrlPr>
                                <a:rPr lang="en-US" altLang="zh-CN" b="0" i="1" smtClean="0">
                                  <a:solidFill>
                                    <a:srgbClr val="1D2129"/>
                                  </a:solidFill>
                                  <a:latin typeface="Cambria Math" panose="02040503050406030204" pitchFamily="18" charset="0"/>
                                </a:rPr>
                              </m:ctrlPr>
                            </m:naryPr>
                            <m:sub>
                              <m:r>
                                <m:rPr>
                                  <m:brk m:alnAt="23"/>
                                </m:rPr>
                                <a:rPr lang="en-US" altLang="zh-CN" b="0" i="1" smtClean="0">
                                  <a:solidFill>
                                    <a:srgbClr val="1D2129"/>
                                  </a:solidFill>
                                  <a:latin typeface="Cambria Math" panose="02040503050406030204" pitchFamily="18" charset="0"/>
                                </a:rPr>
                                <m:t>𝑗</m:t>
                              </m:r>
                              <m:r>
                                <a:rPr lang="en-US" altLang="zh-CN" b="0" i="1" smtClean="0">
                                  <a:solidFill>
                                    <a:srgbClr val="1D2129"/>
                                  </a:solidFill>
                                  <a:latin typeface="Cambria Math" panose="02040503050406030204" pitchFamily="18" charset="0"/>
                                </a:rPr>
                                <m:t>=1</m:t>
                              </m:r>
                            </m:sub>
                            <m:sup>
                              <m:r>
                                <a:rPr lang="en-US" altLang="zh-CN" b="0" i="1" smtClean="0">
                                  <a:solidFill>
                                    <a:srgbClr val="1D2129"/>
                                  </a:solidFill>
                                  <a:latin typeface="Cambria Math" panose="02040503050406030204" pitchFamily="18" charset="0"/>
                                </a:rPr>
                                <m:t>𝑊</m:t>
                              </m:r>
                            </m:sup>
                            <m:e>
                              <m:r>
                                <a:rPr lang="zh-CN" altLang="en-US" b="0" i="1" smtClean="0">
                                  <a:solidFill>
                                    <a:srgbClr val="1D2129"/>
                                  </a:solidFill>
                                  <a:latin typeface="Cambria Math" panose="02040503050406030204" pitchFamily="18" charset="0"/>
                                </a:rPr>
                                <m:t>𝒫</m:t>
                              </m:r>
                              <m:r>
                                <a:rPr lang="en-US" altLang="zh-CN" b="0" i="1" smtClean="0">
                                  <a:solidFill>
                                    <a:srgbClr val="1D2129"/>
                                  </a:solidFill>
                                  <a:latin typeface="Cambria Math" panose="02040503050406030204" pitchFamily="18" charset="0"/>
                                </a:rPr>
                                <m:t>(</m:t>
                              </m:r>
                              <m:sSubSup>
                                <m:sSubSupPr>
                                  <m:ctrlPr>
                                    <a:rPr lang="en-US" altLang="zh-CN" b="0" i="1" smtClean="0">
                                      <a:solidFill>
                                        <a:srgbClr val="1D2129"/>
                                      </a:solidFill>
                                      <a:latin typeface="Cambria Math" panose="02040503050406030204" pitchFamily="18" charset="0"/>
                                    </a:rPr>
                                  </m:ctrlPr>
                                </m:sSubSupPr>
                                <m:e>
                                  <m:r>
                                    <a:rPr lang="en-US" altLang="zh-CN" b="0" i="1" smtClean="0">
                                      <a:solidFill>
                                        <a:srgbClr val="1D2129"/>
                                      </a:solidFill>
                                      <a:latin typeface="Cambria Math" panose="02040503050406030204" pitchFamily="18" charset="0"/>
                                    </a:rPr>
                                    <m:t>𝐼</m:t>
                                  </m:r>
                                </m:e>
                                <m:sub>
                                  <m:r>
                                    <a:rPr lang="en-US" altLang="zh-CN" b="0" i="1" smtClean="0">
                                      <a:solidFill>
                                        <a:srgbClr val="1D2129"/>
                                      </a:solidFill>
                                      <a:latin typeface="Cambria Math" panose="02040503050406030204" pitchFamily="18" charset="0"/>
                                    </a:rPr>
                                    <m:t>𝑡</m:t>
                                  </m:r>
                                  <m:r>
                                    <a:rPr lang="en-US" altLang="zh-CN" b="0" i="1" smtClean="0">
                                      <a:solidFill>
                                        <a:srgbClr val="1D2129"/>
                                      </a:solidFill>
                                      <a:latin typeface="Cambria Math" panose="02040503050406030204" pitchFamily="18" charset="0"/>
                                    </a:rPr>
                                    <m:t>+</m:t>
                                  </m:r>
                                  <m:r>
                                    <a:rPr lang="en-US" altLang="zh-CN" b="0" i="1" smtClean="0">
                                      <a:solidFill>
                                        <a:srgbClr val="1D2129"/>
                                      </a:solidFill>
                                      <a:latin typeface="Cambria Math" panose="02040503050406030204" pitchFamily="18" charset="0"/>
                                    </a:rPr>
                                    <m:t>𝑓</m:t>
                                  </m:r>
                                </m:sub>
                                <m:sup>
                                  <m:r>
                                    <a:rPr lang="en-US" altLang="zh-CN" b="0" i="1" smtClean="0">
                                      <a:solidFill>
                                        <a:srgbClr val="1D2129"/>
                                      </a:solidFill>
                                      <a:latin typeface="Cambria Math" panose="02040503050406030204" pitchFamily="18" charset="0"/>
                                    </a:rPr>
                                    <m:t>𝑖𝑗</m:t>
                                  </m:r>
                                </m:sup>
                              </m:sSubSup>
                              <m:r>
                                <a:rPr lang="en-US" altLang="zh-CN" b="0" i="1" smtClean="0">
                                  <a:solidFill>
                                    <a:srgbClr val="1D2129"/>
                                  </a:solidFill>
                                  <a:latin typeface="Cambria Math" panose="02040503050406030204" pitchFamily="18" charset="0"/>
                                </a:rPr>
                                <m:t>,</m:t>
                              </m:r>
                              <m:sSubSup>
                                <m:sSubSupPr>
                                  <m:ctrlPr>
                                    <a:rPr lang="en-US" altLang="zh-CN" b="0" i="1" smtClean="0">
                                      <a:solidFill>
                                        <a:srgbClr val="1D2129"/>
                                      </a:solidFill>
                                      <a:latin typeface="Cambria Math" panose="02040503050406030204" pitchFamily="18" charset="0"/>
                                    </a:rPr>
                                  </m:ctrlPr>
                                </m:sSubSupPr>
                                <m:e>
                                  <m:acc>
                                    <m:accPr>
                                      <m:chr m:val="̂"/>
                                      <m:ctrlPr>
                                        <a:rPr lang="en-US" altLang="zh-CN" b="0" i="1" smtClean="0">
                                          <a:solidFill>
                                            <a:srgbClr val="1D2129"/>
                                          </a:solidFill>
                                          <a:latin typeface="Cambria Math" panose="02040503050406030204" pitchFamily="18" charset="0"/>
                                        </a:rPr>
                                      </m:ctrlPr>
                                    </m:accPr>
                                    <m:e>
                                      <m:r>
                                        <a:rPr lang="en-US" altLang="zh-CN" b="0" i="1" smtClean="0">
                                          <a:solidFill>
                                            <a:srgbClr val="1D2129"/>
                                          </a:solidFill>
                                          <a:latin typeface="Cambria Math" panose="02040503050406030204" pitchFamily="18" charset="0"/>
                                        </a:rPr>
                                        <m:t>𝐼</m:t>
                                      </m:r>
                                    </m:e>
                                  </m:acc>
                                </m:e>
                                <m:sub>
                                  <m:r>
                                    <a:rPr lang="en-US" altLang="zh-CN" b="0" i="1" smtClean="0">
                                      <a:solidFill>
                                        <a:srgbClr val="1D2129"/>
                                      </a:solidFill>
                                      <a:latin typeface="Cambria Math" panose="02040503050406030204" pitchFamily="18" charset="0"/>
                                    </a:rPr>
                                    <m:t>𝑡</m:t>
                                  </m:r>
                                  <m:r>
                                    <a:rPr lang="en-US" altLang="zh-CN" b="0" i="1" smtClean="0">
                                      <a:solidFill>
                                        <a:srgbClr val="1D2129"/>
                                      </a:solidFill>
                                      <a:latin typeface="Cambria Math" panose="02040503050406030204" pitchFamily="18" charset="0"/>
                                    </a:rPr>
                                    <m:t>+</m:t>
                                  </m:r>
                                  <m:r>
                                    <a:rPr lang="en-US" altLang="zh-CN" b="0" i="1" smtClean="0">
                                      <a:solidFill>
                                        <a:srgbClr val="1D2129"/>
                                      </a:solidFill>
                                      <a:latin typeface="Cambria Math" panose="02040503050406030204" pitchFamily="18" charset="0"/>
                                    </a:rPr>
                                    <m:t>𝑓</m:t>
                                  </m:r>
                                </m:sub>
                                <m:sup>
                                  <m:r>
                                    <a:rPr lang="en-US" altLang="zh-CN" b="0" i="1" smtClean="0">
                                      <a:solidFill>
                                        <a:srgbClr val="1D2129"/>
                                      </a:solidFill>
                                      <a:latin typeface="Cambria Math" panose="02040503050406030204" pitchFamily="18" charset="0"/>
                                    </a:rPr>
                                    <m:t>𝑖𝑗</m:t>
                                  </m:r>
                                </m:sup>
                              </m:sSubSup>
                            </m:e>
                          </m:nary>
                          <m:r>
                            <a:rPr lang="en-US" altLang="zh-CN" b="0" i="1" smtClean="0">
                              <a:solidFill>
                                <a:srgbClr val="1D2129"/>
                              </a:solidFill>
                              <a:latin typeface="Cambria Math" panose="02040503050406030204" pitchFamily="18" charset="0"/>
                            </a:rPr>
                            <m:t>)</m:t>
                          </m:r>
                        </m:e>
                      </m:nary>
                    </m:oMath>
                  </m:oMathPara>
                </a14:m>
                <a:endParaRPr lang="en-US" altLang="zh-CN" b="0" i="0" dirty="0">
                  <a:solidFill>
                    <a:srgbClr val="1D2129"/>
                  </a:solidFill>
                  <a:effectLst/>
                  <a:latin typeface="PingFangSC-Regular"/>
                </a:endParaRPr>
              </a:p>
              <a:p>
                <a:r>
                  <a:rPr lang="zh-CN" altLang="en-US" b="0" i="0" dirty="0">
                    <a:solidFill>
                      <a:srgbClr val="1D2129"/>
                    </a:solidFill>
                    <a:effectLst/>
                    <a:latin typeface="PingFangSC-Regular"/>
                  </a:rPr>
                  <a:t>其中，</a:t>
                </a:r>
                <a:r>
                  <a:rPr lang="el-GR" altLang="zh-CN" b="0" dirty="0">
                    <a:solidFill>
                      <a:srgbClr val="1D2129"/>
                    </a:solidFill>
                    <a:ea typeface="Cambria Math" panose="02040503050406030204" pitchFamily="18" charset="0"/>
                  </a:rPr>
                  <a:t> </a:t>
                </a:r>
                <a14:m>
                  <m:oMath xmlns:m="http://schemas.openxmlformats.org/officeDocument/2006/math">
                    <m:r>
                      <m:rPr>
                        <m:sty m:val="p"/>
                      </m:rPr>
                      <a:rPr lang="el-GR" altLang="zh-CN" b="0" i="1" smtClean="0">
                        <a:solidFill>
                          <a:srgbClr val="1D2129"/>
                        </a:solidFill>
                        <a:latin typeface="Cambria Math" panose="02040503050406030204" pitchFamily="18" charset="0"/>
                        <a:ea typeface="Cambria Math" panose="02040503050406030204" pitchFamily="18" charset="0"/>
                      </a:rPr>
                      <m:t>Ξ</m:t>
                    </m:r>
                  </m:oMath>
                </a14:m>
                <a:r>
                  <a:rPr lang="zh-CN" altLang="en-US" b="0" i="0" dirty="0">
                    <a:solidFill>
                      <a:srgbClr val="1D2129"/>
                    </a:solidFill>
                    <a:effectLst/>
                    <a:latin typeface="PingFangSC-Regular"/>
                  </a:rPr>
                  <a:t>为单眼深度预测网络，</a:t>
                </a:r>
                <a14:m>
                  <m:oMath xmlns:m="http://schemas.openxmlformats.org/officeDocument/2006/math">
                    <m:r>
                      <a:rPr lang="zh-CN" altLang="en-US" i="1">
                        <a:solidFill>
                          <a:srgbClr val="1D2129"/>
                        </a:solidFill>
                        <a:latin typeface="Cambria Math" panose="02040503050406030204" pitchFamily="18" charset="0"/>
                      </a:rPr>
                      <m:t>𝒲</m:t>
                    </m:r>
                  </m:oMath>
                </a14:m>
                <a:r>
                  <a:rPr lang="zh-CN" altLang="en-US" b="0" i="0" dirty="0">
                    <a:solidFill>
                      <a:srgbClr val="1D2129"/>
                    </a:solidFill>
                    <a:effectLst/>
                    <a:latin typeface="PingFangSC-Regular"/>
                  </a:rPr>
                  <a:t>为图像扭曲操作，</a:t>
                </a:r>
                <a14:m>
                  <m:oMath xmlns:m="http://schemas.openxmlformats.org/officeDocument/2006/math">
                    <m:r>
                      <a:rPr lang="zh-CN" altLang="en-US" i="1">
                        <a:solidFill>
                          <a:srgbClr val="1D2129"/>
                        </a:solidFill>
                        <a:latin typeface="Cambria Math" panose="02040503050406030204" pitchFamily="18" charset="0"/>
                      </a:rPr>
                      <m:t>𝒫</m:t>
                    </m:r>
                  </m:oMath>
                </a14:m>
                <a:r>
                  <a:rPr lang="zh-CN" altLang="en-US" b="0" i="0" dirty="0">
                    <a:solidFill>
                      <a:srgbClr val="1D2129"/>
                    </a:solidFill>
                    <a:effectLst/>
                    <a:latin typeface="PingFangSC-Regular"/>
                  </a:rPr>
                  <a:t>是</a:t>
                </a:r>
                <a14:m>
                  <m:oMath xmlns:m="http://schemas.openxmlformats.org/officeDocument/2006/math">
                    <m:sSup>
                      <m:sSupPr>
                        <m:ctrlPr>
                          <a:rPr lang="en-US" altLang="zh-CN" b="0" i="1" dirty="0" smtClean="0">
                            <a:solidFill>
                              <a:srgbClr val="1D2129"/>
                            </a:solidFill>
                            <a:effectLst/>
                            <a:latin typeface="Cambria Math" panose="02040503050406030204" pitchFamily="18" charset="0"/>
                          </a:rPr>
                        </m:ctrlPr>
                      </m:sSupPr>
                      <m:e>
                        <m:r>
                          <a:rPr lang="en-US" altLang="zh-CN" b="0" i="1" dirty="0" smtClean="0">
                            <a:solidFill>
                              <a:srgbClr val="1D2129"/>
                            </a:solidFill>
                            <a:effectLst/>
                            <a:latin typeface="Cambria Math" panose="02040503050406030204" pitchFamily="18" charset="0"/>
                          </a:rPr>
                          <m:t>𝐿</m:t>
                        </m:r>
                      </m:e>
                      <m:sup>
                        <m:r>
                          <a:rPr lang="en-US" altLang="zh-CN" b="0" i="1" dirty="0" smtClean="0">
                            <a:solidFill>
                              <a:srgbClr val="1D2129"/>
                            </a:solidFill>
                            <a:effectLst/>
                            <a:latin typeface="Cambria Math" panose="02040503050406030204" pitchFamily="18" charset="0"/>
                          </a:rPr>
                          <m:t>1</m:t>
                        </m:r>
                      </m:sup>
                    </m:sSup>
                  </m:oMath>
                </a14:m>
                <a:r>
                  <a:rPr lang="zh-CN" altLang="en-US" dirty="0"/>
                  <a:t>和</a:t>
                </a:r>
                <a:r>
                  <a:rPr lang="en-US" altLang="zh-CN" dirty="0"/>
                  <a:t>SSIM(</a:t>
                </a:r>
                <a:r>
                  <a:rPr lang="zh-CN" altLang="en-US" dirty="0"/>
                  <a:t>结构相似性</a:t>
                </a:r>
                <a:r>
                  <a:rPr lang="en-US" altLang="zh-CN" dirty="0"/>
                  <a:t>)</a:t>
                </a:r>
                <a:r>
                  <a:rPr lang="zh-CN" altLang="en-US" dirty="0"/>
                  <a:t>差的每像素总和的光度损失</a:t>
                </a:r>
                <a:endParaRPr lang="en-US" altLang="zh-CN" b="0" i="0" dirty="0">
                  <a:solidFill>
                    <a:srgbClr val="1D2129"/>
                  </a:solidFill>
                  <a:effectLst/>
                  <a:latin typeface="PingFangSC-Regular"/>
                </a:endParaRPr>
              </a:p>
            </p:txBody>
          </p:sp>
        </mc:Choice>
        <mc:Fallback xmlns="">
          <p:sp>
            <p:nvSpPr>
              <p:cNvPr id="2" name="文本框 1">
                <a:extLst>
                  <a:ext uri="{FF2B5EF4-FFF2-40B4-BE49-F238E27FC236}">
                    <a16:creationId xmlns:a16="http://schemas.microsoft.com/office/drawing/2014/main" id="{4D7A8A15-8C87-5254-DC4B-62B523B4D22F}"/>
                  </a:ext>
                </a:extLst>
              </p:cNvPr>
              <p:cNvSpPr txBox="1">
                <a:spLocks noRot="1" noChangeAspect="1" noMove="1" noResize="1" noEditPoints="1" noAdjustHandles="1" noChangeArrowheads="1" noChangeShapeType="1" noTextEdit="1"/>
              </p:cNvSpPr>
              <p:nvPr/>
            </p:nvSpPr>
            <p:spPr>
              <a:xfrm>
                <a:off x="455675" y="1250447"/>
                <a:ext cx="8253452" cy="3571491"/>
              </a:xfrm>
              <a:prstGeom prst="rect">
                <a:avLst/>
              </a:prstGeom>
              <a:blipFill>
                <a:blip r:embed="rId4"/>
                <a:stretch>
                  <a:fillRect l="-665" t="-1195" r="-591" b="-1195"/>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63C59FD9-3AAA-C21A-20AA-C8306AB257C5}"/>
              </a:ext>
            </a:extLst>
          </p:cNvPr>
          <p:cNvSpPr txBox="1"/>
          <p:nvPr/>
        </p:nvSpPr>
        <p:spPr>
          <a:xfrm>
            <a:off x="455675" y="669780"/>
            <a:ext cx="6771502" cy="369332"/>
          </a:xfrm>
          <a:prstGeom prst="rect">
            <a:avLst/>
          </a:prstGeom>
          <a:noFill/>
        </p:spPr>
        <p:txBody>
          <a:bodyPr wrap="square">
            <a:spAutoFit/>
          </a:bodyPr>
          <a:lstStyle/>
          <a:p>
            <a:r>
              <a:rPr lang="zh-CN" altLang="en-US" dirty="0">
                <a:solidFill>
                  <a:srgbClr val="1D2129"/>
                </a:solidFill>
                <a:latin typeface="PingFangSC-Regular"/>
              </a:rPr>
              <a:t>自监督车辆运动预测（</a:t>
            </a:r>
            <a:r>
              <a:rPr lang="en-US" altLang="zh-CN" dirty="0">
                <a:solidFill>
                  <a:srgbClr val="1D2129"/>
                </a:solidFill>
                <a:latin typeface="PingFangSC-Regular"/>
              </a:rPr>
              <a:t> Self-Supervised Vehicle Motion Prediction </a:t>
            </a:r>
            <a:r>
              <a:rPr lang="zh-CN" altLang="en-US" dirty="0">
                <a:solidFill>
                  <a:srgbClr val="1D2129"/>
                </a:solidFill>
                <a:latin typeface="PingFangSC-Regular"/>
              </a:rPr>
              <a:t>）</a:t>
            </a:r>
            <a:endParaRPr lang="zh-CN" altLang="en-US" dirty="0"/>
          </a:p>
        </p:txBody>
      </p:sp>
    </p:spTree>
    <p:extLst>
      <p:ext uri="{BB962C8B-B14F-4D97-AF65-F5344CB8AC3E}">
        <p14:creationId xmlns:p14="http://schemas.microsoft.com/office/powerpoint/2010/main" val="10080820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研究方法</a:t>
            </a:r>
            <a:endParaRPr lang="en-US" altLang="zh-CN" dirty="0"/>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3" name="文本框 2">
            <a:extLst>
              <a:ext uri="{FF2B5EF4-FFF2-40B4-BE49-F238E27FC236}">
                <a16:creationId xmlns:a16="http://schemas.microsoft.com/office/drawing/2014/main" id="{63C59FD9-3AAA-C21A-20AA-C8306AB257C5}"/>
              </a:ext>
            </a:extLst>
          </p:cNvPr>
          <p:cNvSpPr txBox="1"/>
          <p:nvPr/>
        </p:nvSpPr>
        <p:spPr>
          <a:xfrm>
            <a:off x="455675" y="669780"/>
            <a:ext cx="6771502" cy="369332"/>
          </a:xfrm>
          <a:prstGeom prst="rect">
            <a:avLst/>
          </a:prstGeom>
          <a:noFill/>
        </p:spPr>
        <p:txBody>
          <a:bodyPr wrap="square">
            <a:spAutoFit/>
          </a:bodyPr>
          <a:lstStyle/>
          <a:p>
            <a:r>
              <a:rPr lang="zh-CN" altLang="en-US" dirty="0">
                <a:solidFill>
                  <a:srgbClr val="1D2129"/>
                </a:solidFill>
                <a:latin typeface="PingFangSC-Regular"/>
              </a:rPr>
              <a:t>自监督车辆运动预测（</a:t>
            </a:r>
            <a:r>
              <a:rPr lang="en-US" altLang="zh-CN" dirty="0">
                <a:solidFill>
                  <a:srgbClr val="1D2129"/>
                </a:solidFill>
                <a:latin typeface="PingFangSC-Regular"/>
              </a:rPr>
              <a:t> Self-Supervised Vehicle Motion Prediction </a:t>
            </a:r>
            <a:r>
              <a:rPr lang="zh-CN" altLang="en-US" dirty="0">
                <a:solidFill>
                  <a:srgbClr val="1D2129"/>
                </a:solidFill>
                <a:latin typeface="PingFangSC-Regular"/>
              </a:rPr>
              <a:t>）</a:t>
            </a:r>
            <a:endParaRPr lang="zh-CN" altLang="en-US"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87F32EA1-52A7-5BF4-061E-A0F39C8436C1}"/>
                  </a:ext>
                </a:extLst>
              </p:cNvPr>
              <p:cNvSpPr txBox="1"/>
              <p:nvPr/>
            </p:nvSpPr>
            <p:spPr>
              <a:xfrm>
                <a:off x="471654" y="2098960"/>
                <a:ext cx="8013199" cy="945580"/>
              </a:xfrm>
              <a:prstGeom prst="rect">
                <a:avLst/>
              </a:prstGeom>
              <a:noFill/>
            </p:spPr>
            <p:txBody>
              <a:bodyPr wrap="square">
                <a:spAutoFit/>
              </a:bodyPr>
              <a:lstStyle/>
              <a:p>
                <a:r>
                  <a:rPr lang="zh-CN" altLang="en-US" b="0" i="0" dirty="0">
                    <a:solidFill>
                      <a:srgbClr val="1D2129"/>
                    </a:solidFill>
                    <a:effectLst/>
                    <a:latin typeface="PingFangSC-Regular"/>
                  </a:rPr>
                  <a:t>         作为姿态编码器</a:t>
                </a:r>
                <a14:m>
                  <m:oMath xmlns:m="http://schemas.openxmlformats.org/officeDocument/2006/math">
                    <m:r>
                      <m:rPr>
                        <m:sty m:val="p"/>
                      </m:rPr>
                      <a:rPr lang="el-GR" altLang="zh-CN" b="0" i="1" smtClean="0">
                        <a:solidFill>
                          <a:srgbClr val="1D2129"/>
                        </a:solidFill>
                        <a:effectLst/>
                        <a:latin typeface="Cambria Math" panose="02040503050406030204" pitchFamily="18" charset="0"/>
                        <a:ea typeface="Cambria Math" panose="02040503050406030204" pitchFamily="18" charset="0"/>
                      </a:rPr>
                      <m:t>Φ</m:t>
                    </m:r>
                    <m:r>
                      <a:rPr lang="el-GR" altLang="zh-CN" b="0" i="1" smtClean="0">
                        <a:solidFill>
                          <a:srgbClr val="1D2129"/>
                        </a:solidFill>
                        <a:effectLst/>
                        <a:latin typeface="Cambria Math" panose="02040503050406030204" pitchFamily="18" charset="0"/>
                        <a:ea typeface="Cambria Math" panose="02040503050406030204" pitchFamily="18" charset="0"/>
                      </a:rPr>
                      <m:t> </m:t>
                    </m:r>
                  </m:oMath>
                </a14:m>
                <a:r>
                  <a:rPr lang="zh-CN" altLang="en-US" b="0" i="0" dirty="0">
                    <a:solidFill>
                      <a:srgbClr val="1D2129"/>
                    </a:solidFill>
                    <a:effectLst/>
                    <a:latin typeface="PingFangSC-Regular"/>
                  </a:rPr>
                  <a:t>，</a:t>
                </a:r>
                <a:r>
                  <a:rPr lang="zh-CN" altLang="en-US" dirty="0">
                    <a:solidFill>
                      <a:srgbClr val="1D2129"/>
                    </a:solidFill>
                    <a:latin typeface="PingFangSC-Regular"/>
                  </a:rPr>
                  <a:t>本文</a:t>
                </a:r>
                <a:r>
                  <a:rPr lang="zh-CN" altLang="en-US" b="0" i="0" dirty="0">
                    <a:solidFill>
                      <a:srgbClr val="1D2129"/>
                    </a:solidFill>
                    <a:effectLst/>
                    <a:latin typeface="PingFangSC-Regular"/>
                  </a:rPr>
                  <a:t>使用</a:t>
                </a:r>
                <a:r>
                  <a:rPr lang="zh-CN" altLang="en-US" dirty="0">
                    <a:solidFill>
                      <a:srgbClr val="1D2129"/>
                    </a:solidFill>
                    <a:latin typeface="PingFangSC-Regular"/>
                  </a:rPr>
                  <a:t>了</a:t>
                </a:r>
                <a:r>
                  <a:rPr lang="zh-CN" altLang="en-US" b="0" i="0" dirty="0">
                    <a:solidFill>
                      <a:srgbClr val="1D2129"/>
                    </a:solidFill>
                    <a:effectLst/>
                    <a:latin typeface="PingFangSC-Regular"/>
                  </a:rPr>
                  <a:t>具有</a:t>
                </a:r>
                <a:r>
                  <a:rPr lang="en-US" altLang="zh-CN" b="0" i="0" dirty="0">
                    <a:solidFill>
                      <a:srgbClr val="1D2129"/>
                    </a:solidFill>
                    <a:effectLst/>
                    <a:latin typeface="PingFangSC-Regular"/>
                  </a:rPr>
                  <a:t>18</a:t>
                </a:r>
                <a:r>
                  <a:rPr lang="zh-CN" altLang="en-US" b="0" i="0" dirty="0">
                    <a:solidFill>
                      <a:srgbClr val="1D2129"/>
                    </a:solidFill>
                    <a:effectLst/>
                    <a:latin typeface="PingFangSC-Regular"/>
                  </a:rPr>
                  <a:t>层的</a:t>
                </a:r>
                <a:r>
                  <a:rPr lang="en-US" altLang="zh-CN" b="0" i="0" dirty="0">
                    <a:solidFill>
                      <a:srgbClr val="1D2129"/>
                    </a:solidFill>
                    <a:effectLst/>
                    <a:latin typeface="PingFangSC-Regular"/>
                  </a:rPr>
                  <a:t>ResNet3D</a:t>
                </a:r>
                <a:r>
                  <a:rPr lang="zh-CN" altLang="en-US" b="0" i="0" dirty="0">
                    <a:solidFill>
                      <a:srgbClr val="1D2129"/>
                    </a:solidFill>
                    <a:effectLst/>
                    <a:latin typeface="PingFangSC-Regular"/>
                  </a:rPr>
                  <a:t>，在</a:t>
                </a:r>
                <a:r>
                  <a:rPr lang="en-US" altLang="zh-CN" b="0" i="0" dirty="0">
                    <a:solidFill>
                      <a:srgbClr val="1D2129"/>
                    </a:solidFill>
                    <a:effectLst/>
                    <a:latin typeface="PingFangSC-Regular"/>
                  </a:rPr>
                  <a:t>Kinetics400</a:t>
                </a:r>
                <a:r>
                  <a:rPr lang="zh-CN" altLang="en-US" b="0" i="0" dirty="0">
                    <a:solidFill>
                      <a:srgbClr val="1D2129"/>
                    </a:solidFill>
                    <a:effectLst/>
                    <a:latin typeface="PingFangSC-Regular"/>
                  </a:rPr>
                  <a:t>数据集上预训练。对于每个姿态预测</a:t>
                </a:r>
                <a14:m>
                  <m:oMath xmlns:m="http://schemas.openxmlformats.org/officeDocument/2006/math">
                    <m:r>
                      <a:rPr lang="zh-CN" altLang="en-US" dirty="0">
                        <a:solidFill>
                          <a:srgbClr val="1D2129"/>
                        </a:solidFill>
                        <a:latin typeface="Cambria Math" panose="02040503050406030204" pitchFamily="18" charset="0"/>
                      </a:rPr>
                      <m:t>特征</m:t>
                    </m:r>
                    <m:sSub>
                      <m:sSubPr>
                        <m:ctrlPr>
                          <a:rPr lang="en-US" altLang="zh-CN" i="1">
                            <a:latin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Ψ</m:t>
                        </m:r>
                      </m:e>
                      <m:sub>
                        <m:r>
                          <a:rPr lang="en-US" altLang="zh-CN" i="1">
                            <a:latin typeface="Cambria Math" panose="02040503050406030204" pitchFamily="18" charset="0"/>
                          </a:rPr>
                          <m:t>𝑓</m:t>
                        </m:r>
                      </m:sub>
                    </m:sSub>
                    <m:r>
                      <a:rPr lang="en-US" altLang="zh-CN" i="1">
                        <a:latin typeface="Cambria Math" panose="02040503050406030204" pitchFamily="18" charset="0"/>
                      </a:rPr>
                      <m:t> </m:t>
                    </m:r>
                  </m:oMath>
                </a14:m>
                <a:r>
                  <a:rPr lang="zh-CN" altLang="en-US" b="0" i="0" dirty="0">
                    <a:solidFill>
                      <a:srgbClr val="1D2129"/>
                    </a:solidFill>
                    <a:effectLst/>
                    <a:latin typeface="PingFangSC-Regular"/>
                  </a:rPr>
                  <a:t>，我们使用一个单独的解码器，这是由四个</a:t>
                </a:r>
                <a:r>
                  <a:rPr lang="en-US" altLang="zh-CN" b="0" i="0" dirty="0">
                    <a:solidFill>
                      <a:srgbClr val="1D2129"/>
                    </a:solidFill>
                    <a:effectLst/>
                    <a:latin typeface="PingFangSC-Regular"/>
                  </a:rPr>
                  <a:t>3×3</a:t>
                </a:r>
                <a:r>
                  <a:rPr lang="zh-CN" altLang="en-US" b="0" i="0" dirty="0">
                    <a:solidFill>
                      <a:srgbClr val="1D2129"/>
                    </a:solidFill>
                    <a:effectLst/>
                    <a:latin typeface="PingFangSC-Regular"/>
                  </a:rPr>
                  <a:t>卷积和</a:t>
                </a:r>
                <a:r>
                  <a:rPr lang="en-US" altLang="zh-CN" b="0" i="0" dirty="0" err="1">
                    <a:solidFill>
                      <a:srgbClr val="1D2129"/>
                    </a:solidFill>
                    <a:effectLst/>
                    <a:latin typeface="PingFangSC-Regular"/>
                  </a:rPr>
                  <a:t>ReLU</a:t>
                </a:r>
                <a:r>
                  <a:rPr lang="zh-CN" altLang="en-US" b="0" i="0" dirty="0">
                    <a:solidFill>
                      <a:srgbClr val="1D2129"/>
                    </a:solidFill>
                    <a:effectLst/>
                    <a:latin typeface="PingFangSC-Regular"/>
                  </a:rPr>
                  <a:t>组成的简单堆栈，</a:t>
                </a:r>
                <a:r>
                  <a:rPr lang="zh-CN" altLang="en-US" dirty="0">
                    <a:solidFill>
                      <a:srgbClr val="1D2129"/>
                    </a:solidFill>
                    <a:latin typeface="PingFangSC-Regular"/>
                  </a:rPr>
                  <a:t>然后</a:t>
                </a:r>
                <a:r>
                  <a:rPr lang="zh-CN" altLang="en-US" b="0" i="0" dirty="0">
                    <a:solidFill>
                      <a:srgbClr val="1D2129"/>
                    </a:solidFill>
                    <a:effectLst/>
                    <a:latin typeface="PingFangSC-Regular"/>
                  </a:rPr>
                  <a:t>是用于最终预测的平均池化层。</a:t>
                </a:r>
                <a:endParaRPr lang="zh-CN" altLang="en-US" dirty="0"/>
              </a:p>
            </p:txBody>
          </p:sp>
        </mc:Choice>
        <mc:Fallback xmlns="">
          <p:sp>
            <p:nvSpPr>
              <p:cNvPr id="5" name="文本框 4">
                <a:extLst>
                  <a:ext uri="{FF2B5EF4-FFF2-40B4-BE49-F238E27FC236}">
                    <a16:creationId xmlns:a16="http://schemas.microsoft.com/office/drawing/2014/main" id="{87F32EA1-52A7-5BF4-061E-A0F39C8436C1}"/>
                  </a:ext>
                </a:extLst>
              </p:cNvPr>
              <p:cNvSpPr txBox="1">
                <a:spLocks noRot="1" noChangeAspect="1" noMove="1" noResize="1" noEditPoints="1" noAdjustHandles="1" noChangeArrowheads="1" noChangeShapeType="1" noTextEdit="1"/>
              </p:cNvSpPr>
              <p:nvPr/>
            </p:nvSpPr>
            <p:spPr>
              <a:xfrm>
                <a:off x="471654" y="2098960"/>
                <a:ext cx="8013199" cy="945580"/>
              </a:xfrm>
              <a:prstGeom prst="rect">
                <a:avLst/>
              </a:prstGeom>
              <a:blipFill>
                <a:blip r:embed="rId4"/>
                <a:stretch>
                  <a:fillRect l="-608" t="-5161" r="-380" b="-1032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171028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研究方法</a:t>
            </a:r>
            <a:endParaRPr lang="en-US" altLang="zh-CN" dirty="0"/>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3" name="文本框 2">
            <a:extLst>
              <a:ext uri="{FF2B5EF4-FFF2-40B4-BE49-F238E27FC236}">
                <a16:creationId xmlns:a16="http://schemas.microsoft.com/office/drawing/2014/main" id="{63C59FD9-3AAA-C21A-20AA-C8306AB257C5}"/>
              </a:ext>
            </a:extLst>
          </p:cNvPr>
          <p:cNvSpPr txBox="1"/>
          <p:nvPr/>
        </p:nvSpPr>
        <p:spPr>
          <a:xfrm>
            <a:off x="455675" y="669780"/>
            <a:ext cx="6771502" cy="369332"/>
          </a:xfrm>
          <a:prstGeom prst="rect">
            <a:avLst/>
          </a:prstGeom>
          <a:noFill/>
        </p:spPr>
        <p:txBody>
          <a:bodyPr wrap="square">
            <a:spAutoFit/>
          </a:bodyPr>
          <a:lstStyle/>
          <a:p>
            <a:r>
              <a:rPr lang="zh-CN" altLang="en-US" dirty="0">
                <a:solidFill>
                  <a:srgbClr val="1D2129"/>
                </a:solidFill>
                <a:latin typeface="PingFangSC-Regular"/>
              </a:rPr>
              <a:t>归一化与轨迹预测（</a:t>
            </a:r>
            <a:r>
              <a:rPr lang="en-US" altLang="zh-CN" dirty="0">
                <a:solidFill>
                  <a:srgbClr val="1D2129"/>
                </a:solidFill>
                <a:latin typeface="PingFangSC-Regular"/>
              </a:rPr>
              <a:t>Normalization and Trajectory Prediction</a:t>
            </a:r>
            <a:r>
              <a:rPr lang="zh-CN" altLang="en-US" dirty="0">
                <a:solidFill>
                  <a:srgbClr val="1D2129"/>
                </a:solidFill>
                <a:latin typeface="PingFangSC-Regular"/>
              </a:rPr>
              <a:t>）</a:t>
            </a:r>
            <a:endParaRPr lang="zh-CN" altLang="en-US" dirty="0"/>
          </a:p>
        </p:txBody>
      </p:sp>
      <p:pic>
        <p:nvPicPr>
          <p:cNvPr id="6" name="图片 5">
            <a:extLst>
              <a:ext uri="{FF2B5EF4-FFF2-40B4-BE49-F238E27FC236}">
                <a16:creationId xmlns:a16="http://schemas.microsoft.com/office/drawing/2014/main" id="{D05BDFE6-0EBC-93F9-0E65-2D272A2CAC53}"/>
              </a:ext>
            </a:extLst>
          </p:cNvPr>
          <p:cNvPicPr>
            <a:picLocks noChangeAspect="1"/>
          </p:cNvPicPr>
          <p:nvPr/>
        </p:nvPicPr>
        <p:blipFill>
          <a:blip r:embed="rId4"/>
          <a:stretch>
            <a:fillRect/>
          </a:stretch>
        </p:blipFill>
        <p:spPr>
          <a:xfrm>
            <a:off x="1070306" y="1230514"/>
            <a:ext cx="7003387" cy="2682472"/>
          </a:xfrm>
          <a:prstGeom prst="rect">
            <a:avLst/>
          </a:prstGeom>
        </p:spPr>
      </p:pic>
      <p:sp>
        <p:nvSpPr>
          <p:cNvPr id="9" name="文本框 8">
            <a:extLst>
              <a:ext uri="{FF2B5EF4-FFF2-40B4-BE49-F238E27FC236}">
                <a16:creationId xmlns:a16="http://schemas.microsoft.com/office/drawing/2014/main" id="{AF226A22-BC15-442C-07B3-1F5B6CD50BAC}"/>
              </a:ext>
            </a:extLst>
          </p:cNvPr>
          <p:cNvSpPr txBox="1"/>
          <p:nvPr/>
        </p:nvSpPr>
        <p:spPr>
          <a:xfrm>
            <a:off x="251712" y="3873555"/>
            <a:ext cx="8640575" cy="1200329"/>
          </a:xfrm>
          <a:prstGeom prst="rect">
            <a:avLst/>
          </a:prstGeom>
          <a:noFill/>
        </p:spPr>
        <p:txBody>
          <a:bodyPr wrap="square">
            <a:spAutoFit/>
          </a:bodyPr>
          <a:lstStyle/>
          <a:p>
            <a:r>
              <a:rPr lang="zh-CN" altLang="en-US" b="0" i="0" dirty="0">
                <a:solidFill>
                  <a:srgbClr val="1D2129"/>
                </a:solidFill>
                <a:effectLst/>
                <a:latin typeface="PingFangSC-Regular"/>
              </a:rPr>
              <a:t>行人视线归一化和轨迹预测。轨迹预测在二维空间中进行，其中观察到的行人被对齐并归一化，以捕获现实世界中的相同位置，在这个过程中不考虑之前帧中的行人位置，这使得我们的方法可以捕捉和预测实际的行人运动，就好像场景是由静态摄像机捕获的一样</a:t>
            </a:r>
            <a:r>
              <a:rPr lang="en-US" altLang="zh-CN" b="0" i="0" dirty="0">
                <a:solidFill>
                  <a:srgbClr val="1D2129"/>
                </a:solidFill>
                <a:effectLst/>
                <a:latin typeface="PingFangSC-Regular"/>
              </a:rPr>
              <a:t>(</a:t>
            </a:r>
            <a:r>
              <a:rPr lang="zh-CN" altLang="en-US" b="0" i="0" dirty="0">
                <a:solidFill>
                  <a:srgbClr val="1D2129"/>
                </a:solidFill>
                <a:effectLst/>
                <a:latin typeface="PingFangSC-Regular"/>
              </a:rPr>
              <a:t>实际上摄像机是安装在移动的汽车上</a:t>
            </a:r>
            <a:r>
              <a:rPr lang="en-US" altLang="zh-CN" b="0" i="0" dirty="0">
                <a:solidFill>
                  <a:srgbClr val="1D2129"/>
                </a:solidFill>
                <a:effectLst/>
                <a:latin typeface="PingFangSC-Regular"/>
              </a:rPr>
              <a:t>)</a:t>
            </a:r>
            <a:r>
              <a:rPr lang="zh-CN" altLang="en-US" b="0" i="0" dirty="0">
                <a:solidFill>
                  <a:srgbClr val="1D2129"/>
                </a:solidFill>
                <a:effectLst/>
                <a:latin typeface="PingFangSC-Regular"/>
              </a:rPr>
              <a:t>。</a:t>
            </a:r>
            <a:endParaRPr lang="zh-CN" altLang="en-US" dirty="0"/>
          </a:p>
        </p:txBody>
      </p:sp>
    </p:spTree>
    <p:extLst>
      <p:ext uri="{BB962C8B-B14F-4D97-AF65-F5344CB8AC3E}">
        <p14:creationId xmlns:p14="http://schemas.microsoft.com/office/powerpoint/2010/main" val="21828028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研究方法</a:t>
            </a:r>
            <a:endParaRPr lang="en-US" altLang="zh-CN" dirty="0"/>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3" name="文本框 2">
            <a:extLst>
              <a:ext uri="{FF2B5EF4-FFF2-40B4-BE49-F238E27FC236}">
                <a16:creationId xmlns:a16="http://schemas.microsoft.com/office/drawing/2014/main" id="{63C59FD9-3AAA-C21A-20AA-C8306AB257C5}"/>
              </a:ext>
            </a:extLst>
          </p:cNvPr>
          <p:cNvSpPr txBox="1"/>
          <p:nvPr/>
        </p:nvSpPr>
        <p:spPr>
          <a:xfrm>
            <a:off x="455675" y="669780"/>
            <a:ext cx="6771502" cy="369332"/>
          </a:xfrm>
          <a:prstGeom prst="rect">
            <a:avLst/>
          </a:prstGeom>
          <a:noFill/>
        </p:spPr>
        <p:txBody>
          <a:bodyPr wrap="square">
            <a:spAutoFit/>
          </a:bodyPr>
          <a:lstStyle/>
          <a:p>
            <a:r>
              <a:rPr lang="zh-CN" altLang="en-US" dirty="0">
                <a:solidFill>
                  <a:srgbClr val="1D2129"/>
                </a:solidFill>
                <a:latin typeface="PingFangSC-Regular"/>
              </a:rPr>
              <a:t>归一化与轨迹预测（</a:t>
            </a:r>
            <a:r>
              <a:rPr lang="en-US" altLang="zh-CN" dirty="0">
                <a:solidFill>
                  <a:srgbClr val="1D2129"/>
                </a:solidFill>
                <a:latin typeface="PingFangSC-Regular"/>
              </a:rPr>
              <a:t>Normalization and Trajectory Prediction</a:t>
            </a:r>
            <a:r>
              <a:rPr lang="zh-CN" altLang="en-US" dirty="0">
                <a:solidFill>
                  <a:srgbClr val="1D2129"/>
                </a:solidFill>
                <a:latin typeface="PingFangSC-Regular"/>
              </a:rPr>
              <a:t>）</a:t>
            </a:r>
            <a:endParaRPr lang="zh-CN" altLang="en-US" dirty="0"/>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AF226A22-BC15-442C-07B3-1F5B6CD50BAC}"/>
                  </a:ext>
                </a:extLst>
              </p:cNvPr>
              <p:cNvSpPr txBox="1"/>
              <p:nvPr/>
            </p:nvSpPr>
            <p:spPr>
              <a:xfrm>
                <a:off x="341718" y="1356669"/>
                <a:ext cx="8640575" cy="2976008"/>
              </a:xfrm>
              <a:prstGeom prst="rect">
                <a:avLst/>
              </a:prstGeom>
              <a:noFill/>
            </p:spPr>
            <p:txBody>
              <a:bodyPr wrap="square">
                <a:spAutoFit/>
              </a:bodyPr>
              <a:lstStyle/>
              <a:p>
                <a:r>
                  <a:rPr lang="en-US" altLang="zh-CN" b="0" i="0" dirty="0">
                    <a:solidFill>
                      <a:srgbClr val="1D2129"/>
                    </a:solidFill>
                    <a:effectLst/>
                    <a:latin typeface="PingFangSC-Regular"/>
                  </a:rPr>
                  <a:t>Moving boxes</a:t>
                </a:r>
                <a:r>
                  <a:rPr lang="zh-CN" altLang="en-US" b="0" i="0" dirty="0">
                    <a:solidFill>
                      <a:srgbClr val="1D2129"/>
                    </a:solidFill>
                    <a:effectLst/>
                    <a:latin typeface="PingFangSC-Regular"/>
                  </a:rPr>
                  <a:t>：设</a:t>
                </a:r>
                <a14:m>
                  <m:oMath xmlns:m="http://schemas.openxmlformats.org/officeDocument/2006/math">
                    <m:sSub>
                      <m:sSubPr>
                        <m:ctrlPr>
                          <a:rPr lang="en-US" altLang="zh-CN" b="0" i="1" smtClean="0">
                            <a:solidFill>
                              <a:srgbClr val="1D2129"/>
                            </a:solidFill>
                            <a:effectLst/>
                            <a:latin typeface="Cambria Math" panose="02040503050406030204" pitchFamily="18" charset="0"/>
                          </a:rPr>
                        </m:ctrlPr>
                      </m:sSubPr>
                      <m:e>
                        <m:r>
                          <a:rPr lang="en-US" altLang="zh-CN" b="0" i="1" smtClean="0">
                            <a:solidFill>
                              <a:srgbClr val="1D2129"/>
                            </a:solidFill>
                            <a:effectLst/>
                            <a:latin typeface="Cambria Math" panose="02040503050406030204" pitchFamily="18" charset="0"/>
                          </a:rPr>
                          <m:t>𝐵</m:t>
                        </m:r>
                      </m:e>
                      <m:sub>
                        <m:r>
                          <a:rPr lang="en-US" altLang="zh-CN" b="0" i="1" smtClean="0">
                            <a:solidFill>
                              <a:srgbClr val="1D2129"/>
                            </a:solidFill>
                            <a:effectLst/>
                            <a:latin typeface="Cambria Math" panose="02040503050406030204" pitchFamily="18" charset="0"/>
                          </a:rPr>
                          <m:t>𝑎</m:t>
                        </m:r>
                      </m:sub>
                    </m:sSub>
                  </m:oMath>
                </a14:m>
                <a:r>
                  <a:rPr lang="zh-CN" altLang="en-US" b="0" i="0" dirty="0">
                    <a:solidFill>
                      <a:srgbClr val="1D2129"/>
                    </a:solidFill>
                    <a:effectLst/>
                    <a:latin typeface="PingFangSC-Regular"/>
                  </a:rPr>
                  <a:t>是一个 </a:t>
                </a:r>
                <a:r>
                  <a:rPr lang="en-US" altLang="zh-CN" b="0" i="0" dirty="0">
                    <a:solidFill>
                      <a:srgbClr val="1D2129"/>
                    </a:solidFill>
                    <a:effectLst/>
                    <a:latin typeface="PingFangSC-Regular"/>
                  </a:rPr>
                  <a:t>2D </a:t>
                </a:r>
                <a:r>
                  <a:rPr lang="zh-CN" altLang="en-US" b="0" i="0" dirty="0">
                    <a:solidFill>
                      <a:srgbClr val="1D2129"/>
                    </a:solidFill>
                    <a:effectLst/>
                    <a:latin typeface="PingFangSC-Regular"/>
                  </a:rPr>
                  <a:t>边界框，紧紧包围视图</a:t>
                </a:r>
                <a14:m>
                  <m:oMath xmlns:m="http://schemas.openxmlformats.org/officeDocument/2006/math">
                    <m:r>
                      <a:rPr lang="en-US" altLang="zh-CN" b="0" i="1" smtClean="0">
                        <a:solidFill>
                          <a:srgbClr val="1D2129"/>
                        </a:solidFill>
                        <a:effectLst/>
                        <a:latin typeface="Cambria Math" panose="02040503050406030204" pitchFamily="18" charset="0"/>
                      </a:rPr>
                      <m:t>𝑎</m:t>
                    </m:r>
                  </m:oMath>
                </a14:m>
                <a:r>
                  <a:rPr lang="zh-CN" altLang="en-US" b="0" i="0" dirty="0">
                    <a:solidFill>
                      <a:srgbClr val="1D2129"/>
                    </a:solidFill>
                    <a:effectLst/>
                    <a:latin typeface="PingFangSC-Regular"/>
                  </a:rPr>
                  <a:t>中的行人。此外，令</a:t>
                </a:r>
                <a14:m>
                  <m:oMath xmlns:m="http://schemas.openxmlformats.org/officeDocument/2006/math">
                    <m:sSub>
                      <m:sSubPr>
                        <m:ctrlPr>
                          <a:rPr lang="en-US" altLang="zh-CN" b="0" i="1" smtClean="0">
                            <a:solidFill>
                              <a:srgbClr val="1D2129"/>
                            </a:solidFill>
                            <a:effectLst/>
                            <a:latin typeface="Cambria Math" panose="02040503050406030204" pitchFamily="18" charset="0"/>
                          </a:rPr>
                        </m:ctrlPr>
                      </m:sSubPr>
                      <m:e>
                        <m:r>
                          <a:rPr lang="en-US" altLang="zh-CN" b="0" i="1" smtClean="0">
                            <a:solidFill>
                              <a:srgbClr val="1D2129"/>
                            </a:solidFill>
                            <a:effectLst/>
                            <a:latin typeface="Cambria Math" panose="02040503050406030204" pitchFamily="18" charset="0"/>
                          </a:rPr>
                          <m:t>𝑇</m:t>
                        </m:r>
                      </m:e>
                      <m:sub>
                        <m:r>
                          <a:rPr lang="en-US" altLang="zh-CN" b="0" i="1" smtClean="0">
                            <a:solidFill>
                              <a:srgbClr val="1D2129"/>
                            </a:solidFill>
                            <a:effectLst/>
                            <a:latin typeface="Cambria Math" panose="02040503050406030204" pitchFamily="18" charset="0"/>
                          </a:rPr>
                          <m:t>𝑎</m:t>
                        </m:r>
                        <m:r>
                          <a:rPr lang="en-US" altLang="zh-CN" b="0" i="1" smtClean="0">
                            <a:solidFill>
                              <a:srgbClr val="1D2129"/>
                            </a:solidFill>
                            <a:effectLst/>
                            <a:latin typeface="Cambria Math" panose="02040503050406030204" pitchFamily="18" charset="0"/>
                            <a:ea typeface="Cambria Math" panose="02040503050406030204" pitchFamily="18" charset="0"/>
                          </a:rPr>
                          <m:t>→</m:t>
                        </m:r>
                        <m:r>
                          <a:rPr lang="en-US" altLang="zh-CN" b="0" i="1" smtClean="0">
                            <a:solidFill>
                              <a:srgbClr val="1D2129"/>
                            </a:solidFill>
                            <a:effectLst/>
                            <a:latin typeface="Cambria Math" panose="02040503050406030204" pitchFamily="18" charset="0"/>
                            <a:ea typeface="Cambria Math" panose="02040503050406030204" pitchFamily="18" charset="0"/>
                          </a:rPr>
                          <m:t>𝑏</m:t>
                        </m:r>
                      </m:sub>
                    </m:sSub>
                    <m:r>
                      <a:rPr lang="en-US" altLang="zh-CN" b="0" i="1" smtClean="0">
                        <a:solidFill>
                          <a:srgbClr val="1D2129"/>
                        </a:solidFill>
                        <a:effectLst/>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𝑆𝑂</m:t>
                    </m:r>
                    <m:r>
                      <a:rPr lang="en-US" altLang="zh-CN" i="1">
                        <a:latin typeface="Cambria Math" panose="02040503050406030204" pitchFamily="18" charset="0"/>
                        <a:ea typeface="Cambria Math" panose="02040503050406030204" pitchFamily="18" charset="0"/>
                      </a:rPr>
                      <m:t>(3)</m:t>
                    </m:r>
                  </m:oMath>
                </a14:m>
                <a:r>
                  <a:rPr lang="zh-CN" altLang="en-US" b="0" i="0" dirty="0">
                    <a:solidFill>
                      <a:srgbClr val="1D2129"/>
                    </a:solidFill>
                    <a:effectLst/>
                    <a:latin typeface="PingFangSC-Regular"/>
                  </a:rPr>
                  <a:t>是从视图</a:t>
                </a:r>
                <a14:m>
                  <m:oMath xmlns:m="http://schemas.openxmlformats.org/officeDocument/2006/math">
                    <m:r>
                      <a:rPr lang="en-US" altLang="zh-CN" b="0" i="1" smtClean="0">
                        <a:solidFill>
                          <a:srgbClr val="1D2129"/>
                        </a:solidFill>
                        <a:effectLst/>
                        <a:latin typeface="Cambria Math" panose="02040503050406030204" pitchFamily="18" charset="0"/>
                      </a:rPr>
                      <m:t>𝑎</m:t>
                    </m:r>
                  </m:oMath>
                </a14:m>
                <a:r>
                  <a:rPr lang="zh-CN" altLang="en-US" b="0" i="0" dirty="0">
                    <a:solidFill>
                      <a:srgbClr val="1D2129"/>
                    </a:solidFill>
                    <a:effectLst/>
                    <a:latin typeface="PingFangSC-Regular"/>
                  </a:rPr>
                  <a:t>到视图</a:t>
                </a:r>
                <a14:m>
                  <m:oMath xmlns:m="http://schemas.openxmlformats.org/officeDocument/2006/math">
                    <m:r>
                      <a:rPr lang="en-US" altLang="zh-CN" b="0" i="1" smtClean="0">
                        <a:solidFill>
                          <a:srgbClr val="1D2129"/>
                        </a:solidFill>
                        <a:effectLst/>
                        <a:latin typeface="Cambria Math" panose="02040503050406030204" pitchFamily="18" charset="0"/>
                      </a:rPr>
                      <m:t>𝑏</m:t>
                    </m:r>
                  </m:oMath>
                </a14:m>
                <a:r>
                  <a:rPr lang="zh-CN" altLang="en-US" b="0" i="0" dirty="0">
                    <a:solidFill>
                      <a:srgbClr val="1D2129"/>
                    </a:solidFill>
                    <a:effectLst/>
                    <a:latin typeface="PingFangSC-Regular"/>
                  </a:rPr>
                  <a:t>的相机视图转换。假设</a:t>
                </a:r>
                <a14:m>
                  <m:oMath xmlns:m="http://schemas.openxmlformats.org/officeDocument/2006/math">
                    <m:sSub>
                      <m:sSubPr>
                        <m:ctrlPr>
                          <a:rPr lang="en-US" altLang="zh-CN" i="1">
                            <a:solidFill>
                              <a:srgbClr val="1D2129"/>
                            </a:solidFill>
                            <a:latin typeface="Cambria Math" panose="02040503050406030204" pitchFamily="18" charset="0"/>
                          </a:rPr>
                        </m:ctrlPr>
                      </m:sSubPr>
                      <m:e>
                        <m:r>
                          <a:rPr lang="en-US" altLang="zh-CN" i="1">
                            <a:solidFill>
                              <a:srgbClr val="1D2129"/>
                            </a:solidFill>
                            <a:latin typeface="Cambria Math" panose="02040503050406030204" pitchFamily="18" charset="0"/>
                          </a:rPr>
                          <m:t>𝐵</m:t>
                        </m:r>
                      </m:e>
                      <m:sub>
                        <m:r>
                          <a:rPr lang="en-US" altLang="zh-CN" i="1">
                            <a:solidFill>
                              <a:srgbClr val="1D2129"/>
                            </a:solidFill>
                            <a:latin typeface="Cambria Math" panose="02040503050406030204" pitchFamily="18" charset="0"/>
                          </a:rPr>
                          <m:t>𝑎</m:t>
                        </m:r>
                      </m:sub>
                    </m:sSub>
                  </m:oMath>
                </a14:m>
                <a:r>
                  <a:rPr lang="zh-CN" altLang="en-US" b="0" i="0" dirty="0">
                    <a:solidFill>
                      <a:srgbClr val="1D2129"/>
                    </a:solidFill>
                    <a:effectLst/>
                    <a:latin typeface="PingFangSC-Regular"/>
                  </a:rPr>
                  <a:t>中包含的对象在 </a:t>
                </a:r>
                <a:r>
                  <a:rPr lang="en-US" altLang="zh-CN" b="0" i="0" dirty="0">
                    <a:solidFill>
                      <a:srgbClr val="1D2129"/>
                    </a:solidFill>
                    <a:effectLst/>
                    <a:latin typeface="PingFangSC-Regular"/>
                  </a:rPr>
                  <a:t>3D </a:t>
                </a:r>
                <a:r>
                  <a:rPr lang="zh-CN" altLang="en-US" b="0" i="0" dirty="0">
                    <a:solidFill>
                      <a:srgbClr val="1D2129"/>
                    </a:solidFill>
                    <a:effectLst/>
                    <a:latin typeface="PingFangSC-Regular"/>
                  </a:rPr>
                  <a:t>世界中是静态的，我们可以在视图</a:t>
                </a:r>
                <a14:m>
                  <m:oMath xmlns:m="http://schemas.openxmlformats.org/officeDocument/2006/math">
                    <m:r>
                      <a:rPr lang="en-US" altLang="zh-CN" i="1">
                        <a:solidFill>
                          <a:srgbClr val="1D2129"/>
                        </a:solidFill>
                        <a:latin typeface="Cambria Math" panose="02040503050406030204" pitchFamily="18" charset="0"/>
                      </a:rPr>
                      <m:t>𝑏</m:t>
                    </m:r>
                  </m:oMath>
                </a14:m>
                <a:r>
                  <a:rPr lang="zh-CN" altLang="en-US" b="0" i="0" dirty="0">
                    <a:solidFill>
                      <a:srgbClr val="1D2129"/>
                    </a:solidFill>
                    <a:effectLst/>
                    <a:latin typeface="PingFangSC-Regular"/>
                  </a:rPr>
                  <a:t>中找到边界框的近似位置</a:t>
                </a:r>
                <a14:m>
                  <m:oMath xmlns:m="http://schemas.openxmlformats.org/officeDocument/2006/math">
                    <m:sSubSup>
                      <m:sSubSupPr>
                        <m:ctrlPr>
                          <a:rPr lang="en-US" altLang="zh-CN" b="0" i="1" smtClean="0">
                            <a:solidFill>
                              <a:srgbClr val="1D2129"/>
                            </a:solidFill>
                            <a:effectLst/>
                            <a:latin typeface="Cambria Math" panose="02040503050406030204" pitchFamily="18" charset="0"/>
                          </a:rPr>
                        </m:ctrlPr>
                      </m:sSubSupPr>
                      <m:e>
                        <m:r>
                          <a:rPr lang="en-US" altLang="zh-CN" b="0" i="1" smtClean="0">
                            <a:solidFill>
                              <a:srgbClr val="1D2129"/>
                            </a:solidFill>
                            <a:effectLst/>
                            <a:latin typeface="Cambria Math" panose="02040503050406030204" pitchFamily="18" charset="0"/>
                          </a:rPr>
                          <m:t>𝐵</m:t>
                        </m:r>
                      </m:e>
                      <m:sub>
                        <m:r>
                          <a:rPr lang="en-US" altLang="zh-CN" b="0" i="1" smtClean="0">
                            <a:solidFill>
                              <a:srgbClr val="1D2129"/>
                            </a:solidFill>
                            <a:effectLst/>
                            <a:latin typeface="Cambria Math" panose="02040503050406030204" pitchFamily="18" charset="0"/>
                          </a:rPr>
                          <m:t>𝑎</m:t>
                        </m:r>
                      </m:sub>
                      <m:sup>
                        <m:r>
                          <a:rPr lang="en-US" altLang="zh-CN" b="0" i="1" smtClean="0">
                            <a:solidFill>
                              <a:srgbClr val="1D2129"/>
                            </a:solidFill>
                            <a:effectLst/>
                            <a:latin typeface="Cambria Math" panose="02040503050406030204" pitchFamily="18" charset="0"/>
                          </a:rPr>
                          <m:t>𝑏</m:t>
                        </m:r>
                      </m:sup>
                    </m:sSubSup>
                    <m:r>
                      <a:rPr lang="zh-CN" altLang="en-US" i="1">
                        <a:solidFill>
                          <a:srgbClr val="1D2129"/>
                        </a:solidFill>
                        <a:latin typeface="Cambria Math" panose="02040503050406030204" pitchFamily="18" charset="0"/>
                      </a:rPr>
                      <m:t>。</m:t>
                    </m:r>
                  </m:oMath>
                </a14:m>
                <a:endParaRPr lang="en-US" altLang="zh-CN" dirty="0"/>
              </a:p>
              <a:p>
                <a:r>
                  <a:rPr lang="zh-CN" altLang="en-US" b="0" i="0" dirty="0">
                    <a:solidFill>
                      <a:srgbClr val="1D2129"/>
                    </a:solidFill>
                    <a:effectLst/>
                    <a:latin typeface="PingFangSC-Regular"/>
                  </a:rPr>
                  <a:t>为此，我们将</a:t>
                </a:r>
                <a14:m>
                  <m:oMath xmlns:m="http://schemas.openxmlformats.org/officeDocument/2006/math">
                    <m:sSub>
                      <m:sSubPr>
                        <m:ctrlPr>
                          <a:rPr lang="en-US" altLang="zh-CN" b="0" i="1" smtClean="0">
                            <a:solidFill>
                              <a:srgbClr val="1D2129"/>
                            </a:solidFill>
                            <a:effectLst/>
                            <a:latin typeface="Cambria Math" panose="02040503050406030204" pitchFamily="18" charset="0"/>
                          </a:rPr>
                        </m:ctrlPr>
                      </m:sSubPr>
                      <m:e>
                        <m:r>
                          <a:rPr lang="en-US" altLang="zh-CN" b="0" i="1" smtClean="0">
                            <a:solidFill>
                              <a:srgbClr val="1D2129"/>
                            </a:solidFill>
                            <a:effectLst/>
                            <a:latin typeface="Cambria Math" panose="02040503050406030204" pitchFamily="18" charset="0"/>
                          </a:rPr>
                          <m:t>𝐵</m:t>
                        </m:r>
                      </m:e>
                      <m:sub>
                        <m:r>
                          <a:rPr lang="en-US" altLang="zh-CN" b="0" i="1" smtClean="0">
                            <a:solidFill>
                              <a:srgbClr val="1D2129"/>
                            </a:solidFill>
                            <a:effectLst/>
                            <a:latin typeface="Cambria Math" panose="02040503050406030204" pitchFamily="18" charset="0"/>
                          </a:rPr>
                          <m:t>𝑎</m:t>
                        </m:r>
                      </m:sub>
                    </m:sSub>
                  </m:oMath>
                </a14:m>
                <a:r>
                  <a:rPr lang="zh-CN" altLang="en-US" b="0" i="0" dirty="0">
                    <a:solidFill>
                      <a:srgbClr val="1D2129"/>
                    </a:solidFill>
                    <a:effectLst/>
                    <a:latin typeface="PingFangSC-Regular"/>
                  </a:rPr>
                  <a:t>表示为其四个角的矩阵：</a:t>
                </a:r>
                <a:endParaRPr lang="en-US" altLang="zh-CN" b="0" i="0" dirty="0">
                  <a:solidFill>
                    <a:srgbClr val="1D2129"/>
                  </a:solidFill>
                  <a:effectLst/>
                  <a:latin typeface="PingFangSC-Regular"/>
                </a:endParaRPr>
              </a:p>
              <a:p>
                <a:pPr/>
                <a14:m>
                  <m:oMathPara xmlns:m="http://schemas.openxmlformats.org/officeDocument/2006/math">
                    <m:oMathParaPr>
                      <m:jc m:val="centerGroup"/>
                    </m:oMathParaPr>
                    <m:oMath xmlns:m="http://schemas.openxmlformats.org/officeDocument/2006/math">
                      <m:sSub>
                        <m:sSubPr>
                          <m:ctrlPr>
                            <a:rPr lang="en-US" altLang="zh-CN" b="0" i="1" smtClean="0">
                              <a:solidFill>
                                <a:srgbClr val="1D2129"/>
                              </a:solidFill>
                              <a:effectLst/>
                              <a:latin typeface="Cambria Math" panose="02040503050406030204" pitchFamily="18" charset="0"/>
                            </a:rPr>
                          </m:ctrlPr>
                        </m:sSubPr>
                        <m:e>
                          <m:r>
                            <a:rPr lang="en-US" altLang="zh-CN" b="0" i="1" smtClean="0">
                              <a:solidFill>
                                <a:srgbClr val="1D2129"/>
                              </a:solidFill>
                              <a:effectLst/>
                              <a:latin typeface="Cambria Math" panose="02040503050406030204" pitchFamily="18" charset="0"/>
                            </a:rPr>
                            <m:t>𝐵</m:t>
                          </m:r>
                        </m:e>
                        <m:sub>
                          <m:r>
                            <a:rPr lang="en-US" altLang="zh-CN" b="0" i="1" smtClean="0">
                              <a:solidFill>
                                <a:srgbClr val="1D2129"/>
                              </a:solidFill>
                              <a:effectLst/>
                              <a:latin typeface="Cambria Math" panose="02040503050406030204" pitchFamily="18" charset="0"/>
                            </a:rPr>
                            <m:t>𝑎</m:t>
                          </m:r>
                        </m:sub>
                      </m:sSub>
                      <m:r>
                        <a:rPr lang="en-US" altLang="zh-CN" b="0" i="1" smtClean="0">
                          <a:solidFill>
                            <a:srgbClr val="1D2129"/>
                          </a:solidFill>
                          <a:effectLst/>
                          <a:latin typeface="Cambria Math" panose="02040503050406030204" pitchFamily="18" charset="0"/>
                        </a:rPr>
                        <m:t>=</m:t>
                      </m:r>
                      <m:d>
                        <m:dPr>
                          <m:begChr m:val="["/>
                          <m:endChr m:val="]"/>
                          <m:ctrlPr>
                            <a:rPr lang="en-US" altLang="zh-CN" b="0" i="1" smtClean="0">
                              <a:solidFill>
                                <a:srgbClr val="1D2129"/>
                              </a:solidFill>
                              <a:effectLst/>
                              <a:latin typeface="Cambria Math" panose="02040503050406030204" pitchFamily="18" charset="0"/>
                            </a:rPr>
                          </m:ctrlPr>
                        </m:dPr>
                        <m:e>
                          <m:m>
                            <m:mPr>
                              <m:mcs>
                                <m:mc>
                                  <m:mcPr>
                                    <m:count m:val="3"/>
                                    <m:mcJc m:val="center"/>
                                  </m:mcPr>
                                </m:mc>
                              </m:mcs>
                              <m:ctrlPr>
                                <a:rPr lang="en-US" altLang="zh-CN" i="1">
                                  <a:solidFill>
                                    <a:srgbClr val="1D2129"/>
                                  </a:solidFill>
                                  <a:latin typeface="Cambria Math" panose="02040503050406030204" pitchFamily="18" charset="0"/>
                                </a:rPr>
                              </m:ctrlPr>
                            </m:mPr>
                            <m:mr>
                              <m:e>
                                <m:sSub>
                                  <m:sSubPr>
                                    <m:ctrlPr>
                                      <a:rPr lang="en-US" altLang="zh-CN" i="1">
                                        <a:solidFill>
                                          <a:srgbClr val="1D2129"/>
                                        </a:solidFill>
                                        <a:latin typeface="Cambria Math" panose="02040503050406030204" pitchFamily="18" charset="0"/>
                                      </a:rPr>
                                    </m:ctrlPr>
                                  </m:sSubPr>
                                  <m:e>
                                    <m:r>
                                      <a:rPr lang="en-US" altLang="zh-CN" i="1">
                                        <a:solidFill>
                                          <a:srgbClr val="1D2129"/>
                                        </a:solidFill>
                                        <a:latin typeface="Cambria Math" panose="02040503050406030204" pitchFamily="18" charset="0"/>
                                      </a:rPr>
                                      <m:t>𝑖</m:t>
                                    </m:r>
                                  </m:e>
                                  <m:sub>
                                    <m:r>
                                      <a:rPr lang="en-US" altLang="zh-CN" i="1">
                                        <a:solidFill>
                                          <a:srgbClr val="1D2129"/>
                                        </a:solidFill>
                                        <a:latin typeface="Cambria Math" panose="02040503050406030204" pitchFamily="18" charset="0"/>
                                      </a:rPr>
                                      <m:t>𝑚𝑖𝑛</m:t>
                                    </m:r>
                                  </m:sub>
                                </m:sSub>
                              </m:e>
                              <m:e>
                                <m:sSub>
                                  <m:sSubPr>
                                    <m:ctrlPr>
                                      <a:rPr lang="en-US" altLang="zh-CN" i="1">
                                        <a:solidFill>
                                          <a:srgbClr val="1D2129"/>
                                        </a:solidFill>
                                        <a:latin typeface="Cambria Math" panose="02040503050406030204" pitchFamily="18" charset="0"/>
                                      </a:rPr>
                                    </m:ctrlPr>
                                  </m:sSubPr>
                                  <m:e>
                                    <m:r>
                                      <a:rPr lang="en-US" altLang="zh-CN" i="1">
                                        <a:solidFill>
                                          <a:srgbClr val="1D2129"/>
                                        </a:solidFill>
                                        <a:latin typeface="Cambria Math" panose="02040503050406030204" pitchFamily="18" charset="0"/>
                                      </a:rPr>
                                      <m:t>𝑖</m:t>
                                    </m:r>
                                  </m:e>
                                  <m:sub>
                                    <m:r>
                                      <a:rPr lang="en-US" altLang="zh-CN" i="1">
                                        <a:solidFill>
                                          <a:srgbClr val="1D2129"/>
                                        </a:solidFill>
                                        <a:latin typeface="Cambria Math" panose="02040503050406030204" pitchFamily="18" charset="0"/>
                                      </a:rPr>
                                      <m:t>𝑚𝑎𝑥</m:t>
                                    </m:r>
                                  </m:sub>
                                </m:sSub>
                              </m:e>
                              <m:e>
                                <m:sSub>
                                  <m:sSubPr>
                                    <m:ctrlPr>
                                      <a:rPr lang="en-US" altLang="zh-CN" i="1">
                                        <a:solidFill>
                                          <a:srgbClr val="1D2129"/>
                                        </a:solidFill>
                                        <a:latin typeface="Cambria Math" panose="02040503050406030204" pitchFamily="18" charset="0"/>
                                      </a:rPr>
                                    </m:ctrlPr>
                                  </m:sSubPr>
                                  <m:e>
                                    <m:r>
                                      <a:rPr lang="en-US" altLang="zh-CN" i="1">
                                        <a:solidFill>
                                          <a:srgbClr val="1D2129"/>
                                        </a:solidFill>
                                        <a:latin typeface="Cambria Math" panose="02040503050406030204" pitchFamily="18" charset="0"/>
                                      </a:rPr>
                                      <m:t>𝑖</m:t>
                                    </m:r>
                                  </m:e>
                                  <m:sub>
                                    <m:r>
                                      <a:rPr lang="en-US" altLang="zh-CN" i="1">
                                        <a:solidFill>
                                          <a:srgbClr val="1D2129"/>
                                        </a:solidFill>
                                        <a:latin typeface="Cambria Math" panose="02040503050406030204" pitchFamily="18" charset="0"/>
                                      </a:rPr>
                                      <m:t>𝑚𝑎𝑥</m:t>
                                    </m:r>
                                  </m:sub>
                                </m:sSub>
                              </m:e>
                            </m:mr>
                            <m:mr>
                              <m:e>
                                <m:sSub>
                                  <m:sSubPr>
                                    <m:ctrlPr>
                                      <a:rPr lang="en-US" altLang="zh-CN" i="1">
                                        <a:solidFill>
                                          <a:srgbClr val="1D2129"/>
                                        </a:solidFill>
                                        <a:latin typeface="Cambria Math" panose="02040503050406030204" pitchFamily="18" charset="0"/>
                                      </a:rPr>
                                    </m:ctrlPr>
                                  </m:sSubPr>
                                  <m:e>
                                    <m:r>
                                      <a:rPr lang="en-US" altLang="zh-CN" i="1">
                                        <a:solidFill>
                                          <a:srgbClr val="1D2129"/>
                                        </a:solidFill>
                                        <a:latin typeface="Cambria Math" panose="02040503050406030204" pitchFamily="18" charset="0"/>
                                      </a:rPr>
                                      <m:t>𝑗</m:t>
                                    </m:r>
                                  </m:e>
                                  <m:sub>
                                    <m:r>
                                      <a:rPr lang="en-US" altLang="zh-CN" i="1">
                                        <a:solidFill>
                                          <a:srgbClr val="1D2129"/>
                                        </a:solidFill>
                                        <a:latin typeface="Cambria Math" panose="02040503050406030204" pitchFamily="18" charset="0"/>
                                      </a:rPr>
                                      <m:t>𝑚𝑖𝑛</m:t>
                                    </m:r>
                                  </m:sub>
                                </m:sSub>
                              </m:e>
                              <m:e>
                                <m:sSub>
                                  <m:sSubPr>
                                    <m:ctrlPr>
                                      <a:rPr lang="en-US" altLang="zh-CN" i="1">
                                        <a:solidFill>
                                          <a:srgbClr val="1D2129"/>
                                        </a:solidFill>
                                        <a:latin typeface="Cambria Math" panose="02040503050406030204" pitchFamily="18" charset="0"/>
                                      </a:rPr>
                                    </m:ctrlPr>
                                  </m:sSubPr>
                                  <m:e>
                                    <m:r>
                                      <a:rPr lang="en-US" altLang="zh-CN" i="1">
                                        <a:solidFill>
                                          <a:srgbClr val="1D2129"/>
                                        </a:solidFill>
                                        <a:latin typeface="Cambria Math" panose="02040503050406030204" pitchFamily="18" charset="0"/>
                                      </a:rPr>
                                      <m:t>𝑗</m:t>
                                    </m:r>
                                  </m:e>
                                  <m:sub>
                                    <m:r>
                                      <a:rPr lang="en-US" altLang="zh-CN" i="1">
                                        <a:solidFill>
                                          <a:srgbClr val="1D2129"/>
                                        </a:solidFill>
                                        <a:latin typeface="Cambria Math" panose="02040503050406030204" pitchFamily="18" charset="0"/>
                                      </a:rPr>
                                      <m:t>𝑚𝑖𝑛</m:t>
                                    </m:r>
                                  </m:sub>
                                </m:sSub>
                              </m:e>
                              <m:e>
                                <m:sSub>
                                  <m:sSubPr>
                                    <m:ctrlPr>
                                      <a:rPr lang="en-US" altLang="zh-CN" i="1">
                                        <a:solidFill>
                                          <a:srgbClr val="1D2129"/>
                                        </a:solidFill>
                                        <a:latin typeface="Cambria Math" panose="02040503050406030204" pitchFamily="18" charset="0"/>
                                      </a:rPr>
                                    </m:ctrlPr>
                                  </m:sSubPr>
                                  <m:e>
                                    <m:r>
                                      <a:rPr lang="en-US" altLang="zh-CN" i="1">
                                        <a:solidFill>
                                          <a:srgbClr val="1D2129"/>
                                        </a:solidFill>
                                        <a:latin typeface="Cambria Math" panose="02040503050406030204" pitchFamily="18" charset="0"/>
                                      </a:rPr>
                                      <m:t>𝑗</m:t>
                                    </m:r>
                                  </m:e>
                                  <m:sub>
                                    <m:r>
                                      <a:rPr lang="en-US" altLang="zh-CN" i="1">
                                        <a:solidFill>
                                          <a:srgbClr val="1D2129"/>
                                        </a:solidFill>
                                        <a:latin typeface="Cambria Math" panose="02040503050406030204" pitchFamily="18" charset="0"/>
                                      </a:rPr>
                                      <m:t>𝑚𝑎𝑥</m:t>
                                    </m:r>
                                  </m:sub>
                                </m:sSub>
                              </m:e>
                            </m:mr>
                          </m:m>
                          <m:r>
                            <a:rPr lang="en-US" altLang="zh-CN" i="1">
                              <a:solidFill>
                                <a:srgbClr val="1D2129"/>
                              </a:solidFill>
                              <a:latin typeface="Cambria Math" panose="02040503050406030204" pitchFamily="18" charset="0"/>
                            </a:rPr>
                            <m:t>    </m:t>
                          </m:r>
                          <m:m>
                            <m:mPr>
                              <m:mcs>
                                <m:mc>
                                  <m:mcPr>
                                    <m:count m:val="1"/>
                                    <m:mcJc m:val="center"/>
                                  </m:mcPr>
                                </m:mc>
                              </m:mcs>
                              <m:ctrlPr>
                                <a:rPr lang="en-US" altLang="zh-CN" i="1">
                                  <a:solidFill>
                                    <a:srgbClr val="1D2129"/>
                                  </a:solidFill>
                                  <a:latin typeface="Cambria Math" panose="02040503050406030204" pitchFamily="18" charset="0"/>
                                </a:rPr>
                              </m:ctrlPr>
                            </m:mPr>
                            <m:mr>
                              <m:e>
                                <m:sSub>
                                  <m:sSubPr>
                                    <m:ctrlPr>
                                      <a:rPr lang="en-US" altLang="zh-CN" i="1">
                                        <a:solidFill>
                                          <a:srgbClr val="1D2129"/>
                                        </a:solidFill>
                                        <a:latin typeface="Cambria Math" panose="02040503050406030204" pitchFamily="18" charset="0"/>
                                      </a:rPr>
                                    </m:ctrlPr>
                                  </m:sSubPr>
                                  <m:e>
                                    <m:r>
                                      <a:rPr lang="en-US" altLang="zh-CN" i="1">
                                        <a:solidFill>
                                          <a:srgbClr val="1D2129"/>
                                        </a:solidFill>
                                        <a:latin typeface="Cambria Math" panose="02040503050406030204" pitchFamily="18" charset="0"/>
                                      </a:rPr>
                                      <m:t>𝑖</m:t>
                                    </m:r>
                                  </m:e>
                                  <m:sub>
                                    <m:r>
                                      <a:rPr lang="en-US" altLang="zh-CN" i="1">
                                        <a:solidFill>
                                          <a:srgbClr val="1D2129"/>
                                        </a:solidFill>
                                        <a:latin typeface="Cambria Math" panose="02040503050406030204" pitchFamily="18" charset="0"/>
                                      </a:rPr>
                                      <m:t>𝑚𝑖𝑛</m:t>
                                    </m:r>
                                  </m:sub>
                                </m:sSub>
                              </m:e>
                            </m:mr>
                            <m:mr>
                              <m:e>
                                <m:sSub>
                                  <m:sSubPr>
                                    <m:ctrlPr>
                                      <a:rPr lang="en-US" altLang="zh-CN" i="1">
                                        <a:solidFill>
                                          <a:srgbClr val="1D2129"/>
                                        </a:solidFill>
                                        <a:latin typeface="Cambria Math" panose="02040503050406030204" pitchFamily="18" charset="0"/>
                                      </a:rPr>
                                    </m:ctrlPr>
                                  </m:sSubPr>
                                  <m:e>
                                    <m:r>
                                      <a:rPr lang="en-US" altLang="zh-CN" i="1">
                                        <a:solidFill>
                                          <a:srgbClr val="1D2129"/>
                                        </a:solidFill>
                                        <a:latin typeface="Cambria Math" panose="02040503050406030204" pitchFamily="18" charset="0"/>
                                      </a:rPr>
                                      <m:t>𝑗</m:t>
                                    </m:r>
                                  </m:e>
                                  <m:sub>
                                    <m:r>
                                      <a:rPr lang="en-US" altLang="zh-CN" i="1">
                                        <a:solidFill>
                                          <a:srgbClr val="1D2129"/>
                                        </a:solidFill>
                                        <a:latin typeface="Cambria Math" panose="02040503050406030204" pitchFamily="18" charset="0"/>
                                      </a:rPr>
                                      <m:t>𝑚𝑎𝑥</m:t>
                                    </m:r>
                                  </m:sub>
                                </m:sSub>
                              </m:e>
                            </m:mr>
                          </m:m>
                        </m:e>
                      </m:d>
                      <m:r>
                        <a:rPr lang="en-US" altLang="zh-CN" b="0" i="1" smtClean="0">
                          <a:solidFill>
                            <a:srgbClr val="1D2129"/>
                          </a:solidFill>
                          <a:effectLst/>
                          <a:latin typeface="Cambria Math" panose="02040503050406030204" pitchFamily="18" charset="0"/>
                          <a:ea typeface="Cambria Math" panose="02040503050406030204" pitchFamily="18" charset="0"/>
                        </a:rPr>
                        <m:t>∈</m:t>
                      </m:r>
                      <m:sSup>
                        <m:sSupPr>
                          <m:ctrlPr>
                            <a:rPr lang="en-US" altLang="zh-CN" b="0" i="1" smtClean="0">
                              <a:solidFill>
                                <a:srgbClr val="1D2129"/>
                              </a:solidFill>
                              <a:effectLst/>
                              <a:latin typeface="Cambria Math" panose="02040503050406030204" pitchFamily="18" charset="0"/>
                              <a:ea typeface="Cambria Math" panose="02040503050406030204" pitchFamily="18" charset="0"/>
                            </a:rPr>
                          </m:ctrlPr>
                        </m:sSupPr>
                        <m:e>
                          <m:r>
                            <a:rPr lang="en-US" altLang="zh-CN" b="0" i="1" smtClean="0">
                              <a:solidFill>
                                <a:srgbClr val="1D2129"/>
                              </a:solidFill>
                              <a:effectLst/>
                              <a:latin typeface="Cambria Math" panose="02040503050406030204" pitchFamily="18" charset="0"/>
                              <a:ea typeface="Cambria Math" panose="02040503050406030204" pitchFamily="18" charset="0"/>
                            </a:rPr>
                            <m:t>ℝ</m:t>
                          </m:r>
                        </m:e>
                        <m:sup>
                          <m:r>
                            <a:rPr lang="en-US" altLang="zh-CN" b="0" i="1" smtClean="0">
                              <a:solidFill>
                                <a:srgbClr val="1D2129"/>
                              </a:solidFill>
                              <a:effectLst/>
                              <a:latin typeface="Cambria Math" panose="02040503050406030204" pitchFamily="18" charset="0"/>
                              <a:ea typeface="Cambria Math" panose="02040503050406030204" pitchFamily="18" charset="0"/>
                            </a:rPr>
                            <m:t>2×4</m:t>
                          </m:r>
                        </m:sup>
                      </m:sSup>
                    </m:oMath>
                  </m:oMathPara>
                </a14:m>
                <a:endParaRPr lang="en-US" altLang="zh-CN" b="0" i="0" dirty="0">
                  <a:solidFill>
                    <a:srgbClr val="1D2129"/>
                  </a:solidFill>
                  <a:effectLst/>
                  <a:latin typeface="PingFangSC-Regular"/>
                </a:endParaRPr>
              </a:p>
              <a:p>
                <a:r>
                  <a:rPr lang="zh-CN" altLang="en-US" b="0" i="0" dirty="0">
                    <a:solidFill>
                      <a:srgbClr val="1D2129"/>
                    </a:solidFill>
                    <a:effectLst/>
                    <a:latin typeface="PingFangSC-Regular"/>
                  </a:rPr>
                  <a:t>如果我们用</a:t>
                </a:r>
                <a14:m>
                  <m:oMath xmlns:m="http://schemas.openxmlformats.org/officeDocument/2006/math">
                    <m:r>
                      <a:rPr lang="en-US" altLang="zh-CN" b="0" i="1" smtClean="0">
                        <a:solidFill>
                          <a:srgbClr val="1D2129"/>
                        </a:solidFill>
                        <a:effectLst/>
                        <a:latin typeface="Cambria Math" panose="02040503050406030204" pitchFamily="18" charset="0"/>
                      </a:rPr>
                      <m:t>𝑠𝑢𝑝𝑝</m:t>
                    </m:r>
                    <m:r>
                      <a:rPr lang="en-US" altLang="zh-CN" b="0" i="1" smtClean="0">
                        <a:solidFill>
                          <a:srgbClr val="1D2129"/>
                        </a:solidFill>
                        <a:effectLst/>
                        <a:latin typeface="Cambria Math" panose="02040503050406030204" pitchFamily="18" charset="0"/>
                      </a:rPr>
                      <m:t> </m:t>
                    </m:r>
                    <m:sSub>
                      <m:sSubPr>
                        <m:ctrlPr>
                          <a:rPr lang="en-US" altLang="zh-CN" b="0" i="1" smtClean="0">
                            <a:solidFill>
                              <a:srgbClr val="1D2129"/>
                            </a:solidFill>
                            <a:effectLst/>
                            <a:latin typeface="Cambria Math" panose="02040503050406030204" pitchFamily="18" charset="0"/>
                          </a:rPr>
                        </m:ctrlPr>
                      </m:sSubPr>
                      <m:e>
                        <m:r>
                          <a:rPr lang="en-US" altLang="zh-CN" b="0" i="1" smtClean="0">
                            <a:solidFill>
                              <a:srgbClr val="1D2129"/>
                            </a:solidFill>
                            <a:effectLst/>
                            <a:latin typeface="Cambria Math" panose="02040503050406030204" pitchFamily="18" charset="0"/>
                          </a:rPr>
                          <m:t>𝐵</m:t>
                        </m:r>
                      </m:e>
                      <m:sub>
                        <m:r>
                          <a:rPr lang="en-US" altLang="zh-CN" b="0" i="1" smtClean="0">
                            <a:solidFill>
                              <a:srgbClr val="1D2129"/>
                            </a:solidFill>
                            <a:effectLst/>
                            <a:latin typeface="Cambria Math" panose="02040503050406030204" pitchFamily="18" charset="0"/>
                          </a:rPr>
                          <m:t>𝑎</m:t>
                        </m:r>
                      </m:sub>
                    </m:sSub>
                  </m:oMath>
                </a14:m>
                <a:r>
                  <a:rPr lang="zh-CN" altLang="en-US" b="0" i="0" dirty="0">
                    <a:solidFill>
                      <a:srgbClr val="1D2129"/>
                    </a:solidFill>
                    <a:effectLst/>
                    <a:latin typeface="PingFangSC-Regular"/>
                  </a:rPr>
                  <a:t>表示方框中包含的一组指标，我们可以通过对相应的深度预测进行平均来赋予它一个深度值</a:t>
                </a:r>
                <a:r>
                  <a:rPr lang="en-US" altLang="zh-CN" b="0" i="0" dirty="0">
                    <a:solidFill>
                      <a:srgbClr val="1D2129"/>
                    </a:solidFill>
                    <a:effectLst/>
                    <a:latin typeface="PingFangSC-Regular"/>
                  </a:rPr>
                  <a:t>:</a:t>
                </a:r>
              </a:p>
              <a:p>
                <a:pPr/>
                <a14:m>
                  <m:oMathPara xmlns:m="http://schemas.openxmlformats.org/officeDocument/2006/math">
                    <m:oMathParaPr>
                      <m:jc m:val="centerGroup"/>
                    </m:oMathParaPr>
                    <m:oMath xmlns:m="http://schemas.openxmlformats.org/officeDocument/2006/math">
                      <m:r>
                        <a:rPr lang="en-US" altLang="zh-CN" b="0" i="1" smtClean="0">
                          <a:solidFill>
                            <a:srgbClr val="1D2129"/>
                          </a:solidFill>
                          <a:effectLst/>
                          <a:latin typeface="Cambria Math" panose="02040503050406030204" pitchFamily="18" charset="0"/>
                        </a:rPr>
                        <m:t>𝑑</m:t>
                      </m:r>
                      <m:d>
                        <m:dPr>
                          <m:ctrlPr>
                            <a:rPr lang="en-US" altLang="zh-CN" b="0" i="1" smtClean="0">
                              <a:solidFill>
                                <a:srgbClr val="1D2129"/>
                              </a:solidFill>
                              <a:effectLst/>
                              <a:latin typeface="Cambria Math" panose="02040503050406030204" pitchFamily="18" charset="0"/>
                            </a:rPr>
                          </m:ctrlPr>
                        </m:dPr>
                        <m:e>
                          <m:sSub>
                            <m:sSubPr>
                              <m:ctrlPr>
                                <a:rPr lang="en-US" altLang="zh-CN" i="1">
                                  <a:solidFill>
                                    <a:srgbClr val="1D2129"/>
                                  </a:solidFill>
                                  <a:latin typeface="Cambria Math" panose="02040503050406030204" pitchFamily="18" charset="0"/>
                                </a:rPr>
                              </m:ctrlPr>
                            </m:sSubPr>
                            <m:e>
                              <m:r>
                                <a:rPr lang="en-US" altLang="zh-CN" i="1">
                                  <a:solidFill>
                                    <a:srgbClr val="1D2129"/>
                                  </a:solidFill>
                                  <a:latin typeface="Cambria Math" panose="02040503050406030204" pitchFamily="18" charset="0"/>
                                </a:rPr>
                                <m:t>𝐵</m:t>
                              </m:r>
                            </m:e>
                            <m:sub>
                              <m:r>
                                <a:rPr lang="en-US" altLang="zh-CN" i="1">
                                  <a:solidFill>
                                    <a:srgbClr val="1D2129"/>
                                  </a:solidFill>
                                  <a:latin typeface="Cambria Math" panose="02040503050406030204" pitchFamily="18" charset="0"/>
                                </a:rPr>
                                <m:t>𝑎</m:t>
                              </m:r>
                            </m:sub>
                          </m:sSub>
                        </m:e>
                      </m:d>
                      <m:r>
                        <a:rPr lang="en-US" altLang="zh-CN" b="0" i="1" smtClean="0">
                          <a:solidFill>
                            <a:srgbClr val="1D2129"/>
                          </a:solidFill>
                          <a:latin typeface="Cambria Math" panose="02040503050406030204" pitchFamily="18" charset="0"/>
                        </a:rPr>
                        <m:t>=</m:t>
                      </m:r>
                      <m:f>
                        <m:fPr>
                          <m:ctrlPr>
                            <a:rPr lang="en-US" altLang="zh-CN" b="0" i="1" smtClean="0">
                              <a:solidFill>
                                <a:srgbClr val="1D2129"/>
                              </a:solidFill>
                              <a:latin typeface="Cambria Math" panose="02040503050406030204" pitchFamily="18" charset="0"/>
                            </a:rPr>
                          </m:ctrlPr>
                        </m:fPr>
                        <m:num>
                          <m:r>
                            <a:rPr lang="en-US" altLang="zh-CN" b="0" i="1" smtClean="0">
                              <a:solidFill>
                                <a:srgbClr val="1D2129"/>
                              </a:solidFill>
                              <a:latin typeface="Cambria Math" panose="02040503050406030204" pitchFamily="18" charset="0"/>
                            </a:rPr>
                            <m:t>1</m:t>
                          </m:r>
                        </m:num>
                        <m:den>
                          <m:d>
                            <m:dPr>
                              <m:begChr m:val="|"/>
                              <m:endChr m:val="|"/>
                              <m:ctrlPr>
                                <a:rPr lang="en-US" altLang="zh-CN" b="0" i="1" smtClean="0">
                                  <a:solidFill>
                                    <a:srgbClr val="1D2129"/>
                                  </a:solidFill>
                                  <a:latin typeface="Cambria Math" panose="02040503050406030204" pitchFamily="18" charset="0"/>
                                </a:rPr>
                              </m:ctrlPr>
                            </m:dPr>
                            <m:e>
                              <m:r>
                                <a:rPr lang="en-US" altLang="zh-CN" i="1">
                                  <a:solidFill>
                                    <a:srgbClr val="1D2129"/>
                                  </a:solidFill>
                                  <a:latin typeface="Cambria Math" panose="02040503050406030204" pitchFamily="18" charset="0"/>
                                </a:rPr>
                                <m:t>𝑠𝑢𝑝𝑝</m:t>
                              </m:r>
                              <m:r>
                                <a:rPr lang="en-US" altLang="zh-CN" i="1">
                                  <a:solidFill>
                                    <a:srgbClr val="1D2129"/>
                                  </a:solidFill>
                                  <a:latin typeface="Cambria Math" panose="02040503050406030204" pitchFamily="18" charset="0"/>
                                </a:rPr>
                                <m:t> </m:t>
                              </m:r>
                              <m:sSub>
                                <m:sSubPr>
                                  <m:ctrlPr>
                                    <a:rPr lang="en-US" altLang="zh-CN" i="1">
                                      <a:solidFill>
                                        <a:srgbClr val="1D2129"/>
                                      </a:solidFill>
                                      <a:latin typeface="Cambria Math" panose="02040503050406030204" pitchFamily="18" charset="0"/>
                                    </a:rPr>
                                  </m:ctrlPr>
                                </m:sSubPr>
                                <m:e>
                                  <m:r>
                                    <a:rPr lang="en-US" altLang="zh-CN" i="1">
                                      <a:solidFill>
                                        <a:srgbClr val="1D2129"/>
                                      </a:solidFill>
                                      <a:latin typeface="Cambria Math" panose="02040503050406030204" pitchFamily="18" charset="0"/>
                                    </a:rPr>
                                    <m:t>𝐵</m:t>
                                  </m:r>
                                </m:e>
                                <m:sub>
                                  <m:r>
                                    <a:rPr lang="en-US" altLang="zh-CN" i="1">
                                      <a:solidFill>
                                        <a:srgbClr val="1D2129"/>
                                      </a:solidFill>
                                      <a:latin typeface="Cambria Math" panose="02040503050406030204" pitchFamily="18" charset="0"/>
                                    </a:rPr>
                                    <m:t>𝑎</m:t>
                                  </m:r>
                                </m:sub>
                              </m:sSub>
                            </m:e>
                          </m:d>
                        </m:den>
                      </m:f>
                      <m:nary>
                        <m:naryPr>
                          <m:chr m:val="∑"/>
                          <m:supHide m:val="on"/>
                          <m:ctrlPr>
                            <a:rPr lang="en-US" altLang="zh-CN" b="0" i="1" smtClean="0">
                              <a:solidFill>
                                <a:srgbClr val="1D2129"/>
                              </a:solidFill>
                              <a:latin typeface="Cambria Math" panose="02040503050406030204" pitchFamily="18" charset="0"/>
                            </a:rPr>
                          </m:ctrlPr>
                        </m:naryPr>
                        <m:sub>
                          <m:r>
                            <m:rPr>
                              <m:brk m:alnAt="7"/>
                            </m:rPr>
                            <a:rPr lang="en-US" altLang="zh-CN" b="0" i="1" smtClean="0">
                              <a:solidFill>
                                <a:srgbClr val="1D2129"/>
                              </a:solidFill>
                              <a:latin typeface="Cambria Math" panose="02040503050406030204" pitchFamily="18" charset="0"/>
                            </a:rPr>
                            <m:t>𝑖</m:t>
                          </m:r>
                          <m:r>
                            <a:rPr lang="en-US" altLang="zh-CN" b="0" i="1" smtClean="0">
                              <a:solidFill>
                                <a:srgbClr val="1D2129"/>
                              </a:solidFill>
                              <a:latin typeface="Cambria Math" panose="02040503050406030204" pitchFamily="18" charset="0"/>
                            </a:rPr>
                            <m:t>𝑗</m:t>
                          </m:r>
                          <m:r>
                            <a:rPr lang="en-US" altLang="zh-CN" b="0" i="1" smtClean="0">
                              <a:solidFill>
                                <a:srgbClr val="1D2129"/>
                              </a:solidFill>
                              <a:latin typeface="Cambria Math" panose="02040503050406030204" pitchFamily="18" charset="0"/>
                              <a:ea typeface="Cambria Math" panose="02040503050406030204" pitchFamily="18" charset="0"/>
                            </a:rPr>
                            <m:t>∈</m:t>
                          </m:r>
                          <m:r>
                            <a:rPr lang="en-US" altLang="zh-CN" i="1">
                              <a:solidFill>
                                <a:srgbClr val="1D2129"/>
                              </a:solidFill>
                              <a:latin typeface="Cambria Math" panose="02040503050406030204" pitchFamily="18" charset="0"/>
                            </a:rPr>
                            <m:t>𝑠𝑢𝑝𝑝</m:t>
                          </m:r>
                          <m:r>
                            <a:rPr lang="en-US" altLang="zh-CN" i="1">
                              <a:solidFill>
                                <a:srgbClr val="1D2129"/>
                              </a:solidFill>
                              <a:latin typeface="Cambria Math" panose="02040503050406030204" pitchFamily="18" charset="0"/>
                            </a:rPr>
                            <m:t> </m:t>
                          </m:r>
                          <m:sSub>
                            <m:sSubPr>
                              <m:ctrlPr>
                                <a:rPr lang="en-US" altLang="zh-CN" i="1">
                                  <a:solidFill>
                                    <a:srgbClr val="1D2129"/>
                                  </a:solidFill>
                                  <a:latin typeface="Cambria Math" panose="02040503050406030204" pitchFamily="18" charset="0"/>
                                </a:rPr>
                              </m:ctrlPr>
                            </m:sSubPr>
                            <m:e>
                              <m:r>
                                <a:rPr lang="en-US" altLang="zh-CN" i="1">
                                  <a:solidFill>
                                    <a:srgbClr val="1D2129"/>
                                  </a:solidFill>
                                  <a:latin typeface="Cambria Math" panose="02040503050406030204" pitchFamily="18" charset="0"/>
                                </a:rPr>
                                <m:t>𝐵</m:t>
                              </m:r>
                            </m:e>
                            <m:sub>
                              <m:r>
                                <a:rPr lang="en-US" altLang="zh-CN" i="1">
                                  <a:solidFill>
                                    <a:srgbClr val="1D2129"/>
                                  </a:solidFill>
                                  <a:latin typeface="Cambria Math" panose="02040503050406030204" pitchFamily="18" charset="0"/>
                                </a:rPr>
                                <m:t>𝑎</m:t>
                              </m:r>
                            </m:sub>
                          </m:sSub>
                        </m:sub>
                        <m:sup/>
                        <m:e>
                          <m:sSub>
                            <m:sSubPr>
                              <m:ctrlPr>
                                <a:rPr lang="en-US" altLang="zh-CN" b="0" i="1" smtClean="0">
                                  <a:solidFill>
                                    <a:srgbClr val="1D2129"/>
                                  </a:solidFill>
                                  <a:latin typeface="Cambria Math" panose="02040503050406030204" pitchFamily="18" charset="0"/>
                                </a:rPr>
                              </m:ctrlPr>
                            </m:sSubPr>
                            <m:e>
                              <m:d>
                                <m:dPr>
                                  <m:begChr m:val="["/>
                                  <m:endChr m:val="]"/>
                                  <m:ctrlPr>
                                    <a:rPr lang="en-US" altLang="zh-CN" b="0" i="1" smtClean="0">
                                      <a:solidFill>
                                        <a:srgbClr val="1D2129"/>
                                      </a:solidFill>
                                      <a:latin typeface="Cambria Math" panose="02040503050406030204" pitchFamily="18" charset="0"/>
                                    </a:rPr>
                                  </m:ctrlPr>
                                </m:dPr>
                                <m:e>
                                  <m:sSub>
                                    <m:sSubPr>
                                      <m:ctrlPr>
                                        <a:rPr lang="en-US" altLang="zh-CN" b="0" i="1" smtClean="0">
                                          <a:solidFill>
                                            <a:srgbClr val="1D2129"/>
                                          </a:solidFill>
                                          <a:latin typeface="Cambria Math" panose="02040503050406030204" pitchFamily="18" charset="0"/>
                                        </a:rPr>
                                      </m:ctrlPr>
                                    </m:sSubPr>
                                    <m:e>
                                      <m:r>
                                        <a:rPr lang="en-US" altLang="zh-CN" b="0" i="1" smtClean="0">
                                          <a:solidFill>
                                            <a:srgbClr val="1D2129"/>
                                          </a:solidFill>
                                          <a:latin typeface="Cambria Math" panose="02040503050406030204" pitchFamily="18" charset="0"/>
                                        </a:rPr>
                                        <m:t>𝐷</m:t>
                                      </m:r>
                                    </m:e>
                                    <m:sub>
                                      <m:r>
                                        <a:rPr lang="en-US" altLang="zh-CN" b="0" i="1" smtClean="0">
                                          <a:solidFill>
                                            <a:srgbClr val="1D2129"/>
                                          </a:solidFill>
                                          <a:latin typeface="Cambria Math" panose="02040503050406030204" pitchFamily="18" charset="0"/>
                                        </a:rPr>
                                        <m:t>𝑎</m:t>
                                      </m:r>
                                    </m:sub>
                                  </m:sSub>
                                </m:e>
                              </m:d>
                            </m:e>
                            <m:sub>
                              <m:r>
                                <a:rPr lang="en-US" altLang="zh-CN" b="0" i="1" smtClean="0">
                                  <a:solidFill>
                                    <a:srgbClr val="1D2129"/>
                                  </a:solidFill>
                                  <a:latin typeface="Cambria Math" panose="02040503050406030204" pitchFamily="18" charset="0"/>
                                </a:rPr>
                                <m:t>𝑖𝑗</m:t>
                              </m:r>
                            </m:sub>
                          </m:sSub>
                        </m:e>
                      </m:nary>
                    </m:oMath>
                  </m:oMathPara>
                </a14:m>
                <a:endParaRPr lang="en-US" altLang="zh-CN" b="0" i="0" dirty="0">
                  <a:solidFill>
                    <a:srgbClr val="1D2129"/>
                  </a:solidFill>
                  <a:effectLst/>
                  <a:latin typeface="PingFangSC-Regular"/>
                </a:endParaRPr>
              </a:p>
            </p:txBody>
          </p:sp>
        </mc:Choice>
        <mc:Fallback xmlns="">
          <p:sp>
            <p:nvSpPr>
              <p:cNvPr id="9" name="文本框 8">
                <a:extLst>
                  <a:ext uri="{FF2B5EF4-FFF2-40B4-BE49-F238E27FC236}">
                    <a16:creationId xmlns:a16="http://schemas.microsoft.com/office/drawing/2014/main" id="{AF226A22-BC15-442C-07B3-1F5B6CD50BAC}"/>
                  </a:ext>
                </a:extLst>
              </p:cNvPr>
              <p:cNvSpPr txBox="1">
                <a:spLocks noRot="1" noChangeAspect="1" noMove="1" noResize="1" noEditPoints="1" noAdjustHandles="1" noChangeArrowheads="1" noChangeShapeType="1" noTextEdit="1"/>
              </p:cNvSpPr>
              <p:nvPr/>
            </p:nvSpPr>
            <p:spPr>
              <a:xfrm>
                <a:off x="341718" y="1356669"/>
                <a:ext cx="8640575" cy="2976008"/>
              </a:xfrm>
              <a:prstGeom prst="rect">
                <a:avLst/>
              </a:prstGeom>
              <a:blipFill>
                <a:blip r:embed="rId4"/>
                <a:stretch>
                  <a:fillRect l="-565" t="-184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015712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研究方法</a:t>
            </a:r>
            <a:endParaRPr lang="en-US" altLang="zh-CN" dirty="0"/>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3" name="文本框 2">
            <a:extLst>
              <a:ext uri="{FF2B5EF4-FFF2-40B4-BE49-F238E27FC236}">
                <a16:creationId xmlns:a16="http://schemas.microsoft.com/office/drawing/2014/main" id="{63C59FD9-3AAA-C21A-20AA-C8306AB257C5}"/>
              </a:ext>
            </a:extLst>
          </p:cNvPr>
          <p:cNvSpPr txBox="1"/>
          <p:nvPr/>
        </p:nvSpPr>
        <p:spPr>
          <a:xfrm>
            <a:off x="455675" y="669780"/>
            <a:ext cx="6771502" cy="369332"/>
          </a:xfrm>
          <a:prstGeom prst="rect">
            <a:avLst/>
          </a:prstGeom>
          <a:noFill/>
        </p:spPr>
        <p:txBody>
          <a:bodyPr wrap="square">
            <a:spAutoFit/>
          </a:bodyPr>
          <a:lstStyle/>
          <a:p>
            <a:r>
              <a:rPr lang="zh-CN" altLang="en-US" dirty="0">
                <a:solidFill>
                  <a:srgbClr val="1D2129"/>
                </a:solidFill>
                <a:latin typeface="PingFangSC-Regular"/>
              </a:rPr>
              <a:t>归一化与轨迹预测（</a:t>
            </a:r>
            <a:r>
              <a:rPr lang="en-US" altLang="zh-CN" dirty="0">
                <a:solidFill>
                  <a:srgbClr val="1D2129"/>
                </a:solidFill>
                <a:latin typeface="PingFangSC-Regular"/>
              </a:rPr>
              <a:t>Normalization and Trajectory Prediction</a:t>
            </a:r>
            <a:r>
              <a:rPr lang="zh-CN" altLang="en-US" dirty="0">
                <a:solidFill>
                  <a:srgbClr val="1D2129"/>
                </a:solidFill>
                <a:latin typeface="PingFangSC-Regular"/>
              </a:rPr>
              <a:t>）</a:t>
            </a:r>
            <a:endParaRPr lang="zh-CN" altLang="en-US" dirty="0"/>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AF226A22-BC15-442C-07B3-1F5B6CD50BAC}"/>
                  </a:ext>
                </a:extLst>
              </p:cNvPr>
              <p:cNvSpPr txBox="1"/>
              <p:nvPr/>
            </p:nvSpPr>
            <p:spPr>
              <a:xfrm>
                <a:off x="341718" y="1356669"/>
                <a:ext cx="8640575" cy="3593997"/>
              </a:xfrm>
              <a:prstGeom prst="rect">
                <a:avLst/>
              </a:prstGeom>
              <a:noFill/>
            </p:spPr>
            <p:txBody>
              <a:bodyPr wrap="square">
                <a:spAutoFit/>
              </a:bodyPr>
              <a:lstStyle/>
              <a:p>
                <a:r>
                  <a:rPr lang="zh-CN" altLang="en-US" dirty="0">
                    <a:solidFill>
                      <a:srgbClr val="1D2129"/>
                    </a:solidFill>
                    <a:latin typeface="PingFangSC-Regular"/>
                  </a:rPr>
                  <a:t>更进一步，设</a:t>
                </a:r>
                <a14:m>
                  <m:oMath xmlns:m="http://schemas.openxmlformats.org/officeDocument/2006/math">
                    <m:acc>
                      <m:accPr>
                        <m:chr m:val="̇"/>
                        <m:ctrlPr>
                          <a:rPr lang="zh-CN" altLang="en-US" i="1" smtClean="0">
                            <a:solidFill>
                              <a:srgbClr val="1D2129"/>
                            </a:solidFill>
                            <a:latin typeface="Cambria Math" panose="02040503050406030204" pitchFamily="18" charset="0"/>
                          </a:rPr>
                        </m:ctrlPr>
                      </m:accPr>
                      <m:e>
                        <m:sSub>
                          <m:sSubPr>
                            <m:ctrlPr>
                              <a:rPr lang="en-US" altLang="zh-CN" i="1" smtClean="0">
                                <a:solidFill>
                                  <a:srgbClr val="1D2129"/>
                                </a:solidFill>
                                <a:latin typeface="Cambria Math" panose="02040503050406030204" pitchFamily="18" charset="0"/>
                              </a:rPr>
                            </m:ctrlPr>
                          </m:sSubPr>
                          <m:e>
                            <m:r>
                              <a:rPr lang="en-US" altLang="zh-CN" b="0" i="1" smtClean="0">
                                <a:solidFill>
                                  <a:srgbClr val="1D2129"/>
                                </a:solidFill>
                                <a:latin typeface="Cambria Math" panose="02040503050406030204" pitchFamily="18" charset="0"/>
                              </a:rPr>
                              <m:t>𝐵</m:t>
                            </m:r>
                          </m:e>
                          <m:sub>
                            <m:r>
                              <a:rPr lang="en-US" altLang="zh-CN" b="0" i="1" smtClean="0">
                                <a:solidFill>
                                  <a:srgbClr val="1D2129"/>
                                </a:solidFill>
                                <a:latin typeface="Cambria Math" panose="02040503050406030204" pitchFamily="18" charset="0"/>
                              </a:rPr>
                              <m:t>𝑎</m:t>
                            </m:r>
                          </m:sub>
                        </m:sSub>
                      </m:e>
                    </m:acc>
                  </m:oMath>
                </a14:m>
                <a:r>
                  <a:rPr lang="zh-CN" altLang="en-US" dirty="0">
                    <a:solidFill>
                      <a:srgbClr val="1D2129"/>
                    </a:solidFill>
                    <a:latin typeface="PingFangSC-Regular"/>
                  </a:rPr>
                  <a:t>为在</a:t>
                </a:r>
                <a14:m>
                  <m:oMath xmlns:m="http://schemas.openxmlformats.org/officeDocument/2006/math">
                    <m:sSub>
                      <m:sSubPr>
                        <m:ctrlPr>
                          <a:rPr lang="en-US" altLang="zh-CN" i="1">
                            <a:solidFill>
                              <a:srgbClr val="1D2129"/>
                            </a:solidFill>
                            <a:latin typeface="Cambria Math" panose="02040503050406030204" pitchFamily="18" charset="0"/>
                          </a:rPr>
                        </m:ctrlPr>
                      </m:sSubPr>
                      <m:e>
                        <m:r>
                          <a:rPr lang="en-US" altLang="zh-CN" i="1">
                            <a:solidFill>
                              <a:srgbClr val="1D2129"/>
                            </a:solidFill>
                            <a:latin typeface="Cambria Math" panose="02040503050406030204" pitchFamily="18" charset="0"/>
                          </a:rPr>
                          <m:t>𝐵</m:t>
                        </m:r>
                      </m:e>
                      <m:sub>
                        <m:r>
                          <a:rPr lang="en-US" altLang="zh-CN" i="1">
                            <a:solidFill>
                              <a:srgbClr val="1D2129"/>
                            </a:solidFill>
                            <a:latin typeface="Cambria Math" panose="02040503050406030204" pitchFamily="18" charset="0"/>
                          </a:rPr>
                          <m:t>𝑎</m:t>
                        </m:r>
                      </m:sub>
                    </m:sSub>
                  </m:oMath>
                </a14:m>
                <a:r>
                  <a:rPr lang="zh-CN" altLang="en-US" dirty="0">
                    <a:solidFill>
                      <a:srgbClr val="1D2129"/>
                    </a:solidFill>
                    <a:latin typeface="PingFangSC-Regular"/>
                  </a:rPr>
                  <a:t>上加一行</a:t>
                </a:r>
                <a:r>
                  <a:rPr lang="en-US" altLang="zh-CN" dirty="0">
                    <a:solidFill>
                      <a:srgbClr val="1D2129"/>
                    </a:solidFill>
                    <a:latin typeface="PingFangSC-Regular"/>
                  </a:rPr>
                  <a:t>1</a:t>
                </a:r>
                <a:r>
                  <a:rPr lang="zh-CN" altLang="en-US" dirty="0">
                    <a:solidFill>
                      <a:srgbClr val="1D2129"/>
                    </a:solidFill>
                    <a:latin typeface="PingFangSC-Regular"/>
                  </a:rPr>
                  <a:t>得到的矩阵，从而在齐次坐标中表示顶点。我们将变换后的框定义为</a:t>
                </a:r>
                <a:r>
                  <a:rPr lang="en-US" altLang="zh-CN" dirty="0">
                    <a:solidFill>
                      <a:srgbClr val="1D2129"/>
                    </a:solidFill>
                    <a:latin typeface="PingFangSC-Regular"/>
                  </a:rPr>
                  <a:t>:</a:t>
                </a:r>
              </a:p>
              <a:p>
                <a:pPr/>
                <a14:m>
                  <m:oMathPara xmlns:m="http://schemas.openxmlformats.org/officeDocument/2006/math">
                    <m:oMathParaPr>
                      <m:jc m:val="centerGroup"/>
                    </m:oMathParaPr>
                    <m:oMath xmlns:m="http://schemas.openxmlformats.org/officeDocument/2006/math">
                      <m:sSubSup>
                        <m:sSubSupPr>
                          <m:ctrlPr>
                            <a:rPr lang="en-US" altLang="zh-CN" b="0" i="1" smtClean="0">
                              <a:solidFill>
                                <a:srgbClr val="1D2129"/>
                              </a:solidFill>
                              <a:effectLst/>
                              <a:latin typeface="Cambria Math" panose="02040503050406030204" pitchFamily="18" charset="0"/>
                            </a:rPr>
                          </m:ctrlPr>
                        </m:sSubSupPr>
                        <m:e>
                          <m:r>
                            <a:rPr lang="en-US" altLang="zh-CN" b="0" i="1" smtClean="0">
                              <a:solidFill>
                                <a:srgbClr val="1D2129"/>
                              </a:solidFill>
                              <a:effectLst/>
                              <a:latin typeface="Cambria Math" panose="02040503050406030204" pitchFamily="18" charset="0"/>
                            </a:rPr>
                            <m:t>𝐵</m:t>
                          </m:r>
                        </m:e>
                        <m:sub>
                          <m:r>
                            <a:rPr lang="en-US" altLang="zh-CN" b="0" i="1" smtClean="0">
                              <a:solidFill>
                                <a:srgbClr val="1D2129"/>
                              </a:solidFill>
                              <a:effectLst/>
                              <a:latin typeface="Cambria Math" panose="02040503050406030204" pitchFamily="18" charset="0"/>
                            </a:rPr>
                            <m:t>𝑎</m:t>
                          </m:r>
                        </m:sub>
                        <m:sup>
                          <m:r>
                            <a:rPr lang="en-US" altLang="zh-CN" b="0" i="1" smtClean="0">
                              <a:solidFill>
                                <a:srgbClr val="1D2129"/>
                              </a:solidFill>
                              <a:effectLst/>
                              <a:latin typeface="Cambria Math" panose="02040503050406030204" pitchFamily="18" charset="0"/>
                            </a:rPr>
                            <m:t>𝑏</m:t>
                          </m:r>
                        </m:sup>
                      </m:sSubSup>
                      <m:r>
                        <a:rPr lang="en-US" altLang="zh-CN" b="0" i="1" smtClean="0">
                          <a:solidFill>
                            <a:srgbClr val="1D2129"/>
                          </a:solidFill>
                          <a:effectLst/>
                          <a:latin typeface="Cambria Math" panose="02040503050406030204" pitchFamily="18" charset="0"/>
                          <a:ea typeface="Cambria Math" panose="02040503050406030204" pitchFamily="18" charset="0"/>
                        </a:rPr>
                        <m:t>=</m:t>
                      </m:r>
                      <m:sSub>
                        <m:sSubPr>
                          <m:ctrlPr>
                            <a:rPr lang="en-US" altLang="zh-CN" b="0" i="1" smtClean="0">
                              <a:solidFill>
                                <a:srgbClr val="1D2129"/>
                              </a:solidFill>
                              <a:effectLst/>
                              <a:latin typeface="Cambria Math" panose="02040503050406030204" pitchFamily="18" charset="0"/>
                              <a:ea typeface="Cambria Math" panose="02040503050406030204" pitchFamily="18" charset="0"/>
                            </a:rPr>
                          </m:ctrlPr>
                        </m:sSubPr>
                        <m:e>
                          <m:r>
                            <a:rPr lang="en-US" altLang="zh-CN" b="0" i="1" smtClean="0">
                              <a:solidFill>
                                <a:srgbClr val="1D2129"/>
                              </a:solidFill>
                              <a:effectLst/>
                              <a:latin typeface="Cambria Math" panose="02040503050406030204" pitchFamily="18" charset="0"/>
                              <a:ea typeface="Cambria Math" panose="02040503050406030204" pitchFamily="18" charset="0"/>
                            </a:rPr>
                            <m:t>𝑇</m:t>
                          </m:r>
                        </m:e>
                        <m:sub>
                          <m:r>
                            <a:rPr lang="en-US" altLang="zh-CN" b="0" i="1" smtClean="0">
                              <a:solidFill>
                                <a:srgbClr val="1D2129"/>
                              </a:solidFill>
                              <a:effectLst/>
                              <a:latin typeface="Cambria Math" panose="02040503050406030204" pitchFamily="18" charset="0"/>
                              <a:ea typeface="Cambria Math" panose="02040503050406030204" pitchFamily="18" charset="0"/>
                            </a:rPr>
                            <m:t>𝑎</m:t>
                          </m:r>
                          <m:r>
                            <a:rPr lang="en-US" altLang="zh-CN" b="0" i="1" smtClean="0">
                              <a:solidFill>
                                <a:srgbClr val="1D2129"/>
                              </a:solidFill>
                              <a:effectLst/>
                              <a:latin typeface="Cambria Math" panose="02040503050406030204" pitchFamily="18" charset="0"/>
                              <a:ea typeface="Cambria Math" panose="02040503050406030204" pitchFamily="18" charset="0"/>
                            </a:rPr>
                            <m:t>→</m:t>
                          </m:r>
                          <m:r>
                            <a:rPr lang="en-US" altLang="zh-CN" b="0" i="1" smtClean="0">
                              <a:solidFill>
                                <a:srgbClr val="1D2129"/>
                              </a:solidFill>
                              <a:effectLst/>
                              <a:latin typeface="Cambria Math" panose="02040503050406030204" pitchFamily="18" charset="0"/>
                              <a:ea typeface="Cambria Math" panose="02040503050406030204" pitchFamily="18" charset="0"/>
                            </a:rPr>
                            <m:t>𝑏</m:t>
                          </m:r>
                        </m:sub>
                      </m:sSub>
                      <m:r>
                        <a:rPr lang="en-US" altLang="zh-CN" b="0" i="1" smtClean="0">
                          <a:solidFill>
                            <a:srgbClr val="1D2129"/>
                          </a:solidFill>
                          <a:effectLst/>
                          <a:latin typeface="Cambria Math" panose="02040503050406030204" pitchFamily="18" charset="0"/>
                          <a:ea typeface="Cambria Math" panose="02040503050406030204" pitchFamily="18" charset="0"/>
                        </a:rPr>
                        <m:t>(</m:t>
                      </m:r>
                      <m:sSub>
                        <m:sSubPr>
                          <m:ctrlPr>
                            <a:rPr lang="en-US" altLang="zh-CN" b="0" i="1" smtClean="0">
                              <a:solidFill>
                                <a:srgbClr val="1D2129"/>
                              </a:solidFill>
                              <a:effectLst/>
                              <a:latin typeface="Cambria Math" panose="02040503050406030204" pitchFamily="18" charset="0"/>
                              <a:ea typeface="Cambria Math" panose="02040503050406030204" pitchFamily="18" charset="0"/>
                            </a:rPr>
                          </m:ctrlPr>
                        </m:sSubPr>
                        <m:e>
                          <m:r>
                            <a:rPr lang="en-US" altLang="zh-CN" b="0" i="1" smtClean="0">
                              <a:solidFill>
                                <a:srgbClr val="1D2129"/>
                              </a:solidFill>
                              <a:effectLst/>
                              <a:latin typeface="Cambria Math" panose="02040503050406030204" pitchFamily="18" charset="0"/>
                              <a:ea typeface="Cambria Math" panose="02040503050406030204" pitchFamily="18" charset="0"/>
                            </a:rPr>
                            <m:t>𝐵</m:t>
                          </m:r>
                        </m:e>
                        <m:sub>
                          <m:r>
                            <a:rPr lang="en-US" altLang="zh-CN" b="0" i="1" smtClean="0">
                              <a:solidFill>
                                <a:srgbClr val="1D2129"/>
                              </a:solidFill>
                              <a:effectLst/>
                              <a:latin typeface="Cambria Math" panose="02040503050406030204" pitchFamily="18" charset="0"/>
                              <a:ea typeface="Cambria Math" panose="02040503050406030204" pitchFamily="18" charset="0"/>
                            </a:rPr>
                            <m:t>𝑎</m:t>
                          </m:r>
                        </m:sub>
                      </m:sSub>
                      <m:r>
                        <a:rPr lang="en-US" altLang="zh-CN" b="0" i="1" smtClean="0">
                          <a:solidFill>
                            <a:srgbClr val="1D2129"/>
                          </a:solidFill>
                          <a:effectLst/>
                          <a:latin typeface="Cambria Math" panose="02040503050406030204" pitchFamily="18" charset="0"/>
                          <a:ea typeface="Cambria Math" panose="02040503050406030204" pitchFamily="18" charset="0"/>
                        </a:rPr>
                        <m:t>)</m:t>
                      </m:r>
                    </m:oMath>
                  </m:oMathPara>
                </a14:m>
                <a:endParaRPr lang="en-US" altLang="zh-CN" b="0" i="0" dirty="0">
                  <a:solidFill>
                    <a:srgbClr val="1D2129"/>
                  </a:solidFill>
                  <a:effectLst/>
                  <a:latin typeface="PingFangSC-Regular"/>
                </a:endParaRPr>
              </a:p>
              <a:p>
                <a:pPr/>
                <a14:m>
                  <m:oMathPara xmlns:m="http://schemas.openxmlformats.org/officeDocument/2006/math">
                    <m:oMathParaPr>
                      <m:jc m:val="centerGroup"/>
                    </m:oMathParaPr>
                    <m:oMath xmlns:m="http://schemas.openxmlformats.org/officeDocument/2006/math">
                      <m:acc>
                        <m:accPr>
                          <m:chr m:val="̇"/>
                          <m:ctrlPr>
                            <a:rPr lang="en-US" altLang="zh-CN" b="0" i="1" smtClean="0">
                              <a:solidFill>
                                <a:srgbClr val="1D2129"/>
                              </a:solidFill>
                              <a:effectLst/>
                              <a:latin typeface="Cambria Math" panose="02040503050406030204" pitchFamily="18" charset="0"/>
                            </a:rPr>
                          </m:ctrlPr>
                        </m:accPr>
                        <m:e>
                          <m:sSubSup>
                            <m:sSubSupPr>
                              <m:ctrlPr>
                                <a:rPr lang="en-US" altLang="zh-CN" b="0" i="1" smtClean="0">
                                  <a:solidFill>
                                    <a:srgbClr val="1D2129"/>
                                  </a:solidFill>
                                  <a:effectLst/>
                                  <a:latin typeface="Cambria Math" panose="02040503050406030204" pitchFamily="18" charset="0"/>
                                </a:rPr>
                              </m:ctrlPr>
                            </m:sSubSupPr>
                            <m:e>
                              <m:r>
                                <a:rPr lang="en-US" altLang="zh-CN" b="0" i="1" smtClean="0">
                                  <a:solidFill>
                                    <a:srgbClr val="1D2129"/>
                                  </a:solidFill>
                                  <a:effectLst/>
                                  <a:latin typeface="Cambria Math" panose="02040503050406030204" pitchFamily="18" charset="0"/>
                                </a:rPr>
                                <m:t>𝐵</m:t>
                              </m:r>
                            </m:e>
                            <m:sub>
                              <m:r>
                                <a:rPr lang="en-US" altLang="zh-CN" b="0" i="1" smtClean="0">
                                  <a:solidFill>
                                    <a:srgbClr val="1D2129"/>
                                  </a:solidFill>
                                  <a:effectLst/>
                                  <a:latin typeface="Cambria Math" panose="02040503050406030204" pitchFamily="18" charset="0"/>
                                </a:rPr>
                                <m:t>𝑎</m:t>
                              </m:r>
                            </m:sub>
                            <m:sup>
                              <m:r>
                                <a:rPr lang="en-US" altLang="zh-CN" b="0" i="1" smtClean="0">
                                  <a:solidFill>
                                    <a:srgbClr val="1D2129"/>
                                  </a:solidFill>
                                  <a:effectLst/>
                                  <a:latin typeface="Cambria Math" panose="02040503050406030204" pitchFamily="18" charset="0"/>
                                </a:rPr>
                                <m:t>𝑏</m:t>
                              </m:r>
                            </m:sup>
                          </m:sSubSup>
                        </m:e>
                      </m:acc>
                      <m:r>
                        <a:rPr lang="en-US" altLang="zh-CN" b="0" i="1" smtClean="0">
                          <a:solidFill>
                            <a:srgbClr val="1D2129"/>
                          </a:solidFill>
                          <a:effectLst/>
                          <a:latin typeface="Cambria Math" panose="02040503050406030204" pitchFamily="18" charset="0"/>
                          <a:ea typeface="Cambria Math" panose="02040503050406030204" pitchFamily="18" charset="0"/>
                        </a:rPr>
                        <m:t>∝</m:t>
                      </m:r>
                      <m:r>
                        <a:rPr lang="en-US" altLang="zh-CN" b="0" i="1" smtClean="0">
                          <a:solidFill>
                            <a:srgbClr val="1D2129"/>
                          </a:solidFill>
                          <a:effectLst/>
                          <a:latin typeface="Cambria Math" panose="02040503050406030204" pitchFamily="18" charset="0"/>
                          <a:ea typeface="Cambria Math" panose="02040503050406030204" pitchFamily="18" charset="0"/>
                        </a:rPr>
                        <m:t>𝐾</m:t>
                      </m:r>
                      <m:sSub>
                        <m:sSubPr>
                          <m:ctrlPr>
                            <a:rPr lang="en-US" altLang="zh-CN" i="1">
                              <a:solidFill>
                                <a:srgbClr val="1D2129"/>
                              </a:solidFill>
                              <a:latin typeface="Cambria Math" panose="02040503050406030204" pitchFamily="18" charset="0"/>
                              <a:ea typeface="Cambria Math" panose="02040503050406030204" pitchFamily="18" charset="0"/>
                            </a:rPr>
                          </m:ctrlPr>
                        </m:sSubPr>
                        <m:e>
                          <m:r>
                            <a:rPr lang="en-US" altLang="zh-CN" i="1">
                              <a:solidFill>
                                <a:srgbClr val="1D2129"/>
                              </a:solidFill>
                              <a:latin typeface="Cambria Math" panose="02040503050406030204" pitchFamily="18" charset="0"/>
                              <a:ea typeface="Cambria Math" panose="02040503050406030204" pitchFamily="18" charset="0"/>
                            </a:rPr>
                            <m:t>𝑇</m:t>
                          </m:r>
                        </m:e>
                        <m:sub>
                          <m:r>
                            <a:rPr lang="en-US" altLang="zh-CN" i="1">
                              <a:solidFill>
                                <a:srgbClr val="1D2129"/>
                              </a:solidFill>
                              <a:latin typeface="Cambria Math" panose="02040503050406030204" pitchFamily="18" charset="0"/>
                              <a:ea typeface="Cambria Math" panose="02040503050406030204" pitchFamily="18" charset="0"/>
                            </a:rPr>
                            <m:t>𝑎</m:t>
                          </m:r>
                          <m:r>
                            <a:rPr lang="en-US" altLang="zh-CN" i="1">
                              <a:solidFill>
                                <a:srgbClr val="1D2129"/>
                              </a:solidFill>
                              <a:latin typeface="Cambria Math" panose="02040503050406030204" pitchFamily="18" charset="0"/>
                              <a:ea typeface="Cambria Math" panose="02040503050406030204" pitchFamily="18" charset="0"/>
                            </a:rPr>
                            <m:t>→</m:t>
                          </m:r>
                          <m:r>
                            <a:rPr lang="en-US" altLang="zh-CN" i="1">
                              <a:solidFill>
                                <a:srgbClr val="1D2129"/>
                              </a:solidFill>
                              <a:latin typeface="Cambria Math" panose="02040503050406030204" pitchFamily="18" charset="0"/>
                              <a:ea typeface="Cambria Math" panose="02040503050406030204" pitchFamily="18" charset="0"/>
                            </a:rPr>
                            <m:t>𝑏</m:t>
                          </m:r>
                        </m:sub>
                      </m:sSub>
                      <m:r>
                        <a:rPr lang="en-US" altLang="zh-CN" b="0" i="1" smtClean="0">
                          <a:solidFill>
                            <a:srgbClr val="1D2129"/>
                          </a:solidFill>
                          <a:latin typeface="Cambria Math" panose="02040503050406030204" pitchFamily="18" charset="0"/>
                          <a:ea typeface="Cambria Math" panose="02040503050406030204" pitchFamily="18" charset="0"/>
                        </a:rPr>
                        <m:t>𝑑</m:t>
                      </m:r>
                      <m:r>
                        <a:rPr lang="en-US" altLang="zh-CN" i="1">
                          <a:solidFill>
                            <a:srgbClr val="1D2129"/>
                          </a:solidFill>
                          <a:latin typeface="Cambria Math" panose="02040503050406030204" pitchFamily="18" charset="0"/>
                          <a:ea typeface="Cambria Math" panose="02040503050406030204" pitchFamily="18" charset="0"/>
                        </a:rPr>
                        <m:t>(</m:t>
                      </m:r>
                      <m:sSub>
                        <m:sSubPr>
                          <m:ctrlPr>
                            <a:rPr lang="en-US" altLang="zh-CN" i="1">
                              <a:solidFill>
                                <a:srgbClr val="1D2129"/>
                              </a:solidFill>
                              <a:latin typeface="Cambria Math" panose="02040503050406030204" pitchFamily="18" charset="0"/>
                              <a:ea typeface="Cambria Math" panose="02040503050406030204" pitchFamily="18" charset="0"/>
                            </a:rPr>
                          </m:ctrlPr>
                        </m:sSubPr>
                        <m:e>
                          <m:r>
                            <a:rPr lang="en-US" altLang="zh-CN" i="1">
                              <a:solidFill>
                                <a:srgbClr val="1D2129"/>
                              </a:solidFill>
                              <a:latin typeface="Cambria Math" panose="02040503050406030204" pitchFamily="18" charset="0"/>
                              <a:ea typeface="Cambria Math" panose="02040503050406030204" pitchFamily="18" charset="0"/>
                            </a:rPr>
                            <m:t>𝐵</m:t>
                          </m:r>
                        </m:e>
                        <m:sub>
                          <m:r>
                            <a:rPr lang="en-US" altLang="zh-CN" i="1">
                              <a:solidFill>
                                <a:srgbClr val="1D2129"/>
                              </a:solidFill>
                              <a:latin typeface="Cambria Math" panose="02040503050406030204" pitchFamily="18" charset="0"/>
                              <a:ea typeface="Cambria Math" panose="02040503050406030204" pitchFamily="18" charset="0"/>
                            </a:rPr>
                            <m:t>𝑎</m:t>
                          </m:r>
                        </m:sub>
                      </m:sSub>
                      <m:r>
                        <a:rPr lang="en-US" altLang="zh-CN" i="1">
                          <a:solidFill>
                            <a:srgbClr val="1D2129"/>
                          </a:solidFill>
                          <a:latin typeface="Cambria Math" panose="02040503050406030204" pitchFamily="18" charset="0"/>
                          <a:ea typeface="Cambria Math" panose="02040503050406030204" pitchFamily="18" charset="0"/>
                        </a:rPr>
                        <m:t>)</m:t>
                      </m:r>
                      <m:sSup>
                        <m:sSupPr>
                          <m:ctrlPr>
                            <a:rPr lang="en-US" altLang="zh-CN" i="1" smtClean="0">
                              <a:solidFill>
                                <a:srgbClr val="1D2129"/>
                              </a:solidFill>
                              <a:latin typeface="Cambria Math" panose="02040503050406030204" pitchFamily="18" charset="0"/>
                              <a:ea typeface="Cambria Math" panose="02040503050406030204" pitchFamily="18" charset="0"/>
                            </a:rPr>
                          </m:ctrlPr>
                        </m:sSupPr>
                        <m:e>
                          <m:r>
                            <a:rPr lang="en-US" altLang="zh-CN" b="0" i="1" smtClean="0">
                              <a:solidFill>
                                <a:srgbClr val="1D2129"/>
                              </a:solidFill>
                              <a:latin typeface="Cambria Math" panose="02040503050406030204" pitchFamily="18" charset="0"/>
                              <a:ea typeface="Cambria Math" panose="02040503050406030204" pitchFamily="18" charset="0"/>
                            </a:rPr>
                            <m:t>𝐾</m:t>
                          </m:r>
                        </m:e>
                        <m:sup>
                          <m:r>
                            <a:rPr lang="en-US" altLang="zh-CN" b="0" i="1" smtClean="0">
                              <a:solidFill>
                                <a:srgbClr val="1D2129"/>
                              </a:solidFill>
                              <a:latin typeface="Cambria Math" panose="02040503050406030204" pitchFamily="18" charset="0"/>
                              <a:ea typeface="Cambria Math" panose="02040503050406030204" pitchFamily="18" charset="0"/>
                            </a:rPr>
                            <m:t>−1</m:t>
                          </m:r>
                        </m:sup>
                      </m:sSup>
                      <m:acc>
                        <m:accPr>
                          <m:chr m:val="̇"/>
                          <m:ctrlPr>
                            <a:rPr lang="zh-CN" altLang="en-US" i="1">
                              <a:solidFill>
                                <a:srgbClr val="1D2129"/>
                              </a:solidFill>
                              <a:latin typeface="Cambria Math" panose="02040503050406030204" pitchFamily="18" charset="0"/>
                            </a:rPr>
                          </m:ctrlPr>
                        </m:accPr>
                        <m:e>
                          <m:sSub>
                            <m:sSubPr>
                              <m:ctrlPr>
                                <a:rPr lang="en-US" altLang="zh-CN" i="1">
                                  <a:solidFill>
                                    <a:srgbClr val="1D2129"/>
                                  </a:solidFill>
                                  <a:latin typeface="Cambria Math" panose="02040503050406030204" pitchFamily="18" charset="0"/>
                                </a:rPr>
                              </m:ctrlPr>
                            </m:sSubPr>
                            <m:e>
                              <m:r>
                                <a:rPr lang="en-US" altLang="zh-CN" i="1">
                                  <a:solidFill>
                                    <a:srgbClr val="1D2129"/>
                                  </a:solidFill>
                                  <a:latin typeface="Cambria Math" panose="02040503050406030204" pitchFamily="18" charset="0"/>
                                </a:rPr>
                                <m:t>𝐵</m:t>
                              </m:r>
                            </m:e>
                            <m:sub>
                              <m:r>
                                <a:rPr lang="en-US" altLang="zh-CN" i="1">
                                  <a:solidFill>
                                    <a:srgbClr val="1D2129"/>
                                  </a:solidFill>
                                  <a:latin typeface="Cambria Math" panose="02040503050406030204" pitchFamily="18" charset="0"/>
                                </a:rPr>
                                <m:t>𝑎</m:t>
                              </m:r>
                            </m:sub>
                          </m:sSub>
                        </m:e>
                      </m:acc>
                    </m:oMath>
                  </m:oMathPara>
                </a14:m>
                <a:endParaRPr lang="en-US" altLang="zh-CN" dirty="0">
                  <a:solidFill>
                    <a:srgbClr val="1D2129"/>
                  </a:solidFill>
                  <a:latin typeface="PingFangSC-Regular"/>
                </a:endParaRPr>
              </a:p>
              <a:p>
                <a:endParaRPr lang="en-US" altLang="zh-CN" dirty="0">
                  <a:solidFill>
                    <a:srgbClr val="1D2129"/>
                  </a:solidFill>
                  <a:latin typeface="PingFangSC-Regular"/>
                </a:endParaRPr>
              </a:p>
              <a:p>
                <a:r>
                  <a:rPr lang="en-US" altLang="zh-CN" dirty="0">
                    <a:solidFill>
                      <a:srgbClr val="1D2129"/>
                    </a:solidFill>
                    <a:latin typeface="PingFangSC-Regular"/>
                  </a:rPr>
                  <a:t>Predicting the future:</a:t>
                </a:r>
                <a:r>
                  <a:rPr lang="zh-CN" altLang="en-US" b="0" i="0" dirty="0">
                    <a:solidFill>
                      <a:srgbClr val="1D2129"/>
                    </a:solidFill>
                    <a:effectLst/>
                    <a:latin typeface="PingFangSC-Regular"/>
                  </a:rPr>
                  <a:t>该模型的核心是假设</a:t>
                </a:r>
                <a:r>
                  <a:rPr lang="zh-CN" altLang="en-US" dirty="0">
                    <a:solidFill>
                      <a:srgbClr val="1D2129"/>
                    </a:solidFill>
                    <a:latin typeface="PingFangSC-Regular"/>
                  </a:rPr>
                  <a:t>方框</a:t>
                </a:r>
                <a:r>
                  <a:rPr lang="zh-CN" altLang="en-US" b="0" i="0" dirty="0">
                    <a:solidFill>
                      <a:srgbClr val="1D2129"/>
                    </a:solidFill>
                    <a:effectLst/>
                    <a:latin typeface="PingFangSC-Regular"/>
                  </a:rPr>
                  <a:t>的运动可以在归一化空间中通过线性模型来描述。因此，我们将未来的</a:t>
                </a:r>
                <a:r>
                  <a:rPr lang="zh-CN" altLang="en-US" dirty="0">
                    <a:solidFill>
                      <a:srgbClr val="1D2129"/>
                    </a:solidFill>
                    <a:latin typeface="PingFangSC-Regular"/>
                  </a:rPr>
                  <a:t>方框</a:t>
                </a:r>
                <a14:m>
                  <m:oMath xmlns:m="http://schemas.openxmlformats.org/officeDocument/2006/math">
                    <m:sSub>
                      <m:sSubPr>
                        <m:ctrlPr>
                          <a:rPr lang="en-US" altLang="zh-CN" i="1" smtClean="0">
                            <a:solidFill>
                              <a:srgbClr val="1D2129"/>
                            </a:solidFill>
                            <a:latin typeface="Cambria Math" panose="02040503050406030204" pitchFamily="18" charset="0"/>
                          </a:rPr>
                        </m:ctrlPr>
                      </m:sSubPr>
                      <m:e>
                        <m:acc>
                          <m:accPr>
                            <m:chr m:val="̂"/>
                            <m:ctrlPr>
                              <a:rPr lang="zh-CN" altLang="en-US" i="1">
                                <a:solidFill>
                                  <a:srgbClr val="1D2129"/>
                                </a:solidFill>
                                <a:latin typeface="Cambria Math" panose="02040503050406030204" pitchFamily="18" charset="0"/>
                              </a:rPr>
                            </m:ctrlPr>
                          </m:accPr>
                          <m:e>
                            <m:r>
                              <a:rPr lang="en-US" altLang="zh-CN" i="1">
                                <a:solidFill>
                                  <a:srgbClr val="1D2129"/>
                                </a:solidFill>
                                <a:latin typeface="Cambria Math" panose="02040503050406030204" pitchFamily="18" charset="0"/>
                              </a:rPr>
                              <m:t>𝐵</m:t>
                            </m:r>
                          </m:e>
                        </m:acc>
                      </m:e>
                      <m:sub>
                        <m:r>
                          <a:rPr lang="en-US" altLang="zh-CN" b="0" i="1" smtClean="0">
                            <a:solidFill>
                              <a:srgbClr val="1D2129"/>
                            </a:solidFill>
                            <a:latin typeface="Cambria Math" panose="02040503050406030204" pitchFamily="18" charset="0"/>
                          </a:rPr>
                          <m:t>𝑡</m:t>
                        </m:r>
                        <m:r>
                          <a:rPr lang="en-US" altLang="zh-CN" b="0" i="1" smtClean="0">
                            <a:solidFill>
                              <a:srgbClr val="1D2129"/>
                            </a:solidFill>
                            <a:latin typeface="Cambria Math" panose="02040503050406030204" pitchFamily="18" charset="0"/>
                          </a:rPr>
                          <m:t>+</m:t>
                        </m:r>
                        <m:r>
                          <a:rPr lang="en-US" altLang="zh-CN" b="0" i="1" smtClean="0">
                            <a:solidFill>
                              <a:srgbClr val="1D2129"/>
                            </a:solidFill>
                            <a:latin typeface="Cambria Math" panose="02040503050406030204" pitchFamily="18" charset="0"/>
                          </a:rPr>
                          <m:t>𝑝</m:t>
                        </m:r>
                      </m:sub>
                    </m:sSub>
                  </m:oMath>
                </a14:m>
                <a:r>
                  <a:rPr lang="zh-CN" altLang="en-US" dirty="0">
                    <a:solidFill>
                      <a:srgbClr val="1D2129"/>
                    </a:solidFill>
                    <a:latin typeface="PingFangSC-Regular"/>
                  </a:rPr>
                  <a:t>写成：</a:t>
                </a:r>
                <a:endParaRPr lang="en-US" altLang="zh-CN" dirty="0">
                  <a:solidFill>
                    <a:srgbClr val="1D2129"/>
                  </a:solidFill>
                  <a:latin typeface="PingFangSC-Regular"/>
                </a:endParaRPr>
              </a:p>
              <a:p>
                <a:pPr/>
                <a14:m>
                  <m:oMathPara xmlns:m="http://schemas.openxmlformats.org/officeDocument/2006/math">
                    <m:oMathParaPr>
                      <m:jc m:val="centerGroup"/>
                    </m:oMathParaPr>
                    <m:oMath xmlns:m="http://schemas.openxmlformats.org/officeDocument/2006/math">
                      <m:sSub>
                        <m:sSubPr>
                          <m:ctrlPr>
                            <a:rPr lang="en-US" altLang="zh-CN" i="1">
                              <a:solidFill>
                                <a:srgbClr val="1D2129"/>
                              </a:solidFill>
                              <a:latin typeface="Cambria Math" panose="02040503050406030204" pitchFamily="18" charset="0"/>
                            </a:rPr>
                          </m:ctrlPr>
                        </m:sSubPr>
                        <m:e>
                          <m:acc>
                            <m:accPr>
                              <m:chr m:val="̂"/>
                              <m:ctrlPr>
                                <a:rPr lang="zh-CN" altLang="en-US" i="1">
                                  <a:solidFill>
                                    <a:srgbClr val="1D2129"/>
                                  </a:solidFill>
                                  <a:latin typeface="Cambria Math" panose="02040503050406030204" pitchFamily="18" charset="0"/>
                                </a:rPr>
                              </m:ctrlPr>
                            </m:accPr>
                            <m:e>
                              <m:r>
                                <a:rPr lang="en-US" altLang="zh-CN" i="1">
                                  <a:solidFill>
                                    <a:srgbClr val="1D2129"/>
                                  </a:solidFill>
                                  <a:latin typeface="Cambria Math" panose="02040503050406030204" pitchFamily="18" charset="0"/>
                                </a:rPr>
                                <m:t>𝐵</m:t>
                              </m:r>
                            </m:e>
                          </m:acc>
                        </m:e>
                        <m:sub>
                          <m:r>
                            <a:rPr lang="en-US" altLang="zh-CN" i="1">
                              <a:solidFill>
                                <a:srgbClr val="1D2129"/>
                              </a:solidFill>
                              <a:latin typeface="Cambria Math" panose="02040503050406030204" pitchFamily="18" charset="0"/>
                            </a:rPr>
                            <m:t>𝑡</m:t>
                          </m:r>
                          <m:r>
                            <a:rPr lang="en-US" altLang="zh-CN" i="1">
                              <a:solidFill>
                                <a:srgbClr val="1D2129"/>
                              </a:solidFill>
                              <a:latin typeface="Cambria Math" panose="02040503050406030204" pitchFamily="18" charset="0"/>
                            </a:rPr>
                            <m:t>+</m:t>
                          </m:r>
                          <m:r>
                            <a:rPr lang="en-US" altLang="zh-CN" i="1">
                              <a:solidFill>
                                <a:srgbClr val="1D2129"/>
                              </a:solidFill>
                              <a:latin typeface="Cambria Math" panose="02040503050406030204" pitchFamily="18" charset="0"/>
                            </a:rPr>
                            <m:t>𝑝</m:t>
                          </m:r>
                        </m:sub>
                      </m:sSub>
                      <m:r>
                        <a:rPr lang="en-US" altLang="zh-CN" b="0" i="1" smtClean="0">
                          <a:solidFill>
                            <a:srgbClr val="1D2129"/>
                          </a:solidFill>
                          <a:latin typeface="Cambria Math" panose="02040503050406030204" pitchFamily="18" charset="0"/>
                        </a:rPr>
                        <m:t>=</m:t>
                      </m:r>
                      <m:sSub>
                        <m:sSubPr>
                          <m:ctrlPr>
                            <a:rPr lang="en-US" altLang="zh-CN" b="0" i="1" smtClean="0">
                              <a:solidFill>
                                <a:srgbClr val="1D2129"/>
                              </a:solidFill>
                              <a:latin typeface="Cambria Math" panose="02040503050406030204" pitchFamily="18" charset="0"/>
                            </a:rPr>
                          </m:ctrlPr>
                        </m:sSubPr>
                        <m:e>
                          <m:r>
                            <a:rPr lang="en-US" altLang="zh-CN" b="0" i="1" smtClean="0">
                              <a:solidFill>
                                <a:srgbClr val="1D2129"/>
                              </a:solidFill>
                              <a:latin typeface="Cambria Math" panose="02040503050406030204" pitchFamily="18" charset="0"/>
                            </a:rPr>
                            <m:t>𝑇</m:t>
                          </m:r>
                        </m:e>
                        <m:sub>
                          <m:r>
                            <a:rPr lang="en-US" altLang="zh-CN" b="0" i="1" smtClean="0">
                              <a:solidFill>
                                <a:srgbClr val="1D2129"/>
                              </a:solidFill>
                              <a:latin typeface="Cambria Math" panose="02040503050406030204" pitchFamily="18" charset="0"/>
                            </a:rPr>
                            <m:t>𝑡</m:t>
                          </m:r>
                          <m:r>
                            <a:rPr lang="en-US" altLang="zh-CN" b="0" i="1" smtClean="0">
                              <a:solidFill>
                                <a:srgbClr val="1D2129"/>
                              </a:solidFill>
                              <a:latin typeface="Cambria Math" panose="02040503050406030204" pitchFamily="18" charset="0"/>
                              <a:ea typeface="Cambria Math" panose="02040503050406030204" pitchFamily="18" charset="0"/>
                            </a:rPr>
                            <m:t>→</m:t>
                          </m:r>
                          <m:r>
                            <a:rPr lang="en-US" altLang="zh-CN" b="0" i="1" smtClean="0">
                              <a:solidFill>
                                <a:srgbClr val="1D2129"/>
                              </a:solidFill>
                              <a:latin typeface="Cambria Math" panose="02040503050406030204" pitchFamily="18" charset="0"/>
                              <a:ea typeface="Cambria Math" panose="02040503050406030204" pitchFamily="18" charset="0"/>
                            </a:rPr>
                            <m:t>𝑡</m:t>
                          </m:r>
                          <m:r>
                            <a:rPr lang="en-US" altLang="zh-CN" b="0" i="1" smtClean="0">
                              <a:solidFill>
                                <a:srgbClr val="1D2129"/>
                              </a:solidFill>
                              <a:latin typeface="Cambria Math" panose="02040503050406030204" pitchFamily="18" charset="0"/>
                              <a:ea typeface="Cambria Math" panose="02040503050406030204" pitchFamily="18" charset="0"/>
                            </a:rPr>
                            <m:t>+</m:t>
                          </m:r>
                          <m:r>
                            <a:rPr lang="en-US" altLang="zh-CN" b="0" i="1" smtClean="0">
                              <a:solidFill>
                                <a:srgbClr val="1D2129"/>
                              </a:solidFill>
                              <a:latin typeface="Cambria Math" panose="02040503050406030204" pitchFamily="18" charset="0"/>
                              <a:ea typeface="Cambria Math" panose="02040503050406030204" pitchFamily="18" charset="0"/>
                            </a:rPr>
                            <m:t>𝑝</m:t>
                          </m:r>
                        </m:sub>
                      </m:sSub>
                      <m:d>
                        <m:dPr>
                          <m:ctrlPr>
                            <a:rPr lang="en-US" altLang="zh-CN" b="0" i="1" smtClean="0">
                              <a:solidFill>
                                <a:srgbClr val="1D2129"/>
                              </a:solidFill>
                              <a:latin typeface="Cambria Math" panose="02040503050406030204" pitchFamily="18" charset="0"/>
                            </a:rPr>
                          </m:ctrlPr>
                        </m:dPr>
                        <m:e>
                          <m:sSub>
                            <m:sSubPr>
                              <m:ctrlPr>
                                <a:rPr lang="en-US" altLang="zh-CN" b="0" i="1" smtClean="0">
                                  <a:solidFill>
                                    <a:srgbClr val="1D2129"/>
                                  </a:solidFill>
                                  <a:latin typeface="Cambria Math" panose="02040503050406030204" pitchFamily="18" charset="0"/>
                                </a:rPr>
                              </m:ctrlPr>
                            </m:sSubPr>
                            <m:e>
                              <m:r>
                                <a:rPr lang="en-US" altLang="zh-CN" b="0" i="1" smtClean="0">
                                  <a:solidFill>
                                    <a:srgbClr val="1D2129"/>
                                  </a:solidFill>
                                  <a:latin typeface="Cambria Math" panose="02040503050406030204" pitchFamily="18" charset="0"/>
                                </a:rPr>
                                <m:t>𝐵</m:t>
                              </m:r>
                            </m:e>
                            <m:sub>
                              <m:r>
                                <a:rPr lang="en-US" altLang="zh-CN" b="0" i="1" smtClean="0">
                                  <a:solidFill>
                                    <a:srgbClr val="1D2129"/>
                                  </a:solidFill>
                                  <a:latin typeface="Cambria Math" panose="02040503050406030204" pitchFamily="18" charset="0"/>
                                </a:rPr>
                                <m:t>𝑡</m:t>
                              </m:r>
                            </m:sub>
                          </m:sSub>
                          <m:r>
                            <a:rPr lang="en-US" altLang="zh-CN" b="0" i="1" smtClean="0">
                              <a:solidFill>
                                <a:srgbClr val="1D2129"/>
                              </a:solidFill>
                              <a:latin typeface="Cambria Math" panose="02040503050406030204" pitchFamily="18" charset="0"/>
                            </a:rPr>
                            <m:t>+</m:t>
                          </m:r>
                          <m:r>
                            <a:rPr lang="en-US" altLang="zh-CN" b="0" i="1" smtClean="0">
                              <a:solidFill>
                                <a:srgbClr val="1D2129"/>
                              </a:solidFill>
                              <a:latin typeface="Cambria Math" panose="02040503050406030204" pitchFamily="18" charset="0"/>
                            </a:rPr>
                            <m:t>𝑝𝑉</m:t>
                          </m:r>
                          <m:r>
                            <a:rPr lang="en-US" altLang="zh-CN" b="0" i="1" smtClean="0">
                              <a:solidFill>
                                <a:srgbClr val="1D2129"/>
                              </a:solidFill>
                              <a:latin typeface="Cambria Math" panose="02040503050406030204" pitchFamily="18" charset="0"/>
                            </a:rPr>
                            <m:t>+</m:t>
                          </m:r>
                          <m:f>
                            <m:fPr>
                              <m:ctrlPr>
                                <a:rPr lang="en-US" altLang="zh-CN" b="0" i="1" smtClean="0">
                                  <a:solidFill>
                                    <a:srgbClr val="1D2129"/>
                                  </a:solidFill>
                                  <a:latin typeface="Cambria Math" panose="02040503050406030204" pitchFamily="18" charset="0"/>
                                </a:rPr>
                              </m:ctrlPr>
                            </m:fPr>
                            <m:num>
                              <m:sSup>
                                <m:sSupPr>
                                  <m:ctrlPr>
                                    <a:rPr lang="en-US" altLang="zh-CN" b="0" i="1" smtClean="0">
                                      <a:solidFill>
                                        <a:srgbClr val="1D2129"/>
                                      </a:solidFill>
                                      <a:latin typeface="Cambria Math" panose="02040503050406030204" pitchFamily="18" charset="0"/>
                                    </a:rPr>
                                  </m:ctrlPr>
                                </m:sSupPr>
                                <m:e>
                                  <m:r>
                                    <a:rPr lang="en-US" altLang="zh-CN" b="0" i="1" smtClean="0">
                                      <a:solidFill>
                                        <a:srgbClr val="1D2129"/>
                                      </a:solidFill>
                                      <a:latin typeface="Cambria Math" panose="02040503050406030204" pitchFamily="18" charset="0"/>
                                    </a:rPr>
                                    <m:t>𝑝</m:t>
                                  </m:r>
                                </m:e>
                                <m:sup>
                                  <m:r>
                                    <a:rPr lang="en-US" altLang="zh-CN" b="0" i="1" smtClean="0">
                                      <a:solidFill>
                                        <a:srgbClr val="1D2129"/>
                                      </a:solidFill>
                                      <a:latin typeface="Cambria Math" panose="02040503050406030204" pitchFamily="18" charset="0"/>
                                    </a:rPr>
                                    <m:t>2</m:t>
                                  </m:r>
                                </m:sup>
                              </m:sSup>
                            </m:num>
                            <m:den>
                              <m:r>
                                <a:rPr lang="en-US" altLang="zh-CN" b="0" i="1" smtClean="0">
                                  <a:solidFill>
                                    <a:srgbClr val="1D2129"/>
                                  </a:solidFill>
                                  <a:latin typeface="Cambria Math" panose="02040503050406030204" pitchFamily="18" charset="0"/>
                                </a:rPr>
                                <m:t>2</m:t>
                              </m:r>
                            </m:den>
                          </m:f>
                          <m:r>
                            <a:rPr lang="en-US" altLang="zh-CN" b="0" i="1" smtClean="0">
                              <a:solidFill>
                                <a:srgbClr val="1D2129"/>
                              </a:solidFill>
                              <a:latin typeface="Cambria Math" panose="02040503050406030204" pitchFamily="18" charset="0"/>
                            </a:rPr>
                            <m:t>𝐴</m:t>
                          </m:r>
                        </m:e>
                      </m:d>
                      <m:r>
                        <a:rPr lang="en-US" altLang="zh-CN" b="0" i="1" smtClean="0">
                          <a:solidFill>
                            <a:srgbClr val="1D2129"/>
                          </a:solidFill>
                          <a:latin typeface="Cambria Math" panose="02040503050406030204" pitchFamily="18" charset="0"/>
                        </a:rPr>
                        <m:t>,</m:t>
                      </m:r>
                      <m:r>
                        <a:rPr lang="en-US" altLang="zh-CN" b="0" i="1" smtClean="0">
                          <a:solidFill>
                            <a:srgbClr val="1D2129"/>
                          </a:solidFill>
                          <a:latin typeface="Cambria Math" panose="02040503050406030204" pitchFamily="18" charset="0"/>
                        </a:rPr>
                        <m:t>𝑝</m:t>
                      </m:r>
                      <m:r>
                        <a:rPr lang="en-US" altLang="zh-CN" b="0" i="1" smtClean="0">
                          <a:solidFill>
                            <a:srgbClr val="1D2129"/>
                          </a:solidFill>
                          <a:latin typeface="Cambria Math" panose="02040503050406030204" pitchFamily="18" charset="0"/>
                        </a:rPr>
                        <m:t>=1,…,</m:t>
                      </m:r>
                      <m:r>
                        <a:rPr lang="en-US" altLang="zh-CN" b="0" i="1" smtClean="0">
                          <a:solidFill>
                            <a:srgbClr val="1D2129"/>
                          </a:solidFill>
                          <a:latin typeface="Cambria Math" panose="02040503050406030204" pitchFamily="18" charset="0"/>
                        </a:rPr>
                        <m:t>𝑃</m:t>
                      </m:r>
                    </m:oMath>
                  </m:oMathPara>
                </a14:m>
                <a:endParaRPr lang="en-US" altLang="zh-CN" dirty="0">
                  <a:solidFill>
                    <a:srgbClr val="1D2129"/>
                  </a:solidFill>
                  <a:latin typeface="PingFangSC-Regular"/>
                </a:endParaRPr>
              </a:p>
              <a:p>
                <a:r>
                  <a:rPr lang="zh-CN" altLang="en-US" dirty="0">
                    <a:solidFill>
                      <a:srgbClr val="1D2129"/>
                    </a:solidFill>
                    <a:latin typeface="PingFangSC-Regular"/>
                  </a:rPr>
                  <a:t>其中，</a:t>
                </a:r>
                <a14:m>
                  <m:oMath xmlns:m="http://schemas.openxmlformats.org/officeDocument/2006/math">
                    <m:r>
                      <a:rPr lang="en-US" altLang="zh-CN" b="0" i="1" smtClean="0">
                        <a:solidFill>
                          <a:srgbClr val="1D2129"/>
                        </a:solidFill>
                        <a:latin typeface="Cambria Math" panose="02040503050406030204" pitchFamily="18" charset="0"/>
                      </a:rPr>
                      <m:t>𝑉</m:t>
                    </m:r>
                    <m:r>
                      <a:rPr lang="en-US" altLang="zh-CN" b="0" i="1" smtClean="0">
                        <a:solidFill>
                          <a:srgbClr val="1D2129"/>
                        </a:solidFill>
                        <a:latin typeface="Cambria Math" panose="02040503050406030204" pitchFamily="18" charset="0"/>
                      </a:rPr>
                      <m:t>,</m:t>
                    </m:r>
                    <m:r>
                      <a:rPr lang="en-US" altLang="zh-CN" b="0" i="1" smtClean="0">
                        <a:solidFill>
                          <a:srgbClr val="1D2129"/>
                        </a:solidFill>
                        <a:latin typeface="Cambria Math" panose="02040503050406030204" pitchFamily="18" charset="0"/>
                      </a:rPr>
                      <m:t>𝐴</m:t>
                    </m:r>
                    <m:r>
                      <a:rPr lang="en-US" altLang="zh-CN" b="0" i="1" smtClean="0">
                        <a:solidFill>
                          <a:srgbClr val="1D2129"/>
                        </a:solidFill>
                        <a:latin typeface="Cambria Math" panose="02040503050406030204" pitchFamily="18" charset="0"/>
                        <a:ea typeface="Cambria Math" panose="02040503050406030204" pitchFamily="18" charset="0"/>
                      </a:rPr>
                      <m:t>∈</m:t>
                    </m:r>
                    <m:sSup>
                      <m:sSupPr>
                        <m:ctrlPr>
                          <a:rPr lang="en-US" altLang="zh-CN" b="0" i="1" smtClean="0">
                            <a:solidFill>
                              <a:srgbClr val="1D2129"/>
                            </a:solidFill>
                            <a:latin typeface="Cambria Math" panose="02040503050406030204" pitchFamily="18" charset="0"/>
                            <a:ea typeface="Cambria Math" panose="02040503050406030204" pitchFamily="18" charset="0"/>
                          </a:rPr>
                        </m:ctrlPr>
                      </m:sSupPr>
                      <m:e>
                        <m:r>
                          <a:rPr lang="en-US" altLang="zh-CN" b="0" i="1" smtClean="0">
                            <a:solidFill>
                              <a:srgbClr val="1D2129"/>
                            </a:solidFill>
                            <a:latin typeface="Cambria Math" panose="02040503050406030204" pitchFamily="18" charset="0"/>
                            <a:ea typeface="Cambria Math" panose="02040503050406030204" pitchFamily="18" charset="0"/>
                          </a:rPr>
                          <m:t>ℝ</m:t>
                        </m:r>
                      </m:e>
                      <m:sup>
                        <m:r>
                          <a:rPr lang="en-US" altLang="zh-CN" b="0" i="1" smtClean="0">
                            <a:solidFill>
                              <a:srgbClr val="1D2129"/>
                            </a:solidFill>
                            <a:latin typeface="Cambria Math" panose="02040503050406030204" pitchFamily="18" charset="0"/>
                            <a:ea typeface="Cambria Math" panose="02040503050406030204" pitchFamily="18" charset="0"/>
                          </a:rPr>
                          <m:t>4</m:t>
                        </m:r>
                      </m:sup>
                    </m:sSup>
                  </m:oMath>
                </a14:m>
                <a:r>
                  <a:rPr lang="en-US" altLang="zh-CN" dirty="0">
                    <a:solidFill>
                      <a:srgbClr val="1D2129"/>
                    </a:solidFill>
                    <a:latin typeface="PingFangSC-Regular"/>
                  </a:rPr>
                  <a:t>,</a:t>
                </a:r>
                <a:r>
                  <a:rPr lang="zh-CN" altLang="en-US" dirty="0">
                    <a:solidFill>
                      <a:srgbClr val="1D2129"/>
                    </a:solidFill>
                    <a:latin typeface="PingFangSC-Regular"/>
                  </a:rPr>
                  <a:t>是</a:t>
                </a:r>
                <a:r>
                  <a:rPr lang="zh-CN" altLang="en-US" dirty="0"/>
                  <a:t>归一化空间中盒顶点的基本加速运动模型的参数。因此，未来的轨迹预测网络</a:t>
                </a:r>
                <a14:m>
                  <m:oMath xmlns:m="http://schemas.openxmlformats.org/officeDocument/2006/math">
                    <m:r>
                      <m:rPr>
                        <m:sty m:val="p"/>
                      </m:rPr>
                      <a:rPr lang="el-GR" altLang="zh-CN" i="1" smtClean="0">
                        <a:latin typeface="Cambria Math" panose="02040503050406030204" pitchFamily="18" charset="0"/>
                        <a:ea typeface="Cambria Math" panose="02040503050406030204" pitchFamily="18" charset="0"/>
                      </a:rPr>
                      <m:t>Γ</m:t>
                    </m:r>
                  </m:oMath>
                </a14:m>
                <a:r>
                  <a:rPr lang="zh-CN" altLang="en-US" dirty="0"/>
                  <a:t>的目标就是输出这两个向量。</a:t>
                </a:r>
                <a:endParaRPr lang="en-US" altLang="zh-CN" dirty="0">
                  <a:solidFill>
                    <a:srgbClr val="1D2129"/>
                  </a:solidFill>
                  <a:latin typeface="PingFangSC-Regular"/>
                </a:endParaRPr>
              </a:p>
              <a:p>
                <a:endParaRPr lang="en-US" altLang="zh-CN" dirty="0">
                  <a:solidFill>
                    <a:srgbClr val="1D2129"/>
                  </a:solidFill>
                  <a:latin typeface="PingFangSC-Regular"/>
                </a:endParaRPr>
              </a:p>
            </p:txBody>
          </p:sp>
        </mc:Choice>
        <mc:Fallback xmlns="">
          <p:sp>
            <p:nvSpPr>
              <p:cNvPr id="9" name="文本框 8">
                <a:extLst>
                  <a:ext uri="{FF2B5EF4-FFF2-40B4-BE49-F238E27FC236}">
                    <a16:creationId xmlns:a16="http://schemas.microsoft.com/office/drawing/2014/main" id="{AF226A22-BC15-442C-07B3-1F5B6CD50BAC}"/>
                  </a:ext>
                </a:extLst>
              </p:cNvPr>
              <p:cNvSpPr txBox="1">
                <a:spLocks noRot="1" noChangeAspect="1" noMove="1" noResize="1" noEditPoints="1" noAdjustHandles="1" noChangeArrowheads="1" noChangeShapeType="1" noTextEdit="1"/>
              </p:cNvSpPr>
              <p:nvPr/>
            </p:nvSpPr>
            <p:spPr>
              <a:xfrm>
                <a:off x="341718" y="1356669"/>
                <a:ext cx="8640575" cy="3593997"/>
              </a:xfrm>
              <a:prstGeom prst="rect">
                <a:avLst/>
              </a:prstGeom>
              <a:blipFill>
                <a:blip r:embed="rId4"/>
                <a:stretch>
                  <a:fillRect l="-565" t="-1358" r="-1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309187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研究方法</a:t>
            </a:r>
            <a:endParaRPr lang="en-US" altLang="zh-CN" dirty="0"/>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3" name="文本框 2">
            <a:extLst>
              <a:ext uri="{FF2B5EF4-FFF2-40B4-BE49-F238E27FC236}">
                <a16:creationId xmlns:a16="http://schemas.microsoft.com/office/drawing/2014/main" id="{63C59FD9-3AAA-C21A-20AA-C8306AB257C5}"/>
              </a:ext>
            </a:extLst>
          </p:cNvPr>
          <p:cNvSpPr txBox="1"/>
          <p:nvPr/>
        </p:nvSpPr>
        <p:spPr>
          <a:xfrm>
            <a:off x="455675" y="669780"/>
            <a:ext cx="6771502" cy="369332"/>
          </a:xfrm>
          <a:prstGeom prst="rect">
            <a:avLst/>
          </a:prstGeom>
          <a:noFill/>
        </p:spPr>
        <p:txBody>
          <a:bodyPr wrap="square">
            <a:spAutoFit/>
          </a:bodyPr>
          <a:lstStyle/>
          <a:p>
            <a:r>
              <a:rPr lang="zh-CN" altLang="en-US" dirty="0">
                <a:solidFill>
                  <a:srgbClr val="1D2129"/>
                </a:solidFill>
                <a:latin typeface="PingFangSC-Regular"/>
              </a:rPr>
              <a:t>归一化与轨迹预测（</a:t>
            </a:r>
            <a:r>
              <a:rPr lang="en-US" altLang="zh-CN" dirty="0">
                <a:solidFill>
                  <a:srgbClr val="1D2129"/>
                </a:solidFill>
                <a:latin typeface="PingFangSC-Regular"/>
              </a:rPr>
              <a:t>Normalization and Trajectory Prediction</a:t>
            </a:r>
            <a:r>
              <a:rPr lang="zh-CN" altLang="en-US" dirty="0">
                <a:solidFill>
                  <a:srgbClr val="1D2129"/>
                </a:solidFill>
                <a:latin typeface="PingFangSC-Regular"/>
              </a:rPr>
              <a:t>）</a:t>
            </a:r>
            <a:endParaRPr lang="zh-CN" altLang="en-US" dirty="0"/>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AF226A22-BC15-442C-07B3-1F5B6CD50BAC}"/>
                  </a:ext>
                </a:extLst>
              </p:cNvPr>
              <p:cNvSpPr txBox="1"/>
              <p:nvPr/>
            </p:nvSpPr>
            <p:spPr>
              <a:xfrm>
                <a:off x="341718" y="1626687"/>
                <a:ext cx="8640575" cy="2350259"/>
              </a:xfrm>
              <a:prstGeom prst="rect">
                <a:avLst/>
              </a:prstGeom>
              <a:noFill/>
            </p:spPr>
            <p:txBody>
              <a:bodyPr wrap="square">
                <a:spAutoFit/>
              </a:bodyPr>
              <a:lstStyle/>
              <a:p>
                <a:r>
                  <a:rPr lang="zh-CN" altLang="en-US" dirty="0">
                    <a:solidFill>
                      <a:srgbClr val="1D2129"/>
                    </a:solidFill>
                    <a:latin typeface="PingFangSC-Regular"/>
                  </a:rPr>
                  <a:t>为此，网络</a:t>
                </a:r>
                <a14:m>
                  <m:oMath xmlns:m="http://schemas.openxmlformats.org/officeDocument/2006/math">
                    <m:r>
                      <m:rPr>
                        <m:sty m:val="p"/>
                      </m:rPr>
                      <a:rPr lang="el-GR" altLang="zh-CN" i="1" smtClean="0">
                        <a:latin typeface="Cambria Math" panose="02040503050406030204" pitchFamily="18" charset="0"/>
                        <a:ea typeface="Cambria Math" panose="02040503050406030204" pitchFamily="18" charset="0"/>
                      </a:rPr>
                      <m:t>Γ</m:t>
                    </m:r>
                  </m:oMath>
                </a14:m>
                <a:r>
                  <a:rPr lang="zh-CN" altLang="en-US" dirty="0">
                    <a:solidFill>
                      <a:srgbClr val="1D2129"/>
                    </a:solidFill>
                    <a:latin typeface="PingFangSC-Regular"/>
                  </a:rPr>
                  <a:t>将图像裁剪与相应的边界框一起归一化。具体来说，考虑过去的时间</a:t>
                </a:r>
                <a14:m>
                  <m:oMath xmlns:m="http://schemas.openxmlformats.org/officeDocument/2006/math">
                    <m:r>
                      <a:rPr lang="en-US" altLang="zh-CN" b="0" i="1" smtClean="0">
                        <a:solidFill>
                          <a:srgbClr val="1D2129"/>
                        </a:solidFill>
                        <a:latin typeface="Cambria Math" panose="02040503050406030204" pitchFamily="18" charset="0"/>
                      </a:rPr>
                      <m:t>𝑡</m:t>
                    </m:r>
                    <m:r>
                      <a:rPr lang="en-US" altLang="zh-CN" b="0" i="1" smtClean="0">
                        <a:solidFill>
                          <a:srgbClr val="1D2129"/>
                        </a:solidFill>
                        <a:latin typeface="Cambria Math" panose="02040503050406030204" pitchFamily="18" charset="0"/>
                      </a:rPr>
                      <m:t>−ℓ</m:t>
                    </m:r>
                  </m:oMath>
                </a14:m>
                <a:r>
                  <a:rPr lang="zh-CN" altLang="en-US" dirty="0">
                    <a:solidFill>
                      <a:srgbClr val="1D2129"/>
                    </a:solidFill>
                    <a:latin typeface="PingFangSC-Regular"/>
                  </a:rPr>
                  <a:t>。首先，取行人在时间</a:t>
                </a:r>
                <a14:m>
                  <m:oMath xmlns:m="http://schemas.openxmlformats.org/officeDocument/2006/math">
                    <m:r>
                      <a:rPr lang="en-US" altLang="zh-CN" i="1">
                        <a:solidFill>
                          <a:srgbClr val="1D2129"/>
                        </a:solidFill>
                        <a:latin typeface="Cambria Math" panose="02040503050406030204" pitchFamily="18" charset="0"/>
                      </a:rPr>
                      <m:t>𝑡</m:t>
                    </m:r>
                    <m:r>
                      <a:rPr lang="en-US" altLang="zh-CN" i="1">
                        <a:solidFill>
                          <a:srgbClr val="1D2129"/>
                        </a:solidFill>
                        <a:latin typeface="Cambria Math" panose="02040503050406030204" pitchFamily="18" charset="0"/>
                      </a:rPr>
                      <m:t>−ℓ</m:t>
                    </m:r>
                  </m:oMath>
                </a14:m>
                <a:r>
                  <a:rPr lang="zh-CN" altLang="en-US" dirty="0">
                    <a:solidFill>
                      <a:srgbClr val="1D2129"/>
                    </a:solidFill>
                    <a:latin typeface="PingFangSC-Regular"/>
                  </a:rPr>
                  <a:t>的位置，由框</a:t>
                </a:r>
                <a14:m>
                  <m:oMath xmlns:m="http://schemas.openxmlformats.org/officeDocument/2006/math">
                    <m:sSub>
                      <m:sSubPr>
                        <m:ctrlPr>
                          <a:rPr lang="en-US" altLang="zh-CN" i="1" smtClean="0">
                            <a:solidFill>
                              <a:srgbClr val="1D2129"/>
                            </a:solidFill>
                            <a:latin typeface="Cambria Math" panose="02040503050406030204" pitchFamily="18" charset="0"/>
                          </a:rPr>
                        </m:ctrlPr>
                      </m:sSubPr>
                      <m:e>
                        <m:r>
                          <a:rPr lang="en-US" altLang="zh-CN" b="0" i="1" smtClean="0">
                            <a:solidFill>
                              <a:srgbClr val="1D2129"/>
                            </a:solidFill>
                            <a:latin typeface="Cambria Math" panose="02040503050406030204" pitchFamily="18" charset="0"/>
                          </a:rPr>
                          <m:t>𝐵</m:t>
                        </m:r>
                      </m:e>
                      <m:sub>
                        <m:r>
                          <a:rPr lang="en-US" altLang="zh-CN" i="1">
                            <a:solidFill>
                              <a:srgbClr val="1D2129"/>
                            </a:solidFill>
                            <a:latin typeface="Cambria Math" panose="02040503050406030204" pitchFamily="18" charset="0"/>
                          </a:rPr>
                          <m:t>𝑡</m:t>
                        </m:r>
                        <m:r>
                          <a:rPr lang="en-US" altLang="zh-CN" i="1">
                            <a:solidFill>
                              <a:srgbClr val="1D2129"/>
                            </a:solidFill>
                            <a:latin typeface="Cambria Math" panose="02040503050406030204" pitchFamily="18" charset="0"/>
                          </a:rPr>
                          <m:t>−ℓ</m:t>
                        </m:r>
                      </m:sub>
                    </m:sSub>
                  </m:oMath>
                </a14:m>
                <a:r>
                  <a:rPr lang="en-US" altLang="zh-CN" dirty="0">
                    <a:solidFill>
                      <a:srgbClr val="1D2129"/>
                    </a:solidFill>
                    <a:latin typeface="PingFangSC-Regular"/>
                  </a:rPr>
                  <a:t> </a:t>
                </a:r>
                <a:r>
                  <a:rPr lang="zh-CN" altLang="en-US" dirty="0">
                    <a:solidFill>
                      <a:srgbClr val="1D2129"/>
                    </a:solidFill>
                    <a:latin typeface="PingFangSC-Regular"/>
                  </a:rPr>
                  <a:t>捕获，并通过计算 </a:t>
                </a:r>
                <a14:m>
                  <m:oMath xmlns:m="http://schemas.openxmlformats.org/officeDocument/2006/math">
                    <m:sSubSup>
                      <m:sSubSupPr>
                        <m:ctrlPr>
                          <a:rPr lang="en-US" altLang="zh-CN" i="1" smtClean="0">
                            <a:solidFill>
                              <a:srgbClr val="1D2129"/>
                            </a:solidFill>
                            <a:latin typeface="Cambria Math" panose="02040503050406030204" pitchFamily="18" charset="0"/>
                          </a:rPr>
                        </m:ctrlPr>
                      </m:sSubSupPr>
                      <m:e>
                        <m:r>
                          <a:rPr lang="en-US" altLang="zh-CN" b="0" i="1" smtClean="0">
                            <a:solidFill>
                              <a:srgbClr val="1D2129"/>
                            </a:solidFill>
                            <a:latin typeface="Cambria Math" panose="02040503050406030204" pitchFamily="18" charset="0"/>
                          </a:rPr>
                          <m:t>𝐵</m:t>
                        </m:r>
                      </m:e>
                      <m:sub>
                        <m:r>
                          <a:rPr lang="en-US" altLang="zh-CN" i="1">
                            <a:solidFill>
                              <a:srgbClr val="1D2129"/>
                            </a:solidFill>
                            <a:latin typeface="Cambria Math" panose="02040503050406030204" pitchFamily="18" charset="0"/>
                          </a:rPr>
                          <m:t>𝑡</m:t>
                        </m:r>
                        <m:r>
                          <a:rPr lang="en-US" altLang="zh-CN" i="1">
                            <a:solidFill>
                              <a:srgbClr val="1D2129"/>
                            </a:solidFill>
                            <a:latin typeface="Cambria Math" panose="02040503050406030204" pitchFamily="18" charset="0"/>
                          </a:rPr>
                          <m:t>−ℓ</m:t>
                        </m:r>
                      </m:sub>
                      <m:sup>
                        <m:r>
                          <a:rPr lang="en-US" altLang="zh-CN" b="0" i="1" smtClean="0">
                            <a:solidFill>
                              <a:srgbClr val="1D2129"/>
                            </a:solidFill>
                            <a:latin typeface="Cambria Math" panose="02040503050406030204" pitchFamily="18" charset="0"/>
                          </a:rPr>
                          <m:t>𝑡</m:t>
                        </m:r>
                      </m:sup>
                    </m:sSubSup>
                  </m:oMath>
                </a14:m>
                <a:r>
                  <a:rPr lang="zh-CN" altLang="en-US" dirty="0">
                    <a:solidFill>
                      <a:srgbClr val="1D2129"/>
                    </a:solidFill>
                    <a:latin typeface="PingFangSC-Regular"/>
                  </a:rPr>
                  <a:t>投影到“现在”的时间</a:t>
                </a:r>
                <a14:m>
                  <m:oMath xmlns:m="http://schemas.openxmlformats.org/officeDocument/2006/math">
                    <m:r>
                      <a:rPr lang="en-US" altLang="zh-CN" b="0" i="1" smtClean="0">
                        <a:solidFill>
                          <a:srgbClr val="1D2129"/>
                        </a:solidFill>
                        <a:latin typeface="Cambria Math" panose="02040503050406030204" pitchFamily="18" charset="0"/>
                      </a:rPr>
                      <m:t>𝑡</m:t>
                    </m:r>
                  </m:oMath>
                </a14:m>
                <a:r>
                  <a:rPr lang="zh-CN" altLang="en-US" dirty="0">
                    <a:solidFill>
                      <a:srgbClr val="1D2129"/>
                    </a:solidFill>
                    <a:latin typeface="PingFangSC-Regular"/>
                  </a:rPr>
                  <a:t>的视图。其次，我们采用行人</a:t>
                </a:r>
                <a14:m>
                  <m:oMath xmlns:m="http://schemas.openxmlformats.org/officeDocument/2006/math">
                    <m:sSub>
                      <m:sSubPr>
                        <m:ctrlPr>
                          <a:rPr lang="en-US" altLang="zh-CN" i="1">
                            <a:solidFill>
                              <a:srgbClr val="1D2129"/>
                            </a:solidFill>
                            <a:latin typeface="Cambria Math" panose="02040503050406030204" pitchFamily="18" charset="0"/>
                          </a:rPr>
                        </m:ctrlPr>
                      </m:sSubPr>
                      <m:e>
                        <m:r>
                          <a:rPr lang="en-US" altLang="zh-CN" i="1">
                            <a:solidFill>
                              <a:srgbClr val="1D2129"/>
                            </a:solidFill>
                            <a:latin typeface="Cambria Math" panose="02040503050406030204" pitchFamily="18" charset="0"/>
                          </a:rPr>
                          <m:t>𝐵</m:t>
                        </m:r>
                      </m:e>
                      <m:sub>
                        <m:r>
                          <a:rPr lang="en-US" altLang="zh-CN" i="1">
                            <a:solidFill>
                              <a:srgbClr val="1D2129"/>
                            </a:solidFill>
                            <a:latin typeface="Cambria Math" panose="02040503050406030204" pitchFamily="18" charset="0"/>
                          </a:rPr>
                          <m:t>𝑡</m:t>
                        </m:r>
                      </m:sub>
                    </m:sSub>
                  </m:oMath>
                </a14:m>
                <a:r>
                  <a:rPr lang="zh-CN" altLang="en-US" dirty="0">
                    <a:solidFill>
                      <a:srgbClr val="1D2129"/>
                    </a:solidFill>
                    <a:latin typeface="PingFangSC-Regular"/>
                  </a:rPr>
                  <a:t>的当前位置，通过计算</a:t>
                </a:r>
                <a14:m>
                  <m:oMath xmlns:m="http://schemas.openxmlformats.org/officeDocument/2006/math">
                    <m:r>
                      <a:rPr lang="en-US" altLang="zh-CN" b="0" i="1" smtClean="0">
                        <a:solidFill>
                          <a:srgbClr val="1D2129"/>
                        </a:solidFill>
                        <a:latin typeface="Cambria Math" panose="02040503050406030204" pitchFamily="18" charset="0"/>
                      </a:rPr>
                      <m:t>𝑐𝑟𝑜𝑝</m:t>
                    </m:r>
                  </m:oMath>
                </a14:m>
                <a:r>
                  <a:rPr lang="en-US" altLang="zh-CN" dirty="0">
                    <a:solidFill>
                      <a:srgbClr val="1D2129"/>
                    </a:solidFill>
                    <a:latin typeface="PingFangSC-Regular"/>
                  </a:rPr>
                  <a:t>(</a:t>
                </a:r>
                <a14:m>
                  <m:oMath xmlns:m="http://schemas.openxmlformats.org/officeDocument/2006/math">
                    <m:sSub>
                      <m:sSubPr>
                        <m:ctrlPr>
                          <a:rPr lang="en-US" altLang="zh-CN" i="1" smtClean="0">
                            <a:solidFill>
                              <a:srgbClr val="1D2129"/>
                            </a:solidFill>
                            <a:latin typeface="Cambria Math" panose="02040503050406030204" pitchFamily="18" charset="0"/>
                          </a:rPr>
                        </m:ctrlPr>
                      </m:sSubPr>
                      <m:e>
                        <m:r>
                          <a:rPr lang="en-US" altLang="zh-CN" b="0" i="1" smtClean="0">
                            <a:solidFill>
                              <a:srgbClr val="1D2129"/>
                            </a:solidFill>
                            <a:latin typeface="Cambria Math" panose="02040503050406030204" pitchFamily="18" charset="0"/>
                          </a:rPr>
                          <m:t>𝐼</m:t>
                        </m:r>
                      </m:e>
                      <m:sub>
                        <m:r>
                          <a:rPr lang="en-US" altLang="zh-CN" i="1">
                            <a:solidFill>
                              <a:srgbClr val="1D2129"/>
                            </a:solidFill>
                            <a:latin typeface="Cambria Math" panose="02040503050406030204" pitchFamily="18" charset="0"/>
                          </a:rPr>
                          <m:t>𝑡</m:t>
                        </m:r>
                        <m:r>
                          <a:rPr lang="en-US" altLang="zh-CN" i="1">
                            <a:solidFill>
                              <a:srgbClr val="1D2129"/>
                            </a:solidFill>
                            <a:latin typeface="Cambria Math" panose="02040503050406030204" pitchFamily="18" charset="0"/>
                          </a:rPr>
                          <m:t>−ℓ</m:t>
                        </m:r>
                      </m:sub>
                    </m:sSub>
                    <m:r>
                      <a:rPr lang="en-US" altLang="zh-CN" b="0" i="0" smtClean="0">
                        <a:solidFill>
                          <a:srgbClr val="1D2129"/>
                        </a:solidFill>
                        <a:latin typeface="Cambria Math" panose="02040503050406030204" pitchFamily="18" charset="0"/>
                      </a:rPr>
                      <m:t>,</m:t>
                    </m:r>
                    <m:r>
                      <m:rPr>
                        <m:sty m:val="p"/>
                      </m:rPr>
                      <a:rPr lang="en-US" altLang="zh-CN" b="0" i="0" smtClean="0">
                        <a:solidFill>
                          <a:srgbClr val="1D2129"/>
                        </a:solidFill>
                        <a:latin typeface="Cambria Math" panose="02040503050406030204" pitchFamily="18" charset="0"/>
                      </a:rPr>
                      <m:t>encl</m:t>
                    </m:r>
                    <m:sSubSup>
                      <m:sSubSupPr>
                        <m:ctrlPr>
                          <a:rPr lang="en-US" altLang="zh-CN" i="1">
                            <a:solidFill>
                              <a:srgbClr val="1D2129"/>
                            </a:solidFill>
                            <a:latin typeface="Cambria Math" panose="02040503050406030204" pitchFamily="18" charset="0"/>
                          </a:rPr>
                        </m:ctrlPr>
                      </m:sSubSupPr>
                      <m:e>
                        <m:r>
                          <a:rPr lang="en-US" altLang="zh-CN" b="0" i="1" smtClean="0">
                            <a:solidFill>
                              <a:srgbClr val="1D2129"/>
                            </a:solidFill>
                            <a:latin typeface="Cambria Math" panose="02040503050406030204" pitchFamily="18" charset="0"/>
                          </a:rPr>
                          <m:t> </m:t>
                        </m:r>
                        <m:r>
                          <a:rPr lang="en-US" altLang="zh-CN" i="1">
                            <a:solidFill>
                              <a:srgbClr val="1D2129"/>
                            </a:solidFill>
                            <a:latin typeface="Cambria Math" panose="02040503050406030204" pitchFamily="18" charset="0"/>
                          </a:rPr>
                          <m:t>𝐵</m:t>
                        </m:r>
                      </m:e>
                      <m:sub>
                        <m:r>
                          <a:rPr lang="en-US" altLang="zh-CN" i="1">
                            <a:solidFill>
                              <a:srgbClr val="1D2129"/>
                            </a:solidFill>
                            <a:latin typeface="Cambria Math" panose="02040503050406030204" pitchFamily="18" charset="0"/>
                          </a:rPr>
                          <m:t>𝑡</m:t>
                        </m:r>
                        <m:r>
                          <a:rPr lang="en-US" altLang="zh-CN" i="1">
                            <a:solidFill>
                              <a:srgbClr val="1D2129"/>
                            </a:solidFill>
                            <a:latin typeface="Cambria Math" panose="02040503050406030204" pitchFamily="18" charset="0"/>
                          </a:rPr>
                          <m:t>−ℓ</m:t>
                        </m:r>
                      </m:sub>
                      <m:sup>
                        <m:r>
                          <a:rPr lang="en-US" altLang="zh-CN" i="1">
                            <a:solidFill>
                              <a:srgbClr val="1D2129"/>
                            </a:solidFill>
                            <a:latin typeface="Cambria Math" panose="02040503050406030204" pitchFamily="18" charset="0"/>
                          </a:rPr>
                          <m:t>𝑡</m:t>
                        </m:r>
                      </m:sup>
                    </m:sSubSup>
                  </m:oMath>
                </a14:m>
                <a:r>
                  <a:rPr lang="en-US" altLang="zh-CN" dirty="0">
                    <a:solidFill>
                      <a:srgbClr val="1D2129"/>
                    </a:solidFill>
                    <a:latin typeface="PingFangSC-Regular"/>
                  </a:rPr>
                  <a:t>)</a:t>
                </a:r>
                <a:r>
                  <a:rPr lang="zh-CN" altLang="en-US" dirty="0">
                    <a:solidFill>
                      <a:srgbClr val="1D2129"/>
                    </a:solidFill>
                    <a:latin typeface="PingFangSC-Regular"/>
                  </a:rPr>
                  <a:t>并在相应位置对过去的图像</a:t>
                </a:r>
                <a14:m>
                  <m:oMath xmlns:m="http://schemas.openxmlformats.org/officeDocument/2006/math">
                    <m:sSub>
                      <m:sSubPr>
                        <m:ctrlPr>
                          <a:rPr lang="en-US" altLang="zh-CN" i="1">
                            <a:solidFill>
                              <a:srgbClr val="1D2129"/>
                            </a:solidFill>
                            <a:latin typeface="Cambria Math" panose="02040503050406030204" pitchFamily="18" charset="0"/>
                          </a:rPr>
                        </m:ctrlPr>
                      </m:sSubPr>
                      <m:e>
                        <m:r>
                          <a:rPr lang="en-US" altLang="zh-CN" i="1">
                            <a:solidFill>
                              <a:srgbClr val="1D2129"/>
                            </a:solidFill>
                            <a:latin typeface="Cambria Math" panose="02040503050406030204" pitchFamily="18" charset="0"/>
                          </a:rPr>
                          <m:t>𝐼</m:t>
                        </m:r>
                      </m:e>
                      <m:sub>
                        <m:r>
                          <a:rPr lang="en-US" altLang="zh-CN" i="1">
                            <a:solidFill>
                              <a:srgbClr val="1D2129"/>
                            </a:solidFill>
                            <a:latin typeface="Cambria Math" panose="02040503050406030204" pitchFamily="18" charset="0"/>
                          </a:rPr>
                          <m:t>𝑡</m:t>
                        </m:r>
                        <m:r>
                          <a:rPr lang="en-US" altLang="zh-CN" i="1">
                            <a:solidFill>
                              <a:srgbClr val="1D2129"/>
                            </a:solidFill>
                            <a:latin typeface="Cambria Math" panose="02040503050406030204" pitchFamily="18" charset="0"/>
                          </a:rPr>
                          <m:t>−ℓ</m:t>
                        </m:r>
                      </m:sub>
                    </m:sSub>
                  </m:oMath>
                </a14:m>
                <a:r>
                  <a:rPr lang="zh-CN" altLang="en-US" dirty="0">
                    <a:solidFill>
                      <a:srgbClr val="1D2129"/>
                    </a:solidFill>
                    <a:latin typeface="PingFangSC-Regular"/>
                  </a:rPr>
                  <a:t>进行缩放：</a:t>
                </a:r>
                <a:endParaRPr lang="en-US" altLang="zh-CN" dirty="0">
                  <a:solidFill>
                    <a:srgbClr val="1D2129"/>
                  </a:solidFill>
                  <a:latin typeface="PingFangSC-Regular"/>
                </a:endParaRPr>
              </a:p>
              <a:p>
                <a:pPr/>
                <a14:m>
                  <m:oMathPara xmlns:m="http://schemas.openxmlformats.org/officeDocument/2006/math">
                    <m:oMathParaPr>
                      <m:jc m:val="centerGroup"/>
                    </m:oMathParaPr>
                    <m:oMath xmlns:m="http://schemas.openxmlformats.org/officeDocument/2006/math">
                      <m:sSub>
                        <m:sSubPr>
                          <m:ctrlPr>
                            <a:rPr lang="en-US" altLang="zh-CN" i="1" smtClean="0">
                              <a:solidFill>
                                <a:srgbClr val="1D2129"/>
                              </a:solidFill>
                              <a:latin typeface="Cambria Math" panose="02040503050406030204" pitchFamily="18" charset="0"/>
                            </a:rPr>
                          </m:ctrlPr>
                        </m:sSubPr>
                        <m:e>
                          <m:r>
                            <a:rPr lang="zh-CN" altLang="en-US" i="1" smtClean="0">
                              <a:solidFill>
                                <a:srgbClr val="1D2129"/>
                              </a:solidFill>
                              <a:latin typeface="Cambria Math" panose="02040503050406030204" pitchFamily="18" charset="0"/>
                            </a:rPr>
                            <m:t>𝒲</m:t>
                          </m:r>
                        </m:e>
                        <m:sub>
                          <m:r>
                            <a:rPr lang="en-US" altLang="zh-CN" i="1" smtClean="0">
                              <a:solidFill>
                                <a:srgbClr val="1D2129"/>
                              </a:solidFill>
                              <a:latin typeface="Cambria Math" panose="02040503050406030204" pitchFamily="18" charset="0"/>
                              <a:ea typeface="Cambria Math" panose="02040503050406030204" pitchFamily="18" charset="0"/>
                            </a:rPr>
                            <m:t>ℓ</m:t>
                          </m:r>
                        </m:sub>
                      </m:sSub>
                      <m:r>
                        <a:rPr lang="en-US" altLang="zh-CN" b="0" i="1" smtClean="0">
                          <a:solidFill>
                            <a:srgbClr val="1D2129"/>
                          </a:solidFill>
                          <a:latin typeface="Cambria Math" panose="02040503050406030204" pitchFamily="18" charset="0"/>
                        </a:rPr>
                        <m:t>=(</m:t>
                      </m:r>
                      <m:sSubSup>
                        <m:sSubSupPr>
                          <m:ctrlPr>
                            <a:rPr lang="en-US" altLang="zh-CN" i="1">
                              <a:solidFill>
                                <a:srgbClr val="1D2129"/>
                              </a:solidFill>
                              <a:latin typeface="Cambria Math" panose="02040503050406030204" pitchFamily="18" charset="0"/>
                            </a:rPr>
                          </m:ctrlPr>
                        </m:sSubSupPr>
                        <m:e>
                          <m:r>
                            <a:rPr lang="en-US" altLang="zh-CN" i="1">
                              <a:solidFill>
                                <a:srgbClr val="1D2129"/>
                              </a:solidFill>
                              <a:latin typeface="Cambria Math" panose="02040503050406030204" pitchFamily="18" charset="0"/>
                            </a:rPr>
                            <m:t>𝐵</m:t>
                          </m:r>
                        </m:e>
                        <m:sub>
                          <m:r>
                            <a:rPr lang="en-US" altLang="zh-CN" i="1">
                              <a:solidFill>
                                <a:srgbClr val="1D2129"/>
                              </a:solidFill>
                              <a:latin typeface="Cambria Math" panose="02040503050406030204" pitchFamily="18" charset="0"/>
                            </a:rPr>
                            <m:t>𝑡</m:t>
                          </m:r>
                          <m:r>
                            <a:rPr lang="en-US" altLang="zh-CN" i="1">
                              <a:solidFill>
                                <a:srgbClr val="1D2129"/>
                              </a:solidFill>
                              <a:latin typeface="Cambria Math" panose="02040503050406030204" pitchFamily="18" charset="0"/>
                            </a:rPr>
                            <m:t>−ℓ</m:t>
                          </m:r>
                        </m:sub>
                        <m:sup>
                          <m:r>
                            <a:rPr lang="en-US" altLang="zh-CN" i="1">
                              <a:solidFill>
                                <a:srgbClr val="1D2129"/>
                              </a:solidFill>
                              <a:latin typeface="Cambria Math" panose="02040503050406030204" pitchFamily="18" charset="0"/>
                            </a:rPr>
                            <m:t>𝑡</m:t>
                          </m:r>
                        </m:sup>
                      </m:sSubSup>
                      <m:r>
                        <a:rPr lang="en-US" altLang="zh-CN" b="0" i="1" smtClean="0">
                          <a:solidFill>
                            <a:srgbClr val="1D2129"/>
                          </a:solidFill>
                          <a:latin typeface="Cambria Math" panose="02040503050406030204" pitchFamily="18" charset="0"/>
                        </a:rPr>
                        <m:t>,</m:t>
                      </m:r>
                      <m:r>
                        <a:rPr lang="en-US" altLang="zh-CN" b="0" i="1" smtClean="0">
                          <a:solidFill>
                            <a:srgbClr val="1D2129"/>
                          </a:solidFill>
                          <a:latin typeface="Cambria Math" panose="02040503050406030204" pitchFamily="18" charset="0"/>
                        </a:rPr>
                        <m:t>𝑐𝑟𝑜𝑝</m:t>
                      </m:r>
                      <m:r>
                        <m:rPr>
                          <m:nor/>
                        </m:rPr>
                        <a:rPr lang="en-US" altLang="zh-CN" dirty="0">
                          <a:solidFill>
                            <a:srgbClr val="1D2129"/>
                          </a:solidFill>
                          <a:latin typeface="PingFangSC-Regular"/>
                        </a:rPr>
                        <m:t>(</m:t>
                      </m:r>
                      <m:sSub>
                        <m:sSubPr>
                          <m:ctrlPr>
                            <a:rPr lang="en-US" altLang="zh-CN" i="1">
                              <a:solidFill>
                                <a:srgbClr val="1D2129"/>
                              </a:solidFill>
                              <a:latin typeface="Cambria Math" panose="02040503050406030204" pitchFamily="18" charset="0"/>
                            </a:rPr>
                          </m:ctrlPr>
                        </m:sSubPr>
                        <m:e>
                          <m:r>
                            <a:rPr lang="en-US" altLang="zh-CN" i="1">
                              <a:solidFill>
                                <a:srgbClr val="1D2129"/>
                              </a:solidFill>
                              <a:latin typeface="Cambria Math" panose="02040503050406030204" pitchFamily="18" charset="0"/>
                            </a:rPr>
                            <m:t>𝐼</m:t>
                          </m:r>
                        </m:e>
                        <m:sub>
                          <m:r>
                            <a:rPr lang="en-US" altLang="zh-CN" i="1">
                              <a:solidFill>
                                <a:srgbClr val="1D2129"/>
                              </a:solidFill>
                              <a:latin typeface="Cambria Math" panose="02040503050406030204" pitchFamily="18" charset="0"/>
                            </a:rPr>
                            <m:t>𝑡</m:t>
                          </m:r>
                          <m:r>
                            <a:rPr lang="en-US" altLang="zh-CN" i="1">
                              <a:solidFill>
                                <a:srgbClr val="1D2129"/>
                              </a:solidFill>
                              <a:latin typeface="Cambria Math" panose="02040503050406030204" pitchFamily="18" charset="0"/>
                            </a:rPr>
                            <m:t>−ℓ</m:t>
                          </m:r>
                        </m:sub>
                      </m:sSub>
                      <m:r>
                        <a:rPr lang="en-US" altLang="zh-CN">
                          <a:solidFill>
                            <a:srgbClr val="1D2129"/>
                          </a:solidFill>
                          <a:latin typeface="Cambria Math" panose="02040503050406030204" pitchFamily="18" charset="0"/>
                        </a:rPr>
                        <m:t>,</m:t>
                      </m:r>
                      <m:r>
                        <m:rPr>
                          <m:sty m:val="p"/>
                        </m:rPr>
                        <a:rPr lang="en-US" altLang="zh-CN">
                          <a:solidFill>
                            <a:srgbClr val="1D2129"/>
                          </a:solidFill>
                          <a:latin typeface="Cambria Math" panose="02040503050406030204" pitchFamily="18" charset="0"/>
                        </a:rPr>
                        <m:t>encl</m:t>
                      </m:r>
                      <m:sSubSup>
                        <m:sSubSupPr>
                          <m:ctrlPr>
                            <a:rPr lang="en-US" altLang="zh-CN" i="1">
                              <a:solidFill>
                                <a:srgbClr val="1D2129"/>
                              </a:solidFill>
                              <a:latin typeface="Cambria Math" panose="02040503050406030204" pitchFamily="18" charset="0"/>
                            </a:rPr>
                          </m:ctrlPr>
                        </m:sSubSupPr>
                        <m:e>
                          <m:r>
                            <a:rPr lang="en-US" altLang="zh-CN" i="1">
                              <a:solidFill>
                                <a:srgbClr val="1D2129"/>
                              </a:solidFill>
                              <a:latin typeface="Cambria Math" panose="02040503050406030204" pitchFamily="18" charset="0"/>
                            </a:rPr>
                            <m:t> </m:t>
                          </m:r>
                          <m:r>
                            <a:rPr lang="en-US" altLang="zh-CN" i="1">
                              <a:solidFill>
                                <a:srgbClr val="1D2129"/>
                              </a:solidFill>
                              <a:latin typeface="Cambria Math" panose="02040503050406030204" pitchFamily="18" charset="0"/>
                            </a:rPr>
                            <m:t>𝐵</m:t>
                          </m:r>
                        </m:e>
                        <m:sub>
                          <m:r>
                            <a:rPr lang="en-US" altLang="zh-CN" i="1">
                              <a:solidFill>
                                <a:srgbClr val="1D2129"/>
                              </a:solidFill>
                              <a:latin typeface="Cambria Math" panose="02040503050406030204" pitchFamily="18" charset="0"/>
                            </a:rPr>
                            <m:t>𝑡</m:t>
                          </m:r>
                          <m:r>
                            <a:rPr lang="en-US" altLang="zh-CN" i="1">
                              <a:solidFill>
                                <a:srgbClr val="1D2129"/>
                              </a:solidFill>
                              <a:latin typeface="Cambria Math" panose="02040503050406030204" pitchFamily="18" charset="0"/>
                            </a:rPr>
                            <m:t>−ℓ</m:t>
                          </m:r>
                        </m:sub>
                        <m:sup>
                          <m:r>
                            <a:rPr lang="en-US" altLang="zh-CN" i="1">
                              <a:solidFill>
                                <a:srgbClr val="1D2129"/>
                              </a:solidFill>
                              <a:latin typeface="Cambria Math" panose="02040503050406030204" pitchFamily="18" charset="0"/>
                            </a:rPr>
                            <m:t>𝑡</m:t>
                          </m:r>
                        </m:sup>
                      </m:sSubSup>
                      <m:r>
                        <m:rPr>
                          <m:nor/>
                        </m:rPr>
                        <a:rPr lang="en-US" altLang="zh-CN" dirty="0">
                          <a:solidFill>
                            <a:srgbClr val="1D2129"/>
                          </a:solidFill>
                          <a:latin typeface="PingFangSC-Regular"/>
                        </a:rPr>
                        <m:t>)</m:t>
                      </m:r>
                      <m:r>
                        <m:rPr>
                          <m:nor/>
                        </m:rPr>
                        <a:rPr lang="en-US" altLang="zh-CN" b="0" i="0" dirty="0" smtClean="0">
                          <a:solidFill>
                            <a:srgbClr val="1D2129"/>
                          </a:solidFill>
                          <a:latin typeface="PingFangSC-Regular"/>
                        </a:rPr>
                        <m:t>)</m:t>
                      </m:r>
                    </m:oMath>
                  </m:oMathPara>
                </a14:m>
                <a:endParaRPr lang="en-US" altLang="zh-CN" dirty="0">
                  <a:solidFill>
                    <a:srgbClr val="1D2129"/>
                  </a:solidFill>
                  <a:latin typeface="PingFangSC-Regular"/>
                </a:endParaRPr>
              </a:p>
              <a:p>
                <a:r>
                  <a:rPr lang="zh-CN" altLang="en-US" b="0" i="0" dirty="0">
                    <a:solidFill>
                      <a:srgbClr val="1D2129"/>
                    </a:solidFill>
                    <a:effectLst/>
                    <a:latin typeface="PingFangSC-Regular"/>
                  </a:rPr>
                  <a:t>它模拟从当前视角在时刻</a:t>
                </a:r>
                <a14:m>
                  <m:oMath xmlns:m="http://schemas.openxmlformats.org/officeDocument/2006/math">
                    <m:r>
                      <a:rPr lang="en-US" altLang="zh-CN" b="0" i="1" smtClean="0">
                        <a:solidFill>
                          <a:srgbClr val="1D2129"/>
                        </a:solidFill>
                        <a:latin typeface="Cambria Math" panose="02040503050406030204" pitchFamily="18" charset="0"/>
                      </a:rPr>
                      <m:t>𝑡</m:t>
                    </m:r>
                  </m:oMath>
                </a14:m>
                <a:r>
                  <a:rPr lang="en-US" altLang="zh-CN" b="0" i="0" dirty="0">
                    <a:solidFill>
                      <a:srgbClr val="1D2129"/>
                    </a:solidFill>
                    <a:effectLst/>
                    <a:latin typeface="PingFangSC-Regular"/>
                  </a:rPr>
                  <a:t>(</a:t>
                </a:r>
                <a:r>
                  <a:rPr lang="zh-CN" altLang="en-US" b="0" i="0" dirty="0">
                    <a:solidFill>
                      <a:srgbClr val="1D2129"/>
                    </a:solidFill>
                    <a:effectLst/>
                    <a:latin typeface="PingFangSC-Regular"/>
                  </a:rPr>
                  <a:t>即摄像机不移动</a:t>
                </a:r>
                <a:r>
                  <a:rPr lang="en-US" altLang="zh-CN" b="0" i="0" dirty="0">
                    <a:solidFill>
                      <a:srgbClr val="1D2129"/>
                    </a:solidFill>
                    <a:effectLst/>
                    <a:latin typeface="PingFangSC-Regular"/>
                  </a:rPr>
                  <a:t>)</a:t>
                </a:r>
                <a:r>
                  <a:rPr lang="zh-CN" altLang="en-US" b="0" i="0" dirty="0">
                    <a:solidFill>
                      <a:srgbClr val="1D2129"/>
                    </a:solidFill>
                    <a:effectLst/>
                    <a:latin typeface="PingFangSC-Regular"/>
                  </a:rPr>
                  <a:t>观察时刻</a:t>
                </a:r>
                <a14:m>
                  <m:oMath xmlns:m="http://schemas.openxmlformats.org/officeDocument/2006/math">
                    <m:r>
                      <a:rPr lang="en-US" altLang="zh-CN" i="1">
                        <a:solidFill>
                          <a:srgbClr val="1D2129"/>
                        </a:solidFill>
                        <a:latin typeface="Cambria Math" panose="02040503050406030204" pitchFamily="18" charset="0"/>
                      </a:rPr>
                      <m:t>𝑡</m:t>
                    </m:r>
                    <m:r>
                      <a:rPr lang="en-US" altLang="zh-CN" i="1">
                        <a:solidFill>
                          <a:srgbClr val="1D2129"/>
                        </a:solidFill>
                        <a:latin typeface="Cambria Math" panose="02040503050406030204" pitchFamily="18" charset="0"/>
                      </a:rPr>
                      <m:t>−ℓ</m:t>
                    </m:r>
                  </m:oMath>
                </a14:m>
                <a:r>
                  <a:rPr lang="zh-CN" altLang="en-US" b="0" i="0" dirty="0">
                    <a:solidFill>
                      <a:srgbClr val="1D2129"/>
                    </a:solidFill>
                    <a:effectLst/>
                    <a:latin typeface="PingFangSC-Regular"/>
                  </a:rPr>
                  <a:t>的行人和相应的边界框</a:t>
                </a:r>
                <a:r>
                  <a:rPr lang="zh-CN" altLang="en-US" dirty="0">
                    <a:solidFill>
                      <a:srgbClr val="1D2129"/>
                    </a:solidFill>
                    <a:latin typeface="PingFangSC-Regular"/>
                  </a:rPr>
                  <a:t>。</a:t>
                </a:r>
                <a:endParaRPr lang="en-US" altLang="zh-CN" dirty="0">
                  <a:solidFill>
                    <a:srgbClr val="1D2129"/>
                  </a:solidFill>
                  <a:latin typeface="PingFangSC-Regular"/>
                </a:endParaRPr>
              </a:p>
              <a:p>
                <a:r>
                  <a:rPr lang="zh-CN" altLang="en-US" b="0" i="0" dirty="0">
                    <a:solidFill>
                      <a:srgbClr val="1D2129"/>
                    </a:solidFill>
                    <a:effectLst/>
                    <a:latin typeface="PingFangSC-Regular"/>
                  </a:rPr>
                  <a:t>网络</a:t>
                </a:r>
                <a14:m>
                  <m:oMath xmlns:m="http://schemas.openxmlformats.org/officeDocument/2006/math">
                    <m:r>
                      <m:rPr>
                        <m:sty m:val="p"/>
                      </m:rPr>
                      <a:rPr lang="el-GR" altLang="zh-CN" i="1" smtClean="0">
                        <a:latin typeface="Cambria Math" panose="02040503050406030204" pitchFamily="18" charset="0"/>
                        <a:ea typeface="Cambria Math" panose="02040503050406030204" pitchFamily="18" charset="0"/>
                      </a:rPr>
                      <m:t>Γ</m:t>
                    </m:r>
                  </m:oMath>
                </a14:m>
                <a:r>
                  <a:rPr lang="zh-CN" altLang="en-US" b="0" i="0" dirty="0">
                    <a:solidFill>
                      <a:srgbClr val="1D2129"/>
                    </a:solidFill>
                    <a:effectLst/>
                    <a:latin typeface="PingFangSC-Regular"/>
                  </a:rPr>
                  <a:t>将这类观测的整个序列作为输入</a:t>
                </a:r>
                <a:r>
                  <a:rPr lang="en-US" altLang="zh-CN" b="0" i="0" dirty="0">
                    <a:solidFill>
                      <a:srgbClr val="1D2129"/>
                    </a:solidFill>
                    <a:effectLst/>
                    <a:latin typeface="PingFangSC-Regular"/>
                  </a:rPr>
                  <a:t>:</a:t>
                </a:r>
              </a:p>
              <a:p>
                <a:pPr/>
                <a14:m>
                  <m:oMathPara xmlns:m="http://schemas.openxmlformats.org/officeDocument/2006/math">
                    <m:oMathParaPr>
                      <m:jc m:val="centerGroup"/>
                    </m:oMathParaPr>
                    <m:oMath xmlns:m="http://schemas.openxmlformats.org/officeDocument/2006/math">
                      <m:d>
                        <m:dPr>
                          <m:ctrlPr>
                            <a:rPr lang="en-US" altLang="zh-CN" b="0" i="1" smtClean="0">
                              <a:solidFill>
                                <a:srgbClr val="1D2129"/>
                              </a:solidFill>
                              <a:latin typeface="Cambria Math" panose="02040503050406030204" pitchFamily="18" charset="0"/>
                            </a:rPr>
                          </m:ctrlPr>
                        </m:dPr>
                        <m:e>
                          <m:r>
                            <a:rPr lang="en-US" altLang="zh-CN" b="0" i="1" smtClean="0">
                              <a:solidFill>
                                <a:srgbClr val="1D2129"/>
                              </a:solidFill>
                              <a:latin typeface="Cambria Math" panose="02040503050406030204" pitchFamily="18" charset="0"/>
                            </a:rPr>
                            <m:t>𝑉</m:t>
                          </m:r>
                          <m:r>
                            <a:rPr lang="en-US" altLang="zh-CN" b="0" i="1" smtClean="0">
                              <a:solidFill>
                                <a:srgbClr val="1D2129"/>
                              </a:solidFill>
                              <a:latin typeface="Cambria Math" panose="02040503050406030204" pitchFamily="18" charset="0"/>
                            </a:rPr>
                            <m:t>,</m:t>
                          </m:r>
                          <m:r>
                            <a:rPr lang="en-US" altLang="zh-CN" b="0" i="1" smtClean="0">
                              <a:solidFill>
                                <a:srgbClr val="1D2129"/>
                              </a:solidFill>
                              <a:latin typeface="Cambria Math" panose="02040503050406030204" pitchFamily="18" charset="0"/>
                            </a:rPr>
                            <m:t>𝐴</m:t>
                          </m:r>
                        </m:e>
                      </m:d>
                      <m:r>
                        <a:rPr lang="en-US" altLang="zh-CN" b="0" i="1" smtClean="0">
                          <a:solidFill>
                            <a:srgbClr val="1D2129"/>
                          </a:solidFill>
                          <a:latin typeface="Cambria Math" panose="02040503050406030204" pitchFamily="18" charset="0"/>
                        </a:rPr>
                        <m:t>=</m:t>
                      </m:r>
                      <m:r>
                        <m:rPr>
                          <m:sty m:val="p"/>
                        </m:rPr>
                        <a:rPr lang="el-GR" altLang="zh-CN" i="1">
                          <a:latin typeface="Cambria Math" panose="02040503050406030204" pitchFamily="18" charset="0"/>
                          <a:ea typeface="Cambria Math" panose="02040503050406030204" pitchFamily="18" charset="0"/>
                        </a:rPr>
                        <m:t>Γ</m:t>
                      </m:r>
                      <m:r>
                        <a:rPr lang="en-US" altLang="zh-CN" b="0" i="1" smtClean="0">
                          <a:latin typeface="Cambria Math" panose="02040503050406030204" pitchFamily="18" charset="0"/>
                          <a:ea typeface="Cambria Math" panose="02040503050406030204" pitchFamily="18" charset="0"/>
                        </a:rPr>
                        <m:t>(</m:t>
                      </m:r>
                      <m:sSub>
                        <m:sSubPr>
                          <m:ctrlPr>
                            <a:rPr lang="en-US" altLang="zh-CN" i="1">
                              <a:solidFill>
                                <a:srgbClr val="1D2129"/>
                              </a:solidFill>
                              <a:latin typeface="Cambria Math" panose="02040503050406030204" pitchFamily="18" charset="0"/>
                            </a:rPr>
                          </m:ctrlPr>
                        </m:sSubPr>
                        <m:e>
                          <m:r>
                            <a:rPr lang="zh-CN" altLang="en-US" i="1">
                              <a:solidFill>
                                <a:srgbClr val="1D2129"/>
                              </a:solidFill>
                              <a:latin typeface="Cambria Math" panose="02040503050406030204" pitchFamily="18" charset="0"/>
                            </a:rPr>
                            <m:t>𝒲</m:t>
                          </m:r>
                        </m:e>
                        <m:sub>
                          <m:r>
                            <a:rPr lang="en-US" altLang="zh-CN" b="0" i="1" smtClean="0">
                              <a:solidFill>
                                <a:srgbClr val="1D2129"/>
                              </a:solidFill>
                              <a:latin typeface="Cambria Math" panose="02040503050406030204" pitchFamily="18" charset="0"/>
                            </a:rPr>
                            <m:t>𝑡</m:t>
                          </m:r>
                          <m:r>
                            <a:rPr lang="en-US" altLang="zh-CN" b="0" i="1" smtClean="0">
                              <a:solidFill>
                                <a:srgbClr val="1D2129"/>
                              </a:solidFill>
                              <a:latin typeface="Cambria Math" panose="02040503050406030204" pitchFamily="18" charset="0"/>
                            </a:rPr>
                            <m:t>−</m:t>
                          </m:r>
                          <m:r>
                            <a:rPr lang="en-US" altLang="zh-CN" b="0" i="1" smtClean="0">
                              <a:solidFill>
                                <a:srgbClr val="1D2129"/>
                              </a:solidFill>
                              <a:latin typeface="Cambria Math" panose="02040503050406030204" pitchFamily="18" charset="0"/>
                            </a:rPr>
                            <m:t>𝐿</m:t>
                          </m:r>
                        </m:sub>
                      </m:sSub>
                      <m:r>
                        <a:rPr lang="en-US" altLang="zh-CN" b="0" i="1" smtClean="0">
                          <a:solidFill>
                            <a:srgbClr val="1D2129"/>
                          </a:solidFill>
                          <a:latin typeface="Cambria Math" panose="02040503050406030204" pitchFamily="18" charset="0"/>
                          <a:ea typeface="Cambria Math" panose="02040503050406030204" pitchFamily="18" charset="0"/>
                        </a:rPr>
                        <m:t>,…,</m:t>
                      </m:r>
                      <m:sSub>
                        <m:sSubPr>
                          <m:ctrlPr>
                            <a:rPr lang="en-US" altLang="zh-CN" i="1">
                              <a:solidFill>
                                <a:srgbClr val="1D2129"/>
                              </a:solidFill>
                              <a:latin typeface="Cambria Math" panose="02040503050406030204" pitchFamily="18" charset="0"/>
                            </a:rPr>
                          </m:ctrlPr>
                        </m:sSubPr>
                        <m:e>
                          <m:r>
                            <a:rPr lang="zh-CN" altLang="en-US" i="1">
                              <a:solidFill>
                                <a:srgbClr val="1D2129"/>
                              </a:solidFill>
                              <a:latin typeface="Cambria Math" panose="02040503050406030204" pitchFamily="18" charset="0"/>
                            </a:rPr>
                            <m:t>𝒲</m:t>
                          </m:r>
                        </m:e>
                        <m:sub>
                          <m:r>
                            <a:rPr lang="en-US" altLang="zh-CN" i="1">
                              <a:solidFill>
                                <a:srgbClr val="1D2129"/>
                              </a:solidFill>
                              <a:latin typeface="Cambria Math" panose="02040503050406030204" pitchFamily="18" charset="0"/>
                            </a:rPr>
                            <m:t>𝑡</m:t>
                          </m:r>
                          <m:r>
                            <a:rPr lang="en-US" altLang="zh-CN" i="1">
                              <a:solidFill>
                                <a:srgbClr val="1D2129"/>
                              </a:solidFill>
                              <a:latin typeface="Cambria Math" panose="02040503050406030204" pitchFamily="18" charset="0"/>
                            </a:rPr>
                            <m:t>−1</m:t>
                          </m:r>
                        </m:sub>
                      </m:sSub>
                      <m:r>
                        <a:rPr lang="en-US" altLang="zh-CN" b="0" i="1" smtClean="0">
                          <a:solidFill>
                            <a:srgbClr val="1D2129"/>
                          </a:solidFill>
                          <a:latin typeface="Cambria Math" panose="02040503050406030204" pitchFamily="18" charset="0"/>
                        </a:rPr>
                        <m:t>,</m:t>
                      </m:r>
                      <m:sSub>
                        <m:sSubPr>
                          <m:ctrlPr>
                            <a:rPr lang="en-US" altLang="zh-CN" i="1">
                              <a:solidFill>
                                <a:srgbClr val="1D2129"/>
                              </a:solidFill>
                              <a:latin typeface="Cambria Math" panose="02040503050406030204" pitchFamily="18" charset="0"/>
                            </a:rPr>
                          </m:ctrlPr>
                        </m:sSubPr>
                        <m:e>
                          <m:r>
                            <a:rPr lang="zh-CN" altLang="en-US" i="1">
                              <a:solidFill>
                                <a:srgbClr val="1D2129"/>
                              </a:solidFill>
                              <a:latin typeface="Cambria Math" panose="02040503050406030204" pitchFamily="18" charset="0"/>
                            </a:rPr>
                            <m:t>𝒲</m:t>
                          </m:r>
                        </m:e>
                        <m:sub>
                          <m:r>
                            <a:rPr lang="en-US" altLang="zh-CN" i="1">
                              <a:solidFill>
                                <a:srgbClr val="1D2129"/>
                              </a:solidFill>
                              <a:latin typeface="Cambria Math" panose="02040503050406030204" pitchFamily="18" charset="0"/>
                            </a:rPr>
                            <m:t>𝑡</m:t>
                          </m:r>
                        </m:sub>
                      </m:sSub>
                      <m:r>
                        <a:rPr lang="en-US" altLang="zh-CN" b="0" i="1" smtClean="0">
                          <a:solidFill>
                            <a:srgbClr val="1D2129"/>
                          </a:solidFill>
                          <a:latin typeface="Cambria Math" panose="02040503050406030204" pitchFamily="18" charset="0"/>
                        </a:rPr>
                        <m:t>)</m:t>
                      </m:r>
                    </m:oMath>
                  </m:oMathPara>
                </a14:m>
                <a:endParaRPr lang="en-US" altLang="zh-CN" dirty="0">
                  <a:solidFill>
                    <a:srgbClr val="1D2129"/>
                  </a:solidFill>
                  <a:latin typeface="PingFangSC-Regular"/>
                </a:endParaRPr>
              </a:p>
            </p:txBody>
          </p:sp>
        </mc:Choice>
        <mc:Fallback xmlns="">
          <p:sp>
            <p:nvSpPr>
              <p:cNvPr id="9" name="文本框 8">
                <a:extLst>
                  <a:ext uri="{FF2B5EF4-FFF2-40B4-BE49-F238E27FC236}">
                    <a16:creationId xmlns:a16="http://schemas.microsoft.com/office/drawing/2014/main" id="{AF226A22-BC15-442C-07B3-1F5B6CD50BAC}"/>
                  </a:ext>
                </a:extLst>
              </p:cNvPr>
              <p:cNvSpPr txBox="1">
                <a:spLocks noRot="1" noChangeAspect="1" noMove="1" noResize="1" noEditPoints="1" noAdjustHandles="1" noChangeArrowheads="1" noChangeShapeType="1" noTextEdit="1"/>
              </p:cNvSpPr>
              <p:nvPr/>
            </p:nvSpPr>
            <p:spPr>
              <a:xfrm>
                <a:off x="341718" y="1626687"/>
                <a:ext cx="8640575" cy="2350259"/>
              </a:xfrm>
              <a:prstGeom prst="rect">
                <a:avLst/>
              </a:prstGeom>
              <a:blipFill>
                <a:blip r:embed="rId4"/>
                <a:stretch>
                  <a:fillRect l="-565" t="-2078" r="-3246" b="-129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067434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研究方法</a:t>
            </a:r>
            <a:endParaRPr lang="en-US" altLang="zh-CN" dirty="0"/>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3" name="文本框 2">
            <a:extLst>
              <a:ext uri="{FF2B5EF4-FFF2-40B4-BE49-F238E27FC236}">
                <a16:creationId xmlns:a16="http://schemas.microsoft.com/office/drawing/2014/main" id="{63C59FD9-3AAA-C21A-20AA-C8306AB257C5}"/>
              </a:ext>
            </a:extLst>
          </p:cNvPr>
          <p:cNvSpPr txBox="1"/>
          <p:nvPr/>
        </p:nvSpPr>
        <p:spPr>
          <a:xfrm>
            <a:off x="455675" y="669780"/>
            <a:ext cx="6771502" cy="369332"/>
          </a:xfrm>
          <a:prstGeom prst="rect">
            <a:avLst/>
          </a:prstGeom>
          <a:noFill/>
        </p:spPr>
        <p:txBody>
          <a:bodyPr wrap="square">
            <a:spAutoFit/>
          </a:bodyPr>
          <a:lstStyle/>
          <a:p>
            <a:r>
              <a:rPr lang="zh-CN" altLang="en-US" dirty="0">
                <a:solidFill>
                  <a:srgbClr val="1D2129"/>
                </a:solidFill>
                <a:latin typeface="PingFangSC-Regular"/>
              </a:rPr>
              <a:t>归一化与轨迹预测（</a:t>
            </a:r>
            <a:r>
              <a:rPr lang="en-US" altLang="zh-CN" dirty="0">
                <a:solidFill>
                  <a:srgbClr val="1D2129"/>
                </a:solidFill>
                <a:latin typeface="PingFangSC-Regular"/>
              </a:rPr>
              <a:t>Normalization and Trajectory Prediction</a:t>
            </a:r>
            <a:r>
              <a:rPr lang="zh-CN" altLang="en-US" dirty="0">
                <a:solidFill>
                  <a:srgbClr val="1D2129"/>
                </a:solidFill>
                <a:latin typeface="PingFangSC-Regular"/>
              </a:rPr>
              <a:t>）</a:t>
            </a:r>
            <a:endParaRPr lang="zh-CN" altLang="en-US" dirty="0"/>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AF226A22-BC15-442C-07B3-1F5B6CD50BAC}"/>
                  </a:ext>
                </a:extLst>
              </p:cNvPr>
              <p:cNvSpPr txBox="1"/>
              <p:nvPr/>
            </p:nvSpPr>
            <p:spPr>
              <a:xfrm>
                <a:off x="341718" y="1626687"/>
                <a:ext cx="8640575" cy="2540696"/>
              </a:xfrm>
              <a:prstGeom prst="rect">
                <a:avLst/>
              </a:prstGeom>
              <a:noFill/>
            </p:spPr>
            <p:txBody>
              <a:bodyPr wrap="square">
                <a:spAutoFit/>
              </a:bodyPr>
              <a:lstStyle/>
              <a:p>
                <a:r>
                  <a:rPr lang="en-US" altLang="zh-CN" dirty="0">
                    <a:solidFill>
                      <a:srgbClr val="1D2129"/>
                    </a:solidFill>
                    <a:latin typeface="PingFangSC-Regular"/>
                  </a:rPr>
                  <a:t>Implementation details:</a:t>
                </a:r>
                <a:r>
                  <a:rPr lang="zh-CN" altLang="en-US" b="0" i="0" dirty="0">
                    <a:solidFill>
                      <a:srgbClr val="1D2129"/>
                    </a:solidFill>
                    <a:effectLst/>
                    <a:latin typeface="PingFangSC-Regular"/>
                  </a:rPr>
                  <a:t>网络</a:t>
                </a:r>
                <a14:m>
                  <m:oMath xmlns:m="http://schemas.openxmlformats.org/officeDocument/2006/math">
                    <m:r>
                      <m:rPr>
                        <m:sty m:val="p"/>
                      </m:rPr>
                      <a:rPr lang="el-GR" altLang="zh-CN" i="1" smtClean="0">
                        <a:latin typeface="Cambria Math" panose="02040503050406030204" pitchFamily="18" charset="0"/>
                        <a:ea typeface="Cambria Math" panose="02040503050406030204" pitchFamily="18" charset="0"/>
                      </a:rPr>
                      <m:t>Γ</m:t>
                    </m:r>
                  </m:oMath>
                </a14:m>
                <a:r>
                  <a:rPr lang="zh-CN" altLang="en-US" b="0" i="0" dirty="0">
                    <a:solidFill>
                      <a:srgbClr val="1D2129"/>
                    </a:solidFill>
                    <a:effectLst/>
                    <a:latin typeface="PingFangSC-Regular"/>
                  </a:rPr>
                  <a:t>是一个简单的</a:t>
                </a:r>
                <a:r>
                  <a:rPr lang="en-US" altLang="zh-CN" b="0" i="0" dirty="0">
                    <a:solidFill>
                      <a:srgbClr val="1D2129"/>
                    </a:solidFill>
                    <a:effectLst/>
                    <a:latin typeface="PingFangSC-Regular"/>
                  </a:rPr>
                  <a:t>ResNet-18</a:t>
                </a:r>
                <a:r>
                  <a:rPr lang="zh-CN" altLang="en-US" b="0" i="0" dirty="0">
                    <a:solidFill>
                      <a:srgbClr val="1D2129"/>
                    </a:solidFill>
                    <a:effectLst/>
                    <a:latin typeface="PingFangSC-Regular"/>
                  </a:rPr>
                  <a:t>网络，其中图像</a:t>
                </a:r>
                <a:r>
                  <a:rPr lang="zh-CN" altLang="en-US" dirty="0">
                    <a:solidFill>
                      <a:srgbClr val="1D2129"/>
                    </a:solidFill>
                    <a:latin typeface="PingFangSC-Regular"/>
                  </a:rPr>
                  <a:t>块</a:t>
                </a:r>
                <a:r>
                  <a:rPr lang="zh-CN" altLang="en-US" b="0" i="0" dirty="0">
                    <a:solidFill>
                      <a:srgbClr val="1D2129"/>
                    </a:solidFill>
                    <a:effectLst/>
                    <a:latin typeface="PingFangSC-Regular"/>
                  </a:rPr>
                  <a:t>被单独处理，每张图像生成</a:t>
                </a:r>
                <a:r>
                  <a:rPr lang="en-US" altLang="zh-CN" b="0" i="0" dirty="0">
                    <a:solidFill>
                      <a:srgbClr val="1D2129"/>
                    </a:solidFill>
                    <a:effectLst/>
                    <a:latin typeface="PingFangSC-Regular"/>
                  </a:rPr>
                  <a:t>512</a:t>
                </a:r>
                <a:r>
                  <a:rPr lang="zh-CN" altLang="en-US" b="0" i="0" dirty="0">
                    <a:solidFill>
                      <a:srgbClr val="1D2129"/>
                    </a:solidFill>
                    <a:effectLst/>
                    <a:latin typeface="PingFangSC-Regular"/>
                  </a:rPr>
                  <a:t>个特征，将其连接形成</a:t>
                </a:r>
                <a14:m>
                  <m:oMath xmlns:m="http://schemas.openxmlformats.org/officeDocument/2006/math">
                    <m:r>
                      <a:rPr lang="en-US" altLang="zh-CN" b="0" i="1" smtClean="0">
                        <a:solidFill>
                          <a:srgbClr val="1D2129"/>
                        </a:solidFill>
                        <a:effectLst/>
                        <a:latin typeface="Cambria Math" panose="02040503050406030204" pitchFamily="18" charset="0"/>
                      </a:rPr>
                      <m:t>512</m:t>
                    </m:r>
                    <m:r>
                      <a:rPr lang="en-US" altLang="zh-CN" b="0" i="1" smtClean="0">
                        <a:solidFill>
                          <a:srgbClr val="1D2129"/>
                        </a:solidFill>
                        <a:effectLst/>
                        <a:latin typeface="Cambria Math" panose="02040503050406030204" pitchFamily="18" charset="0"/>
                        <a:ea typeface="Cambria Math" panose="02040503050406030204" pitchFamily="18" charset="0"/>
                      </a:rPr>
                      <m:t>×(</m:t>
                    </m:r>
                    <m:r>
                      <a:rPr lang="en-US" altLang="zh-CN" b="0" i="1" smtClean="0">
                        <a:solidFill>
                          <a:srgbClr val="1D2129"/>
                        </a:solidFill>
                        <a:effectLst/>
                        <a:latin typeface="Cambria Math" panose="02040503050406030204" pitchFamily="18" charset="0"/>
                        <a:ea typeface="Cambria Math" panose="02040503050406030204" pitchFamily="18" charset="0"/>
                      </a:rPr>
                      <m:t>𝐿</m:t>
                    </m:r>
                    <m:r>
                      <a:rPr lang="en-US" altLang="zh-CN" b="0" i="1" smtClean="0">
                        <a:solidFill>
                          <a:srgbClr val="1D2129"/>
                        </a:solidFill>
                        <a:effectLst/>
                        <a:latin typeface="Cambria Math" panose="02040503050406030204" pitchFamily="18" charset="0"/>
                        <a:ea typeface="Cambria Math" panose="02040503050406030204" pitchFamily="18" charset="0"/>
                      </a:rPr>
                      <m:t>+1)</m:t>
                    </m:r>
                  </m:oMath>
                </a14:m>
                <a:r>
                  <a:rPr lang="zh-CN" altLang="en-US" b="0" i="0" dirty="0">
                    <a:solidFill>
                      <a:srgbClr val="1D2129"/>
                    </a:solidFill>
                    <a:effectLst/>
                    <a:latin typeface="PingFangSC-Regular"/>
                  </a:rPr>
                  <a:t>矩阵，其中</a:t>
                </a:r>
                <a14:m>
                  <m:oMath xmlns:m="http://schemas.openxmlformats.org/officeDocument/2006/math">
                    <m:r>
                      <a:rPr lang="en-US" altLang="zh-CN" i="1">
                        <a:solidFill>
                          <a:srgbClr val="1D2129"/>
                        </a:solidFill>
                        <a:latin typeface="Cambria Math" panose="02040503050406030204" pitchFamily="18" charset="0"/>
                        <a:ea typeface="Cambria Math" panose="02040503050406030204" pitchFamily="18" charset="0"/>
                      </a:rPr>
                      <m:t>𝐿</m:t>
                    </m:r>
                  </m:oMath>
                </a14:m>
                <a:r>
                  <a:rPr lang="zh-CN" altLang="en-US" b="0" i="0" dirty="0">
                    <a:solidFill>
                      <a:srgbClr val="1D2129"/>
                    </a:solidFill>
                    <a:effectLst/>
                    <a:latin typeface="PingFangSC-Regular"/>
                  </a:rPr>
                  <a:t>为观察长度</a:t>
                </a:r>
                <a:r>
                  <a:rPr lang="en-US" altLang="zh-CN" b="0" i="0" dirty="0">
                    <a:solidFill>
                      <a:srgbClr val="1D2129"/>
                    </a:solidFill>
                    <a:effectLst/>
                    <a:latin typeface="PingFangSC-Regular"/>
                  </a:rPr>
                  <a:t>(</a:t>
                </a:r>
                <a:r>
                  <a:rPr lang="zh-CN" altLang="en-US" b="0" i="0" dirty="0">
                    <a:solidFill>
                      <a:srgbClr val="1D2129"/>
                    </a:solidFill>
                    <a:effectLst/>
                    <a:latin typeface="PingFangSC-Regular"/>
                  </a:rPr>
                  <a:t>过去观察图像的数量</a:t>
                </a:r>
                <a:r>
                  <a:rPr lang="en-US" altLang="zh-CN" b="0" i="0" dirty="0">
                    <a:solidFill>
                      <a:srgbClr val="1D2129"/>
                    </a:solidFill>
                    <a:effectLst/>
                    <a:latin typeface="PingFangSC-Regular"/>
                  </a:rPr>
                  <a:t>)</a:t>
                </a:r>
                <a:r>
                  <a:rPr lang="zh-CN" altLang="en-US" b="0" i="0" dirty="0">
                    <a:solidFill>
                      <a:srgbClr val="1D2129"/>
                    </a:solidFill>
                    <a:effectLst/>
                    <a:latin typeface="PingFangSC-Regular"/>
                  </a:rPr>
                  <a:t>。该矩阵与观测到的边界框坐标一起被平面化为单个</a:t>
                </a:r>
                <a14:m>
                  <m:oMath xmlns:m="http://schemas.openxmlformats.org/officeDocument/2006/math">
                    <m:r>
                      <a:rPr lang="en-US" altLang="zh-CN" b="0" i="1" dirty="0" smtClean="0">
                        <a:solidFill>
                          <a:srgbClr val="1D2129"/>
                        </a:solidFill>
                        <a:effectLst/>
                        <a:latin typeface="Cambria Math" panose="02040503050406030204" pitchFamily="18" charset="0"/>
                      </a:rPr>
                      <m:t>(512 + 4)× (</m:t>
                    </m:r>
                    <m:r>
                      <a:rPr lang="en-US" altLang="zh-CN" b="0" i="1" dirty="0" smtClean="0">
                        <a:solidFill>
                          <a:srgbClr val="1D2129"/>
                        </a:solidFill>
                        <a:effectLst/>
                        <a:latin typeface="Cambria Math" panose="02040503050406030204" pitchFamily="18" charset="0"/>
                      </a:rPr>
                      <m:t>𝐿</m:t>
                    </m:r>
                    <m:r>
                      <a:rPr lang="en-US" altLang="zh-CN" b="0" i="1" dirty="0" smtClean="0">
                        <a:solidFill>
                          <a:srgbClr val="1D2129"/>
                        </a:solidFill>
                        <a:effectLst/>
                        <a:latin typeface="Cambria Math" panose="02040503050406030204" pitchFamily="18" charset="0"/>
                      </a:rPr>
                      <m:t> + 1)</m:t>
                    </m:r>
                  </m:oMath>
                </a14:m>
                <a:r>
                  <a:rPr lang="zh-CN" altLang="en-US" b="0" i="0" dirty="0">
                    <a:solidFill>
                      <a:srgbClr val="1D2129"/>
                    </a:solidFill>
                    <a:effectLst/>
                    <a:latin typeface="PingFangSC-Regular"/>
                  </a:rPr>
                  <a:t>向量，并通过两个完全连接的层来生成最终的预测</a:t>
                </a:r>
                <a14:m>
                  <m:oMath xmlns:m="http://schemas.openxmlformats.org/officeDocument/2006/math">
                    <m:r>
                      <a:rPr lang="en-US" altLang="zh-CN" b="0" i="1" dirty="0" smtClean="0">
                        <a:solidFill>
                          <a:srgbClr val="1D2129"/>
                        </a:solidFill>
                        <a:effectLst/>
                        <a:latin typeface="Cambria Math" panose="02040503050406030204" pitchFamily="18" charset="0"/>
                      </a:rPr>
                      <m:t>(</m:t>
                    </m:r>
                    <m:r>
                      <a:rPr lang="en-US" altLang="zh-CN" b="0" i="1" dirty="0" smtClean="0">
                        <a:solidFill>
                          <a:srgbClr val="1D2129"/>
                        </a:solidFill>
                        <a:effectLst/>
                        <a:latin typeface="Cambria Math" panose="02040503050406030204" pitchFamily="18" charset="0"/>
                      </a:rPr>
                      <m:t>𝑉</m:t>
                    </m:r>
                    <m:r>
                      <a:rPr lang="en-US" altLang="zh-CN" b="0" i="1" dirty="0" smtClean="0">
                        <a:solidFill>
                          <a:srgbClr val="1D2129"/>
                        </a:solidFill>
                        <a:effectLst/>
                        <a:latin typeface="Cambria Math" panose="02040503050406030204" pitchFamily="18" charset="0"/>
                      </a:rPr>
                      <m:t>, </m:t>
                    </m:r>
                    <m:r>
                      <a:rPr lang="en-US" altLang="zh-CN" b="0" i="1" dirty="0" smtClean="0">
                        <a:solidFill>
                          <a:srgbClr val="1D2129"/>
                        </a:solidFill>
                        <a:effectLst/>
                        <a:latin typeface="Cambria Math" panose="02040503050406030204" pitchFamily="18" charset="0"/>
                      </a:rPr>
                      <m:t>𝐴</m:t>
                    </m:r>
                    <m:r>
                      <a:rPr lang="en-US" altLang="zh-CN" b="0" i="1" dirty="0" smtClean="0">
                        <a:solidFill>
                          <a:srgbClr val="1D2129"/>
                        </a:solidFill>
                        <a:effectLst/>
                        <a:latin typeface="Cambria Math" panose="02040503050406030204" pitchFamily="18" charset="0"/>
                      </a:rPr>
                      <m:t>)∈</m:t>
                    </m:r>
                    <m:sSup>
                      <m:sSupPr>
                        <m:ctrlPr>
                          <a:rPr lang="en-US" altLang="zh-CN" b="0" i="1" dirty="0" smtClean="0">
                            <a:solidFill>
                              <a:srgbClr val="1D2129"/>
                            </a:solidFill>
                            <a:effectLst/>
                            <a:latin typeface="Cambria Math" panose="02040503050406030204" pitchFamily="18" charset="0"/>
                          </a:rPr>
                        </m:ctrlPr>
                      </m:sSupPr>
                      <m:e>
                        <m:r>
                          <a:rPr lang="en-US" altLang="zh-CN" b="0" i="1" dirty="0" smtClean="0">
                            <a:solidFill>
                              <a:srgbClr val="1D2129"/>
                            </a:solidFill>
                            <a:effectLst/>
                            <a:latin typeface="Cambria Math" panose="02040503050406030204" pitchFamily="18" charset="0"/>
                            <a:ea typeface="Cambria Math" panose="02040503050406030204" pitchFamily="18" charset="0"/>
                          </a:rPr>
                          <m:t>ℝ</m:t>
                        </m:r>
                      </m:e>
                      <m:sup>
                        <m:r>
                          <a:rPr lang="en-US" altLang="zh-CN" b="0" i="1" dirty="0" smtClean="0">
                            <a:solidFill>
                              <a:srgbClr val="1D2129"/>
                            </a:solidFill>
                            <a:effectLst/>
                            <a:latin typeface="Cambria Math" panose="02040503050406030204" pitchFamily="18" charset="0"/>
                          </a:rPr>
                          <m:t>4</m:t>
                        </m:r>
                        <m:r>
                          <a:rPr lang="en-US" altLang="zh-CN" b="0" i="1" dirty="0" smtClean="0">
                            <a:solidFill>
                              <a:srgbClr val="1D2129"/>
                            </a:solidFill>
                            <a:effectLst/>
                            <a:latin typeface="Cambria Math" panose="02040503050406030204" pitchFamily="18" charset="0"/>
                            <a:ea typeface="Cambria Math" panose="02040503050406030204" pitchFamily="18" charset="0"/>
                          </a:rPr>
                          <m:t>×2</m:t>
                        </m:r>
                      </m:sup>
                    </m:sSup>
                  </m:oMath>
                </a14:m>
                <a:r>
                  <a:rPr lang="zh-CN" altLang="en-US" b="0" i="0" dirty="0">
                    <a:solidFill>
                      <a:srgbClr val="1D2129"/>
                    </a:solidFill>
                    <a:effectLst/>
                    <a:latin typeface="PingFangSC-Regular"/>
                  </a:rPr>
                  <a:t>。</a:t>
                </a:r>
                <a:endParaRPr lang="en-US" altLang="zh-CN" b="0" i="0" dirty="0">
                  <a:solidFill>
                    <a:srgbClr val="1D2129"/>
                  </a:solidFill>
                  <a:effectLst/>
                  <a:latin typeface="PingFangSC-Regular"/>
                </a:endParaRPr>
              </a:p>
              <a:p>
                <a:r>
                  <a:rPr lang="zh-CN" altLang="en-US" b="0" i="0" dirty="0">
                    <a:solidFill>
                      <a:srgbClr val="1D2129"/>
                    </a:solidFill>
                    <a:effectLst/>
                    <a:latin typeface="PingFangSC-Regular"/>
                  </a:rPr>
                  <a:t>         该网络以完全监督的方式进行训练，使用了预测的</a:t>
                </a:r>
                <a14:m>
                  <m:oMath xmlns:m="http://schemas.openxmlformats.org/officeDocument/2006/math">
                    <m:sSub>
                      <m:sSubPr>
                        <m:ctrlPr>
                          <a:rPr lang="en-US" altLang="zh-CN" i="1" smtClean="0">
                            <a:solidFill>
                              <a:srgbClr val="1D2129"/>
                            </a:solidFill>
                            <a:latin typeface="Cambria Math" panose="02040503050406030204" pitchFamily="18" charset="0"/>
                          </a:rPr>
                        </m:ctrlPr>
                      </m:sSubPr>
                      <m:e>
                        <m:acc>
                          <m:accPr>
                            <m:chr m:val="̂"/>
                            <m:ctrlPr>
                              <a:rPr lang="zh-CN" altLang="en-US" i="1">
                                <a:solidFill>
                                  <a:srgbClr val="1D2129"/>
                                </a:solidFill>
                                <a:latin typeface="Cambria Math" panose="02040503050406030204" pitchFamily="18" charset="0"/>
                              </a:rPr>
                            </m:ctrlPr>
                          </m:accPr>
                          <m:e>
                            <m:r>
                              <a:rPr lang="en-US" altLang="zh-CN" i="1">
                                <a:solidFill>
                                  <a:srgbClr val="1D2129"/>
                                </a:solidFill>
                                <a:latin typeface="Cambria Math" panose="02040503050406030204" pitchFamily="18" charset="0"/>
                              </a:rPr>
                              <m:t>𝐵</m:t>
                            </m:r>
                          </m:e>
                        </m:acc>
                      </m:e>
                      <m:sub>
                        <m:r>
                          <a:rPr lang="en-US" altLang="zh-CN" i="1">
                            <a:solidFill>
                              <a:srgbClr val="1D2129"/>
                            </a:solidFill>
                            <a:latin typeface="Cambria Math" panose="02040503050406030204" pitchFamily="18" charset="0"/>
                          </a:rPr>
                          <m:t>𝑡</m:t>
                        </m:r>
                        <m:r>
                          <a:rPr lang="en-US" altLang="zh-CN" i="1">
                            <a:solidFill>
                              <a:srgbClr val="1D2129"/>
                            </a:solidFill>
                            <a:latin typeface="Cambria Math" panose="02040503050406030204" pitchFamily="18" charset="0"/>
                          </a:rPr>
                          <m:t>+</m:t>
                        </m:r>
                        <m:r>
                          <a:rPr lang="en-US" altLang="zh-CN" b="0" i="1" smtClean="0">
                            <a:solidFill>
                              <a:srgbClr val="1D2129"/>
                            </a:solidFill>
                            <a:latin typeface="Cambria Math" panose="02040503050406030204" pitchFamily="18" charset="0"/>
                          </a:rPr>
                          <m:t>𝑖</m:t>
                        </m:r>
                      </m:sub>
                    </m:sSub>
                  </m:oMath>
                </a14:m>
                <a:r>
                  <a:rPr lang="zh-CN" altLang="en-US" b="0" i="0" dirty="0">
                    <a:solidFill>
                      <a:srgbClr val="1D2129"/>
                    </a:solidFill>
                    <a:effectLst/>
                    <a:latin typeface="PingFangSC-Regular"/>
                  </a:rPr>
                  <a:t>和</a:t>
                </a:r>
                <a:r>
                  <a:rPr lang="zh-CN" altLang="en-US" dirty="0">
                    <a:solidFill>
                      <a:srgbClr val="1D2129"/>
                    </a:solidFill>
                    <a:latin typeface="PingFangSC-Regular"/>
                  </a:rPr>
                  <a:t>框的位置的</a:t>
                </a:r>
                <a:r>
                  <a:rPr lang="zh-CN" altLang="en-US" b="0" i="0" dirty="0">
                    <a:solidFill>
                      <a:srgbClr val="1D2129"/>
                    </a:solidFill>
                    <a:effectLst/>
                    <a:latin typeface="PingFangSC-Regular"/>
                  </a:rPr>
                  <a:t>真实值</a:t>
                </a:r>
                <a14:m>
                  <m:oMath xmlns:m="http://schemas.openxmlformats.org/officeDocument/2006/math">
                    <m:sSub>
                      <m:sSubPr>
                        <m:ctrlPr>
                          <a:rPr lang="en-US" altLang="zh-CN" i="1">
                            <a:solidFill>
                              <a:srgbClr val="1D2129"/>
                            </a:solidFill>
                            <a:latin typeface="Cambria Math" panose="02040503050406030204" pitchFamily="18" charset="0"/>
                          </a:rPr>
                        </m:ctrlPr>
                      </m:sSubPr>
                      <m:e>
                        <m:r>
                          <a:rPr lang="en-US" altLang="zh-CN" i="1">
                            <a:solidFill>
                              <a:srgbClr val="1D2129"/>
                            </a:solidFill>
                            <a:latin typeface="Cambria Math" panose="02040503050406030204" pitchFamily="18" charset="0"/>
                          </a:rPr>
                          <m:t>𝐵</m:t>
                        </m:r>
                      </m:e>
                      <m:sub>
                        <m:r>
                          <a:rPr lang="en-US" altLang="zh-CN" i="1">
                            <a:solidFill>
                              <a:srgbClr val="1D2129"/>
                            </a:solidFill>
                            <a:latin typeface="Cambria Math" panose="02040503050406030204" pitchFamily="18" charset="0"/>
                          </a:rPr>
                          <m:t>𝑡</m:t>
                        </m:r>
                        <m:r>
                          <a:rPr lang="en-US" altLang="zh-CN" b="0" i="1" smtClean="0">
                            <a:solidFill>
                              <a:srgbClr val="1D2129"/>
                            </a:solidFill>
                            <a:latin typeface="Cambria Math" panose="02040503050406030204" pitchFamily="18" charset="0"/>
                          </a:rPr>
                          <m:t>+</m:t>
                        </m:r>
                        <m:r>
                          <a:rPr lang="en-US" altLang="zh-CN" b="0" i="1" smtClean="0">
                            <a:solidFill>
                              <a:srgbClr val="1D2129"/>
                            </a:solidFill>
                            <a:latin typeface="Cambria Math" panose="02040503050406030204" pitchFamily="18" charset="0"/>
                          </a:rPr>
                          <m:t>𝑖</m:t>
                        </m:r>
                      </m:sub>
                    </m:sSub>
                  </m:oMath>
                </a14:m>
                <a:r>
                  <a:rPr lang="zh-CN" altLang="en-US" b="0" i="0" dirty="0">
                    <a:solidFill>
                      <a:srgbClr val="1D2129"/>
                    </a:solidFill>
                    <a:effectLst/>
                    <a:latin typeface="PingFangSC-Regular"/>
                  </a:rPr>
                  <a:t>之间的标准</a:t>
                </a:r>
                <a14:m>
                  <m:oMath xmlns:m="http://schemas.openxmlformats.org/officeDocument/2006/math">
                    <m:sSup>
                      <m:sSupPr>
                        <m:ctrlPr>
                          <a:rPr lang="en-US" altLang="zh-CN" b="0" i="1" smtClean="0">
                            <a:solidFill>
                              <a:srgbClr val="1D2129"/>
                            </a:solidFill>
                            <a:effectLst/>
                            <a:latin typeface="Cambria Math" panose="02040503050406030204" pitchFamily="18" charset="0"/>
                          </a:rPr>
                        </m:ctrlPr>
                      </m:sSupPr>
                      <m:e>
                        <m:r>
                          <a:rPr lang="en-US" altLang="zh-CN" b="0" i="1" smtClean="0">
                            <a:solidFill>
                              <a:srgbClr val="1D2129"/>
                            </a:solidFill>
                            <a:effectLst/>
                            <a:latin typeface="Cambria Math" panose="02040503050406030204" pitchFamily="18" charset="0"/>
                          </a:rPr>
                          <m:t>𝐿</m:t>
                        </m:r>
                      </m:e>
                      <m:sup>
                        <m:r>
                          <a:rPr lang="en-US" altLang="zh-CN" b="0" i="1" smtClean="0">
                            <a:solidFill>
                              <a:srgbClr val="1D2129"/>
                            </a:solidFill>
                            <a:effectLst/>
                            <a:latin typeface="Cambria Math" panose="02040503050406030204" pitchFamily="18" charset="0"/>
                          </a:rPr>
                          <m:t>2</m:t>
                        </m:r>
                      </m:sup>
                    </m:sSup>
                  </m:oMath>
                </a14:m>
                <a:r>
                  <a:rPr lang="zh-CN" altLang="en-US" b="0" i="0" dirty="0">
                    <a:solidFill>
                      <a:srgbClr val="1D2129"/>
                    </a:solidFill>
                    <a:effectLst/>
                    <a:latin typeface="PingFangSC-Regular"/>
                  </a:rPr>
                  <a:t>损失：</a:t>
                </a:r>
                <a:endParaRPr lang="en-US" altLang="zh-CN" b="0" i="0" dirty="0">
                  <a:solidFill>
                    <a:srgbClr val="1D2129"/>
                  </a:solidFill>
                  <a:effectLst/>
                  <a:latin typeface="PingFangSC-Regular"/>
                </a:endParaRPr>
              </a:p>
              <a:p>
                <a:pPr/>
                <a14:m>
                  <m:oMathPara xmlns:m="http://schemas.openxmlformats.org/officeDocument/2006/math">
                    <m:oMathParaPr>
                      <m:jc m:val="centerGroup"/>
                    </m:oMathParaPr>
                    <m:oMath xmlns:m="http://schemas.openxmlformats.org/officeDocument/2006/math">
                      <m:sSub>
                        <m:sSubPr>
                          <m:ctrlPr>
                            <a:rPr lang="en-US" altLang="zh-CN" i="1" smtClean="0">
                              <a:solidFill>
                                <a:srgbClr val="1D2129"/>
                              </a:solidFill>
                              <a:latin typeface="Cambria Math" panose="02040503050406030204" pitchFamily="18" charset="0"/>
                            </a:rPr>
                          </m:ctrlPr>
                        </m:sSubPr>
                        <m:e>
                          <m:r>
                            <a:rPr lang="en-US" altLang="zh-CN" i="1" smtClean="0">
                              <a:solidFill>
                                <a:srgbClr val="1D2129"/>
                              </a:solidFill>
                              <a:latin typeface="Cambria Math" panose="02040503050406030204" pitchFamily="18" charset="0"/>
                              <a:ea typeface="Cambria Math" panose="02040503050406030204" pitchFamily="18" charset="0"/>
                            </a:rPr>
                            <m:t>ℒ</m:t>
                          </m:r>
                        </m:e>
                        <m:sub>
                          <m:r>
                            <a:rPr lang="en-US" altLang="zh-CN" b="0" i="1" smtClean="0">
                              <a:solidFill>
                                <a:srgbClr val="1D2129"/>
                              </a:solidFill>
                              <a:latin typeface="Cambria Math" panose="02040503050406030204" pitchFamily="18" charset="0"/>
                            </a:rPr>
                            <m:t>𝑏</m:t>
                          </m:r>
                        </m:sub>
                      </m:sSub>
                      <m:d>
                        <m:dPr>
                          <m:ctrlPr>
                            <a:rPr lang="en-US" altLang="zh-CN" b="0" i="1" smtClean="0">
                              <a:solidFill>
                                <a:srgbClr val="1D2129"/>
                              </a:solidFill>
                              <a:latin typeface="Cambria Math" panose="02040503050406030204" pitchFamily="18" charset="0"/>
                            </a:rPr>
                          </m:ctrlPr>
                        </m:dPr>
                        <m:e>
                          <m:r>
                            <a:rPr lang="en-US" altLang="zh-CN" b="0" i="1" smtClean="0">
                              <a:solidFill>
                                <a:srgbClr val="1D2129"/>
                              </a:solidFill>
                              <a:latin typeface="Cambria Math" panose="02040503050406030204" pitchFamily="18" charset="0"/>
                            </a:rPr>
                            <m:t>𝐵</m:t>
                          </m:r>
                          <m:r>
                            <a:rPr lang="en-US" altLang="zh-CN" b="0" i="1" smtClean="0">
                              <a:solidFill>
                                <a:srgbClr val="1D2129"/>
                              </a:solidFill>
                              <a:latin typeface="Cambria Math" panose="02040503050406030204" pitchFamily="18" charset="0"/>
                            </a:rPr>
                            <m:t>,</m:t>
                          </m:r>
                          <m:acc>
                            <m:accPr>
                              <m:chr m:val="̂"/>
                              <m:ctrlPr>
                                <a:rPr lang="en-US" altLang="zh-CN" b="0" i="1" smtClean="0">
                                  <a:solidFill>
                                    <a:srgbClr val="1D2129"/>
                                  </a:solidFill>
                                  <a:latin typeface="Cambria Math" panose="02040503050406030204" pitchFamily="18" charset="0"/>
                                </a:rPr>
                              </m:ctrlPr>
                            </m:accPr>
                            <m:e>
                              <m:r>
                                <a:rPr lang="en-US" altLang="zh-CN" b="0" i="1" smtClean="0">
                                  <a:solidFill>
                                    <a:srgbClr val="1D2129"/>
                                  </a:solidFill>
                                  <a:latin typeface="Cambria Math" panose="02040503050406030204" pitchFamily="18" charset="0"/>
                                </a:rPr>
                                <m:t>𝐵</m:t>
                              </m:r>
                            </m:e>
                          </m:acc>
                        </m:e>
                      </m:d>
                      <m:r>
                        <a:rPr lang="en-US" altLang="zh-CN" b="0" i="1" smtClean="0">
                          <a:solidFill>
                            <a:srgbClr val="1D2129"/>
                          </a:solidFill>
                          <a:latin typeface="Cambria Math" panose="02040503050406030204" pitchFamily="18" charset="0"/>
                        </a:rPr>
                        <m:t>=</m:t>
                      </m:r>
                      <m:nary>
                        <m:naryPr>
                          <m:chr m:val="∑"/>
                          <m:ctrlPr>
                            <a:rPr lang="en-US" altLang="zh-CN" b="0" i="1" smtClean="0">
                              <a:solidFill>
                                <a:srgbClr val="1D2129"/>
                              </a:solidFill>
                              <a:latin typeface="Cambria Math" panose="02040503050406030204" pitchFamily="18" charset="0"/>
                            </a:rPr>
                          </m:ctrlPr>
                        </m:naryPr>
                        <m:sub>
                          <m:r>
                            <m:rPr>
                              <m:brk m:alnAt="23"/>
                            </m:rPr>
                            <a:rPr lang="en-US" altLang="zh-CN" b="0" i="1" smtClean="0">
                              <a:solidFill>
                                <a:srgbClr val="1D2129"/>
                              </a:solidFill>
                              <a:latin typeface="Cambria Math" panose="02040503050406030204" pitchFamily="18" charset="0"/>
                            </a:rPr>
                            <m:t>𝑖</m:t>
                          </m:r>
                          <m:r>
                            <a:rPr lang="en-US" altLang="zh-CN" b="0" i="1" smtClean="0">
                              <a:solidFill>
                                <a:srgbClr val="1D2129"/>
                              </a:solidFill>
                              <a:latin typeface="Cambria Math" panose="02040503050406030204" pitchFamily="18" charset="0"/>
                            </a:rPr>
                            <m:t>=1</m:t>
                          </m:r>
                        </m:sub>
                        <m:sup>
                          <m:r>
                            <a:rPr lang="en-US" altLang="zh-CN" b="0" i="1" smtClean="0">
                              <a:solidFill>
                                <a:srgbClr val="1D2129"/>
                              </a:solidFill>
                              <a:latin typeface="Cambria Math" panose="02040503050406030204" pitchFamily="18" charset="0"/>
                            </a:rPr>
                            <m:t>𝑃</m:t>
                          </m:r>
                        </m:sup>
                        <m:e>
                          <m:sSup>
                            <m:sSupPr>
                              <m:ctrlPr>
                                <a:rPr lang="en-US" altLang="zh-CN" b="0" i="1" smtClean="0">
                                  <a:solidFill>
                                    <a:srgbClr val="1D2129"/>
                                  </a:solidFill>
                                  <a:latin typeface="Cambria Math" panose="02040503050406030204" pitchFamily="18" charset="0"/>
                                </a:rPr>
                              </m:ctrlPr>
                            </m:sSupPr>
                            <m:e>
                              <m:d>
                                <m:dPr>
                                  <m:begChr m:val="‖"/>
                                  <m:endChr m:val="‖"/>
                                  <m:ctrlPr>
                                    <a:rPr lang="en-US" altLang="zh-CN" i="1">
                                      <a:solidFill>
                                        <a:srgbClr val="1D2129"/>
                                      </a:solidFill>
                                      <a:latin typeface="Cambria Math" panose="02040503050406030204" pitchFamily="18" charset="0"/>
                                    </a:rPr>
                                  </m:ctrlPr>
                                </m:dPr>
                                <m:e>
                                  <m:sSub>
                                    <m:sSubPr>
                                      <m:ctrlPr>
                                        <a:rPr lang="en-US" altLang="zh-CN" i="1">
                                          <a:solidFill>
                                            <a:srgbClr val="1D2129"/>
                                          </a:solidFill>
                                          <a:latin typeface="Cambria Math" panose="02040503050406030204" pitchFamily="18" charset="0"/>
                                        </a:rPr>
                                      </m:ctrlPr>
                                    </m:sSubPr>
                                    <m:e>
                                      <m:r>
                                        <a:rPr lang="en-US" altLang="zh-CN" i="1">
                                          <a:solidFill>
                                            <a:srgbClr val="1D2129"/>
                                          </a:solidFill>
                                          <a:latin typeface="Cambria Math" panose="02040503050406030204" pitchFamily="18" charset="0"/>
                                        </a:rPr>
                                        <m:t>𝐵</m:t>
                                      </m:r>
                                    </m:e>
                                    <m:sub>
                                      <m:r>
                                        <a:rPr lang="en-US" altLang="zh-CN" i="1">
                                          <a:solidFill>
                                            <a:srgbClr val="1D2129"/>
                                          </a:solidFill>
                                          <a:latin typeface="Cambria Math" panose="02040503050406030204" pitchFamily="18" charset="0"/>
                                        </a:rPr>
                                        <m:t>𝑡</m:t>
                                      </m:r>
                                      <m:r>
                                        <a:rPr lang="en-US" altLang="zh-CN" i="1">
                                          <a:solidFill>
                                            <a:srgbClr val="1D2129"/>
                                          </a:solidFill>
                                          <a:latin typeface="Cambria Math" panose="02040503050406030204" pitchFamily="18" charset="0"/>
                                        </a:rPr>
                                        <m:t>+</m:t>
                                      </m:r>
                                      <m:r>
                                        <a:rPr lang="en-US" altLang="zh-CN" i="1">
                                          <a:solidFill>
                                            <a:srgbClr val="1D2129"/>
                                          </a:solidFill>
                                          <a:latin typeface="Cambria Math" panose="02040503050406030204" pitchFamily="18" charset="0"/>
                                        </a:rPr>
                                        <m:t>𝑖</m:t>
                                      </m:r>
                                    </m:sub>
                                  </m:sSub>
                                  <m:r>
                                    <a:rPr lang="en-US" altLang="zh-CN" i="1">
                                      <a:solidFill>
                                        <a:srgbClr val="1D2129"/>
                                      </a:solidFill>
                                      <a:latin typeface="Cambria Math" panose="02040503050406030204" pitchFamily="18" charset="0"/>
                                    </a:rPr>
                                    <m:t>−</m:t>
                                  </m:r>
                                  <m:sSub>
                                    <m:sSubPr>
                                      <m:ctrlPr>
                                        <a:rPr lang="en-US" altLang="zh-CN" i="1">
                                          <a:solidFill>
                                            <a:srgbClr val="1D2129"/>
                                          </a:solidFill>
                                          <a:latin typeface="Cambria Math" panose="02040503050406030204" pitchFamily="18" charset="0"/>
                                        </a:rPr>
                                      </m:ctrlPr>
                                    </m:sSubPr>
                                    <m:e>
                                      <m:acc>
                                        <m:accPr>
                                          <m:chr m:val="̂"/>
                                          <m:ctrlPr>
                                            <a:rPr lang="en-US" altLang="zh-CN" i="1">
                                              <a:solidFill>
                                                <a:srgbClr val="1D2129"/>
                                              </a:solidFill>
                                              <a:latin typeface="Cambria Math" panose="02040503050406030204" pitchFamily="18" charset="0"/>
                                            </a:rPr>
                                          </m:ctrlPr>
                                        </m:accPr>
                                        <m:e>
                                          <m:r>
                                            <a:rPr lang="en-US" altLang="zh-CN" i="1">
                                              <a:solidFill>
                                                <a:srgbClr val="1D2129"/>
                                              </a:solidFill>
                                              <a:latin typeface="Cambria Math" panose="02040503050406030204" pitchFamily="18" charset="0"/>
                                            </a:rPr>
                                            <m:t>𝐵</m:t>
                                          </m:r>
                                        </m:e>
                                      </m:acc>
                                    </m:e>
                                    <m:sub>
                                      <m:r>
                                        <a:rPr lang="en-US" altLang="zh-CN" i="1">
                                          <a:solidFill>
                                            <a:srgbClr val="1D2129"/>
                                          </a:solidFill>
                                          <a:latin typeface="Cambria Math" panose="02040503050406030204" pitchFamily="18" charset="0"/>
                                        </a:rPr>
                                        <m:t>𝑡</m:t>
                                      </m:r>
                                      <m:r>
                                        <a:rPr lang="en-US" altLang="zh-CN" i="1">
                                          <a:solidFill>
                                            <a:srgbClr val="1D2129"/>
                                          </a:solidFill>
                                          <a:latin typeface="Cambria Math" panose="02040503050406030204" pitchFamily="18" charset="0"/>
                                        </a:rPr>
                                        <m:t>+</m:t>
                                      </m:r>
                                      <m:r>
                                        <a:rPr lang="en-US" altLang="zh-CN" i="1">
                                          <a:solidFill>
                                            <a:srgbClr val="1D2129"/>
                                          </a:solidFill>
                                          <a:latin typeface="Cambria Math" panose="02040503050406030204" pitchFamily="18" charset="0"/>
                                        </a:rPr>
                                        <m:t>𝑖</m:t>
                                      </m:r>
                                    </m:sub>
                                  </m:sSub>
                                </m:e>
                              </m:d>
                            </m:e>
                            <m:sup>
                              <m:r>
                                <a:rPr lang="en-US" altLang="zh-CN" b="0" i="1" smtClean="0">
                                  <a:solidFill>
                                    <a:srgbClr val="1D2129"/>
                                  </a:solidFill>
                                  <a:latin typeface="Cambria Math" panose="02040503050406030204" pitchFamily="18" charset="0"/>
                                </a:rPr>
                                <m:t>2</m:t>
                              </m:r>
                            </m:sup>
                          </m:sSup>
                        </m:e>
                      </m:nary>
                    </m:oMath>
                  </m:oMathPara>
                </a14:m>
                <a:endParaRPr lang="en-US" altLang="zh-CN" dirty="0">
                  <a:solidFill>
                    <a:srgbClr val="1D2129"/>
                  </a:solidFill>
                  <a:latin typeface="PingFangSC-Regular"/>
                </a:endParaRPr>
              </a:p>
            </p:txBody>
          </p:sp>
        </mc:Choice>
        <mc:Fallback xmlns="">
          <p:sp>
            <p:nvSpPr>
              <p:cNvPr id="9" name="文本框 8">
                <a:extLst>
                  <a:ext uri="{FF2B5EF4-FFF2-40B4-BE49-F238E27FC236}">
                    <a16:creationId xmlns:a16="http://schemas.microsoft.com/office/drawing/2014/main" id="{AF226A22-BC15-442C-07B3-1F5B6CD50BAC}"/>
                  </a:ext>
                </a:extLst>
              </p:cNvPr>
              <p:cNvSpPr txBox="1">
                <a:spLocks noRot="1" noChangeAspect="1" noMove="1" noResize="1" noEditPoints="1" noAdjustHandles="1" noChangeArrowheads="1" noChangeShapeType="1" noTextEdit="1"/>
              </p:cNvSpPr>
              <p:nvPr/>
            </p:nvSpPr>
            <p:spPr>
              <a:xfrm>
                <a:off x="341718" y="1626687"/>
                <a:ext cx="8640575" cy="2540696"/>
              </a:xfrm>
              <a:prstGeom prst="rect">
                <a:avLst/>
              </a:prstGeom>
              <a:blipFill>
                <a:blip r:embed="rId4"/>
                <a:stretch>
                  <a:fillRect l="-565" t="-21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59923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研究方法</a:t>
            </a:r>
            <a:endParaRPr lang="en-US" altLang="zh-CN" dirty="0"/>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3" name="文本框 2">
            <a:extLst>
              <a:ext uri="{FF2B5EF4-FFF2-40B4-BE49-F238E27FC236}">
                <a16:creationId xmlns:a16="http://schemas.microsoft.com/office/drawing/2014/main" id="{63C59FD9-3AAA-C21A-20AA-C8306AB257C5}"/>
              </a:ext>
            </a:extLst>
          </p:cNvPr>
          <p:cNvSpPr txBox="1"/>
          <p:nvPr/>
        </p:nvSpPr>
        <p:spPr>
          <a:xfrm>
            <a:off x="455675" y="669780"/>
            <a:ext cx="6771502" cy="369332"/>
          </a:xfrm>
          <a:prstGeom prst="rect">
            <a:avLst/>
          </a:prstGeom>
          <a:noFill/>
        </p:spPr>
        <p:txBody>
          <a:bodyPr wrap="square">
            <a:spAutoFit/>
          </a:bodyPr>
          <a:lstStyle/>
          <a:p>
            <a:r>
              <a:rPr lang="zh-CN" altLang="en-US" dirty="0">
                <a:solidFill>
                  <a:srgbClr val="1D2129"/>
                </a:solidFill>
                <a:latin typeface="PingFangSC-Regular"/>
              </a:rPr>
              <a:t>实验过程：训练</a:t>
            </a:r>
            <a:endParaRPr lang="zh-CN" altLang="en-US" dirty="0"/>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AF226A22-BC15-442C-07B3-1F5B6CD50BAC}"/>
                  </a:ext>
                </a:extLst>
              </p:cNvPr>
              <p:cNvSpPr txBox="1"/>
              <p:nvPr/>
            </p:nvSpPr>
            <p:spPr>
              <a:xfrm>
                <a:off x="455675" y="1381873"/>
                <a:ext cx="8640575" cy="2379754"/>
              </a:xfrm>
              <a:prstGeom prst="rect">
                <a:avLst/>
              </a:prstGeom>
              <a:noFill/>
            </p:spPr>
            <p:txBody>
              <a:bodyPr wrap="square">
                <a:spAutoFit/>
              </a:bodyPr>
              <a:lstStyle/>
              <a:p>
                <a:r>
                  <a:rPr lang="zh-CN" altLang="en-US" dirty="0">
                    <a:solidFill>
                      <a:srgbClr val="1D2129"/>
                    </a:solidFill>
                    <a:latin typeface="PingFangSC-Regular"/>
                  </a:rPr>
                  <a:t>         使用学习率为</a:t>
                </a:r>
                <a14:m>
                  <m:oMath xmlns:m="http://schemas.openxmlformats.org/officeDocument/2006/math">
                    <m:sSup>
                      <m:sSupPr>
                        <m:ctrlPr>
                          <a:rPr lang="en-US" altLang="zh-CN" i="1" smtClean="0">
                            <a:solidFill>
                              <a:srgbClr val="1D2129"/>
                            </a:solidFill>
                            <a:latin typeface="Cambria Math" panose="02040503050406030204" pitchFamily="18" charset="0"/>
                          </a:rPr>
                        </m:ctrlPr>
                      </m:sSupPr>
                      <m:e>
                        <m:r>
                          <a:rPr lang="en-US" altLang="zh-CN" b="0" i="1" smtClean="0">
                            <a:solidFill>
                              <a:srgbClr val="1D2129"/>
                            </a:solidFill>
                            <a:latin typeface="Cambria Math" panose="02040503050406030204" pitchFamily="18" charset="0"/>
                          </a:rPr>
                          <m:t>10</m:t>
                        </m:r>
                      </m:e>
                      <m:sup>
                        <m:r>
                          <a:rPr lang="en-US" altLang="zh-CN" b="0" i="1" smtClean="0">
                            <a:solidFill>
                              <a:srgbClr val="1D2129"/>
                            </a:solidFill>
                            <a:latin typeface="Cambria Math" panose="02040503050406030204" pitchFamily="18" charset="0"/>
                          </a:rPr>
                          <m:t>−4</m:t>
                        </m:r>
                      </m:sup>
                    </m:sSup>
                  </m:oMath>
                </a14:m>
                <a:r>
                  <a:rPr lang="zh-CN" altLang="en-US" dirty="0">
                    <a:solidFill>
                      <a:srgbClr val="1D2129"/>
                    </a:solidFill>
                    <a:latin typeface="PingFangSC-Regular"/>
                  </a:rPr>
                  <a:t>的</a:t>
                </a:r>
                <a:r>
                  <a:rPr lang="en-US" altLang="zh-CN" dirty="0">
                    <a:solidFill>
                      <a:srgbClr val="1D2129"/>
                    </a:solidFill>
                    <a:latin typeface="PingFangSC-Regular"/>
                  </a:rPr>
                  <a:t>Adam</a:t>
                </a:r>
                <a:r>
                  <a:rPr lang="zh-CN" altLang="en-US" dirty="0">
                    <a:solidFill>
                      <a:srgbClr val="1D2129"/>
                    </a:solidFill>
                    <a:latin typeface="PingFangSC-Regular"/>
                  </a:rPr>
                  <a:t>优化器，在各自数据集的训练子集上对自我车辆的姿态网络</a:t>
                </a:r>
                <a:r>
                  <a:rPr lang="en-US" altLang="zh-CN" dirty="0">
                    <a:solidFill>
                      <a:srgbClr val="1D2129"/>
                    </a:solidFill>
                    <a:latin typeface="PingFangSC-Regular"/>
                  </a:rPr>
                  <a:t>(</a:t>
                </a:r>
                <a14:m>
                  <m:oMath xmlns:m="http://schemas.openxmlformats.org/officeDocument/2006/math">
                    <m:r>
                      <m:rPr>
                        <m:sty m:val="p"/>
                      </m:rPr>
                      <a:rPr lang="el-GR" altLang="zh-CN" i="1">
                        <a:solidFill>
                          <a:srgbClr val="1D2129"/>
                        </a:solidFill>
                        <a:latin typeface="Cambria Math" panose="02040503050406030204" pitchFamily="18" charset="0"/>
                        <a:ea typeface="Cambria Math" panose="02040503050406030204" pitchFamily="18" charset="0"/>
                      </a:rPr>
                      <m:t>Φ</m:t>
                    </m:r>
                  </m:oMath>
                </a14:m>
                <a:r>
                  <a:rPr lang="zh-CN" altLang="en-US" dirty="0">
                    <a:solidFill>
                      <a:srgbClr val="1D2129"/>
                    </a:solidFill>
                    <a:latin typeface="PingFangSC-Regular"/>
                  </a:rPr>
                  <a:t>和</a:t>
                </a:r>
                <a14:m>
                  <m:oMath xmlns:m="http://schemas.openxmlformats.org/officeDocument/2006/math">
                    <m:sSub>
                      <m:sSubPr>
                        <m:ctrlPr>
                          <a:rPr lang="en-US" altLang="zh-CN" i="1">
                            <a:latin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Ψ</m:t>
                        </m:r>
                      </m:e>
                      <m:sub>
                        <m:r>
                          <a:rPr lang="en-US" altLang="zh-CN" i="1">
                            <a:latin typeface="Cambria Math" panose="02040503050406030204" pitchFamily="18" charset="0"/>
                          </a:rPr>
                          <m:t>𝑓</m:t>
                        </m:r>
                      </m:sub>
                    </m:sSub>
                  </m:oMath>
                </a14:m>
                <a:r>
                  <a:rPr lang="en-US" altLang="zh-CN" dirty="0">
                    <a:solidFill>
                      <a:srgbClr val="1D2129"/>
                    </a:solidFill>
                    <a:latin typeface="PingFangSC-Regular"/>
                  </a:rPr>
                  <a:t>)</a:t>
                </a:r>
                <a:r>
                  <a:rPr lang="zh-CN" altLang="en-US" dirty="0">
                    <a:solidFill>
                      <a:srgbClr val="1D2129"/>
                    </a:solidFill>
                    <a:latin typeface="PingFangSC-Regular"/>
                  </a:rPr>
                  <a:t>进行了</a:t>
                </a:r>
                <a:r>
                  <a:rPr lang="en-US" altLang="zh-CN" dirty="0">
                    <a:solidFill>
                      <a:srgbClr val="1D2129"/>
                    </a:solidFill>
                    <a:latin typeface="PingFangSC-Regular"/>
                  </a:rPr>
                  <a:t>20</a:t>
                </a:r>
                <a:r>
                  <a:rPr lang="zh-CN" altLang="en-US" dirty="0">
                    <a:solidFill>
                      <a:srgbClr val="1D2129"/>
                    </a:solidFill>
                    <a:latin typeface="PingFangSC-Regular"/>
                  </a:rPr>
                  <a:t>次训练，所有的框架初始化为</a:t>
                </a:r>
                <a:r>
                  <a:rPr lang="en-US" altLang="zh-CN" dirty="0">
                    <a:solidFill>
                      <a:srgbClr val="1D2129"/>
                    </a:solidFill>
                    <a:latin typeface="PingFangSC-Regular"/>
                  </a:rPr>
                  <a:t>640 × 352</a:t>
                </a:r>
                <a:r>
                  <a:rPr lang="zh-CN" altLang="en-US" dirty="0">
                    <a:solidFill>
                      <a:srgbClr val="1D2129"/>
                    </a:solidFill>
                    <a:latin typeface="PingFangSC-Regular"/>
                  </a:rPr>
                  <a:t>像素。</a:t>
                </a:r>
                <a:endParaRPr lang="en-US" altLang="zh-CN" dirty="0">
                  <a:solidFill>
                    <a:srgbClr val="1D2129"/>
                  </a:solidFill>
                  <a:latin typeface="PingFangSC-Regular"/>
                </a:endParaRPr>
              </a:p>
              <a:p>
                <a:r>
                  <a:rPr lang="zh-CN" altLang="en-US" b="0" i="0" dirty="0">
                    <a:solidFill>
                      <a:srgbClr val="1D2129"/>
                    </a:solidFill>
                    <a:effectLst/>
                    <a:latin typeface="PingFangSC-Regular"/>
                  </a:rPr>
                  <a:t>姿势网络观察前</a:t>
                </a:r>
                <a:r>
                  <a:rPr lang="en-US" altLang="zh-CN" b="0" i="0" dirty="0">
                    <a:solidFill>
                      <a:srgbClr val="1D2129"/>
                    </a:solidFill>
                    <a:effectLst/>
                    <a:latin typeface="PingFangSC-Regular"/>
                  </a:rPr>
                  <a:t>0.5</a:t>
                </a:r>
                <a:r>
                  <a:rPr lang="zh-CN" altLang="en-US" b="0" i="0" dirty="0">
                    <a:solidFill>
                      <a:srgbClr val="1D2129"/>
                    </a:solidFill>
                    <a:effectLst/>
                    <a:latin typeface="PingFangSC-Regular"/>
                  </a:rPr>
                  <a:t>秒，并预测未来</a:t>
                </a:r>
                <a:r>
                  <a:rPr lang="en-US" altLang="zh-CN" b="0" i="0" dirty="0">
                    <a:solidFill>
                      <a:srgbClr val="1D2129"/>
                    </a:solidFill>
                    <a:effectLst/>
                    <a:latin typeface="PingFangSC-Regular"/>
                  </a:rPr>
                  <a:t>1.5</a:t>
                </a:r>
                <a:r>
                  <a:rPr lang="zh-CN" altLang="en-US" b="0" i="0" dirty="0">
                    <a:solidFill>
                      <a:srgbClr val="1D2129"/>
                    </a:solidFill>
                    <a:effectLst/>
                    <a:latin typeface="PingFangSC-Regular"/>
                  </a:rPr>
                  <a:t>秒的位置。假设两个数据集的帧速率都是</a:t>
                </a:r>
                <a:r>
                  <a:rPr lang="en-US" altLang="zh-CN" b="0" i="0" dirty="0">
                    <a:solidFill>
                      <a:srgbClr val="1D2129"/>
                    </a:solidFill>
                    <a:effectLst/>
                    <a:latin typeface="PingFangSC-Regular"/>
                  </a:rPr>
                  <a:t>30fps</a:t>
                </a:r>
                <a:r>
                  <a:rPr lang="zh-CN" altLang="en-US" b="0" i="0" dirty="0">
                    <a:solidFill>
                      <a:srgbClr val="1D2129"/>
                    </a:solidFill>
                    <a:effectLst/>
                    <a:latin typeface="PingFangSC-Regular"/>
                  </a:rPr>
                  <a:t>，这意味着观察</a:t>
                </a:r>
                <a:r>
                  <a:rPr lang="en-US" altLang="zh-CN" b="0" i="0" dirty="0">
                    <a:solidFill>
                      <a:srgbClr val="1D2129"/>
                    </a:solidFill>
                    <a:effectLst/>
                    <a:latin typeface="PingFangSC-Regular"/>
                  </a:rPr>
                  <a:t>15</a:t>
                </a:r>
                <a:r>
                  <a:rPr lang="zh-CN" altLang="en-US" b="0" i="0" dirty="0">
                    <a:solidFill>
                      <a:srgbClr val="1D2129"/>
                    </a:solidFill>
                    <a:effectLst/>
                    <a:latin typeface="PingFangSC-Regular"/>
                  </a:rPr>
                  <a:t>个先前帧并预测未来</a:t>
                </a:r>
                <a:r>
                  <a:rPr lang="en-US" altLang="zh-CN" b="0" i="0" dirty="0">
                    <a:solidFill>
                      <a:srgbClr val="1D2129"/>
                    </a:solidFill>
                    <a:effectLst/>
                    <a:latin typeface="PingFangSC-Regular"/>
                  </a:rPr>
                  <a:t>45</a:t>
                </a:r>
                <a:r>
                  <a:rPr lang="zh-CN" altLang="en-US" b="0" i="0" dirty="0">
                    <a:solidFill>
                      <a:srgbClr val="1D2129"/>
                    </a:solidFill>
                    <a:effectLst/>
                    <a:latin typeface="PingFangSC-Regular"/>
                  </a:rPr>
                  <a:t>个帧的位置</a:t>
                </a:r>
                <a:r>
                  <a:rPr lang="zh-CN" altLang="en-US" dirty="0">
                    <a:solidFill>
                      <a:srgbClr val="1D2129"/>
                    </a:solidFill>
                    <a:latin typeface="PingFangSC-Regular"/>
                  </a:rPr>
                  <a:t>，</a:t>
                </a:r>
                <a:r>
                  <a:rPr lang="zh-CN" altLang="en-US" b="0" i="0" dirty="0">
                    <a:solidFill>
                      <a:srgbClr val="1D2129"/>
                    </a:solidFill>
                    <a:effectLst/>
                    <a:latin typeface="PingFangSC-Regular"/>
                  </a:rPr>
                  <a:t>这在计算上相当昂贵，因此姿态编码器网络</a:t>
                </a:r>
                <a14:m>
                  <m:oMath xmlns:m="http://schemas.openxmlformats.org/officeDocument/2006/math">
                    <m:r>
                      <m:rPr>
                        <m:sty m:val="p"/>
                      </m:rPr>
                      <a:rPr lang="el-GR" altLang="zh-CN" b="0" i="1" smtClean="0">
                        <a:solidFill>
                          <a:srgbClr val="1D2129"/>
                        </a:solidFill>
                        <a:effectLst/>
                        <a:latin typeface="Cambria Math" panose="02040503050406030204" pitchFamily="18" charset="0"/>
                        <a:ea typeface="Cambria Math" panose="02040503050406030204" pitchFamily="18" charset="0"/>
                      </a:rPr>
                      <m:t>Φ</m:t>
                    </m:r>
                  </m:oMath>
                </a14:m>
                <a:r>
                  <a:rPr lang="zh-CN" altLang="en-US" dirty="0">
                    <a:solidFill>
                      <a:srgbClr val="1D2129"/>
                    </a:solidFill>
                    <a:latin typeface="PingFangSC-Regular"/>
                  </a:rPr>
                  <a:t>只有四帧：</a:t>
                </a:r>
                <a:r>
                  <a:rPr lang="en-US" altLang="zh-CN" dirty="0">
                    <a:solidFill>
                      <a:srgbClr val="1D2129"/>
                    </a:solidFill>
                  </a:rPr>
                  <a:t> </a:t>
                </a:r>
                <a14:m>
                  <m:oMath xmlns:m="http://schemas.openxmlformats.org/officeDocument/2006/math">
                    <m:sSub>
                      <m:sSubPr>
                        <m:ctrlPr>
                          <a:rPr lang="en-US" altLang="zh-CN" i="1">
                            <a:solidFill>
                              <a:srgbClr val="1D2129"/>
                            </a:solidFill>
                            <a:latin typeface="Cambria Math" panose="02040503050406030204" pitchFamily="18" charset="0"/>
                          </a:rPr>
                        </m:ctrlPr>
                      </m:sSubPr>
                      <m:e>
                        <m:r>
                          <a:rPr lang="en-US" altLang="zh-CN" i="1">
                            <a:solidFill>
                              <a:srgbClr val="1D2129"/>
                            </a:solidFill>
                            <a:latin typeface="Cambria Math" panose="02040503050406030204" pitchFamily="18" charset="0"/>
                          </a:rPr>
                          <m:t>𝐼</m:t>
                        </m:r>
                      </m:e>
                      <m:sub>
                        <m:r>
                          <a:rPr lang="en-US" altLang="zh-CN" i="1">
                            <a:solidFill>
                              <a:srgbClr val="1D2129"/>
                            </a:solidFill>
                            <a:latin typeface="Cambria Math" panose="02040503050406030204" pitchFamily="18" charset="0"/>
                          </a:rPr>
                          <m:t>𝑡</m:t>
                        </m:r>
                        <m:r>
                          <a:rPr lang="en-US" altLang="zh-CN" i="1">
                            <a:solidFill>
                              <a:srgbClr val="1D2129"/>
                            </a:solidFill>
                            <a:latin typeface="Cambria Math" panose="02040503050406030204" pitchFamily="18" charset="0"/>
                          </a:rPr>
                          <m:t>−14</m:t>
                        </m:r>
                      </m:sub>
                    </m:sSub>
                    <m:r>
                      <a:rPr lang="zh-CN" altLang="en-US" i="1">
                        <a:solidFill>
                          <a:srgbClr val="1D2129"/>
                        </a:solidFill>
                        <a:latin typeface="Cambria Math" panose="02040503050406030204" pitchFamily="18" charset="0"/>
                      </a:rPr>
                      <m:t>、</m:t>
                    </m:r>
                  </m:oMath>
                </a14:m>
                <a:r>
                  <a:rPr lang="en-US" altLang="zh-CN" dirty="0">
                    <a:solidFill>
                      <a:srgbClr val="1D2129"/>
                    </a:solidFill>
                  </a:rPr>
                  <a:t> </a:t>
                </a:r>
                <a14:m>
                  <m:oMath xmlns:m="http://schemas.openxmlformats.org/officeDocument/2006/math">
                    <m:sSub>
                      <m:sSubPr>
                        <m:ctrlPr>
                          <a:rPr lang="en-US" altLang="zh-CN" i="1">
                            <a:solidFill>
                              <a:srgbClr val="1D2129"/>
                            </a:solidFill>
                            <a:latin typeface="Cambria Math" panose="02040503050406030204" pitchFamily="18" charset="0"/>
                          </a:rPr>
                        </m:ctrlPr>
                      </m:sSubPr>
                      <m:e>
                        <m:r>
                          <a:rPr lang="en-US" altLang="zh-CN" i="1">
                            <a:solidFill>
                              <a:srgbClr val="1D2129"/>
                            </a:solidFill>
                            <a:latin typeface="Cambria Math" panose="02040503050406030204" pitchFamily="18" charset="0"/>
                          </a:rPr>
                          <m:t>𝐼</m:t>
                        </m:r>
                      </m:e>
                      <m:sub>
                        <m:r>
                          <a:rPr lang="en-US" altLang="zh-CN" i="1">
                            <a:solidFill>
                              <a:srgbClr val="1D2129"/>
                            </a:solidFill>
                            <a:latin typeface="Cambria Math" panose="02040503050406030204" pitchFamily="18" charset="0"/>
                          </a:rPr>
                          <m:t>𝑡</m:t>
                        </m:r>
                        <m:r>
                          <a:rPr lang="en-US" altLang="zh-CN" b="0" i="1" smtClean="0">
                            <a:solidFill>
                              <a:srgbClr val="1D2129"/>
                            </a:solidFill>
                            <a:latin typeface="Cambria Math" panose="02040503050406030204" pitchFamily="18" charset="0"/>
                          </a:rPr>
                          <m:t>−10</m:t>
                        </m:r>
                      </m:sub>
                    </m:sSub>
                  </m:oMath>
                </a14:m>
                <a:r>
                  <a:rPr lang="zh-CN" altLang="en-US" dirty="0">
                    <a:solidFill>
                      <a:srgbClr val="1D2129"/>
                    </a:solidFill>
                    <a:latin typeface="PingFangSC-Regular"/>
                  </a:rPr>
                  <a:t>、</a:t>
                </a:r>
                <a:r>
                  <a:rPr lang="en-US" altLang="zh-CN" dirty="0">
                    <a:solidFill>
                      <a:srgbClr val="1D2129"/>
                    </a:solidFill>
                  </a:rPr>
                  <a:t> </a:t>
                </a:r>
                <a14:m>
                  <m:oMath xmlns:m="http://schemas.openxmlformats.org/officeDocument/2006/math">
                    <m:sSub>
                      <m:sSubPr>
                        <m:ctrlPr>
                          <a:rPr lang="en-US" altLang="zh-CN" i="1">
                            <a:solidFill>
                              <a:srgbClr val="1D2129"/>
                            </a:solidFill>
                            <a:latin typeface="Cambria Math" panose="02040503050406030204" pitchFamily="18" charset="0"/>
                          </a:rPr>
                        </m:ctrlPr>
                      </m:sSubPr>
                      <m:e>
                        <m:r>
                          <a:rPr lang="en-US" altLang="zh-CN" i="1">
                            <a:solidFill>
                              <a:srgbClr val="1D2129"/>
                            </a:solidFill>
                            <a:latin typeface="Cambria Math" panose="02040503050406030204" pitchFamily="18" charset="0"/>
                          </a:rPr>
                          <m:t>𝐼</m:t>
                        </m:r>
                      </m:e>
                      <m:sub>
                        <m:r>
                          <a:rPr lang="en-US" altLang="zh-CN" i="1">
                            <a:solidFill>
                              <a:srgbClr val="1D2129"/>
                            </a:solidFill>
                            <a:latin typeface="Cambria Math" panose="02040503050406030204" pitchFamily="18" charset="0"/>
                          </a:rPr>
                          <m:t>𝑡</m:t>
                        </m:r>
                        <m:r>
                          <a:rPr lang="en-US" altLang="zh-CN" i="1">
                            <a:solidFill>
                              <a:srgbClr val="1D2129"/>
                            </a:solidFill>
                            <a:latin typeface="Cambria Math" panose="02040503050406030204" pitchFamily="18" charset="0"/>
                          </a:rPr>
                          <m:t>−5</m:t>
                        </m:r>
                      </m:sub>
                    </m:sSub>
                  </m:oMath>
                </a14:m>
                <a:r>
                  <a:rPr lang="zh-CN" altLang="en-US" dirty="0">
                    <a:solidFill>
                      <a:srgbClr val="1D2129"/>
                    </a:solidFill>
                    <a:latin typeface="PingFangSC-Regular"/>
                  </a:rPr>
                  <a:t>、</a:t>
                </a:r>
                <a:r>
                  <a:rPr lang="en-US" altLang="zh-CN" dirty="0">
                    <a:solidFill>
                      <a:srgbClr val="1D2129"/>
                    </a:solidFill>
                  </a:rPr>
                  <a:t> </a:t>
                </a:r>
                <a14:m>
                  <m:oMath xmlns:m="http://schemas.openxmlformats.org/officeDocument/2006/math">
                    <m:sSub>
                      <m:sSubPr>
                        <m:ctrlPr>
                          <a:rPr lang="en-US" altLang="zh-CN" i="1">
                            <a:solidFill>
                              <a:srgbClr val="1D2129"/>
                            </a:solidFill>
                            <a:latin typeface="Cambria Math" panose="02040503050406030204" pitchFamily="18" charset="0"/>
                          </a:rPr>
                        </m:ctrlPr>
                      </m:sSubPr>
                      <m:e>
                        <m:r>
                          <a:rPr lang="en-US" altLang="zh-CN" i="1">
                            <a:solidFill>
                              <a:srgbClr val="1D2129"/>
                            </a:solidFill>
                            <a:latin typeface="Cambria Math" panose="02040503050406030204" pitchFamily="18" charset="0"/>
                          </a:rPr>
                          <m:t>𝐼</m:t>
                        </m:r>
                      </m:e>
                      <m:sub>
                        <m:r>
                          <a:rPr lang="en-US" altLang="zh-CN" i="1">
                            <a:solidFill>
                              <a:srgbClr val="1D2129"/>
                            </a:solidFill>
                            <a:latin typeface="Cambria Math" panose="02040503050406030204" pitchFamily="18" charset="0"/>
                          </a:rPr>
                          <m:t>𝑡</m:t>
                        </m:r>
                      </m:sub>
                    </m:sSub>
                  </m:oMath>
                </a14:m>
                <a:r>
                  <a:rPr lang="zh-CN" altLang="en-US" dirty="0">
                    <a:solidFill>
                      <a:srgbClr val="1D2129"/>
                    </a:solidFill>
                    <a:latin typeface="PingFangSC-Regular"/>
                  </a:rPr>
                  <a:t>作为输入。</a:t>
                </a:r>
                <a:r>
                  <a:rPr lang="zh-CN" altLang="en-US" dirty="0"/>
                  <a:t>同样，预测未来的</a:t>
                </a:r>
                <a:r>
                  <a:rPr lang="en-US" altLang="zh-CN" dirty="0"/>
                  <a:t>45</a:t>
                </a:r>
                <a:r>
                  <a:rPr lang="zh-CN" altLang="en-US" dirty="0"/>
                  <a:t>帧在理论上需要</a:t>
                </a:r>
                <a:r>
                  <a:rPr lang="en-US" altLang="zh-CN" dirty="0"/>
                  <a:t>45</a:t>
                </a:r>
                <a:r>
                  <a:rPr lang="zh-CN" altLang="en-US" dirty="0"/>
                  <a:t>个</a:t>
                </a:r>
                <a:r>
                  <a:rPr lang="zh-CN" altLang="en-US" dirty="0">
                    <a:solidFill>
                      <a:srgbClr val="1D2129"/>
                    </a:solidFill>
                    <a:latin typeface="PingFangSC-Regular"/>
                  </a:rPr>
                  <a:t>姿态预测</a:t>
                </a:r>
                <a14:m>
                  <m:oMath xmlns:m="http://schemas.openxmlformats.org/officeDocument/2006/math">
                    <m:r>
                      <a:rPr lang="zh-CN" altLang="en-US" dirty="0">
                        <a:solidFill>
                          <a:srgbClr val="1D2129"/>
                        </a:solidFill>
                        <a:latin typeface="Cambria Math" panose="02040503050406030204" pitchFamily="18" charset="0"/>
                      </a:rPr>
                      <m:t>特征</m:t>
                    </m:r>
                    <m:sSub>
                      <m:sSubPr>
                        <m:ctrlPr>
                          <a:rPr lang="en-US" altLang="zh-CN" i="1">
                            <a:latin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Ψ</m:t>
                        </m:r>
                      </m:e>
                      <m:sub>
                        <m:r>
                          <a:rPr lang="en-US" altLang="zh-CN" i="1">
                            <a:latin typeface="Cambria Math" panose="02040503050406030204" pitchFamily="18" charset="0"/>
                          </a:rPr>
                          <m:t>𝑓</m:t>
                        </m:r>
                      </m:sub>
                    </m:sSub>
                    <m:r>
                      <a:rPr lang="en-US" altLang="zh-CN" i="1">
                        <a:latin typeface="Cambria Math" panose="02040503050406030204" pitchFamily="18" charset="0"/>
                      </a:rPr>
                      <m:t> </m:t>
                    </m:r>
                  </m:oMath>
                </a14:m>
                <a:r>
                  <a:rPr lang="zh-CN" altLang="en-US" dirty="0">
                    <a:solidFill>
                      <a:srgbClr val="1D2129"/>
                    </a:solidFill>
                    <a:latin typeface="PingFangSC-Regular"/>
                  </a:rPr>
                  <a:t>，</a:t>
                </a:r>
                <a:r>
                  <a:rPr lang="zh-CN" altLang="en-US" dirty="0"/>
                  <a:t>但同样出于计算原因，我们只使用了</a:t>
                </a:r>
                <a:r>
                  <a:rPr lang="en-US" altLang="zh-CN" dirty="0"/>
                  <a:t>6</a:t>
                </a:r>
                <a:r>
                  <a:rPr lang="zh-CN" altLang="en-US" dirty="0"/>
                  <a:t>个，其中</a:t>
                </a:r>
                <a:r>
                  <a:rPr lang="en-US" altLang="zh-CN" dirty="0"/>
                  <a:t>4</a:t>
                </a:r>
                <a:r>
                  <a:rPr lang="zh-CN" altLang="en-US" dirty="0"/>
                  <a:t>个</a:t>
                </a:r>
                <a14:m>
                  <m:oMath xmlns:m="http://schemas.openxmlformats.org/officeDocument/2006/math">
                    <m:sSub>
                      <m:sSubPr>
                        <m:ctrlPr>
                          <a:rPr lang="en-US" altLang="zh-CN" i="1" smtClean="0">
                            <a:latin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Ψ</m:t>
                        </m:r>
                      </m:e>
                      <m:sub>
                        <m:r>
                          <a:rPr lang="en-US" altLang="zh-CN" b="0" i="1" smtClean="0">
                            <a:latin typeface="Cambria Math" panose="02040503050406030204" pitchFamily="18" charset="0"/>
                            <a:ea typeface="Cambria Math" panose="02040503050406030204" pitchFamily="18" charset="0"/>
                          </a:rPr>
                          <m:t>10</m:t>
                        </m:r>
                      </m:sub>
                    </m:sSub>
                    <m:r>
                      <a:rPr lang="zh-CN" altLang="en-US" i="1">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Ψ</m:t>
                        </m:r>
                      </m:e>
                      <m:sub>
                        <m:r>
                          <a:rPr lang="en-US" altLang="zh-CN" b="0" i="1" smtClean="0">
                            <a:latin typeface="Cambria Math" panose="02040503050406030204" pitchFamily="18" charset="0"/>
                            <a:ea typeface="Cambria Math" panose="02040503050406030204" pitchFamily="18" charset="0"/>
                          </a:rPr>
                          <m:t>20</m:t>
                        </m:r>
                      </m:sub>
                    </m:sSub>
                    <m:r>
                      <a:rPr lang="zh-CN" altLang="en-US" i="1">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Ψ</m:t>
                        </m:r>
                      </m:e>
                      <m:sub>
                        <m:r>
                          <a:rPr lang="en-US" altLang="zh-CN" b="0" i="1" smtClean="0">
                            <a:latin typeface="Cambria Math" panose="02040503050406030204" pitchFamily="18" charset="0"/>
                            <a:ea typeface="Cambria Math" panose="02040503050406030204" pitchFamily="18" charset="0"/>
                          </a:rPr>
                          <m:t>30</m:t>
                        </m:r>
                      </m:sub>
                    </m:sSub>
                    <m:r>
                      <a:rPr lang="zh-CN" altLang="en-US" i="1">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Ψ</m:t>
                        </m:r>
                      </m:e>
                      <m:sub>
                        <m:r>
                          <a:rPr lang="en-US" altLang="zh-CN" b="0" i="1" smtClean="0">
                            <a:latin typeface="Cambria Math" panose="02040503050406030204" pitchFamily="18" charset="0"/>
                            <a:ea typeface="Cambria Math" panose="02040503050406030204" pitchFamily="18" charset="0"/>
                          </a:rPr>
                          <m:t>45</m:t>
                        </m:r>
                      </m:sub>
                    </m:sSub>
                  </m:oMath>
                </a14:m>
                <a:r>
                  <a:rPr lang="zh-CN" altLang="en-US" dirty="0"/>
                  <a:t>来预测未来的姿态变换</a:t>
                </a:r>
                <a14:m>
                  <m:oMath xmlns:m="http://schemas.openxmlformats.org/officeDocument/2006/math">
                    <m:sSub>
                      <m:sSubPr>
                        <m:ctrlPr>
                          <a:rPr lang="en-US" altLang="zh-CN" i="1">
                            <a:solidFill>
                              <a:srgbClr val="1D2129"/>
                            </a:solidFill>
                            <a:latin typeface="Cambria Math" panose="02040503050406030204" pitchFamily="18" charset="0"/>
                          </a:rPr>
                        </m:ctrlPr>
                      </m:sSubPr>
                      <m:e>
                        <m:r>
                          <a:rPr lang="en-US" altLang="zh-CN" i="1">
                            <a:solidFill>
                              <a:srgbClr val="1D2129"/>
                            </a:solidFill>
                            <a:latin typeface="Cambria Math" panose="02040503050406030204" pitchFamily="18" charset="0"/>
                          </a:rPr>
                          <m:t>𝑇</m:t>
                        </m:r>
                      </m:e>
                      <m:sub>
                        <m:r>
                          <a:rPr lang="en-US" altLang="zh-CN" i="1">
                            <a:solidFill>
                              <a:srgbClr val="1D2129"/>
                            </a:solidFill>
                            <a:latin typeface="Cambria Math" panose="02040503050406030204" pitchFamily="18" charset="0"/>
                          </a:rPr>
                          <m:t>𝑡</m:t>
                        </m:r>
                        <m:r>
                          <a:rPr lang="en-US" altLang="zh-CN" i="1">
                            <a:solidFill>
                              <a:srgbClr val="1D2129"/>
                            </a:solidFill>
                            <a:latin typeface="Cambria Math" panose="02040503050406030204" pitchFamily="18" charset="0"/>
                          </a:rPr>
                          <m:t>→</m:t>
                        </m:r>
                        <m:r>
                          <a:rPr lang="en-US" altLang="zh-CN" i="1">
                            <a:solidFill>
                              <a:srgbClr val="1D2129"/>
                            </a:solidFill>
                            <a:latin typeface="Cambria Math" panose="02040503050406030204" pitchFamily="18" charset="0"/>
                            <a:ea typeface="Cambria Math" panose="02040503050406030204" pitchFamily="18" charset="0"/>
                          </a:rPr>
                          <m:t>𝑡</m:t>
                        </m:r>
                        <m:r>
                          <a:rPr lang="en-US" altLang="zh-CN" i="1">
                            <a:solidFill>
                              <a:srgbClr val="1D2129"/>
                            </a:solidFill>
                            <a:latin typeface="Cambria Math" panose="02040503050406030204" pitchFamily="18" charset="0"/>
                            <a:ea typeface="Cambria Math" panose="02040503050406030204" pitchFamily="18" charset="0"/>
                          </a:rPr>
                          <m:t>+10</m:t>
                        </m:r>
                      </m:sub>
                    </m:sSub>
                    <m:r>
                      <a:rPr lang="zh-CN" altLang="en-US" i="1">
                        <a:solidFill>
                          <a:srgbClr val="1D2129"/>
                        </a:solidFill>
                        <a:latin typeface="Cambria Math" panose="02040503050406030204" pitchFamily="18" charset="0"/>
                        <a:ea typeface="Cambria Math" panose="02040503050406030204" pitchFamily="18" charset="0"/>
                      </a:rPr>
                      <m:t>，</m:t>
                    </m:r>
                  </m:oMath>
                </a14:m>
                <a:r>
                  <a:rPr lang="en-US" altLang="zh-CN" dirty="0">
                    <a:solidFill>
                      <a:srgbClr val="1D2129"/>
                    </a:solidFill>
                  </a:rPr>
                  <a:t> </a:t>
                </a:r>
                <a14:m>
                  <m:oMath xmlns:m="http://schemas.openxmlformats.org/officeDocument/2006/math">
                    <m:sSub>
                      <m:sSubPr>
                        <m:ctrlPr>
                          <a:rPr lang="en-US" altLang="zh-CN" i="1">
                            <a:solidFill>
                              <a:srgbClr val="1D2129"/>
                            </a:solidFill>
                            <a:latin typeface="Cambria Math" panose="02040503050406030204" pitchFamily="18" charset="0"/>
                          </a:rPr>
                        </m:ctrlPr>
                      </m:sSubPr>
                      <m:e>
                        <m:r>
                          <a:rPr lang="en-US" altLang="zh-CN" i="1">
                            <a:solidFill>
                              <a:srgbClr val="1D2129"/>
                            </a:solidFill>
                            <a:latin typeface="Cambria Math" panose="02040503050406030204" pitchFamily="18" charset="0"/>
                          </a:rPr>
                          <m:t>𝑇</m:t>
                        </m:r>
                      </m:e>
                      <m:sub>
                        <m:r>
                          <a:rPr lang="en-US" altLang="zh-CN" i="1">
                            <a:solidFill>
                              <a:srgbClr val="1D2129"/>
                            </a:solidFill>
                            <a:latin typeface="Cambria Math" panose="02040503050406030204" pitchFamily="18" charset="0"/>
                          </a:rPr>
                          <m:t>𝑡</m:t>
                        </m:r>
                        <m:r>
                          <a:rPr lang="en-US" altLang="zh-CN" i="1">
                            <a:solidFill>
                              <a:srgbClr val="1D2129"/>
                            </a:solidFill>
                            <a:latin typeface="Cambria Math" panose="02040503050406030204" pitchFamily="18" charset="0"/>
                          </a:rPr>
                          <m:t>→</m:t>
                        </m:r>
                        <m:r>
                          <a:rPr lang="en-US" altLang="zh-CN" i="1">
                            <a:solidFill>
                              <a:srgbClr val="1D2129"/>
                            </a:solidFill>
                            <a:latin typeface="Cambria Math" panose="02040503050406030204" pitchFamily="18" charset="0"/>
                            <a:ea typeface="Cambria Math" panose="02040503050406030204" pitchFamily="18" charset="0"/>
                          </a:rPr>
                          <m:t>𝑡</m:t>
                        </m:r>
                        <m:r>
                          <a:rPr lang="en-US" altLang="zh-CN" i="1">
                            <a:solidFill>
                              <a:srgbClr val="1D2129"/>
                            </a:solidFill>
                            <a:latin typeface="Cambria Math" panose="02040503050406030204" pitchFamily="18" charset="0"/>
                            <a:ea typeface="Cambria Math" panose="02040503050406030204" pitchFamily="18" charset="0"/>
                          </a:rPr>
                          <m:t>+20</m:t>
                        </m:r>
                      </m:sub>
                    </m:sSub>
                    <m:r>
                      <a:rPr lang="zh-CN" altLang="en-US" i="1">
                        <a:solidFill>
                          <a:srgbClr val="1D2129"/>
                        </a:solidFill>
                        <a:latin typeface="Cambria Math" panose="02040503050406030204" pitchFamily="18" charset="0"/>
                        <a:ea typeface="Cambria Math" panose="02040503050406030204" pitchFamily="18" charset="0"/>
                      </a:rPr>
                      <m:t>，</m:t>
                    </m:r>
                  </m:oMath>
                </a14:m>
                <a:r>
                  <a:rPr lang="en-US" altLang="zh-CN" dirty="0">
                    <a:solidFill>
                      <a:srgbClr val="1D2129"/>
                    </a:solidFill>
                  </a:rPr>
                  <a:t> </a:t>
                </a:r>
                <a14:m>
                  <m:oMath xmlns:m="http://schemas.openxmlformats.org/officeDocument/2006/math">
                    <m:sSub>
                      <m:sSubPr>
                        <m:ctrlPr>
                          <a:rPr lang="en-US" altLang="zh-CN" i="1">
                            <a:solidFill>
                              <a:srgbClr val="1D2129"/>
                            </a:solidFill>
                            <a:latin typeface="Cambria Math" panose="02040503050406030204" pitchFamily="18" charset="0"/>
                          </a:rPr>
                        </m:ctrlPr>
                      </m:sSubPr>
                      <m:e>
                        <m:r>
                          <a:rPr lang="en-US" altLang="zh-CN" i="1">
                            <a:solidFill>
                              <a:srgbClr val="1D2129"/>
                            </a:solidFill>
                            <a:latin typeface="Cambria Math" panose="02040503050406030204" pitchFamily="18" charset="0"/>
                          </a:rPr>
                          <m:t>𝑇</m:t>
                        </m:r>
                      </m:e>
                      <m:sub>
                        <m:r>
                          <a:rPr lang="en-US" altLang="zh-CN" i="1">
                            <a:solidFill>
                              <a:srgbClr val="1D2129"/>
                            </a:solidFill>
                            <a:latin typeface="Cambria Math" panose="02040503050406030204" pitchFamily="18" charset="0"/>
                          </a:rPr>
                          <m:t>𝑡</m:t>
                        </m:r>
                        <m:r>
                          <a:rPr lang="en-US" altLang="zh-CN" i="1">
                            <a:solidFill>
                              <a:srgbClr val="1D2129"/>
                            </a:solidFill>
                            <a:latin typeface="Cambria Math" panose="02040503050406030204" pitchFamily="18" charset="0"/>
                          </a:rPr>
                          <m:t>→</m:t>
                        </m:r>
                        <m:r>
                          <a:rPr lang="en-US" altLang="zh-CN" i="1">
                            <a:solidFill>
                              <a:srgbClr val="1D2129"/>
                            </a:solidFill>
                            <a:latin typeface="Cambria Math" panose="02040503050406030204" pitchFamily="18" charset="0"/>
                            <a:ea typeface="Cambria Math" panose="02040503050406030204" pitchFamily="18" charset="0"/>
                          </a:rPr>
                          <m:t>𝑡</m:t>
                        </m:r>
                        <m:r>
                          <a:rPr lang="en-US" altLang="zh-CN" i="1">
                            <a:solidFill>
                              <a:srgbClr val="1D2129"/>
                            </a:solidFill>
                            <a:latin typeface="Cambria Math" panose="02040503050406030204" pitchFamily="18" charset="0"/>
                            <a:ea typeface="Cambria Math" panose="02040503050406030204" pitchFamily="18" charset="0"/>
                          </a:rPr>
                          <m:t>+30</m:t>
                        </m:r>
                      </m:sub>
                    </m:sSub>
                    <m:r>
                      <a:rPr lang="zh-CN" altLang="en-US" i="1">
                        <a:solidFill>
                          <a:srgbClr val="1D2129"/>
                        </a:solidFill>
                        <a:latin typeface="Cambria Math" panose="02040503050406030204" pitchFamily="18" charset="0"/>
                        <a:ea typeface="Cambria Math" panose="02040503050406030204" pitchFamily="18" charset="0"/>
                      </a:rPr>
                      <m:t>，</m:t>
                    </m:r>
                  </m:oMath>
                </a14:m>
                <a:r>
                  <a:rPr lang="en-US" altLang="zh-CN" dirty="0">
                    <a:solidFill>
                      <a:srgbClr val="1D2129"/>
                    </a:solidFill>
                  </a:rPr>
                  <a:t> </a:t>
                </a:r>
                <a14:m>
                  <m:oMath xmlns:m="http://schemas.openxmlformats.org/officeDocument/2006/math">
                    <m:sSub>
                      <m:sSubPr>
                        <m:ctrlPr>
                          <a:rPr lang="en-US" altLang="zh-CN" i="1">
                            <a:solidFill>
                              <a:srgbClr val="1D2129"/>
                            </a:solidFill>
                            <a:latin typeface="Cambria Math" panose="02040503050406030204" pitchFamily="18" charset="0"/>
                          </a:rPr>
                        </m:ctrlPr>
                      </m:sSubPr>
                      <m:e>
                        <m:r>
                          <a:rPr lang="en-US" altLang="zh-CN" i="1">
                            <a:solidFill>
                              <a:srgbClr val="1D2129"/>
                            </a:solidFill>
                            <a:latin typeface="Cambria Math" panose="02040503050406030204" pitchFamily="18" charset="0"/>
                          </a:rPr>
                          <m:t>𝑇</m:t>
                        </m:r>
                      </m:e>
                      <m:sub>
                        <m:r>
                          <a:rPr lang="en-US" altLang="zh-CN" i="1">
                            <a:solidFill>
                              <a:srgbClr val="1D2129"/>
                            </a:solidFill>
                            <a:latin typeface="Cambria Math" panose="02040503050406030204" pitchFamily="18" charset="0"/>
                          </a:rPr>
                          <m:t>𝑡</m:t>
                        </m:r>
                        <m:r>
                          <a:rPr lang="en-US" altLang="zh-CN" i="1">
                            <a:solidFill>
                              <a:srgbClr val="1D2129"/>
                            </a:solidFill>
                            <a:latin typeface="Cambria Math" panose="02040503050406030204" pitchFamily="18" charset="0"/>
                          </a:rPr>
                          <m:t>→</m:t>
                        </m:r>
                        <m:r>
                          <a:rPr lang="en-US" altLang="zh-CN" i="1">
                            <a:solidFill>
                              <a:srgbClr val="1D2129"/>
                            </a:solidFill>
                            <a:latin typeface="Cambria Math" panose="02040503050406030204" pitchFamily="18" charset="0"/>
                            <a:ea typeface="Cambria Math" panose="02040503050406030204" pitchFamily="18" charset="0"/>
                          </a:rPr>
                          <m:t>𝑡</m:t>
                        </m:r>
                        <m:r>
                          <a:rPr lang="en-US" altLang="zh-CN" i="1">
                            <a:solidFill>
                              <a:srgbClr val="1D2129"/>
                            </a:solidFill>
                            <a:latin typeface="Cambria Math" panose="02040503050406030204" pitchFamily="18" charset="0"/>
                            <a:ea typeface="Cambria Math" panose="02040503050406030204" pitchFamily="18" charset="0"/>
                          </a:rPr>
                          <m:t>+45</m:t>
                        </m:r>
                      </m:sub>
                    </m:sSub>
                  </m:oMath>
                </a14:m>
                <a:r>
                  <a:rPr lang="zh-CN" altLang="en-US" dirty="0">
                    <a:solidFill>
                      <a:srgbClr val="1D2129"/>
                    </a:solidFill>
                    <a:latin typeface="PingFangSC-Regular"/>
                  </a:rPr>
                  <a:t>，</a:t>
                </a:r>
                <a:r>
                  <a:rPr lang="en-US" altLang="zh-CN" dirty="0">
                    <a:solidFill>
                      <a:srgbClr val="1D2129"/>
                    </a:solidFill>
                    <a:latin typeface="PingFangSC-Regular"/>
                  </a:rPr>
                  <a:t>2</a:t>
                </a:r>
                <a:r>
                  <a:rPr lang="zh-CN" altLang="en-US" dirty="0">
                    <a:solidFill>
                      <a:srgbClr val="1D2129"/>
                    </a:solidFill>
                    <a:latin typeface="PingFangSC-Regular"/>
                  </a:rPr>
                  <a:t>个</a:t>
                </a:r>
                <a14:m>
                  <m:oMath xmlns:m="http://schemas.openxmlformats.org/officeDocument/2006/math">
                    <m:sSub>
                      <m:sSubPr>
                        <m:ctrlPr>
                          <a:rPr lang="en-US" altLang="zh-CN" i="1">
                            <a:latin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Ψ</m:t>
                        </m:r>
                      </m:e>
                      <m:sub>
                        <m:r>
                          <a:rPr lang="en-US" altLang="zh-CN" b="0" i="1" smtClean="0">
                            <a:latin typeface="Cambria Math" panose="02040503050406030204" pitchFamily="18" charset="0"/>
                            <a:ea typeface="Cambria Math" panose="02040503050406030204" pitchFamily="18" charset="0"/>
                          </a:rPr>
                          <m:t>−14</m:t>
                        </m:r>
                      </m:sub>
                    </m:sSub>
                    <m:r>
                      <a:rPr lang="zh-CN" altLang="en-US" i="1" smtClean="0">
                        <a:latin typeface="Cambria Math" panose="02040503050406030204" pitchFamily="18" charset="0"/>
                        <a:ea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m:rPr>
                            <m:sty m:val="p"/>
                          </m:rPr>
                          <a:rPr lang="el-GR" altLang="zh-CN" i="1">
                            <a:latin typeface="Cambria Math" panose="02040503050406030204" pitchFamily="18" charset="0"/>
                            <a:ea typeface="Cambria Math" panose="02040503050406030204" pitchFamily="18" charset="0"/>
                          </a:rPr>
                          <m:t>Ψ</m:t>
                        </m:r>
                      </m:e>
                      <m:sub>
                        <m:r>
                          <a:rPr lang="en-US" altLang="zh-CN" b="0" i="1" smtClean="0">
                            <a:latin typeface="Cambria Math" panose="02040503050406030204" pitchFamily="18" charset="0"/>
                            <a:ea typeface="Cambria Math" panose="02040503050406030204" pitchFamily="18" charset="0"/>
                          </a:rPr>
                          <m:t>−7</m:t>
                        </m:r>
                      </m:sub>
                    </m:sSub>
                    <m:r>
                      <a:rPr lang="zh-CN" altLang="en-US" i="1" smtClean="0">
                        <a:latin typeface="Cambria Math" panose="02040503050406030204" pitchFamily="18" charset="0"/>
                        <a:ea typeface="Cambria Math" panose="02040503050406030204" pitchFamily="18" charset="0"/>
                      </a:rPr>
                      <m:t>来</m:t>
                    </m:r>
                  </m:oMath>
                </a14:m>
                <a:r>
                  <a:rPr lang="zh-CN" altLang="en-US" dirty="0"/>
                  <a:t>推断在过去帧</a:t>
                </a:r>
                <a14:m>
                  <m:oMath xmlns:m="http://schemas.openxmlformats.org/officeDocument/2006/math">
                    <m:sSub>
                      <m:sSubPr>
                        <m:ctrlPr>
                          <a:rPr lang="en-US" altLang="zh-CN" i="1">
                            <a:solidFill>
                              <a:srgbClr val="1D2129"/>
                            </a:solidFill>
                            <a:latin typeface="Cambria Math" panose="02040503050406030204" pitchFamily="18" charset="0"/>
                          </a:rPr>
                        </m:ctrlPr>
                      </m:sSubPr>
                      <m:e>
                        <m:r>
                          <a:rPr lang="en-US" altLang="zh-CN" i="1">
                            <a:solidFill>
                              <a:srgbClr val="1D2129"/>
                            </a:solidFill>
                            <a:latin typeface="Cambria Math" panose="02040503050406030204" pitchFamily="18" charset="0"/>
                          </a:rPr>
                          <m:t>𝑇</m:t>
                        </m:r>
                      </m:e>
                      <m:sub>
                        <m:r>
                          <a:rPr lang="en-US" altLang="zh-CN" i="1">
                            <a:solidFill>
                              <a:srgbClr val="1D2129"/>
                            </a:solidFill>
                            <a:latin typeface="Cambria Math" panose="02040503050406030204" pitchFamily="18" charset="0"/>
                          </a:rPr>
                          <m:t>𝑡</m:t>
                        </m:r>
                        <m:r>
                          <a:rPr lang="en-US" altLang="zh-CN" b="0" i="1" smtClean="0">
                            <a:solidFill>
                              <a:srgbClr val="1D2129"/>
                            </a:solidFill>
                            <a:latin typeface="Cambria Math" panose="02040503050406030204" pitchFamily="18" charset="0"/>
                          </a:rPr>
                          <m:t>−14</m:t>
                        </m:r>
                        <m:r>
                          <a:rPr lang="en-US" altLang="zh-CN" i="1">
                            <a:solidFill>
                              <a:srgbClr val="1D2129"/>
                            </a:solidFill>
                            <a:latin typeface="Cambria Math" panose="02040503050406030204" pitchFamily="18" charset="0"/>
                          </a:rPr>
                          <m:t>→</m:t>
                        </m:r>
                        <m:r>
                          <a:rPr lang="en-US" altLang="zh-CN" i="1">
                            <a:solidFill>
                              <a:srgbClr val="1D2129"/>
                            </a:solidFill>
                            <a:latin typeface="Cambria Math" panose="02040503050406030204" pitchFamily="18" charset="0"/>
                            <a:ea typeface="Cambria Math" panose="02040503050406030204" pitchFamily="18" charset="0"/>
                          </a:rPr>
                          <m:t>𝑡</m:t>
                        </m:r>
                      </m:sub>
                    </m:sSub>
                    <m:r>
                      <a:rPr lang="zh-CN" altLang="en-US" i="1">
                        <a:solidFill>
                          <a:srgbClr val="1D2129"/>
                        </a:solidFill>
                        <a:latin typeface="Cambria Math" panose="02040503050406030204" pitchFamily="18" charset="0"/>
                        <a:ea typeface="Cambria Math" panose="02040503050406030204" pitchFamily="18" charset="0"/>
                      </a:rPr>
                      <m:t>，</m:t>
                    </m:r>
                  </m:oMath>
                </a14:m>
                <a:r>
                  <a:rPr lang="en-US" altLang="zh-CN" dirty="0">
                    <a:solidFill>
                      <a:srgbClr val="1D2129"/>
                    </a:solidFill>
                  </a:rPr>
                  <a:t> </a:t>
                </a:r>
                <a14:m>
                  <m:oMath xmlns:m="http://schemas.openxmlformats.org/officeDocument/2006/math">
                    <m:sSub>
                      <m:sSubPr>
                        <m:ctrlPr>
                          <a:rPr lang="en-US" altLang="zh-CN" i="1">
                            <a:solidFill>
                              <a:srgbClr val="1D2129"/>
                            </a:solidFill>
                            <a:latin typeface="Cambria Math" panose="02040503050406030204" pitchFamily="18" charset="0"/>
                          </a:rPr>
                        </m:ctrlPr>
                      </m:sSubPr>
                      <m:e>
                        <m:r>
                          <a:rPr lang="en-US" altLang="zh-CN" i="1">
                            <a:solidFill>
                              <a:srgbClr val="1D2129"/>
                            </a:solidFill>
                            <a:latin typeface="Cambria Math" panose="02040503050406030204" pitchFamily="18" charset="0"/>
                          </a:rPr>
                          <m:t>𝑇</m:t>
                        </m:r>
                      </m:e>
                      <m:sub>
                        <m:r>
                          <a:rPr lang="en-US" altLang="zh-CN" i="1">
                            <a:solidFill>
                              <a:srgbClr val="1D2129"/>
                            </a:solidFill>
                            <a:latin typeface="Cambria Math" panose="02040503050406030204" pitchFamily="18" charset="0"/>
                          </a:rPr>
                          <m:t>𝑡</m:t>
                        </m:r>
                        <m:r>
                          <a:rPr lang="en-US" altLang="zh-CN" b="0" i="1" smtClean="0">
                            <a:solidFill>
                              <a:srgbClr val="1D2129"/>
                            </a:solidFill>
                            <a:latin typeface="Cambria Math" panose="02040503050406030204" pitchFamily="18" charset="0"/>
                          </a:rPr>
                          <m:t>−7</m:t>
                        </m:r>
                        <m:r>
                          <a:rPr lang="en-US" altLang="zh-CN" i="1">
                            <a:solidFill>
                              <a:srgbClr val="1D2129"/>
                            </a:solidFill>
                            <a:latin typeface="Cambria Math" panose="02040503050406030204" pitchFamily="18" charset="0"/>
                          </a:rPr>
                          <m:t>→</m:t>
                        </m:r>
                        <m:r>
                          <a:rPr lang="en-US" altLang="zh-CN" i="1">
                            <a:solidFill>
                              <a:srgbClr val="1D2129"/>
                            </a:solidFill>
                            <a:latin typeface="Cambria Math" panose="02040503050406030204" pitchFamily="18" charset="0"/>
                            <a:ea typeface="Cambria Math" panose="02040503050406030204" pitchFamily="18" charset="0"/>
                          </a:rPr>
                          <m:t>𝑡</m:t>
                        </m:r>
                      </m:sub>
                    </m:sSub>
                  </m:oMath>
                </a14:m>
                <a:r>
                  <a:rPr lang="zh-CN" altLang="en-US" dirty="0"/>
                  <a:t>中观察到的车辆运动。</a:t>
                </a:r>
                <a:endParaRPr lang="en-US" altLang="zh-CN" dirty="0">
                  <a:solidFill>
                    <a:srgbClr val="1D2129"/>
                  </a:solidFill>
                  <a:latin typeface="PingFangSC-Regular"/>
                </a:endParaRPr>
              </a:p>
            </p:txBody>
          </p:sp>
        </mc:Choice>
        <mc:Fallback xmlns="">
          <p:sp>
            <p:nvSpPr>
              <p:cNvPr id="9" name="文本框 8">
                <a:extLst>
                  <a:ext uri="{FF2B5EF4-FFF2-40B4-BE49-F238E27FC236}">
                    <a16:creationId xmlns:a16="http://schemas.microsoft.com/office/drawing/2014/main" id="{AF226A22-BC15-442C-07B3-1F5B6CD50BAC}"/>
                  </a:ext>
                </a:extLst>
              </p:cNvPr>
              <p:cNvSpPr txBox="1">
                <a:spLocks noRot="1" noChangeAspect="1" noMove="1" noResize="1" noEditPoints="1" noAdjustHandles="1" noChangeArrowheads="1" noChangeShapeType="1" noTextEdit="1"/>
              </p:cNvSpPr>
              <p:nvPr/>
            </p:nvSpPr>
            <p:spPr>
              <a:xfrm>
                <a:off x="455675" y="1381873"/>
                <a:ext cx="8640575" cy="2379754"/>
              </a:xfrm>
              <a:prstGeom prst="rect">
                <a:avLst/>
              </a:prstGeom>
              <a:blipFill>
                <a:blip r:embed="rId4"/>
                <a:stretch>
                  <a:fillRect l="-635" t="-2308" r="-2611" b="-25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410033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653750" y="1921136"/>
            <a:ext cx="2954655" cy="1077218"/>
          </a:xfrm>
          <a:prstGeom prst="rect">
            <a:avLst/>
          </a:prstGeom>
          <a:noFill/>
        </p:spPr>
        <p:txBody>
          <a:bodyPr wrap="none" rtlCol="0">
            <a:spAutoFit/>
          </a:bodyPr>
          <a:lstStyle/>
          <a:p>
            <a:pPr marL="0" lvl="1"/>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第四部分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r>
              <a:rPr lang="zh-CN" altLang="en-US" sz="3600" b="1" dirty="0">
                <a:solidFill>
                  <a:schemeClr val="accent1"/>
                </a:solidFill>
                <a:latin typeface="微软雅黑" panose="020B0503020204020204" pitchFamily="34" charset="-122"/>
                <a:ea typeface="微软雅黑" panose="020B0503020204020204" pitchFamily="34" charset="-122"/>
              </a:rPr>
              <a:t>实验结果分析</a:t>
            </a:r>
          </a:p>
        </p:txBody>
      </p:sp>
      <p:cxnSp>
        <p:nvCxnSpPr>
          <p:cNvPr id="5" name="直接连接符 4"/>
          <p:cNvCxnSpPr/>
          <p:nvPr/>
        </p:nvCxnSpPr>
        <p:spPr>
          <a:xfrm flipV="1">
            <a:off x="3635896" y="1635646"/>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417893" y="3164765"/>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04</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073254" y="1635646"/>
            <a:ext cx="1422000" cy="1422000"/>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3" y="760413"/>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2339752" y="1820075"/>
              <a:ext cx="713918" cy="706777"/>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accent1"/>
                </a:solidFill>
                <a:ea typeface="微软雅黑" panose="020B0503020204020204" pitchFamily="34" charset="-122"/>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430324" y="-1100658"/>
            <a:ext cx="2352980" cy="2352980"/>
            <a:chOff x="304800" y="673100"/>
            <a:chExt cx="4000500" cy="4000500"/>
          </a:xfrm>
          <a:effectLst>
            <a:outerShdw blurRad="444500" dist="254000" dir="6840000" algn="tr" rotWithShape="0">
              <a:prstClr val="black">
                <a:alpha val="50000"/>
              </a:prstClr>
            </a:outerShdw>
          </a:effectLst>
        </p:grpSpPr>
        <p:sp>
          <p:nvSpPr>
            <p:cNvPr id="3" name="同心圆 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4" name="椭圆 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sp>
        <p:nvSpPr>
          <p:cNvPr id="5" name="椭圆 4"/>
          <p:cNvSpPr/>
          <p:nvPr/>
        </p:nvSpPr>
        <p:spPr>
          <a:xfrm>
            <a:off x="4834454" y="1240622"/>
            <a:ext cx="274777" cy="274777"/>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538120" y="1358961"/>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344435" y="1237777"/>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816501" y="1108306"/>
            <a:ext cx="250454" cy="250454"/>
          </a:xfrm>
          <a:prstGeom prst="ellipse">
            <a:avLst/>
          </a:prstGeom>
          <a:solidFill>
            <a:schemeClr val="bg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117724" y="1082954"/>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352550" y="1369468"/>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488222" y="1184422"/>
            <a:ext cx="322151" cy="322151"/>
          </a:xfrm>
          <a:prstGeom prst="ellipse">
            <a:avLst/>
          </a:prstGeom>
          <a:solidFill>
            <a:schemeClr val="accent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489058" y="1240492"/>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203848" y="1371724"/>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054540" y="1057221"/>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972835" y="1293555"/>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920093" y="1369468"/>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4035416" y="114767"/>
            <a:ext cx="1231514" cy="584775"/>
          </a:xfrm>
          <a:prstGeom prst="rect">
            <a:avLst/>
          </a:prstGeom>
        </p:spPr>
        <p:txBody>
          <a:bodyPr wrap="square">
            <a:spAutoFit/>
          </a:bodyPr>
          <a:lstStyle/>
          <a:p>
            <a:pPr marL="0" marR="0" lvl="0" indent="0" defTabSz="934085" eaLnBrk="1" fontAlgn="auto" latinLnBrk="0" hangingPunct="1">
              <a:lnSpc>
                <a:spcPct val="100000"/>
              </a:lnSpc>
              <a:spcBef>
                <a:spcPts val="0"/>
              </a:spcBef>
              <a:spcAft>
                <a:spcPts val="0"/>
              </a:spcAft>
              <a:buClrTx/>
              <a:buSzTx/>
              <a:buFontTx/>
              <a:buNone/>
              <a:defRPr/>
            </a:pPr>
            <a:r>
              <a:rPr kumimoji="0" lang="zh-CN" altLang="en-US" sz="32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rPr>
              <a:t>目 录</a:t>
            </a:r>
          </a:p>
        </p:txBody>
      </p:sp>
      <p:sp>
        <p:nvSpPr>
          <p:cNvPr id="18" name="Rectangle 4"/>
          <p:cNvSpPr txBox="1">
            <a:spLocks noChangeArrowheads="1"/>
          </p:cNvSpPr>
          <p:nvPr/>
        </p:nvSpPr>
        <p:spPr bwMode="auto">
          <a:xfrm>
            <a:off x="3964944" y="566306"/>
            <a:ext cx="1372458"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71" tIns="34285" rIns="68571" bIns="34285"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lvl="0" fontAlgn="auto">
              <a:spcBef>
                <a:spcPts val="0"/>
              </a:spcBef>
              <a:spcAft>
                <a:spcPts val="0"/>
              </a:spcAft>
              <a:defRPr/>
            </a:pPr>
            <a:r>
              <a:rPr lang="en-US" altLang="zh-CN" sz="1000" b="0" kern="0" dirty="0">
                <a:solidFill>
                  <a:schemeClr val="accent1"/>
                </a:solidFill>
                <a:latin typeface="Arial" panose="020B0604020202020204"/>
                <a:ea typeface="微软雅黑" panose="020B0503020204020204" pitchFamily="34" charset="-122"/>
              </a:rPr>
              <a:t>CATALOG</a:t>
            </a:r>
            <a:endParaRPr kumimoji="0" lang="zh-CN" altLang="en-US" sz="1000" b="0" i="0" u="none" strike="noStrike" kern="0" cap="none" spc="0" normalizeH="0" baseline="0" noProof="0" dirty="0">
              <a:ln>
                <a:noFill/>
              </a:ln>
              <a:solidFill>
                <a:schemeClr val="accent1"/>
              </a:solidFill>
              <a:effectLst/>
              <a:uLnTx/>
              <a:uFillTx/>
              <a:latin typeface="Arial" panose="020B0604020202020204"/>
              <a:ea typeface="微软雅黑" panose="020B0503020204020204" pitchFamily="34" charset="-122"/>
            </a:endParaRPr>
          </a:p>
        </p:txBody>
      </p:sp>
      <p:grpSp>
        <p:nvGrpSpPr>
          <p:cNvPr id="19" name="组合 18"/>
          <p:cNvGrpSpPr/>
          <p:nvPr/>
        </p:nvGrpSpPr>
        <p:grpSpPr>
          <a:xfrm>
            <a:off x="6244116" y="2170465"/>
            <a:ext cx="1602228" cy="1359398"/>
            <a:chOff x="9224782" y="2628163"/>
            <a:chExt cx="2397222" cy="2093640"/>
          </a:xfrm>
        </p:grpSpPr>
        <p:grpSp>
          <p:nvGrpSpPr>
            <p:cNvPr id="20" name="组合 19"/>
            <p:cNvGrpSpPr/>
            <p:nvPr/>
          </p:nvGrpSpPr>
          <p:grpSpPr>
            <a:xfrm>
              <a:off x="9224782" y="2628163"/>
              <a:ext cx="2397222" cy="2093640"/>
              <a:chOff x="9224782" y="2628163"/>
              <a:chExt cx="2397222" cy="2093640"/>
            </a:xfrm>
          </p:grpSpPr>
          <p:grpSp>
            <p:nvGrpSpPr>
              <p:cNvPr id="22" name="组合 21"/>
              <p:cNvGrpSpPr/>
              <p:nvPr/>
            </p:nvGrpSpPr>
            <p:grpSpPr>
              <a:xfrm>
                <a:off x="9224782" y="2628163"/>
                <a:ext cx="2397222" cy="2093640"/>
                <a:chOff x="1511944" y="2420246"/>
                <a:chExt cx="2627152" cy="2294453"/>
              </a:xfrm>
              <a:effectLst>
                <a:outerShdw blurRad="203200" dist="38100" dir="3780000" sx="103000" sy="103000" algn="t" rotWithShape="0">
                  <a:prstClr val="black">
                    <a:alpha val="25000"/>
                  </a:prstClr>
                </a:outerShdw>
              </a:effectLst>
            </p:grpSpPr>
            <p:sp>
              <p:nvSpPr>
                <p:cNvPr id="24"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25"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23" name="Freeform 7"/>
              <p:cNvSpPr/>
              <p:nvPr/>
            </p:nvSpPr>
            <p:spPr bwMode="auto">
              <a:xfrm>
                <a:off x="9536465" y="2872113"/>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a:innerShdw blurRad="152400">
                  <a:schemeClr val="tx1">
                    <a:lumMod val="65000"/>
                    <a:lumOff val="35000"/>
                    <a:alpha val="41000"/>
                  </a:schemeClr>
                </a:innerShdw>
              </a:effectLst>
            </p:spPr>
            <p:txBody>
              <a:bodyPr vert="horz" wrap="square" lIns="91440" tIns="45720" rIns="91440" bIns="45720" numCol="1" anchor="t" anchorCtr="0" compatLnSpc="1"/>
              <a:lstStyle/>
              <a:p>
                <a:endParaRPr lang="zh-CN" altLang="en-US"/>
              </a:p>
            </p:txBody>
          </p:sp>
        </p:grpSp>
        <p:sp>
          <p:nvSpPr>
            <p:cNvPr id="21" name="TextBox 78"/>
            <p:cNvSpPr txBox="1"/>
            <p:nvPr/>
          </p:nvSpPr>
          <p:spPr>
            <a:xfrm>
              <a:off x="9918251" y="3180762"/>
              <a:ext cx="1259137"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05</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26" name="组合 25"/>
          <p:cNvGrpSpPr/>
          <p:nvPr/>
        </p:nvGrpSpPr>
        <p:grpSpPr>
          <a:xfrm>
            <a:off x="3790187" y="2177328"/>
            <a:ext cx="1602228" cy="1359398"/>
            <a:chOff x="5553262" y="2638733"/>
            <a:chExt cx="2397222" cy="2093640"/>
          </a:xfrm>
        </p:grpSpPr>
        <p:grpSp>
          <p:nvGrpSpPr>
            <p:cNvPr id="27" name="组合 26"/>
            <p:cNvGrpSpPr/>
            <p:nvPr/>
          </p:nvGrpSpPr>
          <p:grpSpPr>
            <a:xfrm>
              <a:off x="5553262" y="2638733"/>
              <a:ext cx="2397222" cy="2093640"/>
              <a:chOff x="5553262" y="2638733"/>
              <a:chExt cx="2397222" cy="2093640"/>
            </a:xfrm>
          </p:grpSpPr>
          <p:grpSp>
            <p:nvGrpSpPr>
              <p:cNvPr id="29" name="组合 28"/>
              <p:cNvGrpSpPr/>
              <p:nvPr/>
            </p:nvGrpSpPr>
            <p:grpSpPr>
              <a:xfrm>
                <a:off x="5553262" y="2638733"/>
                <a:ext cx="2397222" cy="2093640"/>
                <a:chOff x="1511944" y="2420246"/>
                <a:chExt cx="2627152" cy="2294453"/>
              </a:xfrm>
              <a:effectLst>
                <a:outerShdw blurRad="203200" dist="38100" dir="3780000" sx="103000" sy="103000" algn="t" rotWithShape="0">
                  <a:prstClr val="black">
                    <a:alpha val="25000"/>
                  </a:prstClr>
                </a:outerShdw>
              </a:effectLst>
            </p:grpSpPr>
            <p:sp>
              <p:nvSpPr>
                <p:cNvPr id="31"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32"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30" name="Freeform 7"/>
              <p:cNvSpPr/>
              <p:nvPr/>
            </p:nvSpPr>
            <p:spPr bwMode="auto">
              <a:xfrm>
                <a:off x="5864945" y="2882683"/>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28" name="TextBox 85"/>
            <p:cNvSpPr txBox="1"/>
            <p:nvPr/>
          </p:nvSpPr>
          <p:spPr>
            <a:xfrm>
              <a:off x="6259489" y="3110169"/>
              <a:ext cx="1161434"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03</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33" name="组合 32"/>
          <p:cNvGrpSpPr/>
          <p:nvPr/>
        </p:nvGrpSpPr>
        <p:grpSpPr>
          <a:xfrm>
            <a:off x="1336326" y="2188572"/>
            <a:ext cx="1602228" cy="1359398"/>
            <a:chOff x="1881842" y="2656049"/>
            <a:chExt cx="2397222" cy="2093640"/>
          </a:xfrm>
        </p:grpSpPr>
        <p:grpSp>
          <p:nvGrpSpPr>
            <p:cNvPr id="34" name="组合 33"/>
            <p:cNvGrpSpPr/>
            <p:nvPr/>
          </p:nvGrpSpPr>
          <p:grpSpPr>
            <a:xfrm>
              <a:off x="1881842" y="2656049"/>
              <a:ext cx="2397222" cy="2093640"/>
              <a:chOff x="1511944" y="2420246"/>
              <a:chExt cx="2627152" cy="2294453"/>
            </a:xfrm>
            <a:effectLst>
              <a:outerShdw blurRad="203200" dist="38100" dir="3780000" sx="103000" sy="103000" algn="t" rotWithShape="0">
                <a:prstClr val="black">
                  <a:alpha val="25000"/>
                </a:prstClr>
              </a:outerShdw>
            </a:effectLst>
          </p:grpSpPr>
          <p:sp>
            <p:nvSpPr>
              <p:cNvPr id="37"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38"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35" name="Freeform 7"/>
            <p:cNvSpPr/>
            <p:nvPr/>
          </p:nvSpPr>
          <p:spPr bwMode="auto">
            <a:xfrm>
              <a:off x="2193523" y="2932555"/>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36" name="TextBox 93"/>
            <p:cNvSpPr txBox="1"/>
            <p:nvPr/>
          </p:nvSpPr>
          <p:spPr>
            <a:xfrm>
              <a:off x="2575311" y="3250047"/>
              <a:ext cx="1201175"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01</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39" name="组合 38"/>
          <p:cNvGrpSpPr/>
          <p:nvPr/>
        </p:nvGrpSpPr>
        <p:grpSpPr>
          <a:xfrm>
            <a:off x="2566192" y="2868270"/>
            <a:ext cx="1602228" cy="1359398"/>
            <a:chOff x="3721944" y="3702869"/>
            <a:chExt cx="2397222" cy="2093640"/>
          </a:xfrm>
        </p:grpSpPr>
        <p:grpSp>
          <p:nvGrpSpPr>
            <p:cNvPr id="40" name="组合 39"/>
            <p:cNvGrpSpPr/>
            <p:nvPr/>
          </p:nvGrpSpPr>
          <p:grpSpPr>
            <a:xfrm>
              <a:off x="3721944" y="3702869"/>
              <a:ext cx="2397222" cy="2093640"/>
              <a:chOff x="3721944" y="3702869"/>
              <a:chExt cx="2397222" cy="2093640"/>
            </a:xfrm>
          </p:grpSpPr>
          <p:grpSp>
            <p:nvGrpSpPr>
              <p:cNvPr id="42" name="组合 41"/>
              <p:cNvGrpSpPr/>
              <p:nvPr/>
            </p:nvGrpSpPr>
            <p:grpSpPr>
              <a:xfrm>
                <a:off x="3721944" y="3702869"/>
                <a:ext cx="2397222" cy="2093640"/>
                <a:chOff x="1511944" y="2420246"/>
                <a:chExt cx="2627152" cy="2294453"/>
              </a:xfrm>
              <a:effectLst>
                <a:outerShdw blurRad="203200" dist="38100" dir="3780000" sx="103000" sy="103000" algn="t" rotWithShape="0">
                  <a:prstClr val="black">
                    <a:alpha val="25000"/>
                  </a:prstClr>
                </a:outerShdw>
              </a:effectLst>
            </p:grpSpPr>
            <p:sp>
              <p:nvSpPr>
                <p:cNvPr id="44"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45"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43" name="Freeform 7"/>
              <p:cNvSpPr/>
              <p:nvPr/>
            </p:nvSpPr>
            <p:spPr bwMode="auto">
              <a:xfrm>
                <a:off x="4033627" y="3946819"/>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41" name="TextBox 98"/>
            <p:cNvSpPr txBox="1"/>
            <p:nvPr/>
          </p:nvSpPr>
          <p:spPr>
            <a:xfrm>
              <a:off x="4382515" y="4183862"/>
              <a:ext cx="1180455"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02</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46" name="组合 45"/>
          <p:cNvGrpSpPr/>
          <p:nvPr/>
        </p:nvGrpSpPr>
        <p:grpSpPr>
          <a:xfrm>
            <a:off x="5016689" y="2861463"/>
            <a:ext cx="1602228" cy="1359398"/>
            <a:chOff x="7388330" y="3692384"/>
            <a:chExt cx="2397222" cy="2093640"/>
          </a:xfrm>
        </p:grpSpPr>
        <p:grpSp>
          <p:nvGrpSpPr>
            <p:cNvPr id="47" name="组合 46"/>
            <p:cNvGrpSpPr/>
            <p:nvPr/>
          </p:nvGrpSpPr>
          <p:grpSpPr>
            <a:xfrm>
              <a:off x="7388330" y="3692384"/>
              <a:ext cx="2397222" cy="2093640"/>
              <a:chOff x="7388330" y="3692384"/>
              <a:chExt cx="2397222" cy="2093640"/>
            </a:xfrm>
          </p:grpSpPr>
          <p:grpSp>
            <p:nvGrpSpPr>
              <p:cNvPr id="49" name="组合 48"/>
              <p:cNvGrpSpPr/>
              <p:nvPr/>
            </p:nvGrpSpPr>
            <p:grpSpPr>
              <a:xfrm>
                <a:off x="7388330" y="3692384"/>
                <a:ext cx="2397222" cy="2093640"/>
                <a:chOff x="1511944" y="2420246"/>
                <a:chExt cx="2627152" cy="2294453"/>
              </a:xfrm>
              <a:effectLst>
                <a:outerShdw blurRad="203200" dist="38100" dir="3780000" sx="103000" sy="103000" algn="t" rotWithShape="0">
                  <a:prstClr val="black">
                    <a:alpha val="25000"/>
                  </a:prstClr>
                </a:outerShdw>
              </a:effectLst>
            </p:grpSpPr>
            <p:sp>
              <p:nvSpPr>
                <p:cNvPr id="51"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52"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50" name="Freeform 7"/>
              <p:cNvSpPr/>
              <p:nvPr/>
            </p:nvSpPr>
            <p:spPr bwMode="auto">
              <a:xfrm>
                <a:off x="7700013" y="3936334"/>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48" name="TextBox 105"/>
            <p:cNvSpPr txBox="1"/>
            <p:nvPr/>
          </p:nvSpPr>
          <p:spPr>
            <a:xfrm>
              <a:off x="8048903" y="4173377"/>
              <a:ext cx="1322273"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04</a:t>
              </a:r>
              <a:endParaRPr lang="zh-CN" altLang="en-US" sz="3600" dirty="0">
                <a:solidFill>
                  <a:schemeClr val="bg1"/>
                </a:solidFill>
                <a:latin typeface="DFGothic-EB" panose="02010609010101010101" pitchFamily="1" charset="-128"/>
                <a:ea typeface="DFGothic-EB" panose="02010609010101010101" pitchFamily="1" charset="-128"/>
              </a:endParaRPr>
            </a:p>
          </p:txBody>
        </p:sp>
      </p:grpSp>
      <p:sp>
        <p:nvSpPr>
          <p:cNvPr id="54" name="TextBox 111"/>
          <p:cNvSpPr txBox="1"/>
          <p:nvPr/>
        </p:nvSpPr>
        <p:spPr>
          <a:xfrm>
            <a:off x="1697565" y="3663657"/>
            <a:ext cx="1027882" cy="338554"/>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研究背景</a:t>
            </a:r>
          </a:p>
        </p:txBody>
      </p:sp>
      <p:sp>
        <p:nvSpPr>
          <p:cNvPr id="57" name="TextBox 114"/>
          <p:cNvSpPr txBox="1"/>
          <p:nvPr/>
        </p:nvSpPr>
        <p:spPr>
          <a:xfrm>
            <a:off x="2872050" y="2483759"/>
            <a:ext cx="1213032" cy="338554"/>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研究现状</a:t>
            </a:r>
          </a:p>
        </p:txBody>
      </p:sp>
      <p:sp>
        <p:nvSpPr>
          <p:cNvPr id="60" name="TextBox 117"/>
          <p:cNvSpPr txBox="1"/>
          <p:nvPr/>
        </p:nvSpPr>
        <p:spPr>
          <a:xfrm>
            <a:off x="4152087" y="3696643"/>
            <a:ext cx="1027882" cy="338554"/>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研究方法</a:t>
            </a:r>
          </a:p>
        </p:txBody>
      </p:sp>
      <p:sp>
        <p:nvSpPr>
          <p:cNvPr id="63" name="TextBox 120"/>
          <p:cNvSpPr txBox="1"/>
          <p:nvPr/>
        </p:nvSpPr>
        <p:spPr>
          <a:xfrm>
            <a:off x="5318154" y="2237538"/>
            <a:ext cx="1027882" cy="584775"/>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实验数据及结果</a:t>
            </a:r>
          </a:p>
        </p:txBody>
      </p:sp>
      <p:sp>
        <p:nvSpPr>
          <p:cNvPr id="66" name="TextBox 123"/>
          <p:cNvSpPr txBox="1"/>
          <p:nvPr/>
        </p:nvSpPr>
        <p:spPr>
          <a:xfrm>
            <a:off x="6597135" y="3696640"/>
            <a:ext cx="1312066" cy="338554"/>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思考与总结</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实验结果分析</a:t>
            </a:r>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3" name="文本框 2">
            <a:extLst>
              <a:ext uri="{FF2B5EF4-FFF2-40B4-BE49-F238E27FC236}">
                <a16:creationId xmlns:a16="http://schemas.microsoft.com/office/drawing/2014/main" id="{63C59FD9-3AAA-C21A-20AA-C8306AB257C5}"/>
              </a:ext>
            </a:extLst>
          </p:cNvPr>
          <p:cNvSpPr txBox="1"/>
          <p:nvPr/>
        </p:nvSpPr>
        <p:spPr>
          <a:xfrm>
            <a:off x="455675" y="669780"/>
            <a:ext cx="6771502" cy="369332"/>
          </a:xfrm>
          <a:prstGeom prst="rect">
            <a:avLst/>
          </a:prstGeom>
          <a:noFill/>
        </p:spPr>
        <p:txBody>
          <a:bodyPr wrap="square">
            <a:spAutoFit/>
          </a:bodyPr>
          <a:lstStyle/>
          <a:p>
            <a:r>
              <a:rPr lang="zh-CN" altLang="en-US" b="0" i="0" dirty="0">
                <a:solidFill>
                  <a:srgbClr val="1D2129"/>
                </a:solidFill>
                <a:effectLst/>
                <a:latin typeface="PingFangSC-Regular"/>
              </a:rPr>
              <a:t>行人意图估计</a:t>
            </a:r>
            <a:r>
              <a:rPr lang="en-US" altLang="zh-CN" b="0" i="0" dirty="0">
                <a:solidFill>
                  <a:srgbClr val="1D2129"/>
                </a:solidFill>
                <a:effectLst/>
                <a:latin typeface="PingFangSC-Regular"/>
              </a:rPr>
              <a:t>(PIE)</a:t>
            </a:r>
            <a:r>
              <a:rPr lang="zh-CN" altLang="en-US" b="0" i="0" dirty="0">
                <a:solidFill>
                  <a:srgbClr val="1D2129"/>
                </a:solidFill>
                <a:effectLst/>
                <a:latin typeface="PingFangSC-Regular"/>
              </a:rPr>
              <a:t>数据集</a:t>
            </a:r>
            <a:endParaRPr lang="zh-CN" altLang="en-US" dirty="0"/>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AF226A22-BC15-442C-07B3-1F5B6CD50BAC}"/>
                  </a:ext>
                </a:extLst>
              </p:cNvPr>
              <p:cNvSpPr txBox="1"/>
              <p:nvPr/>
            </p:nvSpPr>
            <p:spPr>
              <a:xfrm>
                <a:off x="251712" y="1556087"/>
                <a:ext cx="8640575" cy="2031325"/>
              </a:xfrm>
              <a:prstGeom prst="rect">
                <a:avLst/>
              </a:prstGeom>
              <a:noFill/>
            </p:spPr>
            <p:txBody>
              <a:bodyPr wrap="square">
                <a:spAutoFit/>
              </a:bodyPr>
              <a:lstStyle/>
              <a:p>
                <a:r>
                  <a:rPr lang="zh-CN" altLang="en-US" dirty="0">
                    <a:solidFill>
                      <a:srgbClr val="1D2129"/>
                    </a:solidFill>
                    <a:latin typeface="PingFangSC-Regular"/>
                  </a:rPr>
                  <a:t>         行人意图估计</a:t>
                </a:r>
                <a:r>
                  <a:rPr lang="en-US" altLang="zh-CN" dirty="0">
                    <a:solidFill>
                      <a:srgbClr val="1D2129"/>
                    </a:solidFill>
                    <a:latin typeface="PingFangSC-Regular"/>
                  </a:rPr>
                  <a:t>(PIE)</a:t>
                </a:r>
                <a:r>
                  <a:rPr lang="zh-CN" altLang="en-US" dirty="0">
                    <a:solidFill>
                      <a:srgbClr val="1D2129"/>
                    </a:solidFill>
                    <a:latin typeface="PingFangSC-Regular"/>
                  </a:rPr>
                  <a:t>数据集是一个大规模的第一人称视角驾驶数据集，由</a:t>
                </a:r>
                <a:r>
                  <a:rPr lang="en-US" altLang="zh-CN" dirty="0">
                    <a:solidFill>
                      <a:srgbClr val="1D2129"/>
                    </a:solidFill>
                    <a:latin typeface="PingFangSC-Regular"/>
                  </a:rPr>
                  <a:t>911k</a:t>
                </a:r>
                <a:r>
                  <a:rPr lang="zh-CN" altLang="en-US" dirty="0">
                    <a:solidFill>
                      <a:srgbClr val="1D2129"/>
                    </a:solidFill>
                    <a:latin typeface="PingFangSC-Regular"/>
                  </a:rPr>
                  <a:t>帧组成，在训练</a:t>
                </a:r>
                <a:r>
                  <a:rPr lang="en-US" altLang="zh-CN" dirty="0">
                    <a:solidFill>
                      <a:srgbClr val="1D2129"/>
                    </a:solidFill>
                    <a:latin typeface="PingFangSC-Regular"/>
                  </a:rPr>
                  <a:t>/</a:t>
                </a:r>
                <a:r>
                  <a:rPr lang="zh-CN" altLang="en-US" dirty="0">
                    <a:solidFill>
                      <a:srgbClr val="1D2129"/>
                    </a:solidFill>
                    <a:latin typeface="PingFangSC-Regular"/>
                  </a:rPr>
                  <a:t>测试</a:t>
                </a:r>
                <a:r>
                  <a:rPr lang="en-US" altLang="zh-CN" dirty="0">
                    <a:solidFill>
                      <a:srgbClr val="1D2129"/>
                    </a:solidFill>
                    <a:latin typeface="PingFangSC-Regular"/>
                  </a:rPr>
                  <a:t>/</a:t>
                </a:r>
                <a:r>
                  <a:rPr lang="zh-CN" altLang="en-US" dirty="0">
                    <a:solidFill>
                      <a:srgbClr val="1D2129"/>
                    </a:solidFill>
                    <a:latin typeface="PingFangSC-Regular"/>
                  </a:rPr>
                  <a:t>验证子集之间分成</a:t>
                </a:r>
                <a:r>
                  <a:rPr lang="en-US" altLang="zh-CN" dirty="0">
                    <a:solidFill>
                      <a:srgbClr val="1D2129"/>
                    </a:solidFill>
                    <a:latin typeface="PingFangSC-Regular"/>
                  </a:rPr>
                  <a:t>50/40/10</a:t>
                </a:r>
                <a:r>
                  <a:rPr lang="zh-CN" altLang="en-US" dirty="0">
                    <a:solidFill>
                      <a:srgbClr val="1D2129"/>
                    </a:solidFill>
                    <a:latin typeface="PingFangSC-Regular"/>
                  </a:rPr>
                  <a:t>，其中总共</a:t>
                </a:r>
                <a:r>
                  <a:rPr lang="en-US" altLang="zh-CN" dirty="0">
                    <a:solidFill>
                      <a:srgbClr val="1D2129"/>
                    </a:solidFill>
                    <a:latin typeface="PingFangSC-Regular"/>
                  </a:rPr>
                  <a:t>293k</a:t>
                </a:r>
                <a:r>
                  <a:rPr lang="zh-CN" altLang="en-US" dirty="0">
                    <a:solidFill>
                      <a:srgbClr val="1D2129"/>
                    </a:solidFill>
                    <a:latin typeface="PingFangSC-Regular"/>
                  </a:rPr>
                  <a:t>帧中</a:t>
                </a:r>
                <a:r>
                  <a:rPr lang="en-US" altLang="zh-CN" dirty="0">
                    <a:solidFill>
                      <a:srgbClr val="1D2129"/>
                    </a:solidFill>
                    <a:latin typeface="PingFangSC-Regular"/>
                  </a:rPr>
                  <a:t>1.8k</a:t>
                </a:r>
                <a:r>
                  <a:rPr lang="zh-CN" altLang="en-US" dirty="0">
                    <a:solidFill>
                      <a:srgbClr val="1D2129"/>
                    </a:solidFill>
                    <a:latin typeface="PingFangSC-Regular"/>
                  </a:rPr>
                  <a:t>个行人被标记。</a:t>
                </a:r>
                <a:endParaRPr lang="en-US" altLang="zh-CN" dirty="0">
                  <a:solidFill>
                    <a:srgbClr val="1D2129"/>
                  </a:solidFill>
                  <a:latin typeface="PingFangSC-Regular"/>
                </a:endParaRPr>
              </a:p>
              <a:p>
                <a:r>
                  <a:rPr lang="zh-CN" altLang="en-US" b="0" i="0" dirty="0">
                    <a:solidFill>
                      <a:srgbClr val="1D2129"/>
                    </a:solidFill>
                    <a:effectLst/>
                    <a:latin typeface="PingFangSC-Regular"/>
                  </a:rPr>
                  <a:t>         由于自我车辆姿态预测网络不需要任何</a:t>
                </a:r>
                <a:r>
                  <a:rPr lang="zh-CN" altLang="en-US" dirty="0">
                    <a:solidFill>
                      <a:srgbClr val="1D2129"/>
                    </a:solidFill>
                    <a:latin typeface="PingFangSC-Regular"/>
                  </a:rPr>
                  <a:t>标记</a:t>
                </a:r>
                <a:r>
                  <a:rPr lang="zh-CN" altLang="en-US" b="0" i="0" dirty="0">
                    <a:solidFill>
                      <a:srgbClr val="1D2129"/>
                    </a:solidFill>
                    <a:effectLst/>
                    <a:latin typeface="PingFangSC-Regular"/>
                  </a:rPr>
                  <a:t>，本文使用完整的训练子集来训练姿态网络。对于行人轨迹预测网络，本文只使用带</a:t>
                </a:r>
                <a:r>
                  <a:rPr lang="zh-CN" altLang="en-US" dirty="0">
                    <a:solidFill>
                      <a:srgbClr val="1D2129"/>
                    </a:solidFill>
                    <a:latin typeface="PingFangSC-Regular"/>
                  </a:rPr>
                  <a:t>标记</a:t>
                </a:r>
                <a:r>
                  <a:rPr lang="zh-CN" altLang="en-US" b="0" i="0" dirty="0">
                    <a:solidFill>
                      <a:srgbClr val="1D2129"/>
                    </a:solidFill>
                    <a:effectLst/>
                    <a:latin typeface="PingFangSC-Regular"/>
                  </a:rPr>
                  <a:t>的帧，然后在</a:t>
                </a:r>
                <a:r>
                  <a:rPr lang="en-US" altLang="zh-CN" b="0" i="0" dirty="0">
                    <a:solidFill>
                      <a:srgbClr val="1D2129"/>
                    </a:solidFill>
                    <a:effectLst/>
                    <a:latin typeface="PingFangSC-Regular"/>
                  </a:rPr>
                  <a:t>PIE</a:t>
                </a:r>
                <a:r>
                  <a:rPr lang="zh-CN" altLang="en-US" b="0" i="0" dirty="0">
                    <a:solidFill>
                      <a:srgbClr val="1D2129"/>
                    </a:solidFill>
                    <a:effectLst/>
                    <a:latin typeface="PingFangSC-Regular"/>
                  </a:rPr>
                  <a:t>测试子集上对该方法进行了评估，该子集包含</a:t>
                </a:r>
                <a:r>
                  <a:rPr lang="en-US" altLang="zh-CN" b="0" i="0" dirty="0">
                    <a:solidFill>
                      <a:srgbClr val="1D2129"/>
                    </a:solidFill>
                    <a:effectLst/>
                    <a:latin typeface="PingFangSC-Regular"/>
                  </a:rPr>
                  <a:t>330k</a:t>
                </a:r>
                <a:r>
                  <a:rPr lang="zh-CN" altLang="en-US" b="0" i="0" dirty="0">
                    <a:solidFill>
                      <a:srgbClr val="1D2129"/>
                    </a:solidFill>
                    <a:effectLst/>
                    <a:latin typeface="PingFangSC-Regular"/>
                  </a:rPr>
                  <a:t>帧中的</a:t>
                </a:r>
                <a:r>
                  <a:rPr lang="en-US" altLang="zh-CN" b="0" i="0" dirty="0">
                    <a:solidFill>
                      <a:srgbClr val="1D2129"/>
                    </a:solidFill>
                    <a:effectLst/>
                    <a:latin typeface="PingFangSC-Regular"/>
                  </a:rPr>
                  <a:t>719</a:t>
                </a:r>
                <a:r>
                  <a:rPr lang="zh-CN" altLang="en-US" b="0" i="0" dirty="0">
                    <a:solidFill>
                      <a:srgbClr val="1D2129"/>
                    </a:solidFill>
                    <a:effectLst/>
                    <a:latin typeface="PingFangSC-Regular"/>
                  </a:rPr>
                  <a:t>名行人。使用未来</a:t>
                </a:r>
                <a:r>
                  <a:rPr lang="en-US" altLang="zh-CN" b="0" i="0" dirty="0">
                    <a:solidFill>
                      <a:srgbClr val="1D2129"/>
                    </a:solidFill>
                    <a:effectLst/>
                    <a:latin typeface="PingFangSC-Regular"/>
                  </a:rPr>
                  <a:t>0.5</a:t>
                </a:r>
                <a:r>
                  <a:rPr lang="zh-CN" altLang="en-US" b="0" i="0" dirty="0">
                    <a:solidFill>
                      <a:srgbClr val="1D2129"/>
                    </a:solidFill>
                    <a:effectLst/>
                    <a:latin typeface="PingFangSC-Regular"/>
                  </a:rPr>
                  <a:t>秒、</a:t>
                </a:r>
                <a:r>
                  <a:rPr lang="en-US" altLang="zh-CN" b="0" i="0" dirty="0">
                    <a:solidFill>
                      <a:srgbClr val="1D2129"/>
                    </a:solidFill>
                    <a:effectLst/>
                    <a:latin typeface="PingFangSC-Regular"/>
                  </a:rPr>
                  <a:t>1</a:t>
                </a:r>
                <a:r>
                  <a:rPr lang="zh-CN" altLang="en-US" b="0" i="0" dirty="0">
                    <a:solidFill>
                      <a:srgbClr val="1D2129"/>
                    </a:solidFill>
                    <a:effectLst/>
                    <a:latin typeface="PingFangSC-Regular"/>
                  </a:rPr>
                  <a:t>秒和</a:t>
                </a:r>
                <a:r>
                  <a:rPr lang="en-US" altLang="zh-CN" b="0" i="0" dirty="0">
                    <a:solidFill>
                      <a:srgbClr val="1D2129"/>
                    </a:solidFill>
                    <a:effectLst/>
                    <a:latin typeface="PingFangSC-Regular"/>
                  </a:rPr>
                  <a:t>1.5</a:t>
                </a:r>
                <a:r>
                  <a:rPr lang="zh-CN" altLang="en-US" b="0" i="0" dirty="0">
                    <a:solidFill>
                      <a:srgbClr val="1D2129"/>
                    </a:solidFill>
                    <a:effectLst/>
                    <a:latin typeface="PingFangSC-Regular"/>
                  </a:rPr>
                  <a:t>秒的边界框角的均方误差（</a:t>
                </a:r>
                <a:r>
                  <a:rPr lang="en-US" altLang="zh-CN" b="0" i="0" dirty="0">
                    <a:solidFill>
                      <a:srgbClr val="1D2129"/>
                    </a:solidFill>
                    <a:effectLst/>
                    <a:latin typeface="PingFangSC-Regular"/>
                  </a:rPr>
                  <a:t>MSE</a:t>
                </a:r>
                <a:r>
                  <a:rPr lang="zh-CN" altLang="en-US" b="0" i="0" dirty="0">
                    <a:solidFill>
                      <a:srgbClr val="1D2129"/>
                    </a:solidFill>
                    <a:effectLst/>
                    <a:latin typeface="PingFangSC-Regular"/>
                  </a:rPr>
                  <a:t>）、整个序列上的边界框中心的均方</a:t>
                </a:r>
                <a:r>
                  <a:rPr lang="zh-CN" altLang="en-US" dirty="0">
                    <a:solidFill>
                      <a:srgbClr val="1D2129"/>
                    </a:solidFill>
                    <a:latin typeface="PingFangSC-Regular"/>
                  </a:rPr>
                  <a:t>误差</a:t>
                </a:r>
                <a:r>
                  <a:rPr lang="zh-CN" altLang="en-US" b="0" i="0" dirty="0">
                    <a:solidFill>
                      <a:srgbClr val="1D2129"/>
                    </a:solidFill>
                    <a:effectLst/>
                    <a:latin typeface="PingFangSC-Regular"/>
                  </a:rPr>
                  <a:t>（</a:t>
                </a:r>
                <a14:m>
                  <m:oMath xmlns:m="http://schemas.openxmlformats.org/officeDocument/2006/math">
                    <m:sSub>
                      <m:sSubPr>
                        <m:ctrlPr>
                          <a:rPr lang="en-US" altLang="zh-CN" b="0" i="1" smtClean="0">
                            <a:solidFill>
                              <a:srgbClr val="1D2129"/>
                            </a:solidFill>
                            <a:effectLst/>
                            <a:latin typeface="Cambria Math" panose="02040503050406030204" pitchFamily="18" charset="0"/>
                          </a:rPr>
                        </m:ctrlPr>
                      </m:sSubPr>
                      <m:e>
                        <m:r>
                          <m:rPr>
                            <m:sty m:val="p"/>
                          </m:rPr>
                          <a:rPr lang="en-US" altLang="zh-CN" i="1">
                            <a:solidFill>
                              <a:srgbClr val="1D2129"/>
                            </a:solidFill>
                            <a:latin typeface="Cambria Math" panose="02040503050406030204" pitchFamily="18" charset="0"/>
                          </a:rPr>
                          <m:t>MSE</m:t>
                        </m:r>
                      </m:e>
                      <m:sub>
                        <m:r>
                          <m:rPr>
                            <m:sty m:val="p"/>
                          </m:rPr>
                          <a:rPr lang="en-US" altLang="zh-CN" i="1">
                            <a:solidFill>
                              <a:srgbClr val="1D2129"/>
                            </a:solidFill>
                            <a:latin typeface="Cambria Math" panose="02040503050406030204" pitchFamily="18" charset="0"/>
                          </a:rPr>
                          <m:t>C</m:t>
                        </m:r>
                      </m:sub>
                    </m:sSub>
                  </m:oMath>
                </a14:m>
                <a:r>
                  <a:rPr lang="zh-CN" altLang="en-US" b="0" i="0" dirty="0">
                    <a:solidFill>
                      <a:srgbClr val="1D2129"/>
                    </a:solidFill>
                    <a:effectLst/>
                    <a:latin typeface="PingFangSC-Regular"/>
                  </a:rPr>
                  <a:t>）和最后一帧中的边界框中央的均方的标准度量（</a:t>
                </a:r>
                <a14:m>
                  <m:oMath xmlns:m="http://schemas.openxmlformats.org/officeDocument/2006/math">
                    <m:sSub>
                      <m:sSubPr>
                        <m:ctrlPr>
                          <a:rPr lang="en-US" altLang="zh-CN" b="0" i="1" smtClean="0">
                            <a:solidFill>
                              <a:srgbClr val="1D2129"/>
                            </a:solidFill>
                            <a:effectLst/>
                            <a:latin typeface="Cambria Math" panose="02040503050406030204" pitchFamily="18" charset="0"/>
                          </a:rPr>
                        </m:ctrlPr>
                      </m:sSubPr>
                      <m:e>
                        <m:r>
                          <m:rPr>
                            <m:sty m:val="p"/>
                          </m:rPr>
                          <a:rPr lang="en-US" altLang="zh-CN" i="1">
                            <a:solidFill>
                              <a:srgbClr val="1D2129"/>
                            </a:solidFill>
                            <a:latin typeface="Cambria Math" panose="02040503050406030204" pitchFamily="18" charset="0"/>
                          </a:rPr>
                          <m:t>MSE</m:t>
                        </m:r>
                      </m:e>
                      <m:sub>
                        <m:r>
                          <m:rPr>
                            <m:sty m:val="p"/>
                          </m:rPr>
                          <a:rPr lang="en-US" altLang="zh-CN" i="1">
                            <a:solidFill>
                              <a:srgbClr val="1D2129"/>
                            </a:solidFill>
                            <a:latin typeface="Cambria Math" panose="02040503050406030204" pitchFamily="18" charset="0"/>
                          </a:rPr>
                          <m:t>CF</m:t>
                        </m:r>
                      </m:sub>
                    </m:sSub>
                  </m:oMath>
                </a14:m>
                <a:r>
                  <a:rPr lang="zh-CN" altLang="en-US" b="0" i="0" dirty="0">
                    <a:solidFill>
                      <a:srgbClr val="1D2129"/>
                    </a:solidFill>
                    <a:effectLst/>
                    <a:latin typeface="PingFangSC-Regular"/>
                  </a:rPr>
                  <a:t>）来评估该方法。</a:t>
                </a:r>
                <a:endParaRPr lang="en-US" altLang="zh-CN" dirty="0">
                  <a:solidFill>
                    <a:srgbClr val="1D2129"/>
                  </a:solidFill>
                  <a:latin typeface="PingFangSC-Regular"/>
                </a:endParaRPr>
              </a:p>
            </p:txBody>
          </p:sp>
        </mc:Choice>
        <mc:Fallback xmlns="">
          <p:sp>
            <p:nvSpPr>
              <p:cNvPr id="9" name="文本框 8">
                <a:extLst>
                  <a:ext uri="{FF2B5EF4-FFF2-40B4-BE49-F238E27FC236}">
                    <a16:creationId xmlns:a16="http://schemas.microsoft.com/office/drawing/2014/main" id="{AF226A22-BC15-442C-07B3-1F5B6CD50BAC}"/>
                  </a:ext>
                </a:extLst>
              </p:cNvPr>
              <p:cNvSpPr txBox="1">
                <a:spLocks noRot="1" noChangeAspect="1" noMove="1" noResize="1" noEditPoints="1" noAdjustHandles="1" noChangeArrowheads="1" noChangeShapeType="1" noTextEdit="1"/>
              </p:cNvSpPr>
              <p:nvPr/>
            </p:nvSpPr>
            <p:spPr>
              <a:xfrm>
                <a:off x="251712" y="1556087"/>
                <a:ext cx="8640575" cy="2031325"/>
              </a:xfrm>
              <a:prstGeom prst="rect">
                <a:avLst/>
              </a:prstGeom>
              <a:blipFill>
                <a:blip r:embed="rId4"/>
                <a:stretch>
                  <a:fillRect l="-564" t="-2402" r="-1340" b="-300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344528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3" name="文本框 2">
            <a:extLst>
              <a:ext uri="{FF2B5EF4-FFF2-40B4-BE49-F238E27FC236}">
                <a16:creationId xmlns:a16="http://schemas.microsoft.com/office/drawing/2014/main" id="{63C59FD9-3AAA-C21A-20AA-C8306AB257C5}"/>
              </a:ext>
            </a:extLst>
          </p:cNvPr>
          <p:cNvSpPr txBox="1"/>
          <p:nvPr/>
        </p:nvSpPr>
        <p:spPr>
          <a:xfrm>
            <a:off x="455675" y="669780"/>
            <a:ext cx="6771502" cy="369332"/>
          </a:xfrm>
          <a:prstGeom prst="rect">
            <a:avLst/>
          </a:prstGeom>
          <a:noFill/>
        </p:spPr>
        <p:txBody>
          <a:bodyPr wrap="square">
            <a:spAutoFit/>
          </a:bodyPr>
          <a:lstStyle/>
          <a:p>
            <a:r>
              <a:rPr lang="zh-CN" altLang="en-US" b="0" i="0" dirty="0">
                <a:solidFill>
                  <a:srgbClr val="1D2129"/>
                </a:solidFill>
                <a:effectLst/>
                <a:latin typeface="PingFangSC-Regular"/>
              </a:rPr>
              <a:t>行人意图估计</a:t>
            </a:r>
            <a:r>
              <a:rPr lang="en-US" altLang="zh-CN" b="0" i="0" dirty="0">
                <a:solidFill>
                  <a:srgbClr val="1D2129"/>
                </a:solidFill>
                <a:effectLst/>
                <a:latin typeface="PingFangSC-Regular"/>
              </a:rPr>
              <a:t>(PIE)</a:t>
            </a:r>
            <a:r>
              <a:rPr lang="zh-CN" altLang="en-US" b="0" i="0" dirty="0">
                <a:solidFill>
                  <a:srgbClr val="1D2129"/>
                </a:solidFill>
                <a:effectLst/>
                <a:latin typeface="PingFangSC-Regular"/>
              </a:rPr>
              <a:t>数据集</a:t>
            </a:r>
            <a:endParaRPr lang="zh-CN" altLang="en-US" dirty="0"/>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AF226A22-BC15-442C-07B3-1F5B6CD50BAC}"/>
                  </a:ext>
                </a:extLst>
              </p:cNvPr>
              <p:cNvSpPr txBox="1"/>
              <p:nvPr/>
            </p:nvSpPr>
            <p:spPr>
              <a:xfrm>
                <a:off x="251710" y="3620888"/>
                <a:ext cx="8640575" cy="646331"/>
              </a:xfrm>
              <a:prstGeom prst="rect">
                <a:avLst/>
              </a:prstGeom>
              <a:noFill/>
            </p:spPr>
            <p:txBody>
              <a:bodyPr wrap="square">
                <a:spAutoFit/>
              </a:bodyPr>
              <a:lstStyle/>
              <a:p>
                <a:r>
                  <a:rPr lang="zh-CN" altLang="en-US" dirty="0">
                    <a:solidFill>
                      <a:srgbClr val="1D2129"/>
                    </a:solidFill>
                    <a:latin typeface="PingFangSC-Regular"/>
                  </a:rPr>
                  <a:t>轨迹</a:t>
                </a:r>
                <a:r>
                  <a:rPr lang="en-US" altLang="zh-CN" dirty="0">
                    <a:solidFill>
                      <a:srgbClr val="1D2129"/>
                    </a:solidFill>
                    <a:latin typeface="PingFangSC-Regular"/>
                  </a:rPr>
                  <a:t>(</a:t>
                </a:r>
                <a:r>
                  <a:rPr lang="zh-CN" altLang="en-US" dirty="0">
                    <a:solidFill>
                      <a:srgbClr val="1D2129"/>
                    </a:solidFill>
                    <a:latin typeface="PingFangSC-Regular"/>
                  </a:rPr>
                  <a:t>边界框</a:t>
                </a:r>
                <a:r>
                  <a:rPr lang="en-US" altLang="zh-CN" dirty="0">
                    <a:solidFill>
                      <a:srgbClr val="1D2129"/>
                    </a:solidFill>
                    <a:latin typeface="PingFangSC-Regular"/>
                  </a:rPr>
                  <a:t>)</a:t>
                </a:r>
                <a:r>
                  <a:rPr lang="zh-CN" altLang="en-US" dirty="0">
                    <a:solidFill>
                      <a:srgbClr val="1D2129"/>
                    </a:solidFill>
                    <a:latin typeface="PingFangSC-Regular"/>
                  </a:rPr>
                  <a:t>在</a:t>
                </a:r>
                <a:r>
                  <a:rPr lang="en-US" altLang="zh-CN" dirty="0">
                    <a:solidFill>
                      <a:srgbClr val="1D2129"/>
                    </a:solidFill>
                    <a:latin typeface="PingFangSC-Regular"/>
                  </a:rPr>
                  <a:t>PIE</a:t>
                </a:r>
                <a:r>
                  <a:rPr lang="zh-CN" altLang="en-US" dirty="0">
                    <a:solidFill>
                      <a:srgbClr val="1D2129"/>
                    </a:solidFill>
                    <a:latin typeface="PingFangSC-Regular"/>
                  </a:rPr>
                  <a:t>数据集上的预测误差。</a:t>
                </a:r>
                <a:r>
                  <a:rPr lang="en-US" altLang="zh-CN" dirty="0">
                    <a:solidFill>
                      <a:srgbClr val="1D2129"/>
                    </a:solidFill>
                    <a:latin typeface="PingFangSC-Regular"/>
                  </a:rPr>
                  <a:t>MSE</a:t>
                </a:r>
                <a:r>
                  <a:rPr lang="zh-CN" altLang="en-US" dirty="0">
                    <a:solidFill>
                      <a:srgbClr val="1D2129"/>
                    </a:solidFill>
                    <a:latin typeface="PingFangSC-Regular"/>
                  </a:rPr>
                  <a:t>为边界框角的平方误差，</a:t>
                </a:r>
                <a:r>
                  <a:rPr lang="en-US" altLang="zh-CN" b="0" dirty="0">
                    <a:solidFill>
                      <a:srgbClr val="1D2129"/>
                    </a:solidFill>
                    <a:effectLst/>
                  </a:rPr>
                  <a:t> </a:t>
                </a:r>
                <a14:m>
                  <m:oMath xmlns:m="http://schemas.openxmlformats.org/officeDocument/2006/math">
                    <m:sSub>
                      <m:sSubPr>
                        <m:ctrlPr>
                          <a:rPr lang="en-US" altLang="zh-CN" b="0" i="1" smtClean="0">
                            <a:solidFill>
                              <a:srgbClr val="1D2129"/>
                            </a:solidFill>
                            <a:effectLst/>
                            <a:latin typeface="Cambria Math" panose="02040503050406030204" pitchFamily="18" charset="0"/>
                          </a:rPr>
                        </m:ctrlPr>
                      </m:sSubPr>
                      <m:e>
                        <m:r>
                          <m:rPr>
                            <m:sty m:val="p"/>
                          </m:rPr>
                          <a:rPr lang="en-US" altLang="zh-CN" i="1">
                            <a:solidFill>
                              <a:srgbClr val="1D2129"/>
                            </a:solidFill>
                            <a:latin typeface="Cambria Math" panose="02040503050406030204" pitchFamily="18" charset="0"/>
                          </a:rPr>
                          <m:t>MSE</m:t>
                        </m:r>
                      </m:e>
                      <m:sub>
                        <m:r>
                          <m:rPr>
                            <m:sty m:val="p"/>
                          </m:rPr>
                          <a:rPr lang="en-US" altLang="zh-CN" i="1">
                            <a:solidFill>
                              <a:srgbClr val="1D2129"/>
                            </a:solidFill>
                            <a:latin typeface="Cambria Math" panose="02040503050406030204" pitchFamily="18" charset="0"/>
                          </a:rPr>
                          <m:t>C</m:t>
                        </m:r>
                      </m:sub>
                    </m:sSub>
                  </m:oMath>
                </a14:m>
                <a:r>
                  <a:rPr lang="zh-CN" altLang="en-US" dirty="0">
                    <a:solidFill>
                      <a:srgbClr val="1D2129"/>
                    </a:solidFill>
                    <a:latin typeface="PingFangSC-Regular"/>
                  </a:rPr>
                  <a:t>是整个序列上的边界框中心的均方误差，</a:t>
                </a:r>
                <a14:m>
                  <m:oMath xmlns:m="http://schemas.openxmlformats.org/officeDocument/2006/math">
                    <m:sSub>
                      <m:sSubPr>
                        <m:ctrlPr>
                          <a:rPr lang="en-US" altLang="zh-CN" i="1">
                            <a:solidFill>
                              <a:srgbClr val="1D2129"/>
                            </a:solidFill>
                            <a:latin typeface="Cambria Math" panose="02040503050406030204" pitchFamily="18" charset="0"/>
                          </a:rPr>
                        </m:ctrlPr>
                      </m:sSubPr>
                      <m:e>
                        <m:r>
                          <m:rPr>
                            <m:sty m:val="p"/>
                          </m:rPr>
                          <a:rPr lang="en-US" altLang="zh-CN" i="1">
                            <a:solidFill>
                              <a:srgbClr val="1D2129"/>
                            </a:solidFill>
                            <a:latin typeface="Cambria Math" panose="02040503050406030204" pitchFamily="18" charset="0"/>
                          </a:rPr>
                          <m:t>MSE</m:t>
                        </m:r>
                      </m:e>
                      <m:sub>
                        <m:r>
                          <m:rPr>
                            <m:sty m:val="p"/>
                          </m:rPr>
                          <a:rPr lang="en-US" altLang="zh-CN" i="1">
                            <a:solidFill>
                              <a:srgbClr val="1D2129"/>
                            </a:solidFill>
                            <a:latin typeface="Cambria Math" panose="02040503050406030204" pitchFamily="18" charset="0"/>
                          </a:rPr>
                          <m:t>CF</m:t>
                        </m:r>
                      </m:sub>
                    </m:sSub>
                  </m:oMath>
                </a14:m>
                <a:r>
                  <a:rPr lang="zh-CN" altLang="en-US" dirty="0">
                    <a:solidFill>
                      <a:srgbClr val="1D2129"/>
                    </a:solidFill>
                    <a:latin typeface="PingFangSC-Regular"/>
                  </a:rPr>
                  <a:t>最后一帧中的边界框中央的均方的标准度量。</a:t>
                </a:r>
                <a:endParaRPr lang="en-US" altLang="zh-CN" dirty="0">
                  <a:solidFill>
                    <a:srgbClr val="1D2129"/>
                  </a:solidFill>
                  <a:latin typeface="PingFangSC-Regular"/>
                </a:endParaRPr>
              </a:p>
            </p:txBody>
          </p:sp>
        </mc:Choice>
        <mc:Fallback xmlns="">
          <p:sp>
            <p:nvSpPr>
              <p:cNvPr id="9" name="文本框 8">
                <a:extLst>
                  <a:ext uri="{FF2B5EF4-FFF2-40B4-BE49-F238E27FC236}">
                    <a16:creationId xmlns:a16="http://schemas.microsoft.com/office/drawing/2014/main" id="{AF226A22-BC15-442C-07B3-1F5B6CD50BAC}"/>
                  </a:ext>
                </a:extLst>
              </p:cNvPr>
              <p:cNvSpPr txBox="1">
                <a:spLocks noRot="1" noChangeAspect="1" noMove="1" noResize="1" noEditPoints="1" noAdjustHandles="1" noChangeArrowheads="1" noChangeShapeType="1" noTextEdit="1"/>
              </p:cNvSpPr>
              <p:nvPr/>
            </p:nvSpPr>
            <p:spPr>
              <a:xfrm>
                <a:off x="251710" y="3620888"/>
                <a:ext cx="8640575" cy="646331"/>
              </a:xfrm>
              <a:prstGeom prst="rect">
                <a:avLst/>
              </a:prstGeom>
              <a:blipFill>
                <a:blip r:embed="rId4"/>
                <a:stretch>
                  <a:fillRect l="-564" t="-8491" r="-3173" b="-11321"/>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C996583B-D4DF-4F90-8F10-2D0A7D7A30DB}"/>
              </a:ext>
            </a:extLst>
          </p:cNvPr>
          <p:cNvPicPr>
            <a:picLocks noChangeAspect="1"/>
          </p:cNvPicPr>
          <p:nvPr/>
        </p:nvPicPr>
        <p:blipFill>
          <a:blip r:embed="rId5"/>
          <a:stretch>
            <a:fillRect/>
          </a:stretch>
        </p:blipFill>
        <p:spPr>
          <a:xfrm>
            <a:off x="2514779" y="1199446"/>
            <a:ext cx="4114439" cy="2170753"/>
          </a:xfrm>
          <a:prstGeom prst="rect">
            <a:avLst/>
          </a:prstGeom>
        </p:spPr>
      </p:pic>
      <p:sp>
        <p:nvSpPr>
          <p:cNvPr id="18" name="文本占位符 2">
            <a:extLst>
              <a:ext uri="{FF2B5EF4-FFF2-40B4-BE49-F238E27FC236}">
                <a16:creationId xmlns:a16="http://schemas.microsoft.com/office/drawing/2014/main" id="{C8D5279B-0166-CFFB-8870-D57E10F33BE7}"/>
              </a:ext>
            </a:extLst>
          </p:cNvPr>
          <p:cNvSpPr txBox="1">
            <a:spLocks/>
          </p:cNvSpPr>
          <p:nvPr/>
        </p:nvSpPr>
        <p:spPr>
          <a:xfrm>
            <a:off x="503827" y="246333"/>
            <a:ext cx="3690794" cy="461536"/>
          </a:xfrm>
          <a:prstGeom prst="rect">
            <a:avLst/>
          </a:prstGeom>
        </p:spPr>
        <p:txBody>
          <a:bodyPr/>
          <a:lstStyle>
            <a:lvl1pPr marL="0" indent="0" algn="l" rtl="0" fontAlgn="base">
              <a:spcBef>
                <a:spcPct val="20000"/>
              </a:spcBef>
              <a:spcAft>
                <a:spcPct val="0"/>
              </a:spcAft>
              <a:buFont typeface="Arial" panose="020B0604020202020204" pitchFamily="34" charset="0"/>
              <a:buNone/>
              <a:defRPr sz="2000" b="1" kern="1200">
                <a:solidFill>
                  <a:schemeClr val="tx1"/>
                </a:solidFill>
                <a:latin typeface="+mn-lt"/>
                <a:ea typeface="+mn-ea"/>
                <a:cs typeface="+mn-cs"/>
                <a:sym typeface="Arial" panose="020B0604020202020204" pitchFamily="34" charset="0"/>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sym typeface="Arial" panose="020B0604020202020204" pitchFamily="34" charset="0"/>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sym typeface="Arial" panose="020B0604020202020204" pitchFamily="34" charset="0"/>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Arial" panose="020B0604020202020204" pitchFamily="34" charset="0"/>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实验结果分析</a:t>
            </a:r>
          </a:p>
        </p:txBody>
      </p:sp>
    </p:spTree>
    <p:extLst>
      <p:ext uri="{BB962C8B-B14F-4D97-AF65-F5344CB8AC3E}">
        <p14:creationId xmlns:p14="http://schemas.microsoft.com/office/powerpoint/2010/main" val="24992631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实验结果分析</a:t>
            </a:r>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3" name="文本框 2">
            <a:extLst>
              <a:ext uri="{FF2B5EF4-FFF2-40B4-BE49-F238E27FC236}">
                <a16:creationId xmlns:a16="http://schemas.microsoft.com/office/drawing/2014/main" id="{63C59FD9-3AAA-C21A-20AA-C8306AB257C5}"/>
              </a:ext>
            </a:extLst>
          </p:cNvPr>
          <p:cNvSpPr txBox="1"/>
          <p:nvPr/>
        </p:nvSpPr>
        <p:spPr>
          <a:xfrm>
            <a:off x="455675" y="669780"/>
            <a:ext cx="6771502" cy="369332"/>
          </a:xfrm>
          <a:prstGeom prst="rect">
            <a:avLst/>
          </a:prstGeom>
          <a:noFill/>
        </p:spPr>
        <p:txBody>
          <a:bodyPr wrap="square">
            <a:spAutoFit/>
          </a:bodyPr>
          <a:lstStyle/>
          <a:p>
            <a:r>
              <a:rPr lang="zh-CN" altLang="en-US" b="0" i="0" dirty="0">
                <a:solidFill>
                  <a:srgbClr val="1D2129"/>
                </a:solidFill>
                <a:effectLst/>
                <a:latin typeface="PingFangSC-Regular"/>
              </a:rPr>
              <a:t>行人意图估计</a:t>
            </a:r>
            <a:r>
              <a:rPr lang="en-US" altLang="zh-CN" b="0" i="0" dirty="0">
                <a:solidFill>
                  <a:srgbClr val="1D2129"/>
                </a:solidFill>
                <a:effectLst/>
                <a:latin typeface="PingFangSC-Regular"/>
              </a:rPr>
              <a:t>(PIE)</a:t>
            </a:r>
            <a:r>
              <a:rPr lang="zh-CN" altLang="en-US" b="0" i="0" dirty="0">
                <a:solidFill>
                  <a:srgbClr val="1D2129"/>
                </a:solidFill>
                <a:effectLst/>
                <a:latin typeface="PingFangSC-Regular"/>
              </a:rPr>
              <a:t>数据集</a:t>
            </a:r>
            <a:endParaRPr lang="zh-CN" altLang="en-US" dirty="0"/>
          </a:p>
        </p:txBody>
      </p:sp>
      <p:sp>
        <p:nvSpPr>
          <p:cNvPr id="6" name="文本框 5">
            <a:extLst>
              <a:ext uri="{FF2B5EF4-FFF2-40B4-BE49-F238E27FC236}">
                <a16:creationId xmlns:a16="http://schemas.microsoft.com/office/drawing/2014/main" id="{02861C49-158C-4024-B1B2-85E7D4494965}"/>
              </a:ext>
            </a:extLst>
          </p:cNvPr>
          <p:cNvSpPr txBox="1"/>
          <p:nvPr/>
        </p:nvSpPr>
        <p:spPr>
          <a:xfrm>
            <a:off x="4842018" y="1986711"/>
            <a:ext cx="3870257" cy="1754326"/>
          </a:xfrm>
          <a:prstGeom prst="rect">
            <a:avLst/>
          </a:prstGeom>
          <a:noFill/>
        </p:spPr>
        <p:txBody>
          <a:bodyPr wrap="square">
            <a:spAutoFit/>
          </a:bodyPr>
          <a:lstStyle/>
          <a:p>
            <a:r>
              <a:rPr lang="zh-CN" altLang="en-US" b="0" i="0" dirty="0">
                <a:solidFill>
                  <a:srgbClr val="1D2129"/>
                </a:solidFill>
                <a:effectLst/>
                <a:latin typeface="PingFangSC-Regular"/>
              </a:rPr>
              <a:t>自主车辆姿态网络不仅可以预测最常见的前向运动，而且在一定程度上可以预测转弯。我们注意到，该网络不使用任何额外的传感器，因此所有预测都仅基于观察到的图像序列及其动态进行的。</a:t>
            </a:r>
            <a:endParaRPr lang="zh-CN" altLang="en-US" dirty="0"/>
          </a:p>
        </p:txBody>
      </p:sp>
      <p:pic>
        <p:nvPicPr>
          <p:cNvPr id="5" name="图片 4">
            <a:extLst>
              <a:ext uri="{FF2B5EF4-FFF2-40B4-BE49-F238E27FC236}">
                <a16:creationId xmlns:a16="http://schemas.microsoft.com/office/drawing/2014/main" id="{29796B52-3C88-A2D7-4055-290B7326219D}"/>
              </a:ext>
            </a:extLst>
          </p:cNvPr>
          <p:cNvPicPr>
            <a:picLocks noChangeAspect="1"/>
          </p:cNvPicPr>
          <p:nvPr/>
        </p:nvPicPr>
        <p:blipFill>
          <a:blip r:embed="rId4"/>
          <a:stretch>
            <a:fillRect/>
          </a:stretch>
        </p:blipFill>
        <p:spPr>
          <a:xfrm>
            <a:off x="767937" y="1131316"/>
            <a:ext cx="3162574" cy="3741744"/>
          </a:xfrm>
          <a:prstGeom prst="rect">
            <a:avLst/>
          </a:prstGeom>
        </p:spPr>
      </p:pic>
    </p:spTree>
    <p:extLst>
      <p:ext uri="{BB962C8B-B14F-4D97-AF65-F5344CB8AC3E}">
        <p14:creationId xmlns:p14="http://schemas.microsoft.com/office/powerpoint/2010/main" val="29435279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实验结果分析</a:t>
            </a:r>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3" name="文本框 2">
            <a:extLst>
              <a:ext uri="{FF2B5EF4-FFF2-40B4-BE49-F238E27FC236}">
                <a16:creationId xmlns:a16="http://schemas.microsoft.com/office/drawing/2014/main" id="{63C59FD9-3AAA-C21A-20AA-C8306AB257C5}"/>
              </a:ext>
            </a:extLst>
          </p:cNvPr>
          <p:cNvSpPr txBox="1"/>
          <p:nvPr/>
        </p:nvSpPr>
        <p:spPr>
          <a:xfrm>
            <a:off x="455675" y="669780"/>
            <a:ext cx="6771502" cy="369332"/>
          </a:xfrm>
          <a:prstGeom prst="rect">
            <a:avLst/>
          </a:prstGeom>
          <a:noFill/>
        </p:spPr>
        <p:txBody>
          <a:bodyPr wrap="square">
            <a:spAutoFit/>
          </a:bodyPr>
          <a:lstStyle/>
          <a:p>
            <a:r>
              <a:rPr lang="zh-CN" altLang="en-US" b="0" i="0" dirty="0">
                <a:solidFill>
                  <a:srgbClr val="1D2129"/>
                </a:solidFill>
                <a:effectLst/>
                <a:latin typeface="PingFangSC-Regular"/>
              </a:rPr>
              <a:t>自动驾驶联合注意力（</a:t>
            </a:r>
            <a:r>
              <a:rPr lang="en-US" altLang="zh-CN" b="0" i="0" dirty="0">
                <a:solidFill>
                  <a:srgbClr val="1D2129"/>
                </a:solidFill>
                <a:effectLst/>
                <a:latin typeface="PingFangSC-Regular"/>
              </a:rPr>
              <a:t>JAAD</a:t>
            </a:r>
            <a:r>
              <a:rPr lang="zh-CN" altLang="en-US" b="0" i="0" dirty="0">
                <a:solidFill>
                  <a:srgbClr val="1D2129"/>
                </a:solidFill>
                <a:effectLst/>
                <a:latin typeface="PingFangSC-Regular"/>
              </a:rPr>
              <a:t>）数据集</a:t>
            </a:r>
            <a:endParaRPr lang="zh-CN" altLang="en-US" dirty="0"/>
          </a:p>
        </p:txBody>
      </p:sp>
      <p:sp>
        <p:nvSpPr>
          <p:cNvPr id="9" name="文本框 8">
            <a:extLst>
              <a:ext uri="{FF2B5EF4-FFF2-40B4-BE49-F238E27FC236}">
                <a16:creationId xmlns:a16="http://schemas.microsoft.com/office/drawing/2014/main" id="{AF226A22-BC15-442C-07B3-1F5B6CD50BAC}"/>
              </a:ext>
            </a:extLst>
          </p:cNvPr>
          <p:cNvSpPr txBox="1"/>
          <p:nvPr/>
        </p:nvSpPr>
        <p:spPr>
          <a:xfrm>
            <a:off x="251712" y="1556087"/>
            <a:ext cx="8640575" cy="2308324"/>
          </a:xfrm>
          <a:prstGeom prst="rect">
            <a:avLst/>
          </a:prstGeom>
          <a:noFill/>
        </p:spPr>
        <p:txBody>
          <a:bodyPr wrap="square">
            <a:spAutoFit/>
          </a:bodyPr>
          <a:lstStyle/>
          <a:p>
            <a:r>
              <a:rPr lang="zh-CN" altLang="en-US" dirty="0">
                <a:solidFill>
                  <a:srgbClr val="1D2129"/>
                </a:solidFill>
                <a:latin typeface="PingFangSC-Regular"/>
              </a:rPr>
              <a:t>        自动驾驶联合注意力（</a:t>
            </a:r>
            <a:r>
              <a:rPr lang="en-US" altLang="zh-CN" dirty="0">
                <a:solidFill>
                  <a:srgbClr val="1D2129"/>
                </a:solidFill>
                <a:latin typeface="PingFangSC-Regular"/>
              </a:rPr>
              <a:t>JAAD</a:t>
            </a:r>
            <a:r>
              <a:rPr lang="zh-CN" altLang="en-US" dirty="0">
                <a:solidFill>
                  <a:srgbClr val="1D2129"/>
                </a:solidFill>
                <a:latin typeface="PingFangSC-Regular"/>
              </a:rPr>
              <a:t>）数据集是一个由较小的不连续视频块组成的驾驶数据集，每个视频块由</a:t>
            </a:r>
            <a:r>
              <a:rPr lang="en-US" altLang="zh-CN" dirty="0">
                <a:solidFill>
                  <a:srgbClr val="1D2129"/>
                </a:solidFill>
                <a:latin typeface="PingFangSC-Regular"/>
              </a:rPr>
              <a:t>200-400</a:t>
            </a:r>
            <a:r>
              <a:rPr lang="zh-CN" altLang="en-US" dirty="0">
                <a:solidFill>
                  <a:srgbClr val="1D2129"/>
                </a:solidFill>
                <a:latin typeface="PingFangSC-Regular"/>
              </a:rPr>
              <a:t>帧组成，总计</a:t>
            </a:r>
            <a:r>
              <a:rPr lang="en-US" altLang="zh-CN" dirty="0">
                <a:solidFill>
                  <a:srgbClr val="1D2129"/>
                </a:solidFill>
                <a:latin typeface="PingFangSC-Regular"/>
              </a:rPr>
              <a:t>82k</a:t>
            </a:r>
            <a:r>
              <a:rPr lang="zh-CN" altLang="en-US" dirty="0">
                <a:solidFill>
                  <a:srgbClr val="1D2129"/>
                </a:solidFill>
                <a:latin typeface="PingFangSC-Regular"/>
              </a:rPr>
              <a:t>帧，包含</a:t>
            </a:r>
            <a:r>
              <a:rPr lang="en-US" altLang="zh-CN" dirty="0">
                <a:solidFill>
                  <a:srgbClr val="1D2129"/>
                </a:solidFill>
                <a:latin typeface="PingFangSC-Regular"/>
              </a:rPr>
              <a:t>2.8k</a:t>
            </a:r>
            <a:r>
              <a:rPr lang="zh-CN" altLang="en-US" dirty="0">
                <a:solidFill>
                  <a:srgbClr val="1D2129"/>
                </a:solidFill>
                <a:latin typeface="PingFangSC-Regular"/>
              </a:rPr>
              <a:t>个标记行人。我们再次使用来自训练子集的所有帧来训练姿态预测网络，并使用行人标记来训练行人轨迹预测网络。</a:t>
            </a:r>
            <a:endParaRPr lang="en-US" altLang="zh-CN" dirty="0">
              <a:solidFill>
                <a:srgbClr val="1D2129"/>
              </a:solidFill>
              <a:latin typeface="PingFangSC-Regular"/>
            </a:endParaRPr>
          </a:p>
          <a:p>
            <a:r>
              <a:rPr lang="zh-CN" altLang="en-US" b="0" i="0" dirty="0">
                <a:solidFill>
                  <a:srgbClr val="1D2129"/>
                </a:solidFill>
                <a:effectLst/>
                <a:latin typeface="PingFangSC-Regular"/>
              </a:rPr>
              <a:t>        该方法优于现有的方法，但差距较小</a:t>
            </a:r>
            <a:r>
              <a:rPr lang="zh-CN" altLang="en-US" dirty="0">
                <a:solidFill>
                  <a:srgbClr val="1D2129"/>
                </a:solidFill>
                <a:latin typeface="PingFangSC-Regular"/>
              </a:rPr>
              <a:t>，</a:t>
            </a:r>
            <a:r>
              <a:rPr lang="zh-CN" altLang="en-US" b="0" i="0" dirty="0">
                <a:solidFill>
                  <a:srgbClr val="1D2129"/>
                </a:solidFill>
                <a:effectLst/>
                <a:latin typeface="PingFangSC-Regular"/>
              </a:rPr>
              <a:t>这主要是因为</a:t>
            </a:r>
            <a:r>
              <a:rPr lang="en-US" altLang="zh-CN" b="0" i="0" dirty="0">
                <a:solidFill>
                  <a:srgbClr val="1D2129"/>
                </a:solidFill>
                <a:effectLst/>
                <a:latin typeface="PingFangSC-Regular"/>
              </a:rPr>
              <a:t>JAAD</a:t>
            </a:r>
            <a:r>
              <a:rPr lang="zh-CN" altLang="en-US" b="0" i="0" dirty="0">
                <a:solidFill>
                  <a:srgbClr val="1D2129"/>
                </a:solidFill>
                <a:effectLst/>
                <a:latin typeface="PingFangSC-Regular"/>
              </a:rPr>
              <a:t>数据集包含更短但变化更大的序列，因此姿态预测网络可能需要更多的训练数据来更好地捕捉变化。此外，本方法使用了</a:t>
            </a:r>
            <a:r>
              <a:rPr lang="en-US" altLang="zh-CN" b="0" i="0" dirty="0">
                <a:solidFill>
                  <a:srgbClr val="1D2129"/>
                </a:solidFill>
                <a:effectLst/>
                <a:latin typeface="PingFangSC-Regular"/>
              </a:rPr>
              <a:t>3</a:t>
            </a:r>
            <a:r>
              <a:rPr lang="zh-CN" altLang="en-US" b="0" i="0" dirty="0">
                <a:solidFill>
                  <a:srgbClr val="1D2129"/>
                </a:solidFill>
                <a:effectLst/>
                <a:latin typeface="PingFangSC-Regular"/>
              </a:rPr>
              <a:t>个不同的相机来捕捉数据，但只有一个相机具有可用的校准信息，因此我们不得不假设所有相机的特性都是相同的。</a:t>
            </a:r>
            <a:endParaRPr lang="en-US" altLang="zh-CN" dirty="0">
              <a:solidFill>
                <a:srgbClr val="1D2129"/>
              </a:solidFill>
              <a:latin typeface="PingFangSC-Regular"/>
            </a:endParaRPr>
          </a:p>
        </p:txBody>
      </p:sp>
    </p:spTree>
    <p:extLst>
      <p:ext uri="{BB962C8B-B14F-4D97-AF65-F5344CB8AC3E}">
        <p14:creationId xmlns:p14="http://schemas.microsoft.com/office/powerpoint/2010/main" val="31686539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实验结果分析</a:t>
            </a:r>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3" name="文本框 2">
            <a:extLst>
              <a:ext uri="{FF2B5EF4-FFF2-40B4-BE49-F238E27FC236}">
                <a16:creationId xmlns:a16="http://schemas.microsoft.com/office/drawing/2014/main" id="{63C59FD9-3AAA-C21A-20AA-C8306AB257C5}"/>
              </a:ext>
            </a:extLst>
          </p:cNvPr>
          <p:cNvSpPr txBox="1"/>
          <p:nvPr/>
        </p:nvSpPr>
        <p:spPr>
          <a:xfrm>
            <a:off x="455675" y="669780"/>
            <a:ext cx="6771502" cy="369332"/>
          </a:xfrm>
          <a:prstGeom prst="rect">
            <a:avLst/>
          </a:prstGeom>
          <a:noFill/>
        </p:spPr>
        <p:txBody>
          <a:bodyPr wrap="square">
            <a:spAutoFit/>
          </a:bodyPr>
          <a:lstStyle/>
          <a:p>
            <a:r>
              <a:rPr lang="zh-CN" altLang="en-US" b="0" i="0" dirty="0">
                <a:solidFill>
                  <a:srgbClr val="1D2129"/>
                </a:solidFill>
                <a:effectLst/>
                <a:latin typeface="PingFangSC-Regular"/>
              </a:rPr>
              <a:t>自动驾驶联合注意力（</a:t>
            </a:r>
            <a:r>
              <a:rPr lang="en-US" altLang="zh-CN" b="0" i="0" dirty="0">
                <a:solidFill>
                  <a:srgbClr val="1D2129"/>
                </a:solidFill>
                <a:effectLst/>
                <a:latin typeface="PingFangSC-Regular"/>
              </a:rPr>
              <a:t>JAAD</a:t>
            </a:r>
            <a:r>
              <a:rPr lang="zh-CN" altLang="en-US" b="0" i="0" dirty="0">
                <a:solidFill>
                  <a:srgbClr val="1D2129"/>
                </a:solidFill>
                <a:effectLst/>
                <a:latin typeface="PingFangSC-Regular"/>
              </a:rPr>
              <a:t>）数据集</a:t>
            </a:r>
            <a:endParaRPr lang="zh-CN" altLang="en-US" dirty="0"/>
          </a:p>
        </p:txBody>
      </p:sp>
      <p:sp>
        <p:nvSpPr>
          <p:cNvPr id="9" name="文本框 8">
            <a:extLst>
              <a:ext uri="{FF2B5EF4-FFF2-40B4-BE49-F238E27FC236}">
                <a16:creationId xmlns:a16="http://schemas.microsoft.com/office/drawing/2014/main" id="{AF226A22-BC15-442C-07B3-1F5B6CD50BAC}"/>
              </a:ext>
            </a:extLst>
          </p:cNvPr>
          <p:cNvSpPr txBox="1"/>
          <p:nvPr/>
        </p:nvSpPr>
        <p:spPr>
          <a:xfrm>
            <a:off x="2411853" y="3651822"/>
            <a:ext cx="4455300" cy="369332"/>
          </a:xfrm>
          <a:prstGeom prst="rect">
            <a:avLst/>
          </a:prstGeom>
          <a:noFill/>
        </p:spPr>
        <p:txBody>
          <a:bodyPr wrap="square">
            <a:spAutoFit/>
          </a:bodyPr>
          <a:lstStyle/>
          <a:p>
            <a:r>
              <a:rPr lang="en-US" altLang="zh-CN" dirty="0">
                <a:solidFill>
                  <a:srgbClr val="1D2129"/>
                </a:solidFill>
                <a:latin typeface="PingFangSC-Regular"/>
              </a:rPr>
              <a:t>JAAD </a:t>
            </a:r>
            <a:r>
              <a:rPr lang="zh-CN" altLang="en-US" dirty="0">
                <a:solidFill>
                  <a:srgbClr val="1D2129"/>
                </a:solidFill>
                <a:latin typeface="PingFangSC-Regular"/>
              </a:rPr>
              <a:t>数据集上的轨迹（边界框）预测误差</a:t>
            </a:r>
            <a:endParaRPr lang="en-US" altLang="zh-CN" dirty="0">
              <a:solidFill>
                <a:srgbClr val="1D2129"/>
              </a:solidFill>
              <a:latin typeface="PingFangSC-Regular"/>
            </a:endParaRPr>
          </a:p>
        </p:txBody>
      </p:sp>
      <p:pic>
        <p:nvPicPr>
          <p:cNvPr id="4" name="图片 3">
            <a:extLst>
              <a:ext uri="{FF2B5EF4-FFF2-40B4-BE49-F238E27FC236}">
                <a16:creationId xmlns:a16="http://schemas.microsoft.com/office/drawing/2014/main" id="{C996583B-D4DF-4F90-8F10-2D0A7D7A30D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514779" y="1290576"/>
            <a:ext cx="4114439" cy="1988492"/>
          </a:xfrm>
          <a:prstGeom prst="rect">
            <a:avLst/>
          </a:prstGeom>
        </p:spPr>
      </p:pic>
    </p:spTree>
    <p:extLst>
      <p:ext uri="{BB962C8B-B14F-4D97-AF65-F5344CB8AC3E}">
        <p14:creationId xmlns:p14="http://schemas.microsoft.com/office/powerpoint/2010/main" val="5489777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实验结果分析</a:t>
            </a:r>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3" name="文本框 2">
            <a:extLst>
              <a:ext uri="{FF2B5EF4-FFF2-40B4-BE49-F238E27FC236}">
                <a16:creationId xmlns:a16="http://schemas.microsoft.com/office/drawing/2014/main" id="{63C59FD9-3AAA-C21A-20AA-C8306AB257C5}"/>
              </a:ext>
            </a:extLst>
          </p:cNvPr>
          <p:cNvSpPr txBox="1"/>
          <p:nvPr/>
        </p:nvSpPr>
        <p:spPr>
          <a:xfrm>
            <a:off x="455675" y="669780"/>
            <a:ext cx="6771502" cy="369332"/>
          </a:xfrm>
          <a:prstGeom prst="rect">
            <a:avLst/>
          </a:prstGeom>
          <a:noFill/>
        </p:spPr>
        <p:txBody>
          <a:bodyPr wrap="square">
            <a:spAutoFit/>
          </a:bodyPr>
          <a:lstStyle/>
          <a:p>
            <a:r>
              <a:rPr lang="zh-CN" altLang="en-US" b="0" i="0" dirty="0">
                <a:solidFill>
                  <a:srgbClr val="1D2129"/>
                </a:solidFill>
                <a:effectLst/>
                <a:latin typeface="PingFangSC-Regular"/>
              </a:rPr>
              <a:t>消融实验</a:t>
            </a:r>
            <a:endParaRPr lang="zh-CN" altLang="en-US" dirty="0"/>
          </a:p>
        </p:txBody>
      </p:sp>
      <p:sp>
        <p:nvSpPr>
          <p:cNvPr id="2" name="文本框 1">
            <a:extLst>
              <a:ext uri="{FF2B5EF4-FFF2-40B4-BE49-F238E27FC236}">
                <a16:creationId xmlns:a16="http://schemas.microsoft.com/office/drawing/2014/main" id="{5753FCC4-3174-C980-61FC-894547DC5A3C}"/>
              </a:ext>
            </a:extLst>
          </p:cNvPr>
          <p:cNvSpPr txBox="1"/>
          <p:nvPr/>
        </p:nvSpPr>
        <p:spPr>
          <a:xfrm>
            <a:off x="5022030" y="1462559"/>
            <a:ext cx="4050269" cy="2862322"/>
          </a:xfrm>
          <a:prstGeom prst="rect">
            <a:avLst/>
          </a:prstGeom>
          <a:noFill/>
        </p:spPr>
        <p:txBody>
          <a:bodyPr wrap="square">
            <a:spAutoFit/>
          </a:bodyPr>
          <a:lstStyle/>
          <a:p>
            <a:r>
              <a:rPr lang="zh-CN" altLang="en-US" dirty="0">
                <a:solidFill>
                  <a:srgbClr val="1D2129"/>
                </a:solidFill>
                <a:latin typeface="PingFangSC-Regular"/>
              </a:rPr>
              <a:t>行人图像：</a:t>
            </a:r>
            <a:r>
              <a:rPr lang="zh-CN" altLang="en-US" b="0" i="0" dirty="0">
                <a:solidFill>
                  <a:srgbClr val="1D2129"/>
                </a:solidFill>
                <a:effectLst/>
                <a:latin typeface="PingFangSC-Regular"/>
              </a:rPr>
              <a:t>首先消除了在行人轨迹模块中使用归一化行人图像特征的影响，观察到即使只有边界框序列作为输入且使用相同的输出编码（</a:t>
            </a:r>
            <a:r>
              <a:rPr lang="en-US" altLang="zh-CN" b="0" i="0" dirty="0">
                <a:solidFill>
                  <a:srgbClr val="1D2129"/>
                </a:solidFill>
                <a:effectLst/>
                <a:latin typeface="PingFangSC-Regular"/>
              </a:rPr>
              <a:t>LSTM</a:t>
            </a:r>
            <a:r>
              <a:rPr lang="zh-CN" altLang="en-US" b="0" i="0" dirty="0">
                <a:solidFill>
                  <a:srgbClr val="1D2129"/>
                </a:solidFill>
                <a:effectLst/>
                <a:latin typeface="PingFangSC-Regular"/>
              </a:rPr>
              <a:t>） ，该方法也优于一些以前的方法。当行人图像作为额外的</a:t>
            </a:r>
            <a:r>
              <a:rPr lang="en-US" altLang="zh-CN" b="0" i="0" dirty="0">
                <a:solidFill>
                  <a:srgbClr val="1D2129"/>
                </a:solidFill>
                <a:effectLst/>
                <a:latin typeface="PingFangSC-Regular"/>
              </a:rPr>
              <a:t>512</a:t>
            </a:r>
            <a:r>
              <a:rPr lang="zh-CN" altLang="en-US" b="0" i="0" dirty="0">
                <a:solidFill>
                  <a:srgbClr val="1D2129"/>
                </a:solidFill>
                <a:effectLst/>
                <a:latin typeface="PingFangSC-Regular"/>
              </a:rPr>
              <a:t>个特征添加到</a:t>
            </a:r>
            <a:r>
              <a:rPr lang="en-US" altLang="zh-CN" b="0" i="0" dirty="0">
                <a:solidFill>
                  <a:srgbClr val="1D2129"/>
                </a:solidFill>
                <a:effectLst/>
                <a:latin typeface="PingFangSC-Regular"/>
              </a:rPr>
              <a:t>LSTM</a:t>
            </a:r>
            <a:r>
              <a:rPr lang="zh-CN" altLang="en-US" b="0" i="0" dirty="0">
                <a:solidFill>
                  <a:srgbClr val="1D2129"/>
                </a:solidFill>
                <a:effectLst/>
                <a:latin typeface="PingFangSC-Regular"/>
              </a:rPr>
              <a:t>中时，误差显著下降，优于所有以前的方法。当</a:t>
            </a:r>
            <a:r>
              <a:rPr lang="en-US" altLang="zh-CN" b="0" i="0" dirty="0">
                <a:solidFill>
                  <a:srgbClr val="1D2129"/>
                </a:solidFill>
                <a:effectLst/>
                <a:latin typeface="PingFangSC-Regular"/>
              </a:rPr>
              <a:t>LSTM</a:t>
            </a:r>
            <a:r>
              <a:rPr lang="zh-CN" altLang="en-US" b="0" i="0" dirty="0">
                <a:solidFill>
                  <a:srgbClr val="1D2129"/>
                </a:solidFill>
                <a:effectLst/>
                <a:latin typeface="PingFangSC-Regular"/>
              </a:rPr>
              <a:t>被切换到我们的线性模型时，精度得到了进一步的提高。</a:t>
            </a:r>
            <a:endParaRPr lang="en-US" altLang="zh-CN" b="0" i="0" dirty="0">
              <a:solidFill>
                <a:srgbClr val="1D2129"/>
              </a:solidFill>
              <a:effectLst/>
              <a:latin typeface="PingFangSC-Regular"/>
            </a:endParaRPr>
          </a:p>
          <a:p>
            <a:endParaRPr lang="en-US" altLang="zh-CN" b="0" i="0" dirty="0">
              <a:solidFill>
                <a:srgbClr val="1D2129"/>
              </a:solidFill>
              <a:effectLst/>
              <a:latin typeface="PingFangSC-Regular"/>
            </a:endParaRPr>
          </a:p>
        </p:txBody>
      </p:sp>
      <p:pic>
        <p:nvPicPr>
          <p:cNvPr id="5" name="图片 4">
            <a:extLst>
              <a:ext uri="{FF2B5EF4-FFF2-40B4-BE49-F238E27FC236}">
                <a16:creationId xmlns:a16="http://schemas.microsoft.com/office/drawing/2014/main" id="{5B6BB2D5-C7E4-737C-61A5-26E0DF5DAABE}"/>
              </a:ext>
            </a:extLst>
          </p:cNvPr>
          <p:cNvPicPr>
            <a:picLocks noChangeAspect="1"/>
          </p:cNvPicPr>
          <p:nvPr/>
        </p:nvPicPr>
        <p:blipFill>
          <a:blip r:embed="rId4"/>
          <a:stretch>
            <a:fillRect/>
          </a:stretch>
        </p:blipFill>
        <p:spPr>
          <a:xfrm>
            <a:off x="434629" y="1162886"/>
            <a:ext cx="3390900" cy="3067050"/>
          </a:xfrm>
          <a:prstGeom prst="rect">
            <a:avLst/>
          </a:prstGeom>
        </p:spPr>
      </p:pic>
      <p:sp>
        <p:nvSpPr>
          <p:cNvPr id="8" name="文本框 7">
            <a:extLst>
              <a:ext uri="{FF2B5EF4-FFF2-40B4-BE49-F238E27FC236}">
                <a16:creationId xmlns:a16="http://schemas.microsoft.com/office/drawing/2014/main" id="{C12F7818-2209-72FE-994F-F560CA29564B}"/>
              </a:ext>
            </a:extLst>
          </p:cNvPr>
          <p:cNvSpPr txBox="1"/>
          <p:nvPr/>
        </p:nvSpPr>
        <p:spPr>
          <a:xfrm>
            <a:off x="63224" y="4311680"/>
            <a:ext cx="4508776" cy="738664"/>
          </a:xfrm>
          <a:prstGeom prst="rect">
            <a:avLst/>
          </a:prstGeom>
          <a:noFill/>
        </p:spPr>
        <p:txBody>
          <a:bodyPr wrap="square">
            <a:spAutoFit/>
          </a:bodyPr>
          <a:lstStyle/>
          <a:p>
            <a:r>
              <a:rPr lang="zh-CN" altLang="en-US" sz="1400" b="0" i="0" dirty="0">
                <a:solidFill>
                  <a:srgbClr val="1D2129"/>
                </a:solidFill>
                <a:effectLst/>
                <a:latin typeface="PingFangSC-Regular"/>
              </a:rPr>
              <a:t>不同输入通道、自我运动模型和输出格式的消融实验。轨迹</a:t>
            </a:r>
            <a:r>
              <a:rPr lang="en-US" altLang="zh-CN" sz="1400" b="0" i="0" dirty="0">
                <a:solidFill>
                  <a:srgbClr val="1D2129"/>
                </a:solidFill>
                <a:effectLst/>
                <a:latin typeface="PingFangSC-Regular"/>
              </a:rPr>
              <a:t>(</a:t>
            </a:r>
            <a:r>
              <a:rPr lang="zh-CN" altLang="en-US" sz="1400" b="0" i="0" dirty="0">
                <a:solidFill>
                  <a:srgbClr val="1D2129"/>
                </a:solidFill>
                <a:effectLst/>
                <a:latin typeface="PingFangSC-Regular"/>
              </a:rPr>
              <a:t>边界框</a:t>
            </a:r>
            <a:r>
              <a:rPr lang="en-US" altLang="zh-CN" sz="1400" b="0" i="0" dirty="0">
                <a:solidFill>
                  <a:srgbClr val="1D2129"/>
                </a:solidFill>
                <a:effectLst/>
                <a:latin typeface="PingFangSC-Regular"/>
              </a:rPr>
              <a:t>)</a:t>
            </a:r>
            <a:r>
              <a:rPr lang="zh-CN" altLang="en-US" sz="1400" b="0" i="0" dirty="0">
                <a:solidFill>
                  <a:srgbClr val="1D2129"/>
                </a:solidFill>
                <a:effectLst/>
                <a:latin typeface="PingFangSC-Regular"/>
              </a:rPr>
              <a:t>在</a:t>
            </a:r>
            <a:r>
              <a:rPr lang="en-US" altLang="zh-CN" sz="1400" b="0" i="0" dirty="0">
                <a:solidFill>
                  <a:srgbClr val="1D2129"/>
                </a:solidFill>
                <a:effectLst/>
                <a:latin typeface="PingFangSC-Regular"/>
              </a:rPr>
              <a:t>PIE</a:t>
            </a:r>
            <a:r>
              <a:rPr lang="zh-CN" altLang="en-US" sz="1400" b="0" i="0" dirty="0">
                <a:solidFill>
                  <a:srgbClr val="1D2129"/>
                </a:solidFill>
                <a:effectLst/>
                <a:latin typeface="PingFangSC-Regular"/>
              </a:rPr>
              <a:t>数据集上的预测误差。</a:t>
            </a:r>
            <a:r>
              <a:rPr lang="en-US" altLang="zh-CN" sz="1400" b="0" i="0" dirty="0">
                <a:solidFill>
                  <a:srgbClr val="1D2129"/>
                </a:solidFill>
                <a:effectLst/>
                <a:latin typeface="PingFangSC-Regular"/>
              </a:rPr>
              <a:t>(</a:t>
            </a:r>
            <a:r>
              <a:rPr lang="zh-CN" altLang="en-US" sz="1400" b="0" i="0" dirty="0">
                <a:solidFill>
                  <a:srgbClr val="1D2129"/>
                </a:solidFill>
                <a:effectLst/>
                <a:latin typeface="PingFangSC-Regular"/>
              </a:rPr>
              <a:t>实验中使用的配置用粗体表示</a:t>
            </a:r>
            <a:r>
              <a:rPr lang="en-US" altLang="zh-CN" sz="1400" b="0" i="0" dirty="0">
                <a:solidFill>
                  <a:srgbClr val="1D2129"/>
                </a:solidFill>
                <a:effectLst/>
                <a:latin typeface="PingFangSC-Regular"/>
              </a:rPr>
              <a:t>)</a:t>
            </a:r>
            <a:endParaRPr lang="zh-CN" altLang="en-US" sz="1400" dirty="0"/>
          </a:p>
        </p:txBody>
      </p:sp>
    </p:spTree>
    <p:extLst>
      <p:ext uri="{BB962C8B-B14F-4D97-AF65-F5344CB8AC3E}">
        <p14:creationId xmlns:p14="http://schemas.microsoft.com/office/powerpoint/2010/main" val="11909962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实验结果分析</a:t>
            </a:r>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3" name="文本框 2">
            <a:extLst>
              <a:ext uri="{FF2B5EF4-FFF2-40B4-BE49-F238E27FC236}">
                <a16:creationId xmlns:a16="http://schemas.microsoft.com/office/drawing/2014/main" id="{63C59FD9-3AAA-C21A-20AA-C8306AB257C5}"/>
              </a:ext>
            </a:extLst>
          </p:cNvPr>
          <p:cNvSpPr txBox="1"/>
          <p:nvPr/>
        </p:nvSpPr>
        <p:spPr>
          <a:xfrm>
            <a:off x="455675" y="669780"/>
            <a:ext cx="6771502" cy="369332"/>
          </a:xfrm>
          <a:prstGeom prst="rect">
            <a:avLst/>
          </a:prstGeom>
          <a:noFill/>
        </p:spPr>
        <p:txBody>
          <a:bodyPr wrap="square">
            <a:spAutoFit/>
          </a:bodyPr>
          <a:lstStyle/>
          <a:p>
            <a:r>
              <a:rPr lang="zh-CN" altLang="en-US" b="0" i="0" dirty="0">
                <a:solidFill>
                  <a:srgbClr val="1D2129"/>
                </a:solidFill>
                <a:effectLst/>
                <a:latin typeface="PingFangSC-Regular"/>
              </a:rPr>
              <a:t>消融实验</a:t>
            </a:r>
            <a:endParaRPr lang="zh-CN" altLang="en-US" dirty="0"/>
          </a:p>
        </p:txBody>
      </p:sp>
      <p:pic>
        <p:nvPicPr>
          <p:cNvPr id="5" name="图片 4">
            <a:extLst>
              <a:ext uri="{FF2B5EF4-FFF2-40B4-BE49-F238E27FC236}">
                <a16:creationId xmlns:a16="http://schemas.microsoft.com/office/drawing/2014/main" id="{2CFE6298-2194-2219-8778-5428CCF10E16}"/>
              </a:ext>
            </a:extLst>
          </p:cNvPr>
          <p:cNvPicPr>
            <a:picLocks noChangeAspect="1"/>
          </p:cNvPicPr>
          <p:nvPr/>
        </p:nvPicPr>
        <p:blipFill>
          <a:blip r:embed="rId4"/>
          <a:stretch>
            <a:fillRect/>
          </a:stretch>
        </p:blipFill>
        <p:spPr>
          <a:xfrm>
            <a:off x="2172350" y="707869"/>
            <a:ext cx="5102979" cy="3921840"/>
          </a:xfrm>
          <a:prstGeom prst="rect">
            <a:avLst/>
          </a:prstGeom>
        </p:spPr>
      </p:pic>
      <p:sp>
        <p:nvSpPr>
          <p:cNvPr id="8" name="文本框 7">
            <a:extLst>
              <a:ext uri="{FF2B5EF4-FFF2-40B4-BE49-F238E27FC236}">
                <a16:creationId xmlns:a16="http://schemas.microsoft.com/office/drawing/2014/main" id="{587CE8CE-F929-ED30-7DB5-25AD224A0AA3}"/>
              </a:ext>
            </a:extLst>
          </p:cNvPr>
          <p:cNvSpPr txBox="1"/>
          <p:nvPr/>
        </p:nvSpPr>
        <p:spPr>
          <a:xfrm>
            <a:off x="742169" y="4677381"/>
            <a:ext cx="7963339" cy="369332"/>
          </a:xfrm>
          <a:prstGeom prst="rect">
            <a:avLst/>
          </a:prstGeom>
          <a:noFill/>
        </p:spPr>
        <p:txBody>
          <a:bodyPr wrap="square">
            <a:spAutoFit/>
          </a:bodyPr>
          <a:lstStyle/>
          <a:p>
            <a:r>
              <a:rPr lang="zh-CN" altLang="en-US" b="0" i="0" dirty="0">
                <a:solidFill>
                  <a:srgbClr val="1D2129"/>
                </a:solidFill>
                <a:effectLst/>
                <a:latin typeface="PingFangSC-Regular"/>
              </a:rPr>
              <a:t>基于</a:t>
            </a:r>
            <a:r>
              <a:rPr lang="en-US" altLang="zh-CN" b="0" i="0" dirty="0">
                <a:solidFill>
                  <a:srgbClr val="1D2129"/>
                </a:solidFill>
                <a:effectLst/>
                <a:latin typeface="PingFangSC-Regular"/>
              </a:rPr>
              <a:t>PIE</a:t>
            </a:r>
            <a:r>
              <a:rPr lang="zh-CN" altLang="en-US" b="0" i="0" dirty="0">
                <a:solidFill>
                  <a:srgbClr val="1D2129"/>
                </a:solidFill>
                <a:effectLst/>
                <a:latin typeface="PingFangSC-Regular"/>
              </a:rPr>
              <a:t>数据集的行人轨迹预测定性样本。红色为真实位置，绿色为预测位置</a:t>
            </a:r>
            <a:endParaRPr lang="zh-CN" altLang="en-US" dirty="0"/>
          </a:p>
        </p:txBody>
      </p:sp>
    </p:spTree>
    <p:extLst>
      <p:ext uri="{BB962C8B-B14F-4D97-AF65-F5344CB8AC3E}">
        <p14:creationId xmlns:p14="http://schemas.microsoft.com/office/powerpoint/2010/main" val="10819653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实验结果分析</a:t>
            </a:r>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3" name="文本框 2">
            <a:extLst>
              <a:ext uri="{FF2B5EF4-FFF2-40B4-BE49-F238E27FC236}">
                <a16:creationId xmlns:a16="http://schemas.microsoft.com/office/drawing/2014/main" id="{63C59FD9-3AAA-C21A-20AA-C8306AB257C5}"/>
              </a:ext>
            </a:extLst>
          </p:cNvPr>
          <p:cNvSpPr txBox="1"/>
          <p:nvPr/>
        </p:nvSpPr>
        <p:spPr>
          <a:xfrm>
            <a:off x="455675" y="669780"/>
            <a:ext cx="6771502" cy="369332"/>
          </a:xfrm>
          <a:prstGeom prst="rect">
            <a:avLst/>
          </a:prstGeom>
          <a:noFill/>
        </p:spPr>
        <p:txBody>
          <a:bodyPr wrap="square">
            <a:spAutoFit/>
          </a:bodyPr>
          <a:lstStyle/>
          <a:p>
            <a:r>
              <a:rPr lang="zh-CN" altLang="en-US" b="0" i="0" dirty="0">
                <a:solidFill>
                  <a:srgbClr val="1D2129"/>
                </a:solidFill>
                <a:effectLst/>
                <a:latin typeface="PingFangSC-Regular"/>
              </a:rPr>
              <a:t>消融实验</a:t>
            </a:r>
            <a:endParaRPr lang="zh-CN" altLang="en-US" dirty="0"/>
          </a:p>
        </p:txBody>
      </p:sp>
      <p:pic>
        <p:nvPicPr>
          <p:cNvPr id="5" name="图片 4">
            <a:extLst>
              <a:ext uri="{FF2B5EF4-FFF2-40B4-BE49-F238E27FC236}">
                <a16:creationId xmlns:a16="http://schemas.microsoft.com/office/drawing/2014/main" id="{86DDCEA0-CBDE-FB43-454A-37ADA165D85E}"/>
              </a:ext>
            </a:extLst>
          </p:cNvPr>
          <p:cNvPicPr>
            <a:picLocks noChangeAspect="1"/>
          </p:cNvPicPr>
          <p:nvPr/>
        </p:nvPicPr>
        <p:blipFill>
          <a:blip r:embed="rId4"/>
          <a:stretch>
            <a:fillRect/>
          </a:stretch>
        </p:blipFill>
        <p:spPr>
          <a:xfrm>
            <a:off x="556922" y="1131316"/>
            <a:ext cx="4019550" cy="3352800"/>
          </a:xfrm>
          <a:prstGeom prst="rect">
            <a:avLst/>
          </a:prstGeom>
        </p:spPr>
      </p:pic>
      <p:sp>
        <p:nvSpPr>
          <p:cNvPr id="8" name="文本框 7">
            <a:extLst>
              <a:ext uri="{FF2B5EF4-FFF2-40B4-BE49-F238E27FC236}">
                <a16:creationId xmlns:a16="http://schemas.microsoft.com/office/drawing/2014/main" id="{D0DEBDCC-2B71-671D-E3BB-6BB03AB6FFF0}"/>
              </a:ext>
            </a:extLst>
          </p:cNvPr>
          <p:cNvSpPr txBox="1"/>
          <p:nvPr/>
        </p:nvSpPr>
        <p:spPr>
          <a:xfrm>
            <a:off x="5517063" y="1792053"/>
            <a:ext cx="2745183" cy="2031325"/>
          </a:xfrm>
          <a:prstGeom prst="rect">
            <a:avLst/>
          </a:prstGeom>
          <a:noFill/>
        </p:spPr>
        <p:txBody>
          <a:bodyPr wrap="square">
            <a:spAutoFit/>
          </a:bodyPr>
          <a:lstStyle/>
          <a:p>
            <a:r>
              <a:rPr lang="en-US" altLang="zh-CN" b="0" i="0" dirty="0">
                <a:solidFill>
                  <a:srgbClr val="1D2129"/>
                </a:solidFill>
                <a:effectLst/>
                <a:latin typeface="PingFangSC-Regular"/>
              </a:rPr>
              <a:t>PIE</a:t>
            </a:r>
            <a:r>
              <a:rPr lang="zh-CN" altLang="en-US" b="0" i="0" dirty="0">
                <a:solidFill>
                  <a:srgbClr val="1D2129"/>
                </a:solidFill>
                <a:effectLst/>
                <a:latin typeface="PingFangSC-Regular"/>
              </a:rPr>
              <a:t>数据集上的故障模式。预测器被周围的环境弄混了，期望行人进入车辆</a:t>
            </a:r>
            <a:r>
              <a:rPr lang="en-US" altLang="zh-CN" b="0" i="0" dirty="0">
                <a:solidFill>
                  <a:srgbClr val="1D2129"/>
                </a:solidFill>
                <a:effectLst/>
                <a:latin typeface="PingFangSC-Regular"/>
              </a:rPr>
              <a:t>(</a:t>
            </a:r>
            <a:r>
              <a:rPr lang="zh-CN" altLang="en-US" b="0" i="0" dirty="0">
                <a:solidFill>
                  <a:srgbClr val="1D2129"/>
                </a:solidFill>
                <a:effectLst/>
                <a:latin typeface="PingFangSC-Regular"/>
              </a:rPr>
              <a:t>顶部</a:t>
            </a:r>
            <a:r>
              <a:rPr lang="en-US" altLang="zh-CN" b="0" i="0" dirty="0">
                <a:solidFill>
                  <a:srgbClr val="1D2129"/>
                </a:solidFill>
                <a:effectLst/>
                <a:latin typeface="PingFangSC-Regular"/>
              </a:rPr>
              <a:t>)</a:t>
            </a:r>
            <a:r>
              <a:rPr lang="zh-CN" altLang="en-US" b="0" i="0" dirty="0">
                <a:solidFill>
                  <a:srgbClr val="1D2129"/>
                </a:solidFill>
                <a:effectLst/>
                <a:latin typeface="PingFangSC-Regular"/>
              </a:rPr>
              <a:t>，道路上的颠簸意外地导致摄像头倾斜</a:t>
            </a:r>
            <a:r>
              <a:rPr lang="en-US" altLang="zh-CN" b="0" i="0" dirty="0">
                <a:solidFill>
                  <a:srgbClr val="1D2129"/>
                </a:solidFill>
                <a:effectLst/>
                <a:latin typeface="PingFangSC-Regular"/>
              </a:rPr>
              <a:t>(</a:t>
            </a:r>
            <a:r>
              <a:rPr lang="zh-CN" altLang="en-US" b="0" i="0" dirty="0">
                <a:solidFill>
                  <a:srgbClr val="1D2129"/>
                </a:solidFill>
                <a:effectLst/>
                <a:latin typeface="PingFangSC-Regular"/>
              </a:rPr>
              <a:t>中间</a:t>
            </a:r>
            <a:r>
              <a:rPr lang="en-US" altLang="zh-CN" b="0" i="0" dirty="0">
                <a:solidFill>
                  <a:srgbClr val="1D2129"/>
                </a:solidFill>
                <a:effectLst/>
                <a:latin typeface="PingFangSC-Regular"/>
              </a:rPr>
              <a:t>)</a:t>
            </a:r>
            <a:r>
              <a:rPr lang="zh-CN" altLang="en-US" b="0" i="0" dirty="0">
                <a:solidFill>
                  <a:srgbClr val="1D2129"/>
                </a:solidFill>
                <a:effectLst/>
                <a:latin typeface="PingFangSC-Regular"/>
              </a:rPr>
              <a:t>，重复的结构导致错误的向前运动估计</a:t>
            </a:r>
            <a:r>
              <a:rPr lang="en-US" altLang="zh-CN" b="0" i="0" dirty="0">
                <a:solidFill>
                  <a:srgbClr val="1D2129"/>
                </a:solidFill>
                <a:effectLst/>
                <a:latin typeface="PingFangSC-Regular"/>
              </a:rPr>
              <a:t>(</a:t>
            </a:r>
            <a:r>
              <a:rPr lang="zh-CN" altLang="en-US" b="0" i="0" dirty="0">
                <a:solidFill>
                  <a:srgbClr val="1D2129"/>
                </a:solidFill>
                <a:effectLst/>
                <a:latin typeface="PingFangSC-Regular"/>
              </a:rPr>
              <a:t>底部</a:t>
            </a:r>
            <a:r>
              <a:rPr lang="en-US" altLang="zh-CN" b="0" i="0" dirty="0">
                <a:solidFill>
                  <a:srgbClr val="1D2129"/>
                </a:solidFill>
                <a:effectLst/>
                <a:latin typeface="PingFangSC-Regular"/>
              </a:rPr>
              <a:t>)</a:t>
            </a:r>
            <a:r>
              <a:rPr lang="zh-CN" altLang="en-US" b="0" i="0" dirty="0">
                <a:solidFill>
                  <a:srgbClr val="1D2129"/>
                </a:solidFill>
                <a:effectLst/>
                <a:latin typeface="PingFangSC-Regular"/>
              </a:rPr>
              <a:t>。</a:t>
            </a:r>
            <a:endParaRPr lang="zh-CN" altLang="en-US" dirty="0"/>
          </a:p>
        </p:txBody>
      </p:sp>
    </p:spTree>
    <p:extLst>
      <p:ext uri="{BB962C8B-B14F-4D97-AF65-F5344CB8AC3E}">
        <p14:creationId xmlns:p14="http://schemas.microsoft.com/office/powerpoint/2010/main" val="41204734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776539" y="1903435"/>
            <a:ext cx="2492990" cy="1077218"/>
          </a:xfrm>
          <a:prstGeom prst="rect">
            <a:avLst/>
          </a:prstGeom>
          <a:noFill/>
        </p:spPr>
        <p:txBody>
          <a:bodyPr wrap="none" rtlCol="0">
            <a:spAutoFit/>
          </a:bodyPr>
          <a:lstStyle/>
          <a:p>
            <a:pPr marL="0" lvl="1"/>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第五部分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思考与总结</a:t>
            </a:r>
          </a:p>
        </p:txBody>
      </p:sp>
      <p:cxnSp>
        <p:nvCxnSpPr>
          <p:cNvPr id="5" name="直接连接符 4"/>
          <p:cNvCxnSpPr/>
          <p:nvPr/>
        </p:nvCxnSpPr>
        <p:spPr>
          <a:xfrm flipV="1">
            <a:off x="3635896" y="1635646"/>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417893" y="3164765"/>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05</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073254" y="1635646"/>
            <a:ext cx="1422000" cy="1422000"/>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3" y="760413"/>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2339752" y="1820075"/>
              <a:ext cx="713918" cy="706777"/>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accent1"/>
                </a:solidFill>
                <a:ea typeface="微软雅黑" panose="020B0503020204020204" pitchFamily="34" charset="-122"/>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2"/>
          <p:cNvSpPr>
            <a:spLocks noGrp="1"/>
          </p:cNvSpPr>
          <p:nvPr>
            <p:ph type="body" sz="quarter" idx="12"/>
          </p:nvPr>
        </p:nvSpPr>
        <p:spPr>
          <a:xfrm>
            <a:off x="566733" y="186591"/>
            <a:ext cx="1836146" cy="461536"/>
          </a:xfrm>
        </p:spPr>
        <p:txBody>
          <a:bodyPr/>
          <a:lstStyle/>
          <a:p>
            <a:r>
              <a:rPr lang="zh-CN" altLang="en-US" dirty="0"/>
              <a:t>实验结果分析</a:t>
            </a:r>
          </a:p>
        </p:txBody>
      </p:sp>
      <p:sp>
        <p:nvSpPr>
          <p:cNvPr id="7" name="文本框 6">
            <a:extLst>
              <a:ext uri="{FF2B5EF4-FFF2-40B4-BE49-F238E27FC236}">
                <a16:creationId xmlns:a16="http://schemas.microsoft.com/office/drawing/2014/main" id="{CFEA8E89-D1AE-79E4-841B-4D6015F02D71}"/>
              </a:ext>
            </a:extLst>
          </p:cNvPr>
          <p:cNvSpPr txBox="1"/>
          <p:nvPr/>
        </p:nvSpPr>
        <p:spPr>
          <a:xfrm>
            <a:off x="566733" y="1694587"/>
            <a:ext cx="8190546" cy="1754326"/>
          </a:xfrm>
          <a:prstGeom prst="rect">
            <a:avLst/>
          </a:prstGeom>
          <a:noFill/>
        </p:spPr>
        <p:txBody>
          <a:bodyPr wrap="square">
            <a:spAutoFit/>
          </a:bodyPr>
          <a:lstStyle/>
          <a:p>
            <a:r>
              <a:rPr lang="zh-CN" altLang="en-US" dirty="0">
                <a:solidFill>
                  <a:srgbClr val="1D2129"/>
                </a:solidFill>
                <a:latin typeface="PingFangSC-Regular"/>
              </a:rPr>
              <a:t>         </a:t>
            </a:r>
            <a:r>
              <a:rPr lang="zh-CN" altLang="en-US" b="0" i="0" dirty="0">
                <a:solidFill>
                  <a:srgbClr val="1D2129"/>
                </a:solidFill>
                <a:effectLst/>
                <a:latin typeface="PingFangSC-Regular"/>
              </a:rPr>
              <a:t>本文中提出了一种方法，明确地将现实世界中行人的实际运动与车辆行驶时的自我运动区分开来，使用自监督训练范式，训练了一个自我运动预测网络，该网络推断车辆的自我运动，并允许该方法在归一化视图中观察和预测行人的内在运动，该视图在多个帧中捕捉相同的真实世界位置。</a:t>
            </a:r>
            <a:endParaRPr lang="en-US" altLang="zh-CN" b="0" i="0" dirty="0">
              <a:solidFill>
                <a:srgbClr val="1D2129"/>
              </a:solidFill>
              <a:effectLst/>
              <a:latin typeface="PingFangSC-Regular"/>
            </a:endParaRPr>
          </a:p>
          <a:p>
            <a:r>
              <a:rPr lang="zh-CN" altLang="en-US" b="0" i="0" dirty="0">
                <a:solidFill>
                  <a:srgbClr val="1D2129"/>
                </a:solidFill>
                <a:effectLst/>
                <a:latin typeface="PingFangSC-Regular"/>
              </a:rPr>
              <a:t>         该方法在两个公共数据集上进行了评估，在车载摄像头的行人轨迹预测中取得了最先进的结果，同时在概念和计算上都比以前的方法简单。</a:t>
            </a:r>
            <a:endParaRPr lang="zh-CN" altLang="en-US" dirty="0"/>
          </a:p>
        </p:txBody>
      </p:sp>
    </p:spTree>
    <p:extLst>
      <p:ext uri="{BB962C8B-B14F-4D97-AF65-F5344CB8AC3E}">
        <p14:creationId xmlns:p14="http://schemas.microsoft.com/office/powerpoint/2010/main" val="40661799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862021" y="1697475"/>
            <a:ext cx="2031326" cy="1077218"/>
          </a:xfrm>
          <a:prstGeom prst="rect">
            <a:avLst/>
          </a:prstGeom>
          <a:noFill/>
        </p:spPr>
        <p:txBody>
          <a:bodyPr wrap="none" rtlCol="0">
            <a:spAutoFit/>
          </a:bodyPr>
          <a:lstStyle/>
          <a:p>
            <a:pPr marL="0" lvl="1"/>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第一部分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研究背景</a:t>
            </a:r>
          </a:p>
        </p:txBody>
      </p:sp>
      <p:cxnSp>
        <p:nvCxnSpPr>
          <p:cNvPr id="5" name="直接连接符 4"/>
          <p:cNvCxnSpPr/>
          <p:nvPr/>
        </p:nvCxnSpPr>
        <p:spPr>
          <a:xfrm flipV="1">
            <a:off x="3715656" y="1342674"/>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695144" y="2860538"/>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01</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379911" y="1311666"/>
            <a:ext cx="1422000" cy="1420729"/>
            <a:chOff x="1068965" y="491752"/>
            <a:chExt cx="1197175" cy="1197175"/>
          </a:xfrm>
        </p:grpSpPr>
        <p:grpSp>
          <p:nvGrpSpPr>
            <p:cNvPr id="8" name="组合 7"/>
            <p:cNvGrpSpPr/>
            <p:nvPr/>
          </p:nvGrpSpPr>
          <p:grpSpPr>
            <a:xfrm>
              <a:off x="1068965" y="49175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1288029" y="829734"/>
              <a:ext cx="759046" cy="521208"/>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solidFill>
                <a:latin typeface="+mn-lt"/>
                <a:ea typeface="+mn-ea"/>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1945143" y="1821249"/>
            <a:ext cx="5253714" cy="938719"/>
          </a:xfrm>
          <a:prstGeom prst="rect">
            <a:avLst/>
          </a:prstGeom>
        </p:spPr>
        <p:txBody>
          <a:bodyPr wrap="square">
            <a:spAutoFit/>
          </a:bodyPr>
          <a:lstStyle/>
          <a:p>
            <a:r>
              <a:rPr lang="zh-CN" altLang="en-US" sz="5500" dirty="0">
                <a:solidFill>
                  <a:schemeClr val="accent1"/>
                </a:solidFill>
                <a:latin typeface="微软雅黑" panose="020B0503020204020204" pitchFamily="34" charset="-122"/>
                <a:ea typeface="微软雅黑" panose="020B0503020204020204" pitchFamily="34" charset="-122"/>
              </a:rPr>
              <a:t>请老师批评指导</a:t>
            </a:r>
          </a:p>
        </p:txBody>
      </p:sp>
      <p:sp>
        <p:nvSpPr>
          <p:cNvPr id="28" name="椭圆 27"/>
          <p:cNvSpPr/>
          <p:nvPr/>
        </p:nvSpPr>
        <p:spPr>
          <a:xfrm>
            <a:off x="4598197" y="3288996"/>
            <a:ext cx="500908" cy="500908"/>
          </a:xfrm>
          <a:prstGeom prst="ellipse">
            <a:avLst/>
          </a:prstGeom>
          <a:solidFill>
            <a:schemeClr val="accent2"/>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5740527" y="3513307"/>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2575410" y="3513666"/>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2279076" y="3632005"/>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6198665" y="3518326"/>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085391" y="3510821"/>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6576425" y="3642228"/>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3873480" y="3545432"/>
            <a:ext cx="250454" cy="250454"/>
          </a:xfrm>
          <a:prstGeom prst="ellipse">
            <a:avLst/>
          </a:prstGeom>
          <a:solidFill>
            <a:schemeClr val="accent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6750128" y="3512025"/>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4174703" y="3520080"/>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7382889" y="3569216"/>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5923888" y="3329522"/>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2093506" y="3642512"/>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4529502" y="3365619"/>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3229178" y="3457466"/>
            <a:ext cx="322151" cy="322151"/>
          </a:xfrm>
          <a:prstGeom prst="ellipse">
            <a:avLst/>
          </a:prstGeom>
          <a:solidFill>
            <a:schemeClr val="accent2"/>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5099105" y="3510203"/>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1230014" y="3513536"/>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944804" y="3644768"/>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2795496" y="3330265"/>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713791" y="3566599"/>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6216637" y="3372814"/>
            <a:ext cx="137389" cy="137389"/>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7753607" y="3504242"/>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65" name="文本占位符 2"/>
          <p:cNvSpPr>
            <a:spLocks noGrp="1"/>
          </p:cNvSpPr>
          <p:nvPr>
            <p:ph type="body" sz="quarter" idx="12"/>
          </p:nvPr>
        </p:nvSpPr>
        <p:spPr>
          <a:xfrm>
            <a:off x="395698" y="50533"/>
            <a:ext cx="3690794" cy="461536"/>
          </a:xfrm>
        </p:spPr>
        <p:txBody>
          <a:bodyPr/>
          <a:lstStyle/>
          <a:p>
            <a:r>
              <a:rPr lang="zh-CN" altLang="en-US" dirty="0"/>
              <a:t>课题背景及内容</a:t>
            </a:r>
          </a:p>
        </p:txBody>
      </p:sp>
      <p:pic>
        <p:nvPicPr>
          <p:cNvPr id="66" name="图片 6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2" name="文本框 1">
            <a:extLst>
              <a:ext uri="{FF2B5EF4-FFF2-40B4-BE49-F238E27FC236}">
                <a16:creationId xmlns:a16="http://schemas.microsoft.com/office/drawing/2014/main" id="{B694ABD5-D37F-22C0-AD44-5329AA7A7020}"/>
              </a:ext>
            </a:extLst>
          </p:cNvPr>
          <p:cNvSpPr txBox="1"/>
          <p:nvPr/>
        </p:nvSpPr>
        <p:spPr>
          <a:xfrm>
            <a:off x="454225" y="1417588"/>
            <a:ext cx="8235549" cy="2308324"/>
          </a:xfrm>
          <a:prstGeom prst="rect">
            <a:avLst/>
          </a:prstGeom>
          <a:noFill/>
        </p:spPr>
        <p:txBody>
          <a:bodyPr wrap="square" rtlCol="0">
            <a:spAutoFit/>
          </a:bodyPr>
          <a:lstStyle/>
          <a:p>
            <a:pPr>
              <a:spcBef>
                <a:spcPts val="0"/>
              </a:spcBef>
            </a:pPr>
            <a:r>
              <a:rPr lang="zh-CN" altLang="en-US" dirty="0">
                <a:latin typeface="宋体" panose="02010600030101010101" pitchFamily="2" charset="-122"/>
              </a:rPr>
              <a:t>    据统计，每年有</a:t>
            </a:r>
            <a:r>
              <a:rPr lang="en-US" altLang="zh-CN" dirty="0">
                <a:latin typeface="宋体" panose="02010600030101010101" pitchFamily="2" charset="-122"/>
              </a:rPr>
              <a:t>120</a:t>
            </a:r>
            <a:r>
              <a:rPr lang="zh-CN" altLang="en-US" dirty="0">
                <a:latin typeface="宋体" panose="02010600030101010101" pitchFamily="2" charset="-122"/>
              </a:rPr>
              <a:t>多万人死于交通事故，而驾驶员的失误是造成这一数字的重要原因。随着道路上自动驾驶汽车</a:t>
            </a:r>
            <a:r>
              <a:rPr lang="en-US" altLang="zh-CN" dirty="0">
                <a:latin typeface="宋体" panose="02010600030101010101" pitchFamily="2" charset="-122"/>
              </a:rPr>
              <a:t>(AVs)</a:t>
            </a:r>
            <a:r>
              <a:rPr lang="zh-CN" altLang="en-US" dirty="0">
                <a:latin typeface="宋体" panose="02010600030101010101" pitchFamily="2" charset="-122"/>
              </a:rPr>
              <a:t>数量的增加，自动驾驶汽车与行人等道路使用者之间的互动成为了一个新的挑战，在自动驾驶车辆中，</a:t>
            </a:r>
            <a:r>
              <a:rPr lang="zh-CN" altLang="en-US" b="0" i="0" dirty="0">
                <a:solidFill>
                  <a:srgbClr val="1D2129"/>
                </a:solidFill>
                <a:effectLst/>
                <a:latin typeface="PingFangSC-Regular"/>
              </a:rPr>
              <a:t>驾驶员不再需要随时控制车辆，主要的驾驶任务转移给了自动驾驶汽车，并且驾驶员在驾驶时不需要持续监控路况，也不需要通过眼神交流、手势、灯光和喇叭与其他道路使用者进行互动。这种情况下，弱势道路使用者可以通过隐式通信确定自己必须过马路的时间，然而，当弱势道路使用者遇到驶近的车辆时，特别是在没有斑马线或灯信号的情况下，这种情况也会变得模棱两可。</a:t>
            </a:r>
            <a:endParaRPr lang="zh-CN" altLang="en-US" dirty="0">
              <a:latin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572000" y="1891514"/>
            <a:ext cx="2031325" cy="1077218"/>
          </a:xfrm>
          <a:prstGeom prst="rect">
            <a:avLst/>
          </a:prstGeom>
          <a:noFill/>
        </p:spPr>
        <p:txBody>
          <a:bodyPr wrap="none" rtlCol="0">
            <a:spAutoFit/>
          </a:bodyPr>
          <a:lstStyle/>
          <a:p>
            <a:pPr marL="0" lvl="1"/>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第二部分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r>
              <a:rPr lang="zh-CN" altLang="en-US" sz="3600" b="1" dirty="0">
                <a:solidFill>
                  <a:schemeClr val="accent1"/>
                </a:solidFill>
                <a:latin typeface="微软雅黑" panose="020B0503020204020204" pitchFamily="34" charset="-122"/>
                <a:ea typeface="微软雅黑" panose="020B0503020204020204" pitchFamily="34" charset="-122"/>
              </a:rPr>
              <a:t>研究现状</a:t>
            </a:r>
          </a:p>
        </p:txBody>
      </p:sp>
      <p:cxnSp>
        <p:nvCxnSpPr>
          <p:cNvPr id="5" name="直接连接符 4"/>
          <p:cNvCxnSpPr/>
          <p:nvPr/>
        </p:nvCxnSpPr>
        <p:spPr>
          <a:xfrm flipV="1">
            <a:off x="3669034" y="1467911"/>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500975" y="3160899"/>
            <a:ext cx="902846" cy="246221"/>
          </a:xfrm>
          <a:prstGeom prst="rect">
            <a:avLst/>
          </a:prstGeom>
          <a:noFill/>
        </p:spPr>
        <p:txBody>
          <a:bodyPr wrap="square" lIns="0" tIns="0" rIns="0" bIns="0" rtlCol="0">
            <a:spAutoFit/>
          </a:bodyPr>
          <a:lstStyle/>
          <a:p>
            <a:r>
              <a:rPr lang="en-US" altLang="zh-CN" sz="1600" dirty="0">
                <a:solidFill>
                  <a:srgbClr val="1A7BAE"/>
                </a:solidFill>
                <a:latin typeface="微软雅黑" panose="020B0503020204020204" pitchFamily="34" charset="-122"/>
                <a:ea typeface="微软雅黑" panose="020B0503020204020204" pitchFamily="34" charset="-122"/>
              </a:rPr>
              <a:t>PART 02</a:t>
            </a:r>
            <a:endParaRPr lang="zh-CN" altLang="en-US" sz="1600" dirty="0">
              <a:solidFill>
                <a:srgbClr val="1A7BAE"/>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241400" y="1583283"/>
            <a:ext cx="1422000" cy="1422000"/>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7BAE"/>
                  </a:solidFill>
                </a:endParaRPr>
              </a:p>
            </p:txBody>
          </p:sp>
          <p:sp>
            <p:nvSpPr>
              <p:cNvPr id="11" name="椭圆 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7BAE"/>
                  </a:solidFill>
                </a:endParaRPr>
              </a:p>
            </p:txBody>
          </p:sp>
        </p:grpSp>
        <p:sp>
          <p:nvSpPr>
            <p:cNvPr id="9" name="KSO_Shape"/>
            <p:cNvSpPr/>
            <p:nvPr/>
          </p:nvSpPr>
          <p:spPr bwMode="auto">
            <a:xfrm>
              <a:off x="2378606" y="1885587"/>
              <a:ext cx="687417" cy="585444"/>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1A7BAE"/>
                </a:solidFill>
                <a:ea typeface="微软雅黑" panose="020B0503020204020204" pitchFamily="34" charset="-122"/>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占位符 2"/>
          <p:cNvSpPr>
            <a:spLocks noGrp="1"/>
          </p:cNvSpPr>
          <p:nvPr>
            <p:ph type="body" sz="quarter" idx="12"/>
          </p:nvPr>
        </p:nvSpPr>
        <p:spPr>
          <a:xfrm>
            <a:off x="476727" y="209053"/>
            <a:ext cx="3690794" cy="461536"/>
          </a:xfrm>
        </p:spPr>
        <p:txBody>
          <a:bodyPr/>
          <a:lstStyle/>
          <a:p>
            <a:r>
              <a:rPr lang="zh-CN" altLang="en-US" dirty="0"/>
              <a:t>研究现状</a:t>
            </a:r>
          </a:p>
        </p:txBody>
      </p:sp>
      <p:pic>
        <p:nvPicPr>
          <p:cNvPr id="29" name="图片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4" name="文本框 3">
            <a:extLst>
              <a:ext uri="{FF2B5EF4-FFF2-40B4-BE49-F238E27FC236}">
                <a16:creationId xmlns:a16="http://schemas.microsoft.com/office/drawing/2014/main" id="{F2074C2C-2705-F7C5-726E-C1C20F151811}"/>
              </a:ext>
            </a:extLst>
          </p:cNvPr>
          <p:cNvSpPr txBox="1"/>
          <p:nvPr/>
        </p:nvSpPr>
        <p:spPr>
          <a:xfrm>
            <a:off x="665403" y="1694587"/>
            <a:ext cx="7830522" cy="2031325"/>
          </a:xfrm>
          <a:prstGeom prst="rect">
            <a:avLst/>
          </a:prstGeom>
          <a:noFill/>
        </p:spPr>
        <p:txBody>
          <a:bodyPr wrap="square">
            <a:spAutoFit/>
          </a:bodyPr>
          <a:lstStyle/>
          <a:p>
            <a:r>
              <a:rPr lang="zh-CN" altLang="en-US" dirty="0">
                <a:solidFill>
                  <a:srgbClr val="000000"/>
                </a:solidFill>
                <a:latin typeface="Times New Roman" panose="02020603050405020304" pitchFamily="18" charset="0"/>
              </a:rPr>
              <a:t>        行人的轨迹预测已经在静态或鸟瞰相机设置下进行了广泛的研究，但是由于相机的视角、遮挡以及其他动态场景的不断变化，这些方法通常并不适用在车载相机拍摄的动态场景中。此外，这些方法通常依赖于通过行人的运动模式来推断未来的轨迹，这在车载摄像头的情况下是不可能的，在车载视频中，主要观察到的效果是汽车的运动，而不是行人的运动：即使是站着不动的行人也会在每一帧中出现在不同的图像位置，从而在</a:t>
            </a:r>
            <a:r>
              <a:rPr lang="en-US" altLang="zh-CN" dirty="0">
                <a:solidFill>
                  <a:srgbClr val="000000"/>
                </a:solidFill>
                <a:latin typeface="Times New Roman" panose="02020603050405020304" pitchFamily="18" charset="0"/>
              </a:rPr>
              <a:t>2D</a:t>
            </a:r>
            <a:r>
              <a:rPr lang="zh-CN" altLang="en-US" dirty="0">
                <a:solidFill>
                  <a:srgbClr val="000000"/>
                </a:solidFill>
                <a:latin typeface="Times New Roman" panose="02020603050405020304" pitchFamily="18" charset="0"/>
              </a:rPr>
              <a:t>像素空间中产生明显的运动。</a:t>
            </a:r>
            <a:endParaRPr lang="zh-CN" altLang="en-US" dirty="0">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502568" y="1917254"/>
            <a:ext cx="2031325" cy="1077218"/>
          </a:xfrm>
          <a:prstGeom prst="rect">
            <a:avLst/>
          </a:prstGeom>
          <a:noFill/>
        </p:spPr>
        <p:txBody>
          <a:bodyPr wrap="none" rtlCol="0">
            <a:spAutoFit/>
          </a:bodyPr>
          <a:lstStyle/>
          <a:p>
            <a:pPr marL="0" lvl="1"/>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第三部分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研究方法</a:t>
            </a:r>
          </a:p>
        </p:txBody>
      </p:sp>
      <p:cxnSp>
        <p:nvCxnSpPr>
          <p:cNvPr id="5" name="直接连接符 4"/>
          <p:cNvCxnSpPr/>
          <p:nvPr/>
        </p:nvCxnSpPr>
        <p:spPr>
          <a:xfrm flipV="1">
            <a:off x="3491928" y="1617090"/>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583268" y="3082389"/>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03</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405994" y="1659282"/>
            <a:ext cx="1197175" cy="1197175"/>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2339752" y="1837694"/>
              <a:ext cx="689633" cy="662048"/>
            </a:xfrm>
            <a:custGeom>
              <a:avLst/>
              <a:gdLst>
                <a:gd name="T0" fmla="*/ 1618108 w 3816350"/>
                <a:gd name="T1" fmla="*/ 3491708 h 3665538"/>
                <a:gd name="T2" fmla="*/ 3711914 w 3816350"/>
                <a:gd name="T3" fmla="*/ 3515947 h 3665538"/>
                <a:gd name="T4" fmla="*/ 1938033 w 3816350"/>
                <a:gd name="T5" fmla="*/ 3320852 h 3665538"/>
                <a:gd name="T6" fmla="*/ 2466975 w 3816350"/>
                <a:gd name="T7" fmla="*/ 3464378 h 3665538"/>
                <a:gd name="T8" fmla="*/ 1420823 w 3816350"/>
                <a:gd name="T9" fmla="*/ 3514907 h 3665538"/>
                <a:gd name="T10" fmla="*/ 1072366 w 3816350"/>
                <a:gd name="T11" fmla="*/ 3448171 h 3665538"/>
                <a:gd name="T12" fmla="*/ 350995 w 3816350"/>
                <a:gd name="T13" fmla="*/ 3613421 h 3665538"/>
                <a:gd name="T14" fmla="*/ 2826009 w 3816350"/>
                <a:gd name="T15" fmla="*/ 3416327 h 3665538"/>
                <a:gd name="T16" fmla="*/ 3710327 w 3816350"/>
                <a:gd name="T17" fmla="*/ 3553504 h 3665538"/>
                <a:gd name="T18" fmla="*/ 1625482 w 3816350"/>
                <a:gd name="T19" fmla="*/ 3379536 h 3665538"/>
                <a:gd name="T20" fmla="*/ 2426374 w 3816350"/>
                <a:gd name="T21" fmla="*/ 3213000 h 3665538"/>
                <a:gd name="T22" fmla="*/ 771525 w 3816350"/>
                <a:gd name="T23" fmla="*/ 3205163 h 3665538"/>
                <a:gd name="T24" fmla="*/ 1067953 w 3816350"/>
                <a:gd name="T25" fmla="*/ 3277053 h 3665538"/>
                <a:gd name="T26" fmla="*/ 784892 w 3816350"/>
                <a:gd name="T27" fmla="*/ 3451540 h 3665538"/>
                <a:gd name="T28" fmla="*/ 2490788 w 3816350"/>
                <a:gd name="T29" fmla="*/ 3116568 h 3665538"/>
                <a:gd name="T30" fmla="*/ 1449375 w 3816350"/>
                <a:gd name="T31" fmla="*/ 3307847 h 3665538"/>
                <a:gd name="T32" fmla="*/ 2434307 w 3816350"/>
                <a:gd name="T33" fmla="*/ 3163198 h 3665538"/>
                <a:gd name="T34" fmla="*/ 3783974 w 3816350"/>
                <a:gd name="T35" fmla="*/ 3278823 h 3665538"/>
                <a:gd name="T36" fmla="*/ 2635250 w 3816350"/>
                <a:gd name="T37" fmla="*/ 3206432 h 3665538"/>
                <a:gd name="T38" fmla="*/ 3815080 w 3816350"/>
                <a:gd name="T39" fmla="*/ 3040062 h 3665538"/>
                <a:gd name="T40" fmla="*/ 2866956 w 3816350"/>
                <a:gd name="T41" fmla="*/ 3006725 h 3665538"/>
                <a:gd name="T42" fmla="*/ 657993 w 3816350"/>
                <a:gd name="T43" fmla="*/ 3196983 h 3665538"/>
                <a:gd name="T44" fmla="*/ 872062 w 3816350"/>
                <a:gd name="T45" fmla="*/ 3214746 h 3665538"/>
                <a:gd name="T46" fmla="*/ 825374 w 3816350"/>
                <a:gd name="T47" fmla="*/ 2994614 h 3665538"/>
                <a:gd name="T48" fmla="*/ 1190307 w 3816350"/>
                <a:gd name="T49" fmla="*/ 3120223 h 3665538"/>
                <a:gd name="T50" fmla="*/ 273368 w 3816350"/>
                <a:gd name="T51" fmla="*/ 3120223 h 3665538"/>
                <a:gd name="T52" fmla="*/ 1472924 w 3816350"/>
                <a:gd name="T53" fmla="*/ 2958852 h 3665538"/>
                <a:gd name="T54" fmla="*/ 2445690 w 3816350"/>
                <a:gd name="T55" fmla="*/ 3096148 h 3665538"/>
                <a:gd name="T56" fmla="*/ 1403350 w 3816350"/>
                <a:gd name="T57" fmla="*/ 2909186 h 3665538"/>
                <a:gd name="T58" fmla="*/ 3767144 w 3816350"/>
                <a:gd name="T59" fmla="*/ 2880042 h 3665538"/>
                <a:gd name="T60" fmla="*/ 2660954 w 3816350"/>
                <a:gd name="T61" fmla="*/ 3062923 h 3665538"/>
                <a:gd name="T62" fmla="*/ 2077078 w 3816350"/>
                <a:gd name="T63" fmla="*/ 2755988 h 3665538"/>
                <a:gd name="T64" fmla="*/ 2064323 w 3816350"/>
                <a:gd name="T65" fmla="*/ 3023556 h 3665538"/>
                <a:gd name="T66" fmla="*/ 1553136 w 3816350"/>
                <a:gd name="T67" fmla="*/ 2926811 h 3665538"/>
                <a:gd name="T68" fmla="*/ 2489519 w 3816350"/>
                <a:gd name="T69" fmla="*/ 2707310 h 3665538"/>
                <a:gd name="T70" fmla="*/ 1846579 w 3816350"/>
                <a:gd name="T71" fmla="*/ 2621224 h 3665538"/>
                <a:gd name="T72" fmla="*/ 3411957 w 3816350"/>
                <a:gd name="T73" fmla="*/ 2738921 h 3665538"/>
                <a:gd name="T74" fmla="*/ 3080259 w 3816350"/>
                <a:gd name="T75" fmla="*/ 2936880 h 3665538"/>
                <a:gd name="T76" fmla="*/ 1829436 w 3816350"/>
                <a:gd name="T77" fmla="*/ 2582778 h 3665538"/>
                <a:gd name="T78" fmla="*/ 1856740 w 3816350"/>
                <a:gd name="T79" fmla="*/ 2801747 h 3665538"/>
                <a:gd name="T80" fmla="*/ 2088516 w 3816350"/>
                <a:gd name="T81" fmla="*/ 2619751 h 3665538"/>
                <a:gd name="T82" fmla="*/ 2403793 w 3816350"/>
                <a:gd name="T83" fmla="*/ 2645568 h 3665538"/>
                <a:gd name="T84" fmla="*/ 1545273 w 3816350"/>
                <a:gd name="T85" fmla="*/ 2758080 h 3665538"/>
                <a:gd name="T86" fmla="*/ 2737140 w 3816350"/>
                <a:gd name="T87" fmla="*/ 2576196 h 3665538"/>
                <a:gd name="T88" fmla="*/ 3655103 w 3816350"/>
                <a:gd name="T89" fmla="*/ 2636838 h 3665538"/>
                <a:gd name="T90" fmla="*/ 2771738 w 3816350"/>
                <a:gd name="T91" fmla="*/ 2448243 h 3665538"/>
                <a:gd name="T92" fmla="*/ 2989478 w 3816350"/>
                <a:gd name="T93" fmla="*/ 2307907 h 3665538"/>
                <a:gd name="T94" fmla="*/ 2867591 w 3816350"/>
                <a:gd name="T95" fmla="*/ 2234247 h 3665538"/>
                <a:gd name="T96" fmla="*/ 3696043 w 3816350"/>
                <a:gd name="T97" fmla="*/ 2367598 h 3665538"/>
                <a:gd name="T98" fmla="*/ 3314856 w 3816350"/>
                <a:gd name="T99" fmla="*/ 1892183 h 3665538"/>
                <a:gd name="T100" fmla="*/ 2974884 w 3816350"/>
                <a:gd name="T101" fmla="*/ 2068371 h 3665538"/>
                <a:gd name="T102" fmla="*/ 3799844 w 3816350"/>
                <a:gd name="T103" fmla="*/ 2062969 h 3665538"/>
                <a:gd name="T104" fmla="*/ 2637789 w 3816350"/>
                <a:gd name="T105" fmla="*/ 2027696 h 3665538"/>
                <a:gd name="T106" fmla="*/ 3189458 w 3816350"/>
                <a:gd name="T107" fmla="*/ 1697313 h 3665538"/>
                <a:gd name="T108" fmla="*/ 3015840 w 3816350"/>
                <a:gd name="T109" fmla="*/ 1948969 h 3665538"/>
                <a:gd name="T110" fmla="*/ 3354189 w 3816350"/>
                <a:gd name="T111" fmla="*/ 1860541 h 3665538"/>
                <a:gd name="T112" fmla="*/ 3468771 w 3816350"/>
                <a:gd name="T113" fmla="*/ 1695411 h 3665538"/>
                <a:gd name="T114" fmla="*/ 3173905 w 3816350"/>
                <a:gd name="T115" fmla="*/ 2035495 h 3665538"/>
                <a:gd name="T116" fmla="*/ 3074241 w 3816350"/>
                <a:gd name="T117" fmla="*/ 1681466 h 3665538"/>
                <a:gd name="T118" fmla="*/ 3386120 w 3816350"/>
                <a:gd name="T119" fmla="*/ 1131189 h 3665538"/>
                <a:gd name="T120" fmla="*/ 254975 w 3816350"/>
                <a:gd name="T121" fmla="*/ 2785759 h 3665538"/>
                <a:gd name="T122" fmla="*/ 1131353 w 3816350"/>
                <a:gd name="T123" fmla="*/ 1377803 h 3665538"/>
                <a:gd name="T124" fmla="*/ 2508155 w 3816350"/>
                <a:gd name="T125" fmla="*/ 314537 h 3665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16350" h="3665538">
                  <a:moveTo>
                    <a:pt x="1892592" y="3532067"/>
                  </a:moveTo>
                  <a:lnTo>
                    <a:pt x="1892592" y="3635348"/>
                  </a:lnTo>
                  <a:lnTo>
                    <a:pt x="1913877" y="3636302"/>
                  </a:lnTo>
                  <a:lnTo>
                    <a:pt x="1935480" y="3636302"/>
                  </a:lnTo>
                  <a:lnTo>
                    <a:pt x="1965343" y="3635666"/>
                  </a:lnTo>
                  <a:lnTo>
                    <a:pt x="1965343" y="3532385"/>
                  </a:lnTo>
                  <a:lnTo>
                    <a:pt x="1935480" y="3532703"/>
                  </a:lnTo>
                  <a:lnTo>
                    <a:pt x="1913877" y="3532703"/>
                  </a:lnTo>
                  <a:lnTo>
                    <a:pt x="1892592" y="3532067"/>
                  </a:lnTo>
                  <a:close/>
                  <a:moveTo>
                    <a:pt x="665284" y="3532067"/>
                  </a:moveTo>
                  <a:lnTo>
                    <a:pt x="665284" y="3635348"/>
                  </a:lnTo>
                  <a:lnTo>
                    <a:pt x="686575" y="3636302"/>
                  </a:lnTo>
                  <a:lnTo>
                    <a:pt x="708185" y="3636302"/>
                  </a:lnTo>
                  <a:lnTo>
                    <a:pt x="738374" y="3635666"/>
                  </a:lnTo>
                  <a:lnTo>
                    <a:pt x="738374" y="3532385"/>
                  </a:lnTo>
                  <a:lnTo>
                    <a:pt x="708185" y="3532703"/>
                  </a:lnTo>
                  <a:lnTo>
                    <a:pt x="686575" y="3532703"/>
                  </a:lnTo>
                  <a:lnTo>
                    <a:pt x="665284" y="3532067"/>
                  </a:lnTo>
                  <a:close/>
                  <a:moveTo>
                    <a:pt x="1746773" y="3519356"/>
                  </a:moveTo>
                  <a:lnTo>
                    <a:pt x="1746773" y="3623272"/>
                  </a:lnTo>
                  <a:lnTo>
                    <a:pt x="1764563" y="3625497"/>
                  </a:lnTo>
                  <a:lnTo>
                    <a:pt x="1782671" y="3628039"/>
                  </a:lnTo>
                  <a:lnTo>
                    <a:pt x="1800780" y="3629628"/>
                  </a:lnTo>
                  <a:lnTo>
                    <a:pt x="1819841" y="3631535"/>
                  </a:lnTo>
                  <a:lnTo>
                    <a:pt x="1819841" y="3527618"/>
                  </a:lnTo>
                  <a:lnTo>
                    <a:pt x="1800780" y="3526029"/>
                  </a:lnTo>
                  <a:lnTo>
                    <a:pt x="1782671" y="3524123"/>
                  </a:lnTo>
                  <a:lnTo>
                    <a:pt x="1764563" y="3521580"/>
                  </a:lnTo>
                  <a:lnTo>
                    <a:pt x="1746773" y="3519356"/>
                  </a:lnTo>
                  <a:close/>
                  <a:moveTo>
                    <a:pt x="519421" y="3519356"/>
                  </a:moveTo>
                  <a:lnTo>
                    <a:pt x="519421" y="3623272"/>
                  </a:lnTo>
                  <a:lnTo>
                    <a:pt x="537217" y="3625497"/>
                  </a:lnTo>
                  <a:lnTo>
                    <a:pt x="555330" y="3628039"/>
                  </a:lnTo>
                  <a:lnTo>
                    <a:pt x="573762" y="3629946"/>
                  </a:lnTo>
                  <a:lnTo>
                    <a:pt x="592511" y="3631535"/>
                  </a:lnTo>
                  <a:lnTo>
                    <a:pt x="592511" y="3527618"/>
                  </a:lnTo>
                  <a:lnTo>
                    <a:pt x="573762" y="3526029"/>
                  </a:lnTo>
                  <a:lnTo>
                    <a:pt x="555330" y="3524123"/>
                  </a:lnTo>
                  <a:lnTo>
                    <a:pt x="537217" y="3521580"/>
                  </a:lnTo>
                  <a:lnTo>
                    <a:pt x="519421" y="3519356"/>
                  </a:lnTo>
                  <a:close/>
                  <a:moveTo>
                    <a:pt x="3151360" y="3517220"/>
                  </a:moveTo>
                  <a:lnTo>
                    <a:pt x="3151360" y="3632118"/>
                  </a:lnTo>
                  <a:lnTo>
                    <a:pt x="3174848" y="3632755"/>
                  </a:lnTo>
                  <a:lnTo>
                    <a:pt x="3198972" y="3633073"/>
                  </a:lnTo>
                  <a:lnTo>
                    <a:pt x="3231983" y="3632755"/>
                  </a:lnTo>
                  <a:lnTo>
                    <a:pt x="3231983" y="3517539"/>
                  </a:lnTo>
                  <a:lnTo>
                    <a:pt x="3198972" y="3517857"/>
                  </a:lnTo>
                  <a:lnTo>
                    <a:pt x="3174848" y="3517539"/>
                  </a:lnTo>
                  <a:lnTo>
                    <a:pt x="3151360" y="3517220"/>
                  </a:lnTo>
                  <a:close/>
                  <a:moveTo>
                    <a:pt x="2989478" y="3502580"/>
                  </a:moveTo>
                  <a:lnTo>
                    <a:pt x="2989478" y="3618432"/>
                  </a:lnTo>
                  <a:lnTo>
                    <a:pt x="3009158" y="3620979"/>
                  </a:lnTo>
                  <a:lnTo>
                    <a:pt x="3029472" y="3623525"/>
                  </a:lnTo>
                  <a:lnTo>
                    <a:pt x="3049469" y="3625753"/>
                  </a:lnTo>
                  <a:lnTo>
                    <a:pt x="3070419" y="3627344"/>
                  </a:lnTo>
                  <a:lnTo>
                    <a:pt x="3070419" y="3512446"/>
                  </a:lnTo>
                  <a:lnTo>
                    <a:pt x="3049469" y="3510537"/>
                  </a:lnTo>
                  <a:lnTo>
                    <a:pt x="3029472" y="3507990"/>
                  </a:lnTo>
                  <a:lnTo>
                    <a:pt x="3009158" y="3505763"/>
                  </a:lnTo>
                  <a:lnTo>
                    <a:pt x="2989478" y="3502580"/>
                  </a:lnTo>
                  <a:close/>
                  <a:moveTo>
                    <a:pt x="1600953" y="3486306"/>
                  </a:moveTo>
                  <a:lnTo>
                    <a:pt x="1600953" y="3591494"/>
                  </a:lnTo>
                  <a:lnTo>
                    <a:pt x="1618744" y="3596578"/>
                  </a:lnTo>
                  <a:lnTo>
                    <a:pt x="1636217" y="3601345"/>
                  </a:lnTo>
                  <a:lnTo>
                    <a:pt x="1654960" y="3606112"/>
                  </a:lnTo>
                  <a:lnTo>
                    <a:pt x="1673704" y="3610243"/>
                  </a:lnTo>
                  <a:lnTo>
                    <a:pt x="1673704" y="3506009"/>
                  </a:lnTo>
                  <a:lnTo>
                    <a:pt x="1654960" y="3501242"/>
                  </a:lnTo>
                  <a:lnTo>
                    <a:pt x="1636217" y="3496475"/>
                  </a:lnTo>
                  <a:lnTo>
                    <a:pt x="1618108" y="3491708"/>
                  </a:lnTo>
                  <a:lnTo>
                    <a:pt x="1600953" y="3486306"/>
                  </a:lnTo>
                  <a:close/>
                  <a:moveTo>
                    <a:pt x="373875" y="3486306"/>
                  </a:moveTo>
                  <a:lnTo>
                    <a:pt x="373875" y="3591494"/>
                  </a:lnTo>
                  <a:lnTo>
                    <a:pt x="391353" y="3596578"/>
                  </a:lnTo>
                  <a:lnTo>
                    <a:pt x="409149" y="3601345"/>
                  </a:lnTo>
                  <a:lnTo>
                    <a:pt x="427581" y="3606112"/>
                  </a:lnTo>
                  <a:lnTo>
                    <a:pt x="446648" y="3610243"/>
                  </a:lnTo>
                  <a:lnTo>
                    <a:pt x="446648" y="3506009"/>
                  </a:lnTo>
                  <a:lnTo>
                    <a:pt x="427581" y="3501242"/>
                  </a:lnTo>
                  <a:lnTo>
                    <a:pt x="409149" y="3496475"/>
                  </a:lnTo>
                  <a:lnTo>
                    <a:pt x="390718" y="3491708"/>
                  </a:lnTo>
                  <a:lnTo>
                    <a:pt x="373875" y="3486306"/>
                  </a:lnTo>
                  <a:close/>
                  <a:moveTo>
                    <a:pt x="2827597" y="3465978"/>
                  </a:moveTo>
                  <a:lnTo>
                    <a:pt x="2827597" y="3583104"/>
                  </a:lnTo>
                  <a:lnTo>
                    <a:pt x="2846959" y="3589151"/>
                  </a:lnTo>
                  <a:lnTo>
                    <a:pt x="2866956" y="3594243"/>
                  </a:lnTo>
                  <a:lnTo>
                    <a:pt x="2887588" y="3599336"/>
                  </a:lnTo>
                  <a:lnTo>
                    <a:pt x="2908220" y="3604110"/>
                  </a:lnTo>
                  <a:lnTo>
                    <a:pt x="2908220" y="3487939"/>
                  </a:lnTo>
                  <a:lnTo>
                    <a:pt x="2887588" y="3482847"/>
                  </a:lnTo>
                  <a:lnTo>
                    <a:pt x="2866956" y="3477436"/>
                  </a:lnTo>
                  <a:lnTo>
                    <a:pt x="2846959" y="3472025"/>
                  </a:lnTo>
                  <a:lnTo>
                    <a:pt x="2827597" y="3465978"/>
                  </a:lnTo>
                  <a:close/>
                  <a:moveTo>
                    <a:pt x="2402802" y="3447218"/>
                  </a:moveTo>
                  <a:lnTo>
                    <a:pt x="2397719" y="3450714"/>
                  </a:lnTo>
                  <a:lnTo>
                    <a:pt x="2391365" y="3453891"/>
                  </a:lnTo>
                  <a:lnTo>
                    <a:pt x="2383740" y="3457387"/>
                  </a:lnTo>
                  <a:lnTo>
                    <a:pt x="2376433" y="3460565"/>
                  </a:lnTo>
                  <a:lnTo>
                    <a:pt x="2347841" y="3472005"/>
                  </a:lnTo>
                  <a:lnTo>
                    <a:pt x="2347841" y="3562893"/>
                  </a:lnTo>
                  <a:lnTo>
                    <a:pt x="2355784" y="3558761"/>
                  </a:lnTo>
                  <a:lnTo>
                    <a:pt x="2363408" y="3554630"/>
                  </a:lnTo>
                  <a:lnTo>
                    <a:pt x="2371033" y="3550181"/>
                  </a:lnTo>
                  <a:lnTo>
                    <a:pt x="2378340" y="3545414"/>
                  </a:lnTo>
                  <a:lnTo>
                    <a:pt x="2385329" y="3540648"/>
                  </a:lnTo>
                  <a:lnTo>
                    <a:pt x="2391683" y="3535881"/>
                  </a:lnTo>
                  <a:lnTo>
                    <a:pt x="2397719" y="3531114"/>
                  </a:lnTo>
                  <a:lnTo>
                    <a:pt x="2402802" y="3526983"/>
                  </a:lnTo>
                  <a:lnTo>
                    <a:pt x="2402802" y="3447218"/>
                  </a:lnTo>
                  <a:close/>
                  <a:moveTo>
                    <a:pt x="1175646" y="3447218"/>
                  </a:moveTo>
                  <a:lnTo>
                    <a:pt x="1170561" y="3450714"/>
                  </a:lnTo>
                  <a:lnTo>
                    <a:pt x="1164205" y="3453891"/>
                  </a:lnTo>
                  <a:lnTo>
                    <a:pt x="1156578" y="3457387"/>
                  </a:lnTo>
                  <a:lnTo>
                    <a:pt x="1149269" y="3460565"/>
                  </a:lnTo>
                  <a:lnTo>
                    <a:pt x="1120669" y="3472005"/>
                  </a:lnTo>
                  <a:lnTo>
                    <a:pt x="1120669" y="3562893"/>
                  </a:lnTo>
                  <a:lnTo>
                    <a:pt x="1128613" y="3558761"/>
                  </a:lnTo>
                  <a:lnTo>
                    <a:pt x="1136240" y="3554630"/>
                  </a:lnTo>
                  <a:lnTo>
                    <a:pt x="1144185" y="3550181"/>
                  </a:lnTo>
                  <a:lnTo>
                    <a:pt x="1151176" y="3545414"/>
                  </a:lnTo>
                  <a:lnTo>
                    <a:pt x="1158167" y="3540648"/>
                  </a:lnTo>
                  <a:lnTo>
                    <a:pt x="1164523" y="3535881"/>
                  </a:lnTo>
                  <a:lnTo>
                    <a:pt x="1170561" y="3531114"/>
                  </a:lnTo>
                  <a:lnTo>
                    <a:pt x="1175646" y="3526347"/>
                  </a:lnTo>
                  <a:lnTo>
                    <a:pt x="1175646" y="3447218"/>
                  </a:lnTo>
                  <a:close/>
                  <a:moveTo>
                    <a:pt x="3717945" y="3422692"/>
                  </a:moveTo>
                  <a:lnTo>
                    <a:pt x="3711914" y="3426193"/>
                  </a:lnTo>
                  <a:lnTo>
                    <a:pt x="3704931" y="3430013"/>
                  </a:lnTo>
                  <a:lnTo>
                    <a:pt x="3696678" y="3433832"/>
                  </a:lnTo>
                  <a:lnTo>
                    <a:pt x="3688425" y="3437651"/>
                  </a:lnTo>
                  <a:lnTo>
                    <a:pt x="3671285" y="3444335"/>
                  </a:lnTo>
                  <a:lnTo>
                    <a:pt x="3656684" y="3450064"/>
                  </a:lnTo>
                  <a:lnTo>
                    <a:pt x="3656684" y="3551276"/>
                  </a:lnTo>
                  <a:lnTo>
                    <a:pt x="3665254" y="3546820"/>
                  </a:lnTo>
                  <a:lnTo>
                    <a:pt x="3674142" y="3542046"/>
                  </a:lnTo>
                  <a:lnTo>
                    <a:pt x="3682394" y="3537272"/>
                  </a:lnTo>
                  <a:lnTo>
                    <a:pt x="3690647" y="3532179"/>
                  </a:lnTo>
                  <a:lnTo>
                    <a:pt x="3698582" y="3526769"/>
                  </a:lnTo>
                  <a:lnTo>
                    <a:pt x="3705566" y="3521358"/>
                  </a:lnTo>
                  <a:lnTo>
                    <a:pt x="3711914" y="3515947"/>
                  </a:lnTo>
                  <a:lnTo>
                    <a:pt x="3717945" y="3510855"/>
                  </a:lnTo>
                  <a:lnTo>
                    <a:pt x="3717945" y="3422692"/>
                  </a:lnTo>
                  <a:close/>
                  <a:moveTo>
                    <a:pt x="1455133" y="3410672"/>
                  </a:moveTo>
                  <a:lnTo>
                    <a:pt x="1455133" y="3516813"/>
                  </a:lnTo>
                  <a:lnTo>
                    <a:pt x="1457675" y="3519674"/>
                  </a:lnTo>
                  <a:lnTo>
                    <a:pt x="1460216" y="3522534"/>
                  </a:lnTo>
                  <a:lnTo>
                    <a:pt x="1466888" y="3528572"/>
                  </a:lnTo>
                  <a:lnTo>
                    <a:pt x="1475466" y="3534610"/>
                  </a:lnTo>
                  <a:lnTo>
                    <a:pt x="1484679" y="3540965"/>
                  </a:lnTo>
                  <a:lnTo>
                    <a:pt x="1495162" y="3547639"/>
                  </a:lnTo>
                  <a:lnTo>
                    <a:pt x="1505964" y="3553677"/>
                  </a:lnTo>
                  <a:lnTo>
                    <a:pt x="1517083" y="3559715"/>
                  </a:lnTo>
                  <a:lnTo>
                    <a:pt x="1528202" y="3564799"/>
                  </a:lnTo>
                  <a:lnTo>
                    <a:pt x="1528202" y="3457387"/>
                  </a:lnTo>
                  <a:lnTo>
                    <a:pt x="1517083" y="3452302"/>
                  </a:lnTo>
                  <a:lnTo>
                    <a:pt x="1506917" y="3446582"/>
                  </a:lnTo>
                  <a:lnTo>
                    <a:pt x="1497068" y="3441180"/>
                  </a:lnTo>
                  <a:lnTo>
                    <a:pt x="1487538" y="3435142"/>
                  </a:lnTo>
                  <a:lnTo>
                    <a:pt x="1478960" y="3429422"/>
                  </a:lnTo>
                  <a:lnTo>
                    <a:pt x="1470700" y="3423384"/>
                  </a:lnTo>
                  <a:lnTo>
                    <a:pt x="1462758" y="3417028"/>
                  </a:lnTo>
                  <a:lnTo>
                    <a:pt x="1455133" y="3410672"/>
                  </a:lnTo>
                  <a:close/>
                  <a:moveTo>
                    <a:pt x="227694" y="3410672"/>
                  </a:moveTo>
                  <a:lnTo>
                    <a:pt x="227694" y="3516813"/>
                  </a:lnTo>
                  <a:lnTo>
                    <a:pt x="230237" y="3519674"/>
                  </a:lnTo>
                  <a:lnTo>
                    <a:pt x="233097" y="3522534"/>
                  </a:lnTo>
                  <a:lnTo>
                    <a:pt x="239770" y="3528572"/>
                  </a:lnTo>
                  <a:lnTo>
                    <a:pt x="248033" y="3534610"/>
                  </a:lnTo>
                  <a:lnTo>
                    <a:pt x="257566" y="3540965"/>
                  </a:lnTo>
                  <a:lnTo>
                    <a:pt x="267735" y="3547639"/>
                  </a:lnTo>
                  <a:lnTo>
                    <a:pt x="278858" y="3553677"/>
                  </a:lnTo>
                  <a:lnTo>
                    <a:pt x="289662" y="3559715"/>
                  </a:lnTo>
                  <a:lnTo>
                    <a:pt x="300785" y="3564799"/>
                  </a:lnTo>
                  <a:lnTo>
                    <a:pt x="300785" y="3457387"/>
                  </a:lnTo>
                  <a:lnTo>
                    <a:pt x="289662" y="3452302"/>
                  </a:lnTo>
                  <a:lnTo>
                    <a:pt x="279493" y="3446582"/>
                  </a:lnTo>
                  <a:lnTo>
                    <a:pt x="269642" y="3441180"/>
                  </a:lnTo>
                  <a:lnTo>
                    <a:pt x="260108" y="3435142"/>
                  </a:lnTo>
                  <a:lnTo>
                    <a:pt x="251528" y="3429422"/>
                  </a:lnTo>
                  <a:lnTo>
                    <a:pt x="243266" y="3423384"/>
                  </a:lnTo>
                  <a:lnTo>
                    <a:pt x="235321" y="3417028"/>
                  </a:lnTo>
                  <a:lnTo>
                    <a:pt x="227694" y="3410672"/>
                  </a:lnTo>
                  <a:close/>
                  <a:moveTo>
                    <a:pt x="2665715" y="3381953"/>
                  </a:moveTo>
                  <a:lnTo>
                    <a:pt x="2665715" y="3500670"/>
                  </a:lnTo>
                  <a:lnTo>
                    <a:pt x="2668254" y="3503216"/>
                  </a:lnTo>
                  <a:lnTo>
                    <a:pt x="2671429" y="3506399"/>
                  </a:lnTo>
                  <a:lnTo>
                    <a:pt x="2678729" y="3512765"/>
                  </a:lnTo>
                  <a:lnTo>
                    <a:pt x="2687934" y="3519767"/>
                  </a:lnTo>
                  <a:lnTo>
                    <a:pt x="2698726" y="3527087"/>
                  </a:lnTo>
                  <a:lnTo>
                    <a:pt x="2710153" y="3534089"/>
                  </a:lnTo>
                  <a:lnTo>
                    <a:pt x="2722215" y="3541409"/>
                  </a:lnTo>
                  <a:lnTo>
                    <a:pt x="2734594" y="3547457"/>
                  </a:lnTo>
                  <a:lnTo>
                    <a:pt x="2746656" y="3553504"/>
                  </a:lnTo>
                  <a:lnTo>
                    <a:pt x="2746656" y="3434150"/>
                  </a:lnTo>
                  <a:lnTo>
                    <a:pt x="2734594" y="3428103"/>
                  </a:lnTo>
                  <a:lnTo>
                    <a:pt x="2723167" y="3422374"/>
                  </a:lnTo>
                  <a:lnTo>
                    <a:pt x="2712058" y="3416009"/>
                  </a:lnTo>
                  <a:lnTo>
                    <a:pt x="2701583" y="3409325"/>
                  </a:lnTo>
                  <a:lnTo>
                    <a:pt x="2691743" y="3402959"/>
                  </a:lnTo>
                  <a:lnTo>
                    <a:pt x="2682538" y="3396276"/>
                  </a:lnTo>
                  <a:lnTo>
                    <a:pt x="2673650" y="3388955"/>
                  </a:lnTo>
                  <a:lnTo>
                    <a:pt x="2665715" y="3381953"/>
                  </a:lnTo>
                  <a:close/>
                  <a:moveTo>
                    <a:pt x="1916773" y="3320218"/>
                  </a:moveTo>
                  <a:lnTo>
                    <a:pt x="1916773" y="3423312"/>
                  </a:lnTo>
                  <a:lnTo>
                    <a:pt x="1938033" y="3423629"/>
                  </a:lnTo>
                  <a:lnTo>
                    <a:pt x="1959928" y="3424263"/>
                  </a:lnTo>
                  <a:lnTo>
                    <a:pt x="1989755" y="3423629"/>
                  </a:lnTo>
                  <a:lnTo>
                    <a:pt x="1989755" y="3320535"/>
                  </a:lnTo>
                  <a:lnTo>
                    <a:pt x="1959293" y="3320852"/>
                  </a:lnTo>
                  <a:lnTo>
                    <a:pt x="1938033" y="3320852"/>
                  </a:lnTo>
                  <a:lnTo>
                    <a:pt x="1916773" y="3320218"/>
                  </a:lnTo>
                  <a:close/>
                  <a:moveTo>
                    <a:pt x="1404938" y="3314700"/>
                  </a:moveTo>
                  <a:lnTo>
                    <a:pt x="1408115" y="3320420"/>
                  </a:lnTo>
                  <a:lnTo>
                    <a:pt x="1411928" y="3325505"/>
                  </a:lnTo>
                  <a:lnTo>
                    <a:pt x="1415740" y="3330590"/>
                  </a:lnTo>
                  <a:lnTo>
                    <a:pt x="1419552" y="3335992"/>
                  </a:lnTo>
                  <a:lnTo>
                    <a:pt x="1424000" y="3340759"/>
                  </a:lnTo>
                  <a:lnTo>
                    <a:pt x="1428447" y="3346161"/>
                  </a:lnTo>
                  <a:lnTo>
                    <a:pt x="1438296" y="3356013"/>
                  </a:lnTo>
                  <a:lnTo>
                    <a:pt x="1448780" y="3365229"/>
                  </a:lnTo>
                  <a:lnTo>
                    <a:pt x="1460852" y="3374444"/>
                  </a:lnTo>
                  <a:lnTo>
                    <a:pt x="1472924" y="3383025"/>
                  </a:lnTo>
                  <a:lnTo>
                    <a:pt x="1486267" y="3391287"/>
                  </a:lnTo>
                  <a:lnTo>
                    <a:pt x="1500563" y="3399550"/>
                  </a:lnTo>
                  <a:lnTo>
                    <a:pt x="1515494" y="3407494"/>
                  </a:lnTo>
                  <a:lnTo>
                    <a:pt x="1531061" y="3415121"/>
                  </a:lnTo>
                  <a:lnTo>
                    <a:pt x="1547263" y="3422113"/>
                  </a:lnTo>
                  <a:lnTo>
                    <a:pt x="1564101" y="3428786"/>
                  </a:lnTo>
                  <a:lnTo>
                    <a:pt x="1581574" y="3435142"/>
                  </a:lnTo>
                  <a:lnTo>
                    <a:pt x="1599682" y="3441498"/>
                  </a:lnTo>
                  <a:lnTo>
                    <a:pt x="1618108" y="3447218"/>
                  </a:lnTo>
                  <a:lnTo>
                    <a:pt x="1637170" y="3452620"/>
                  </a:lnTo>
                  <a:lnTo>
                    <a:pt x="1656866" y="3457705"/>
                  </a:lnTo>
                  <a:lnTo>
                    <a:pt x="1676881" y="3462472"/>
                  </a:lnTo>
                  <a:lnTo>
                    <a:pt x="1697213" y="3466921"/>
                  </a:lnTo>
                  <a:lnTo>
                    <a:pt x="1718180" y="3471052"/>
                  </a:lnTo>
                  <a:lnTo>
                    <a:pt x="1738830" y="3474865"/>
                  </a:lnTo>
                  <a:lnTo>
                    <a:pt x="1760116" y="3478361"/>
                  </a:lnTo>
                  <a:lnTo>
                    <a:pt x="1782036" y="3480903"/>
                  </a:lnTo>
                  <a:lnTo>
                    <a:pt x="1803639" y="3483763"/>
                  </a:lnTo>
                  <a:lnTo>
                    <a:pt x="1825877" y="3486306"/>
                  </a:lnTo>
                  <a:lnTo>
                    <a:pt x="1847798" y="3488213"/>
                  </a:lnTo>
                  <a:lnTo>
                    <a:pt x="1870036" y="3489801"/>
                  </a:lnTo>
                  <a:lnTo>
                    <a:pt x="1891957" y="3490755"/>
                  </a:lnTo>
                  <a:lnTo>
                    <a:pt x="1914513" y="3492026"/>
                  </a:lnTo>
                  <a:lnTo>
                    <a:pt x="1936751" y="3492344"/>
                  </a:lnTo>
                  <a:lnTo>
                    <a:pt x="1959307" y="3492979"/>
                  </a:lnTo>
                  <a:lnTo>
                    <a:pt x="1978051" y="3492344"/>
                  </a:lnTo>
                  <a:lnTo>
                    <a:pt x="1996794" y="3492026"/>
                  </a:lnTo>
                  <a:lnTo>
                    <a:pt x="2015538" y="3491708"/>
                  </a:lnTo>
                  <a:lnTo>
                    <a:pt x="2034599" y="3490437"/>
                  </a:lnTo>
                  <a:lnTo>
                    <a:pt x="2053025" y="3489801"/>
                  </a:lnTo>
                  <a:lnTo>
                    <a:pt x="2071769" y="3488213"/>
                  </a:lnTo>
                  <a:lnTo>
                    <a:pt x="2090513" y="3486624"/>
                  </a:lnTo>
                  <a:lnTo>
                    <a:pt x="2108621" y="3484717"/>
                  </a:lnTo>
                  <a:lnTo>
                    <a:pt x="2127365" y="3482492"/>
                  </a:lnTo>
                  <a:lnTo>
                    <a:pt x="2145473" y="3480268"/>
                  </a:lnTo>
                  <a:lnTo>
                    <a:pt x="2163581" y="3477408"/>
                  </a:lnTo>
                  <a:lnTo>
                    <a:pt x="2181372" y="3474865"/>
                  </a:lnTo>
                  <a:lnTo>
                    <a:pt x="2199163" y="3471688"/>
                  </a:lnTo>
                  <a:lnTo>
                    <a:pt x="2216318" y="3468510"/>
                  </a:lnTo>
                  <a:lnTo>
                    <a:pt x="2233473" y="3464696"/>
                  </a:lnTo>
                  <a:lnTo>
                    <a:pt x="2250311" y="3460883"/>
                  </a:lnTo>
                  <a:lnTo>
                    <a:pt x="2266830" y="3457069"/>
                  </a:lnTo>
                  <a:lnTo>
                    <a:pt x="2283668" y="3452620"/>
                  </a:lnTo>
                  <a:lnTo>
                    <a:pt x="2299235" y="3448171"/>
                  </a:lnTo>
                  <a:lnTo>
                    <a:pt x="2315119" y="3443404"/>
                  </a:lnTo>
                  <a:lnTo>
                    <a:pt x="2330051" y="3438320"/>
                  </a:lnTo>
                  <a:lnTo>
                    <a:pt x="2344982" y="3432917"/>
                  </a:lnTo>
                  <a:lnTo>
                    <a:pt x="2359278" y="3427833"/>
                  </a:lnTo>
                  <a:lnTo>
                    <a:pt x="2373574" y="3421795"/>
                  </a:lnTo>
                  <a:lnTo>
                    <a:pt x="2386917" y="3415757"/>
                  </a:lnTo>
                  <a:lnTo>
                    <a:pt x="2399942" y="3409719"/>
                  </a:lnTo>
                  <a:lnTo>
                    <a:pt x="2412650" y="3403363"/>
                  </a:lnTo>
                  <a:lnTo>
                    <a:pt x="2424722" y="3396690"/>
                  </a:lnTo>
                  <a:lnTo>
                    <a:pt x="2436159" y="3389380"/>
                  </a:lnTo>
                  <a:lnTo>
                    <a:pt x="2446961" y="3382389"/>
                  </a:lnTo>
                  <a:lnTo>
                    <a:pt x="2457444" y="3375080"/>
                  </a:lnTo>
                  <a:lnTo>
                    <a:pt x="2466975" y="3367453"/>
                  </a:lnTo>
                  <a:lnTo>
                    <a:pt x="2466975" y="3464378"/>
                  </a:lnTo>
                  <a:lnTo>
                    <a:pt x="2466657" y="3464696"/>
                  </a:lnTo>
                  <a:lnTo>
                    <a:pt x="2466340" y="3472641"/>
                  </a:lnTo>
                  <a:lnTo>
                    <a:pt x="2466022" y="3477408"/>
                  </a:lnTo>
                  <a:lnTo>
                    <a:pt x="2464751" y="3482492"/>
                  </a:lnTo>
                  <a:lnTo>
                    <a:pt x="2463480" y="3487895"/>
                  </a:lnTo>
                  <a:lnTo>
                    <a:pt x="2461892" y="3492344"/>
                  </a:lnTo>
                  <a:lnTo>
                    <a:pt x="2459986" y="3497111"/>
                  </a:lnTo>
                  <a:lnTo>
                    <a:pt x="2457444" y="3501877"/>
                  </a:lnTo>
                  <a:lnTo>
                    <a:pt x="2455220" y="3506962"/>
                  </a:lnTo>
                  <a:lnTo>
                    <a:pt x="2452361" y="3511729"/>
                  </a:lnTo>
                  <a:lnTo>
                    <a:pt x="2449184" y="3516178"/>
                  </a:lnTo>
                  <a:lnTo>
                    <a:pt x="2445690" y="3520945"/>
                  </a:lnTo>
                  <a:lnTo>
                    <a:pt x="2441878" y="3525712"/>
                  </a:lnTo>
                  <a:lnTo>
                    <a:pt x="2437748" y="3529843"/>
                  </a:lnTo>
                  <a:lnTo>
                    <a:pt x="2429170" y="3539059"/>
                  </a:lnTo>
                  <a:lnTo>
                    <a:pt x="2419322" y="3547639"/>
                  </a:lnTo>
                  <a:lnTo>
                    <a:pt x="2408202" y="3556537"/>
                  </a:lnTo>
                  <a:lnTo>
                    <a:pt x="2396130" y="3564799"/>
                  </a:lnTo>
                  <a:lnTo>
                    <a:pt x="2383423" y="3572744"/>
                  </a:lnTo>
                  <a:lnTo>
                    <a:pt x="2369127" y="3580689"/>
                  </a:lnTo>
                  <a:lnTo>
                    <a:pt x="2354195" y="3587998"/>
                  </a:lnTo>
                  <a:lnTo>
                    <a:pt x="2338311" y="3595625"/>
                  </a:lnTo>
                  <a:lnTo>
                    <a:pt x="2321791" y="3602298"/>
                  </a:lnTo>
                  <a:lnTo>
                    <a:pt x="2304636" y="3608972"/>
                  </a:lnTo>
                  <a:lnTo>
                    <a:pt x="2285892" y="3615328"/>
                  </a:lnTo>
                  <a:lnTo>
                    <a:pt x="2266830" y="3621683"/>
                  </a:lnTo>
                  <a:lnTo>
                    <a:pt x="2247134" y="3627086"/>
                  </a:lnTo>
                  <a:lnTo>
                    <a:pt x="2226802" y="3632806"/>
                  </a:lnTo>
                  <a:lnTo>
                    <a:pt x="2205516" y="3637255"/>
                  </a:lnTo>
                  <a:lnTo>
                    <a:pt x="2183278" y="3642022"/>
                  </a:lnTo>
                  <a:lnTo>
                    <a:pt x="2160722" y="3646471"/>
                  </a:lnTo>
                  <a:lnTo>
                    <a:pt x="2137848" y="3649967"/>
                  </a:lnTo>
                  <a:lnTo>
                    <a:pt x="2114340" y="3653462"/>
                  </a:lnTo>
                  <a:lnTo>
                    <a:pt x="2089877" y="3656640"/>
                  </a:lnTo>
                  <a:lnTo>
                    <a:pt x="2065415" y="3659182"/>
                  </a:lnTo>
                  <a:lnTo>
                    <a:pt x="2040000" y="3661407"/>
                  </a:lnTo>
                  <a:lnTo>
                    <a:pt x="2014267" y="3662996"/>
                  </a:lnTo>
                  <a:lnTo>
                    <a:pt x="1988217" y="3664267"/>
                  </a:lnTo>
                  <a:lnTo>
                    <a:pt x="1962166" y="3664903"/>
                  </a:lnTo>
                  <a:lnTo>
                    <a:pt x="1935480" y="3665538"/>
                  </a:lnTo>
                  <a:lnTo>
                    <a:pt x="1908159" y="3664903"/>
                  </a:lnTo>
                  <a:lnTo>
                    <a:pt x="1881155" y="3664267"/>
                  </a:lnTo>
                  <a:lnTo>
                    <a:pt x="1854469" y="3662996"/>
                  </a:lnTo>
                  <a:lnTo>
                    <a:pt x="1828419" y="3661089"/>
                  </a:lnTo>
                  <a:lnTo>
                    <a:pt x="1803004" y="3659182"/>
                  </a:lnTo>
                  <a:lnTo>
                    <a:pt x="1777588" y="3656322"/>
                  </a:lnTo>
                  <a:lnTo>
                    <a:pt x="1752809" y="3653145"/>
                  </a:lnTo>
                  <a:lnTo>
                    <a:pt x="1728664" y="3649649"/>
                  </a:lnTo>
                  <a:lnTo>
                    <a:pt x="1705155" y="3645835"/>
                  </a:lnTo>
                  <a:lnTo>
                    <a:pt x="1682282" y="3641069"/>
                  </a:lnTo>
                  <a:lnTo>
                    <a:pt x="1660043" y="3636302"/>
                  </a:lnTo>
                  <a:lnTo>
                    <a:pt x="1638440" y="3631217"/>
                  </a:lnTo>
                  <a:lnTo>
                    <a:pt x="1617791" y="3625497"/>
                  </a:lnTo>
                  <a:lnTo>
                    <a:pt x="1597776" y="3619777"/>
                  </a:lnTo>
                  <a:lnTo>
                    <a:pt x="1578397" y="3613421"/>
                  </a:lnTo>
                  <a:lnTo>
                    <a:pt x="1559653" y="3606747"/>
                  </a:lnTo>
                  <a:lnTo>
                    <a:pt x="1542498" y="3599438"/>
                  </a:lnTo>
                  <a:lnTo>
                    <a:pt x="1525343" y="3592447"/>
                  </a:lnTo>
                  <a:lnTo>
                    <a:pt x="1509776" y="3584820"/>
                  </a:lnTo>
                  <a:lnTo>
                    <a:pt x="1495162" y="3576875"/>
                  </a:lnTo>
                  <a:lnTo>
                    <a:pt x="1481184" y="3568613"/>
                  </a:lnTo>
                  <a:lnTo>
                    <a:pt x="1468159" y="3560350"/>
                  </a:lnTo>
                  <a:lnTo>
                    <a:pt x="1456404" y="3551770"/>
                  </a:lnTo>
                  <a:lnTo>
                    <a:pt x="1445603" y="3542554"/>
                  </a:lnTo>
                  <a:lnTo>
                    <a:pt x="1440837" y="3538423"/>
                  </a:lnTo>
                  <a:lnTo>
                    <a:pt x="1436390" y="3533656"/>
                  </a:lnTo>
                  <a:lnTo>
                    <a:pt x="1431942" y="3529207"/>
                  </a:lnTo>
                  <a:lnTo>
                    <a:pt x="1428130" y="3524440"/>
                  </a:lnTo>
                  <a:lnTo>
                    <a:pt x="1424318" y="3519674"/>
                  </a:lnTo>
                  <a:lnTo>
                    <a:pt x="1420823" y="3514907"/>
                  </a:lnTo>
                  <a:lnTo>
                    <a:pt x="1417646" y="3510140"/>
                  </a:lnTo>
                  <a:lnTo>
                    <a:pt x="1415105" y="3505055"/>
                  </a:lnTo>
                  <a:lnTo>
                    <a:pt x="1412563" y="3500288"/>
                  </a:lnTo>
                  <a:lnTo>
                    <a:pt x="1410339" y="3495204"/>
                  </a:lnTo>
                  <a:lnTo>
                    <a:pt x="1408115" y="3490437"/>
                  </a:lnTo>
                  <a:lnTo>
                    <a:pt x="1407162" y="3485352"/>
                  </a:lnTo>
                  <a:lnTo>
                    <a:pt x="1405892" y="3480268"/>
                  </a:lnTo>
                  <a:lnTo>
                    <a:pt x="1404621" y="3475183"/>
                  </a:lnTo>
                  <a:lnTo>
                    <a:pt x="1404303" y="3470099"/>
                  </a:lnTo>
                  <a:lnTo>
                    <a:pt x="1404303" y="3464696"/>
                  </a:lnTo>
                  <a:lnTo>
                    <a:pt x="1403350" y="3464696"/>
                  </a:lnTo>
                  <a:lnTo>
                    <a:pt x="1403350" y="3333132"/>
                  </a:lnTo>
                  <a:lnTo>
                    <a:pt x="1403350" y="3329318"/>
                  </a:lnTo>
                  <a:lnTo>
                    <a:pt x="1403985" y="3322327"/>
                  </a:lnTo>
                  <a:lnTo>
                    <a:pt x="1404938" y="3314700"/>
                  </a:lnTo>
                  <a:close/>
                  <a:moveTo>
                    <a:pt x="177802" y="3314700"/>
                  </a:moveTo>
                  <a:lnTo>
                    <a:pt x="180980" y="3320420"/>
                  </a:lnTo>
                  <a:lnTo>
                    <a:pt x="184476" y="3325505"/>
                  </a:lnTo>
                  <a:lnTo>
                    <a:pt x="188289" y="3330590"/>
                  </a:lnTo>
                  <a:lnTo>
                    <a:pt x="192420" y="3335992"/>
                  </a:lnTo>
                  <a:lnTo>
                    <a:pt x="196551" y="3340759"/>
                  </a:lnTo>
                  <a:lnTo>
                    <a:pt x="201000" y="3346161"/>
                  </a:lnTo>
                  <a:lnTo>
                    <a:pt x="210852" y="3356013"/>
                  </a:lnTo>
                  <a:lnTo>
                    <a:pt x="221656" y="3365229"/>
                  </a:lnTo>
                  <a:lnTo>
                    <a:pt x="233414" y="3374444"/>
                  </a:lnTo>
                  <a:lnTo>
                    <a:pt x="245490" y="3383025"/>
                  </a:lnTo>
                  <a:lnTo>
                    <a:pt x="259155" y="3391287"/>
                  </a:lnTo>
                  <a:lnTo>
                    <a:pt x="273138" y="3399550"/>
                  </a:lnTo>
                  <a:lnTo>
                    <a:pt x="288073" y="3407494"/>
                  </a:lnTo>
                  <a:lnTo>
                    <a:pt x="303645" y="3415121"/>
                  </a:lnTo>
                  <a:lnTo>
                    <a:pt x="319852" y="3422113"/>
                  </a:lnTo>
                  <a:lnTo>
                    <a:pt x="336694" y="3428786"/>
                  </a:lnTo>
                  <a:lnTo>
                    <a:pt x="354173" y="3435142"/>
                  </a:lnTo>
                  <a:lnTo>
                    <a:pt x="372286" y="3441498"/>
                  </a:lnTo>
                  <a:lnTo>
                    <a:pt x="390718" y="3447218"/>
                  </a:lnTo>
                  <a:lnTo>
                    <a:pt x="409785" y="3452620"/>
                  </a:lnTo>
                  <a:lnTo>
                    <a:pt x="429488" y="3457705"/>
                  </a:lnTo>
                  <a:lnTo>
                    <a:pt x="449826" y="3462472"/>
                  </a:lnTo>
                  <a:lnTo>
                    <a:pt x="469846" y="3466921"/>
                  </a:lnTo>
                  <a:lnTo>
                    <a:pt x="490820" y="3471052"/>
                  </a:lnTo>
                  <a:lnTo>
                    <a:pt x="511794" y="3474865"/>
                  </a:lnTo>
                  <a:lnTo>
                    <a:pt x="533085" y="3478361"/>
                  </a:lnTo>
                  <a:lnTo>
                    <a:pt x="554695" y="3480903"/>
                  </a:lnTo>
                  <a:lnTo>
                    <a:pt x="576304" y="3483763"/>
                  </a:lnTo>
                  <a:lnTo>
                    <a:pt x="598549" y="3486306"/>
                  </a:lnTo>
                  <a:lnTo>
                    <a:pt x="620476" y="3488213"/>
                  </a:lnTo>
                  <a:lnTo>
                    <a:pt x="642721" y="3489801"/>
                  </a:lnTo>
                  <a:lnTo>
                    <a:pt x="664966" y="3490755"/>
                  </a:lnTo>
                  <a:lnTo>
                    <a:pt x="687211" y="3492026"/>
                  </a:lnTo>
                  <a:lnTo>
                    <a:pt x="709456" y="3492344"/>
                  </a:lnTo>
                  <a:lnTo>
                    <a:pt x="732018" y="3492344"/>
                  </a:lnTo>
                  <a:lnTo>
                    <a:pt x="750768" y="3492344"/>
                  </a:lnTo>
                  <a:lnTo>
                    <a:pt x="769517" y="3492026"/>
                  </a:lnTo>
                  <a:lnTo>
                    <a:pt x="788266" y="3491708"/>
                  </a:lnTo>
                  <a:lnTo>
                    <a:pt x="807333" y="3490437"/>
                  </a:lnTo>
                  <a:lnTo>
                    <a:pt x="825765" y="3489801"/>
                  </a:lnTo>
                  <a:lnTo>
                    <a:pt x="844832" y="3488213"/>
                  </a:lnTo>
                  <a:lnTo>
                    <a:pt x="863263" y="3486624"/>
                  </a:lnTo>
                  <a:lnTo>
                    <a:pt x="881695" y="3484717"/>
                  </a:lnTo>
                  <a:lnTo>
                    <a:pt x="900126" y="3482492"/>
                  </a:lnTo>
                  <a:lnTo>
                    <a:pt x="918240" y="3480268"/>
                  </a:lnTo>
                  <a:lnTo>
                    <a:pt x="936354" y="3477408"/>
                  </a:lnTo>
                  <a:lnTo>
                    <a:pt x="954150" y="3474865"/>
                  </a:lnTo>
                  <a:lnTo>
                    <a:pt x="971946" y="3471688"/>
                  </a:lnTo>
                  <a:lnTo>
                    <a:pt x="989424" y="3468510"/>
                  </a:lnTo>
                  <a:lnTo>
                    <a:pt x="1006266" y="3464696"/>
                  </a:lnTo>
                  <a:lnTo>
                    <a:pt x="1023109" y="3460883"/>
                  </a:lnTo>
                  <a:lnTo>
                    <a:pt x="1039952" y="3457069"/>
                  </a:lnTo>
                  <a:lnTo>
                    <a:pt x="1056476" y="3452620"/>
                  </a:lnTo>
                  <a:lnTo>
                    <a:pt x="1072366" y="3448171"/>
                  </a:lnTo>
                  <a:lnTo>
                    <a:pt x="1087937" y="3443087"/>
                  </a:lnTo>
                  <a:lnTo>
                    <a:pt x="1102873" y="3438320"/>
                  </a:lnTo>
                  <a:lnTo>
                    <a:pt x="1118126" y="3432917"/>
                  </a:lnTo>
                  <a:lnTo>
                    <a:pt x="1132109" y="3427833"/>
                  </a:lnTo>
                  <a:lnTo>
                    <a:pt x="1146409" y="3421795"/>
                  </a:lnTo>
                  <a:lnTo>
                    <a:pt x="1159756" y="3415757"/>
                  </a:lnTo>
                  <a:lnTo>
                    <a:pt x="1172785" y="3409719"/>
                  </a:lnTo>
                  <a:lnTo>
                    <a:pt x="1185497" y="3403363"/>
                  </a:lnTo>
                  <a:lnTo>
                    <a:pt x="1197890" y="3396690"/>
                  </a:lnTo>
                  <a:lnTo>
                    <a:pt x="1209331" y="3389380"/>
                  </a:lnTo>
                  <a:lnTo>
                    <a:pt x="1219818" y="3382389"/>
                  </a:lnTo>
                  <a:lnTo>
                    <a:pt x="1230622" y="3375080"/>
                  </a:lnTo>
                  <a:lnTo>
                    <a:pt x="1239838" y="3367453"/>
                  </a:lnTo>
                  <a:lnTo>
                    <a:pt x="1239838" y="3464378"/>
                  </a:lnTo>
                  <a:lnTo>
                    <a:pt x="1239838" y="3464696"/>
                  </a:lnTo>
                  <a:lnTo>
                    <a:pt x="1239520" y="3468827"/>
                  </a:lnTo>
                  <a:lnTo>
                    <a:pt x="1239202" y="3472641"/>
                  </a:lnTo>
                  <a:lnTo>
                    <a:pt x="1238885" y="3477408"/>
                  </a:lnTo>
                  <a:lnTo>
                    <a:pt x="1237614" y="3482492"/>
                  </a:lnTo>
                  <a:lnTo>
                    <a:pt x="1236342" y="3487895"/>
                  </a:lnTo>
                  <a:lnTo>
                    <a:pt x="1234754" y="3492344"/>
                  </a:lnTo>
                  <a:lnTo>
                    <a:pt x="1232847" y="3497111"/>
                  </a:lnTo>
                  <a:lnTo>
                    <a:pt x="1230622" y="3501877"/>
                  </a:lnTo>
                  <a:lnTo>
                    <a:pt x="1228080" y="3506962"/>
                  </a:lnTo>
                  <a:lnTo>
                    <a:pt x="1225538" y="3511729"/>
                  </a:lnTo>
                  <a:lnTo>
                    <a:pt x="1222360" y="3516178"/>
                  </a:lnTo>
                  <a:lnTo>
                    <a:pt x="1218546" y="3520945"/>
                  </a:lnTo>
                  <a:lnTo>
                    <a:pt x="1214733" y="3525712"/>
                  </a:lnTo>
                  <a:lnTo>
                    <a:pt x="1210920" y="3529843"/>
                  </a:lnTo>
                  <a:lnTo>
                    <a:pt x="1202022" y="3539059"/>
                  </a:lnTo>
                  <a:lnTo>
                    <a:pt x="1192170" y="3547639"/>
                  </a:lnTo>
                  <a:lnTo>
                    <a:pt x="1181048" y="3556537"/>
                  </a:lnTo>
                  <a:lnTo>
                    <a:pt x="1169290" y="3564799"/>
                  </a:lnTo>
                  <a:lnTo>
                    <a:pt x="1156261" y="3572744"/>
                  </a:lnTo>
                  <a:lnTo>
                    <a:pt x="1141960" y="3580689"/>
                  </a:lnTo>
                  <a:lnTo>
                    <a:pt x="1127024" y="3587998"/>
                  </a:lnTo>
                  <a:lnTo>
                    <a:pt x="1111453" y="3595625"/>
                  </a:lnTo>
                  <a:lnTo>
                    <a:pt x="1094610" y="3602298"/>
                  </a:lnTo>
                  <a:lnTo>
                    <a:pt x="1077450" y="3608972"/>
                  </a:lnTo>
                  <a:lnTo>
                    <a:pt x="1058701" y="3615328"/>
                  </a:lnTo>
                  <a:lnTo>
                    <a:pt x="1039952" y="3621683"/>
                  </a:lnTo>
                  <a:lnTo>
                    <a:pt x="1020249" y="3627086"/>
                  </a:lnTo>
                  <a:lnTo>
                    <a:pt x="999593" y="3632806"/>
                  </a:lnTo>
                  <a:lnTo>
                    <a:pt x="978301" y="3637255"/>
                  </a:lnTo>
                  <a:lnTo>
                    <a:pt x="956056" y="3642022"/>
                  </a:lnTo>
                  <a:lnTo>
                    <a:pt x="933494" y="3646471"/>
                  </a:lnTo>
                  <a:lnTo>
                    <a:pt x="910613" y="3649967"/>
                  </a:lnTo>
                  <a:lnTo>
                    <a:pt x="887097" y="3653462"/>
                  </a:lnTo>
                  <a:lnTo>
                    <a:pt x="862946" y="3656640"/>
                  </a:lnTo>
                  <a:lnTo>
                    <a:pt x="838158" y="3659182"/>
                  </a:lnTo>
                  <a:lnTo>
                    <a:pt x="812736" y="3661407"/>
                  </a:lnTo>
                  <a:lnTo>
                    <a:pt x="787313" y="3662996"/>
                  </a:lnTo>
                  <a:lnTo>
                    <a:pt x="761572" y="3664267"/>
                  </a:lnTo>
                  <a:lnTo>
                    <a:pt x="735196" y="3664903"/>
                  </a:lnTo>
                  <a:lnTo>
                    <a:pt x="708185" y="3665538"/>
                  </a:lnTo>
                  <a:lnTo>
                    <a:pt x="680855" y="3664903"/>
                  </a:lnTo>
                  <a:lnTo>
                    <a:pt x="654161" y="3664267"/>
                  </a:lnTo>
                  <a:lnTo>
                    <a:pt x="627467" y="3662996"/>
                  </a:lnTo>
                  <a:lnTo>
                    <a:pt x="601409" y="3661089"/>
                  </a:lnTo>
                  <a:lnTo>
                    <a:pt x="575668" y="3659182"/>
                  </a:lnTo>
                  <a:lnTo>
                    <a:pt x="550246" y="3656322"/>
                  </a:lnTo>
                  <a:lnTo>
                    <a:pt x="525458" y="3653145"/>
                  </a:lnTo>
                  <a:lnTo>
                    <a:pt x="501307" y="3649649"/>
                  </a:lnTo>
                  <a:lnTo>
                    <a:pt x="478109" y="3645835"/>
                  </a:lnTo>
                  <a:lnTo>
                    <a:pt x="455228" y="3641069"/>
                  </a:lnTo>
                  <a:lnTo>
                    <a:pt x="432665" y="3636302"/>
                  </a:lnTo>
                  <a:lnTo>
                    <a:pt x="411374" y="3631217"/>
                  </a:lnTo>
                  <a:lnTo>
                    <a:pt x="390400" y="3625497"/>
                  </a:lnTo>
                  <a:lnTo>
                    <a:pt x="370380" y="3619777"/>
                  </a:lnTo>
                  <a:lnTo>
                    <a:pt x="350995" y="3613421"/>
                  </a:lnTo>
                  <a:lnTo>
                    <a:pt x="332563" y="3606747"/>
                  </a:lnTo>
                  <a:lnTo>
                    <a:pt x="315085" y="3599438"/>
                  </a:lnTo>
                  <a:lnTo>
                    <a:pt x="297925" y="3592447"/>
                  </a:lnTo>
                  <a:lnTo>
                    <a:pt x="282353" y="3584820"/>
                  </a:lnTo>
                  <a:lnTo>
                    <a:pt x="267735" y="3576875"/>
                  </a:lnTo>
                  <a:lnTo>
                    <a:pt x="253753" y="3568613"/>
                  </a:lnTo>
                  <a:lnTo>
                    <a:pt x="240724" y="3560350"/>
                  </a:lnTo>
                  <a:lnTo>
                    <a:pt x="229283" y="3551770"/>
                  </a:lnTo>
                  <a:lnTo>
                    <a:pt x="218796" y="3542872"/>
                  </a:lnTo>
                  <a:lnTo>
                    <a:pt x="213712" y="3538423"/>
                  </a:lnTo>
                  <a:lnTo>
                    <a:pt x="208945" y="3533656"/>
                  </a:lnTo>
                  <a:lnTo>
                    <a:pt x="204814" y="3529207"/>
                  </a:lnTo>
                  <a:lnTo>
                    <a:pt x="200683" y="3524440"/>
                  </a:lnTo>
                  <a:lnTo>
                    <a:pt x="196869" y="3519674"/>
                  </a:lnTo>
                  <a:lnTo>
                    <a:pt x="193374" y="3514907"/>
                  </a:lnTo>
                  <a:lnTo>
                    <a:pt x="190196" y="3510140"/>
                  </a:lnTo>
                  <a:lnTo>
                    <a:pt x="187653" y="3505055"/>
                  </a:lnTo>
                  <a:lnTo>
                    <a:pt x="185111" y="3500288"/>
                  </a:lnTo>
                  <a:lnTo>
                    <a:pt x="182887" y="3495204"/>
                  </a:lnTo>
                  <a:lnTo>
                    <a:pt x="181298" y="3490437"/>
                  </a:lnTo>
                  <a:lnTo>
                    <a:pt x="179709" y="3485352"/>
                  </a:lnTo>
                  <a:lnTo>
                    <a:pt x="178438" y="3480268"/>
                  </a:lnTo>
                  <a:lnTo>
                    <a:pt x="177802" y="3475183"/>
                  </a:lnTo>
                  <a:lnTo>
                    <a:pt x="176849" y="3470099"/>
                  </a:lnTo>
                  <a:lnTo>
                    <a:pt x="176849" y="3464696"/>
                  </a:lnTo>
                  <a:lnTo>
                    <a:pt x="176531" y="3464696"/>
                  </a:lnTo>
                  <a:lnTo>
                    <a:pt x="176531" y="3333132"/>
                  </a:lnTo>
                  <a:lnTo>
                    <a:pt x="176213" y="3329318"/>
                  </a:lnTo>
                  <a:lnTo>
                    <a:pt x="176531" y="3322327"/>
                  </a:lnTo>
                  <a:lnTo>
                    <a:pt x="177802" y="3314700"/>
                  </a:lnTo>
                  <a:close/>
                  <a:moveTo>
                    <a:pt x="1771445" y="3307529"/>
                  </a:moveTo>
                  <a:lnTo>
                    <a:pt x="1771445" y="3411258"/>
                  </a:lnTo>
                  <a:lnTo>
                    <a:pt x="1789215" y="3413478"/>
                  </a:lnTo>
                  <a:lnTo>
                    <a:pt x="1807301" y="3415698"/>
                  </a:lnTo>
                  <a:lnTo>
                    <a:pt x="1825388" y="3417285"/>
                  </a:lnTo>
                  <a:lnTo>
                    <a:pt x="1843792" y="3419505"/>
                  </a:lnTo>
                  <a:lnTo>
                    <a:pt x="1843792" y="3315777"/>
                  </a:lnTo>
                  <a:lnTo>
                    <a:pt x="1825388" y="3314191"/>
                  </a:lnTo>
                  <a:lnTo>
                    <a:pt x="1807301" y="3312287"/>
                  </a:lnTo>
                  <a:lnTo>
                    <a:pt x="1789215" y="3309750"/>
                  </a:lnTo>
                  <a:lnTo>
                    <a:pt x="1771445" y="3307529"/>
                  </a:lnTo>
                  <a:close/>
                  <a:moveTo>
                    <a:pt x="3178346" y="3281045"/>
                  </a:moveTo>
                  <a:lnTo>
                    <a:pt x="3178346" y="3395980"/>
                  </a:lnTo>
                  <a:lnTo>
                    <a:pt x="3201835" y="3396298"/>
                  </a:lnTo>
                  <a:lnTo>
                    <a:pt x="3225959" y="3396615"/>
                  </a:lnTo>
                  <a:lnTo>
                    <a:pt x="3258970" y="3396298"/>
                  </a:lnTo>
                  <a:lnTo>
                    <a:pt x="3258970" y="3281363"/>
                  </a:lnTo>
                  <a:lnTo>
                    <a:pt x="3225641" y="3281680"/>
                  </a:lnTo>
                  <a:lnTo>
                    <a:pt x="3201835" y="3281363"/>
                  </a:lnTo>
                  <a:lnTo>
                    <a:pt x="3178346" y="3281045"/>
                  </a:lnTo>
                  <a:close/>
                  <a:moveTo>
                    <a:pt x="2609850" y="3275012"/>
                  </a:moveTo>
                  <a:lnTo>
                    <a:pt x="2613342" y="3281059"/>
                  </a:lnTo>
                  <a:lnTo>
                    <a:pt x="2617468" y="3287107"/>
                  </a:lnTo>
                  <a:lnTo>
                    <a:pt x="2621594" y="3292836"/>
                  </a:lnTo>
                  <a:lnTo>
                    <a:pt x="2626038" y="3298883"/>
                  </a:lnTo>
                  <a:lnTo>
                    <a:pt x="2631117" y="3304294"/>
                  </a:lnTo>
                  <a:lnTo>
                    <a:pt x="2635878" y="3310023"/>
                  </a:lnTo>
                  <a:lnTo>
                    <a:pt x="2641274" y="3315433"/>
                  </a:lnTo>
                  <a:lnTo>
                    <a:pt x="2646988" y="3320844"/>
                  </a:lnTo>
                  <a:lnTo>
                    <a:pt x="2658732" y="3331347"/>
                  </a:lnTo>
                  <a:lnTo>
                    <a:pt x="2671746" y="3341532"/>
                  </a:lnTo>
                  <a:lnTo>
                    <a:pt x="2685712" y="3351080"/>
                  </a:lnTo>
                  <a:lnTo>
                    <a:pt x="2700631" y="3360629"/>
                  </a:lnTo>
                  <a:lnTo>
                    <a:pt x="2715867" y="3369540"/>
                  </a:lnTo>
                  <a:lnTo>
                    <a:pt x="2732372" y="3378452"/>
                  </a:lnTo>
                  <a:lnTo>
                    <a:pt x="2749830" y="3386727"/>
                  </a:lnTo>
                  <a:lnTo>
                    <a:pt x="2767923" y="3394684"/>
                  </a:lnTo>
                  <a:lnTo>
                    <a:pt x="2786650" y="3402004"/>
                  </a:lnTo>
                  <a:lnTo>
                    <a:pt x="2805695" y="3409325"/>
                  </a:lnTo>
                  <a:lnTo>
                    <a:pt x="2826009" y="3416327"/>
                  </a:lnTo>
                  <a:lnTo>
                    <a:pt x="2846959" y="3422692"/>
                  </a:lnTo>
                  <a:lnTo>
                    <a:pt x="2867591" y="3428421"/>
                  </a:lnTo>
                  <a:lnTo>
                    <a:pt x="2889492" y="3434469"/>
                  </a:lnTo>
                  <a:lnTo>
                    <a:pt x="2912029" y="3439561"/>
                  </a:lnTo>
                  <a:lnTo>
                    <a:pt x="2934248" y="3444654"/>
                  </a:lnTo>
                  <a:lnTo>
                    <a:pt x="2957102" y="3449109"/>
                  </a:lnTo>
                  <a:lnTo>
                    <a:pt x="2980908" y="3453565"/>
                  </a:lnTo>
                  <a:lnTo>
                    <a:pt x="3004396" y="3457066"/>
                  </a:lnTo>
                  <a:lnTo>
                    <a:pt x="3028203" y="3460567"/>
                  </a:lnTo>
                  <a:lnTo>
                    <a:pt x="3052644" y="3463432"/>
                  </a:lnTo>
                  <a:lnTo>
                    <a:pt x="3077084" y="3465978"/>
                  </a:lnTo>
                  <a:lnTo>
                    <a:pt x="3101525" y="3468206"/>
                  </a:lnTo>
                  <a:lnTo>
                    <a:pt x="3125966" y="3470116"/>
                  </a:lnTo>
                  <a:lnTo>
                    <a:pt x="3150725" y="3471389"/>
                  </a:lnTo>
                  <a:lnTo>
                    <a:pt x="3175800" y="3472344"/>
                  </a:lnTo>
                  <a:lnTo>
                    <a:pt x="3200559" y="3472980"/>
                  </a:lnTo>
                  <a:lnTo>
                    <a:pt x="3225317" y="3473298"/>
                  </a:lnTo>
                  <a:lnTo>
                    <a:pt x="3246266" y="3473298"/>
                  </a:lnTo>
                  <a:lnTo>
                    <a:pt x="3267216" y="3472344"/>
                  </a:lnTo>
                  <a:lnTo>
                    <a:pt x="3288165" y="3472025"/>
                  </a:lnTo>
                  <a:lnTo>
                    <a:pt x="3308797" y="3470752"/>
                  </a:lnTo>
                  <a:lnTo>
                    <a:pt x="3329429" y="3469797"/>
                  </a:lnTo>
                  <a:lnTo>
                    <a:pt x="3350378" y="3468206"/>
                  </a:lnTo>
                  <a:lnTo>
                    <a:pt x="3371010" y="3466615"/>
                  </a:lnTo>
                  <a:lnTo>
                    <a:pt x="3391325" y="3464068"/>
                  </a:lnTo>
                  <a:lnTo>
                    <a:pt x="3411957" y="3462159"/>
                  </a:lnTo>
                  <a:lnTo>
                    <a:pt x="3431954" y="3459294"/>
                  </a:lnTo>
                  <a:lnTo>
                    <a:pt x="3451951" y="3456748"/>
                  </a:lnTo>
                  <a:lnTo>
                    <a:pt x="3471948" y="3453565"/>
                  </a:lnTo>
                  <a:lnTo>
                    <a:pt x="3491628" y="3450064"/>
                  </a:lnTo>
                  <a:lnTo>
                    <a:pt x="3510990" y="3446245"/>
                  </a:lnTo>
                  <a:lnTo>
                    <a:pt x="3530035" y="3442107"/>
                  </a:lnTo>
                  <a:lnTo>
                    <a:pt x="3548763" y="3437970"/>
                  </a:lnTo>
                  <a:lnTo>
                    <a:pt x="3567173" y="3433196"/>
                  </a:lnTo>
                  <a:lnTo>
                    <a:pt x="3585265" y="3428421"/>
                  </a:lnTo>
                  <a:lnTo>
                    <a:pt x="3603041" y="3423329"/>
                  </a:lnTo>
                  <a:lnTo>
                    <a:pt x="3620498" y="3418237"/>
                  </a:lnTo>
                  <a:lnTo>
                    <a:pt x="3637004" y="3412826"/>
                  </a:lnTo>
                  <a:lnTo>
                    <a:pt x="3653510" y="3406779"/>
                  </a:lnTo>
                  <a:lnTo>
                    <a:pt x="3669698" y="3400731"/>
                  </a:lnTo>
                  <a:lnTo>
                    <a:pt x="3685251" y="3394048"/>
                  </a:lnTo>
                  <a:lnTo>
                    <a:pt x="3700170" y="3387682"/>
                  </a:lnTo>
                  <a:lnTo>
                    <a:pt x="3714770" y="3380680"/>
                  </a:lnTo>
                  <a:lnTo>
                    <a:pt x="3728419" y="3373678"/>
                  </a:lnTo>
                  <a:lnTo>
                    <a:pt x="3741751" y="3366039"/>
                  </a:lnTo>
                  <a:lnTo>
                    <a:pt x="3754765" y="3358719"/>
                  </a:lnTo>
                  <a:lnTo>
                    <a:pt x="3767144" y="3350762"/>
                  </a:lnTo>
                  <a:lnTo>
                    <a:pt x="3778571" y="3342487"/>
                  </a:lnTo>
                  <a:lnTo>
                    <a:pt x="3789363" y="3333575"/>
                  </a:lnTo>
                  <a:lnTo>
                    <a:pt x="3789363" y="3441471"/>
                  </a:lnTo>
                  <a:lnTo>
                    <a:pt x="3788728" y="3442107"/>
                  </a:lnTo>
                  <a:lnTo>
                    <a:pt x="3788411" y="3451019"/>
                  </a:lnTo>
                  <a:lnTo>
                    <a:pt x="3787776" y="3456748"/>
                  </a:lnTo>
                  <a:lnTo>
                    <a:pt x="3786506" y="3462159"/>
                  </a:lnTo>
                  <a:lnTo>
                    <a:pt x="3785237" y="3467569"/>
                  </a:lnTo>
                  <a:lnTo>
                    <a:pt x="3783332" y="3472980"/>
                  </a:lnTo>
                  <a:lnTo>
                    <a:pt x="3781428" y="3478391"/>
                  </a:lnTo>
                  <a:lnTo>
                    <a:pt x="3778571" y="3483801"/>
                  </a:lnTo>
                  <a:lnTo>
                    <a:pt x="3775714" y="3489212"/>
                  </a:lnTo>
                  <a:lnTo>
                    <a:pt x="3772540" y="3494305"/>
                  </a:lnTo>
                  <a:lnTo>
                    <a:pt x="3769048" y="3499715"/>
                  </a:lnTo>
                  <a:lnTo>
                    <a:pt x="3765557" y="3504808"/>
                  </a:lnTo>
                  <a:lnTo>
                    <a:pt x="3761113" y="3509900"/>
                  </a:lnTo>
                  <a:lnTo>
                    <a:pt x="3756987" y="3514674"/>
                  </a:lnTo>
                  <a:lnTo>
                    <a:pt x="3752226" y="3519767"/>
                  </a:lnTo>
                  <a:lnTo>
                    <a:pt x="3747147" y="3525177"/>
                  </a:lnTo>
                  <a:lnTo>
                    <a:pt x="3741433" y="3529633"/>
                  </a:lnTo>
                  <a:lnTo>
                    <a:pt x="3736037" y="3534407"/>
                  </a:lnTo>
                  <a:lnTo>
                    <a:pt x="3723658" y="3543956"/>
                  </a:lnTo>
                  <a:lnTo>
                    <a:pt x="3710327" y="3553504"/>
                  </a:lnTo>
                  <a:lnTo>
                    <a:pt x="3696043" y="3562097"/>
                  </a:lnTo>
                  <a:lnTo>
                    <a:pt x="3680490" y="3571009"/>
                  </a:lnTo>
                  <a:lnTo>
                    <a:pt x="3663667" y="3579603"/>
                  </a:lnTo>
                  <a:lnTo>
                    <a:pt x="3646526" y="3587560"/>
                  </a:lnTo>
                  <a:lnTo>
                    <a:pt x="3627799" y="3595516"/>
                  </a:lnTo>
                  <a:lnTo>
                    <a:pt x="3608754" y="3602837"/>
                  </a:lnTo>
                  <a:lnTo>
                    <a:pt x="3588122" y="3609521"/>
                  </a:lnTo>
                  <a:lnTo>
                    <a:pt x="3566855" y="3616523"/>
                  </a:lnTo>
                  <a:lnTo>
                    <a:pt x="3544636" y="3622570"/>
                  </a:lnTo>
                  <a:lnTo>
                    <a:pt x="3522417" y="3628935"/>
                  </a:lnTo>
                  <a:lnTo>
                    <a:pt x="3498611" y="3634664"/>
                  </a:lnTo>
                  <a:lnTo>
                    <a:pt x="3474170" y="3639757"/>
                  </a:lnTo>
                  <a:lnTo>
                    <a:pt x="3449412" y="3644213"/>
                  </a:lnTo>
                  <a:lnTo>
                    <a:pt x="3423701" y="3648350"/>
                  </a:lnTo>
                  <a:lnTo>
                    <a:pt x="3397356" y="3652488"/>
                  </a:lnTo>
                  <a:lnTo>
                    <a:pt x="3370376" y="3655671"/>
                  </a:lnTo>
                  <a:lnTo>
                    <a:pt x="3343395" y="3658853"/>
                  </a:lnTo>
                  <a:lnTo>
                    <a:pt x="3315146" y="3661081"/>
                  </a:lnTo>
                  <a:lnTo>
                    <a:pt x="3286896" y="3662673"/>
                  </a:lnTo>
                  <a:lnTo>
                    <a:pt x="3258011" y="3664264"/>
                  </a:lnTo>
                  <a:lnTo>
                    <a:pt x="3228491" y="3664901"/>
                  </a:lnTo>
                  <a:lnTo>
                    <a:pt x="3198972" y="3665537"/>
                  </a:lnTo>
                  <a:lnTo>
                    <a:pt x="3168500" y="3664901"/>
                  </a:lnTo>
                  <a:lnTo>
                    <a:pt x="3138663" y="3664264"/>
                  </a:lnTo>
                  <a:lnTo>
                    <a:pt x="3109143" y="3662673"/>
                  </a:lnTo>
                  <a:lnTo>
                    <a:pt x="3080259" y="3660763"/>
                  </a:lnTo>
                  <a:lnTo>
                    <a:pt x="3051374" y="3658217"/>
                  </a:lnTo>
                  <a:lnTo>
                    <a:pt x="3023441" y="3655034"/>
                  </a:lnTo>
                  <a:lnTo>
                    <a:pt x="2996144" y="3651533"/>
                  </a:lnTo>
                  <a:lnTo>
                    <a:pt x="2969481" y="3647714"/>
                  </a:lnTo>
                  <a:lnTo>
                    <a:pt x="2943453" y="3643258"/>
                  </a:lnTo>
                  <a:lnTo>
                    <a:pt x="2917742" y="3638165"/>
                  </a:lnTo>
                  <a:lnTo>
                    <a:pt x="2892984" y="3633073"/>
                  </a:lnTo>
                  <a:lnTo>
                    <a:pt x="2869178" y="3627026"/>
                  </a:lnTo>
                  <a:lnTo>
                    <a:pt x="2846007" y="3620660"/>
                  </a:lnTo>
                  <a:lnTo>
                    <a:pt x="2823470" y="3614295"/>
                  </a:lnTo>
                  <a:lnTo>
                    <a:pt x="2802203" y="3607293"/>
                  </a:lnTo>
                  <a:lnTo>
                    <a:pt x="2781889" y="3599654"/>
                  </a:lnTo>
                  <a:lnTo>
                    <a:pt x="2762527" y="3592334"/>
                  </a:lnTo>
                  <a:lnTo>
                    <a:pt x="2743799" y="3584059"/>
                  </a:lnTo>
                  <a:lnTo>
                    <a:pt x="2726024" y="3575783"/>
                  </a:lnTo>
                  <a:lnTo>
                    <a:pt x="2709518" y="3566872"/>
                  </a:lnTo>
                  <a:lnTo>
                    <a:pt x="2694600" y="3557960"/>
                  </a:lnTo>
                  <a:lnTo>
                    <a:pt x="2679999" y="3548412"/>
                  </a:lnTo>
                  <a:lnTo>
                    <a:pt x="2666985" y="3538863"/>
                  </a:lnTo>
                  <a:lnTo>
                    <a:pt x="2660954" y="3533771"/>
                  </a:lnTo>
                  <a:lnTo>
                    <a:pt x="2655240" y="3528997"/>
                  </a:lnTo>
                  <a:lnTo>
                    <a:pt x="2650162" y="3523904"/>
                  </a:lnTo>
                  <a:lnTo>
                    <a:pt x="2645083" y="3518812"/>
                  </a:lnTo>
                  <a:lnTo>
                    <a:pt x="2639687" y="3513719"/>
                  </a:lnTo>
                  <a:lnTo>
                    <a:pt x="2635561" y="3508309"/>
                  </a:lnTo>
                  <a:lnTo>
                    <a:pt x="2631434" y="3503216"/>
                  </a:lnTo>
                  <a:lnTo>
                    <a:pt x="2627625" y="3497806"/>
                  </a:lnTo>
                  <a:lnTo>
                    <a:pt x="2624134" y="3492713"/>
                  </a:lnTo>
                  <a:lnTo>
                    <a:pt x="2620960" y="3486984"/>
                  </a:lnTo>
                  <a:lnTo>
                    <a:pt x="2618103" y="3481574"/>
                  </a:lnTo>
                  <a:lnTo>
                    <a:pt x="2615881" y="3476163"/>
                  </a:lnTo>
                  <a:lnTo>
                    <a:pt x="2613659" y="3470434"/>
                  </a:lnTo>
                  <a:lnTo>
                    <a:pt x="2612072" y="3465023"/>
                  </a:lnTo>
                  <a:lnTo>
                    <a:pt x="2610485" y="3459294"/>
                  </a:lnTo>
                  <a:lnTo>
                    <a:pt x="2609850" y="3453565"/>
                  </a:lnTo>
                  <a:lnTo>
                    <a:pt x="2609215" y="3447836"/>
                  </a:lnTo>
                  <a:lnTo>
                    <a:pt x="2609215" y="3442107"/>
                  </a:lnTo>
                  <a:lnTo>
                    <a:pt x="2608580" y="3442426"/>
                  </a:lnTo>
                  <a:lnTo>
                    <a:pt x="2608580" y="3295700"/>
                  </a:lnTo>
                  <a:lnTo>
                    <a:pt x="2608263" y="3291881"/>
                  </a:lnTo>
                  <a:lnTo>
                    <a:pt x="2608580" y="3283287"/>
                  </a:lnTo>
                  <a:lnTo>
                    <a:pt x="2609850" y="3275012"/>
                  </a:lnTo>
                  <a:close/>
                  <a:moveTo>
                    <a:pt x="1625482" y="3274222"/>
                  </a:moveTo>
                  <a:lnTo>
                    <a:pt x="1625482" y="3379536"/>
                  </a:lnTo>
                  <a:lnTo>
                    <a:pt x="1642935" y="3384612"/>
                  </a:lnTo>
                  <a:lnTo>
                    <a:pt x="1661021" y="3389370"/>
                  </a:lnTo>
                  <a:lnTo>
                    <a:pt x="1679425" y="3394128"/>
                  </a:lnTo>
                  <a:lnTo>
                    <a:pt x="1698464" y="3398252"/>
                  </a:lnTo>
                  <a:lnTo>
                    <a:pt x="1698464" y="3294206"/>
                  </a:lnTo>
                  <a:lnTo>
                    <a:pt x="1679425" y="3289448"/>
                  </a:lnTo>
                  <a:lnTo>
                    <a:pt x="1661021" y="3284690"/>
                  </a:lnTo>
                  <a:lnTo>
                    <a:pt x="1642935" y="3279932"/>
                  </a:lnTo>
                  <a:lnTo>
                    <a:pt x="1625482" y="3274222"/>
                  </a:lnTo>
                  <a:close/>
                  <a:moveTo>
                    <a:pt x="3016148" y="3266758"/>
                  </a:moveTo>
                  <a:lnTo>
                    <a:pt x="3016148" y="3382010"/>
                  </a:lnTo>
                  <a:lnTo>
                    <a:pt x="3035827" y="3384868"/>
                  </a:lnTo>
                  <a:lnTo>
                    <a:pt x="3056142" y="3387090"/>
                  </a:lnTo>
                  <a:lnTo>
                    <a:pt x="3076456" y="3389630"/>
                  </a:lnTo>
                  <a:lnTo>
                    <a:pt x="3097406" y="3391535"/>
                  </a:lnTo>
                  <a:lnTo>
                    <a:pt x="3097406" y="3276283"/>
                  </a:lnTo>
                  <a:lnTo>
                    <a:pt x="3076456" y="3274378"/>
                  </a:lnTo>
                  <a:lnTo>
                    <a:pt x="3056142" y="3271838"/>
                  </a:lnTo>
                  <a:lnTo>
                    <a:pt x="3035827" y="3269615"/>
                  </a:lnTo>
                  <a:lnTo>
                    <a:pt x="3016148" y="3266758"/>
                  </a:lnTo>
                  <a:close/>
                  <a:moveTo>
                    <a:pt x="2854584" y="3230245"/>
                  </a:moveTo>
                  <a:lnTo>
                    <a:pt x="2854584" y="3347403"/>
                  </a:lnTo>
                  <a:lnTo>
                    <a:pt x="2873946" y="3352800"/>
                  </a:lnTo>
                  <a:lnTo>
                    <a:pt x="2893626" y="3357880"/>
                  </a:lnTo>
                  <a:lnTo>
                    <a:pt x="2914258" y="3362960"/>
                  </a:lnTo>
                  <a:lnTo>
                    <a:pt x="2935524" y="3367723"/>
                  </a:lnTo>
                  <a:lnTo>
                    <a:pt x="2935524" y="3251835"/>
                  </a:lnTo>
                  <a:lnTo>
                    <a:pt x="2914258" y="3246755"/>
                  </a:lnTo>
                  <a:lnTo>
                    <a:pt x="2893626" y="3241675"/>
                  </a:lnTo>
                  <a:lnTo>
                    <a:pt x="2873946" y="3235960"/>
                  </a:lnTo>
                  <a:lnTo>
                    <a:pt x="2854584" y="3230245"/>
                  </a:lnTo>
                  <a:close/>
                  <a:moveTo>
                    <a:pt x="1480154" y="3217441"/>
                  </a:moveTo>
                  <a:lnTo>
                    <a:pt x="1480154" y="3305626"/>
                  </a:lnTo>
                  <a:lnTo>
                    <a:pt x="1482375" y="3307847"/>
                  </a:lnTo>
                  <a:lnTo>
                    <a:pt x="1484914" y="3310701"/>
                  </a:lnTo>
                  <a:lnTo>
                    <a:pt x="1491895" y="3316411"/>
                  </a:lnTo>
                  <a:lnTo>
                    <a:pt x="1500145" y="3322755"/>
                  </a:lnTo>
                  <a:lnTo>
                    <a:pt x="1509664" y="3329100"/>
                  </a:lnTo>
                  <a:lnTo>
                    <a:pt x="1519818" y="3335444"/>
                  </a:lnTo>
                  <a:lnTo>
                    <a:pt x="1530924" y="3341788"/>
                  </a:lnTo>
                  <a:lnTo>
                    <a:pt x="1542030" y="3347498"/>
                  </a:lnTo>
                  <a:lnTo>
                    <a:pt x="1553136" y="3352891"/>
                  </a:lnTo>
                  <a:lnTo>
                    <a:pt x="1553136" y="3255189"/>
                  </a:lnTo>
                  <a:lnTo>
                    <a:pt x="1539174" y="3249797"/>
                  </a:lnTo>
                  <a:lnTo>
                    <a:pt x="1527116" y="3244721"/>
                  </a:lnTo>
                  <a:lnTo>
                    <a:pt x="1516010" y="3239646"/>
                  </a:lnTo>
                  <a:lnTo>
                    <a:pt x="1506174" y="3234888"/>
                  </a:lnTo>
                  <a:lnTo>
                    <a:pt x="1497924" y="3230130"/>
                  </a:lnTo>
                  <a:lnTo>
                    <a:pt x="1490626" y="3226006"/>
                  </a:lnTo>
                  <a:lnTo>
                    <a:pt x="1484914" y="3221565"/>
                  </a:lnTo>
                  <a:lnTo>
                    <a:pt x="1480154" y="3217441"/>
                  </a:lnTo>
                  <a:close/>
                  <a:moveTo>
                    <a:pt x="2426374" y="3213000"/>
                  </a:moveTo>
                  <a:lnTo>
                    <a:pt x="2420662" y="3217124"/>
                  </a:lnTo>
                  <a:lnTo>
                    <a:pt x="2413999" y="3221565"/>
                  </a:lnTo>
                  <a:lnTo>
                    <a:pt x="2406701" y="3226323"/>
                  </a:lnTo>
                  <a:lnTo>
                    <a:pt x="2399720" y="3230130"/>
                  </a:lnTo>
                  <a:lnTo>
                    <a:pt x="2392739" y="3234253"/>
                  </a:lnTo>
                  <a:lnTo>
                    <a:pt x="2385124" y="3237743"/>
                  </a:lnTo>
                  <a:lnTo>
                    <a:pt x="2378460" y="3240915"/>
                  </a:lnTo>
                  <a:lnTo>
                    <a:pt x="2371797" y="3243135"/>
                  </a:lnTo>
                  <a:lnTo>
                    <a:pt x="2371797" y="3350353"/>
                  </a:lnTo>
                  <a:lnTo>
                    <a:pt x="2379729" y="3346864"/>
                  </a:lnTo>
                  <a:lnTo>
                    <a:pt x="2387028" y="3342423"/>
                  </a:lnTo>
                  <a:lnTo>
                    <a:pt x="2394643" y="3338299"/>
                  </a:lnTo>
                  <a:lnTo>
                    <a:pt x="2401941" y="3333541"/>
                  </a:lnTo>
                  <a:lnTo>
                    <a:pt x="2409239" y="3328782"/>
                  </a:lnTo>
                  <a:lnTo>
                    <a:pt x="2415585" y="3324024"/>
                  </a:lnTo>
                  <a:lnTo>
                    <a:pt x="2421297" y="3319266"/>
                  </a:lnTo>
                  <a:lnTo>
                    <a:pt x="2426374" y="3314508"/>
                  </a:lnTo>
                  <a:lnTo>
                    <a:pt x="2426374" y="3213000"/>
                  </a:lnTo>
                  <a:close/>
                  <a:moveTo>
                    <a:pt x="2692385" y="3167062"/>
                  </a:moveTo>
                  <a:lnTo>
                    <a:pt x="2692385" y="3264535"/>
                  </a:lnTo>
                  <a:lnTo>
                    <a:pt x="2695241" y="3267393"/>
                  </a:lnTo>
                  <a:lnTo>
                    <a:pt x="2698098" y="3270250"/>
                  </a:lnTo>
                  <a:lnTo>
                    <a:pt x="2705399" y="3276600"/>
                  </a:lnTo>
                  <a:lnTo>
                    <a:pt x="2714921" y="3283903"/>
                  </a:lnTo>
                  <a:lnTo>
                    <a:pt x="2725078" y="3290888"/>
                  </a:lnTo>
                  <a:lnTo>
                    <a:pt x="2737140" y="3297873"/>
                  </a:lnTo>
                  <a:lnTo>
                    <a:pt x="2748884" y="3305175"/>
                  </a:lnTo>
                  <a:lnTo>
                    <a:pt x="2761581" y="3311525"/>
                  </a:lnTo>
                  <a:lnTo>
                    <a:pt x="2773325" y="3317240"/>
                  </a:lnTo>
                  <a:lnTo>
                    <a:pt x="2773325" y="3208337"/>
                  </a:lnTo>
                  <a:lnTo>
                    <a:pt x="2758407" y="3202940"/>
                  </a:lnTo>
                  <a:lnTo>
                    <a:pt x="2744441" y="3196907"/>
                  </a:lnTo>
                  <a:lnTo>
                    <a:pt x="2732379" y="3191510"/>
                  </a:lnTo>
                  <a:lnTo>
                    <a:pt x="2721269" y="3186430"/>
                  </a:lnTo>
                  <a:lnTo>
                    <a:pt x="2712064" y="3180715"/>
                  </a:lnTo>
                  <a:lnTo>
                    <a:pt x="2704446" y="3176270"/>
                  </a:lnTo>
                  <a:lnTo>
                    <a:pt x="2697781" y="3171507"/>
                  </a:lnTo>
                  <a:lnTo>
                    <a:pt x="2692385" y="3167062"/>
                  </a:lnTo>
                  <a:close/>
                  <a:moveTo>
                    <a:pt x="3744614" y="3161665"/>
                  </a:moveTo>
                  <a:lnTo>
                    <a:pt x="3737949" y="3166745"/>
                  </a:lnTo>
                  <a:lnTo>
                    <a:pt x="3730648" y="3171507"/>
                  </a:lnTo>
                  <a:lnTo>
                    <a:pt x="3722713" y="3176587"/>
                  </a:lnTo>
                  <a:lnTo>
                    <a:pt x="3715095" y="3180715"/>
                  </a:lnTo>
                  <a:lnTo>
                    <a:pt x="3706524" y="3185160"/>
                  </a:lnTo>
                  <a:lnTo>
                    <a:pt x="3698907" y="3189287"/>
                  </a:lnTo>
                  <a:lnTo>
                    <a:pt x="3691289" y="3192780"/>
                  </a:lnTo>
                  <a:lnTo>
                    <a:pt x="3683671" y="3195320"/>
                  </a:lnTo>
                  <a:lnTo>
                    <a:pt x="3683671" y="3315018"/>
                  </a:lnTo>
                  <a:lnTo>
                    <a:pt x="3692558" y="3310573"/>
                  </a:lnTo>
                  <a:lnTo>
                    <a:pt x="3701128" y="3305810"/>
                  </a:lnTo>
                  <a:lnTo>
                    <a:pt x="3709381" y="3301048"/>
                  </a:lnTo>
                  <a:lnTo>
                    <a:pt x="3717634" y="3295968"/>
                  </a:lnTo>
                  <a:lnTo>
                    <a:pt x="3725252" y="3290570"/>
                  </a:lnTo>
                  <a:lnTo>
                    <a:pt x="3732235" y="3285490"/>
                  </a:lnTo>
                  <a:lnTo>
                    <a:pt x="3738901" y="3279775"/>
                  </a:lnTo>
                  <a:lnTo>
                    <a:pt x="3744614" y="3275013"/>
                  </a:lnTo>
                  <a:lnTo>
                    <a:pt x="3744614" y="3161665"/>
                  </a:lnTo>
                  <a:close/>
                  <a:moveTo>
                    <a:pt x="771525" y="3136900"/>
                  </a:moveTo>
                  <a:lnTo>
                    <a:pt x="805634" y="3143476"/>
                  </a:lnTo>
                  <a:lnTo>
                    <a:pt x="812009" y="3145042"/>
                  </a:lnTo>
                  <a:lnTo>
                    <a:pt x="818066" y="3146921"/>
                  </a:lnTo>
                  <a:lnTo>
                    <a:pt x="823167" y="3148486"/>
                  </a:lnTo>
                  <a:lnTo>
                    <a:pt x="827311" y="3150365"/>
                  </a:lnTo>
                  <a:lnTo>
                    <a:pt x="831455" y="3152557"/>
                  </a:lnTo>
                  <a:lnTo>
                    <a:pt x="835280" y="3155062"/>
                  </a:lnTo>
                  <a:lnTo>
                    <a:pt x="842612" y="3160072"/>
                  </a:lnTo>
                  <a:lnTo>
                    <a:pt x="845162" y="3162890"/>
                  </a:lnTo>
                  <a:lnTo>
                    <a:pt x="847075" y="3165082"/>
                  </a:lnTo>
                  <a:lnTo>
                    <a:pt x="848669" y="3167587"/>
                  </a:lnTo>
                  <a:lnTo>
                    <a:pt x="849944" y="3170092"/>
                  </a:lnTo>
                  <a:lnTo>
                    <a:pt x="850900" y="3172597"/>
                  </a:lnTo>
                  <a:lnTo>
                    <a:pt x="850900" y="3175416"/>
                  </a:lnTo>
                  <a:lnTo>
                    <a:pt x="850262" y="3177608"/>
                  </a:lnTo>
                  <a:lnTo>
                    <a:pt x="849625" y="3180426"/>
                  </a:lnTo>
                  <a:lnTo>
                    <a:pt x="848031" y="3182618"/>
                  </a:lnTo>
                  <a:lnTo>
                    <a:pt x="846437" y="3185123"/>
                  </a:lnTo>
                  <a:lnTo>
                    <a:pt x="844206" y="3187315"/>
                  </a:lnTo>
                  <a:lnTo>
                    <a:pt x="841656" y="3189820"/>
                  </a:lnTo>
                  <a:lnTo>
                    <a:pt x="838468" y="3191699"/>
                  </a:lnTo>
                  <a:lnTo>
                    <a:pt x="834961" y="3193577"/>
                  </a:lnTo>
                  <a:lnTo>
                    <a:pt x="831136" y="3195143"/>
                  </a:lnTo>
                  <a:lnTo>
                    <a:pt x="826992" y="3197022"/>
                  </a:lnTo>
                  <a:lnTo>
                    <a:pt x="820935" y="3198587"/>
                  </a:lnTo>
                  <a:lnTo>
                    <a:pt x="815197" y="3200153"/>
                  </a:lnTo>
                  <a:lnTo>
                    <a:pt x="808503" y="3201719"/>
                  </a:lnTo>
                  <a:lnTo>
                    <a:pt x="801171" y="3202971"/>
                  </a:lnTo>
                  <a:lnTo>
                    <a:pt x="787145" y="3204537"/>
                  </a:lnTo>
                  <a:lnTo>
                    <a:pt x="771525" y="3205163"/>
                  </a:lnTo>
                  <a:lnTo>
                    <a:pt x="771525" y="3136900"/>
                  </a:lnTo>
                  <a:close/>
                  <a:moveTo>
                    <a:pt x="200025" y="3117850"/>
                  </a:moveTo>
                  <a:lnTo>
                    <a:pt x="200343" y="3123582"/>
                  </a:lnTo>
                  <a:lnTo>
                    <a:pt x="201296" y="3129631"/>
                  </a:lnTo>
                  <a:lnTo>
                    <a:pt x="202567" y="3135044"/>
                  </a:lnTo>
                  <a:lnTo>
                    <a:pt x="204155" y="3141094"/>
                  </a:lnTo>
                  <a:lnTo>
                    <a:pt x="206061" y="3146507"/>
                  </a:lnTo>
                  <a:lnTo>
                    <a:pt x="208285" y="3152238"/>
                  </a:lnTo>
                  <a:lnTo>
                    <a:pt x="211144" y="3157651"/>
                  </a:lnTo>
                  <a:lnTo>
                    <a:pt x="214321" y="3163064"/>
                  </a:lnTo>
                  <a:lnTo>
                    <a:pt x="217816" y="3168795"/>
                  </a:lnTo>
                  <a:lnTo>
                    <a:pt x="221310" y="3173890"/>
                  </a:lnTo>
                  <a:lnTo>
                    <a:pt x="225758" y="3179303"/>
                  </a:lnTo>
                  <a:lnTo>
                    <a:pt x="230206" y="3184715"/>
                  </a:lnTo>
                  <a:lnTo>
                    <a:pt x="235289" y="3189810"/>
                  </a:lnTo>
                  <a:lnTo>
                    <a:pt x="240372" y="3194904"/>
                  </a:lnTo>
                  <a:lnTo>
                    <a:pt x="245773" y="3199999"/>
                  </a:lnTo>
                  <a:lnTo>
                    <a:pt x="251809" y="3205093"/>
                  </a:lnTo>
                  <a:lnTo>
                    <a:pt x="251809" y="3304436"/>
                  </a:lnTo>
                  <a:lnTo>
                    <a:pt x="254032" y="3306983"/>
                  </a:lnTo>
                  <a:lnTo>
                    <a:pt x="256574" y="3309531"/>
                  </a:lnTo>
                  <a:lnTo>
                    <a:pt x="263563" y="3315580"/>
                  </a:lnTo>
                  <a:lnTo>
                    <a:pt x="271823" y="3321948"/>
                  </a:lnTo>
                  <a:lnTo>
                    <a:pt x="281354" y="3328317"/>
                  </a:lnTo>
                  <a:lnTo>
                    <a:pt x="291520" y="3335003"/>
                  </a:lnTo>
                  <a:lnTo>
                    <a:pt x="302639" y="3340734"/>
                  </a:lnTo>
                  <a:lnTo>
                    <a:pt x="313758" y="3346784"/>
                  </a:lnTo>
                  <a:lnTo>
                    <a:pt x="324877" y="3351879"/>
                  </a:lnTo>
                  <a:lnTo>
                    <a:pt x="324877" y="3249352"/>
                  </a:lnTo>
                  <a:lnTo>
                    <a:pt x="341715" y="3256994"/>
                  </a:lnTo>
                  <a:lnTo>
                    <a:pt x="359505" y="3263999"/>
                  </a:lnTo>
                  <a:lnTo>
                    <a:pt x="377931" y="3270685"/>
                  </a:lnTo>
                  <a:lnTo>
                    <a:pt x="397311" y="3277053"/>
                  </a:lnTo>
                  <a:lnTo>
                    <a:pt x="397311" y="3378943"/>
                  </a:lnTo>
                  <a:lnTo>
                    <a:pt x="414783" y="3384038"/>
                  </a:lnTo>
                  <a:lnTo>
                    <a:pt x="432892" y="3388814"/>
                  </a:lnTo>
                  <a:lnTo>
                    <a:pt x="451318" y="3393590"/>
                  </a:lnTo>
                  <a:lnTo>
                    <a:pt x="470379" y="3397729"/>
                  </a:lnTo>
                  <a:lnTo>
                    <a:pt x="470379" y="3296476"/>
                  </a:lnTo>
                  <a:lnTo>
                    <a:pt x="488170" y="3300615"/>
                  </a:lnTo>
                  <a:lnTo>
                    <a:pt x="506278" y="3303799"/>
                  </a:lnTo>
                  <a:lnTo>
                    <a:pt x="524386" y="3306983"/>
                  </a:lnTo>
                  <a:lnTo>
                    <a:pt x="543448" y="3309849"/>
                  </a:lnTo>
                  <a:lnTo>
                    <a:pt x="543448" y="3410465"/>
                  </a:lnTo>
                  <a:lnTo>
                    <a:pt x="561238" y="3412694"/>
                  </a:lnTo>
                  <a:lnTo>
                    <a:pt x="579347" y="3415241"/>
                  </a:lnTo>
                  <a:lnTo>
                    <a:pt x="597455" y="3417152"/>
                  </a:lnTo>
                  <a:lnTo>
                    <a:pt x="615881" y="3418744"/>
                  </a:lnTo>
                  <a:lnTo>
                    <a:pt x="615881" y="3318446"/>
                  </a:lnTo>
                  <a:lnTo>
                    <a:pt x="634307" y="3320038"/>
                  </a:lnTo>
                  <a:lnTo>
                    <a:pt x="652415" y="3320993"/>
                  </a:lnTo>
                  <a:lnTo>
                    <a:pt x="670524" y="3321948"/>
                  </a:lnTo>
                  <a:lnTo>
                    <a:pt x="688950" y="3322585"/>
                  </a:lnTo>
                  <a:lnTo>
                    <a:pt x="688950" y="3422883"/>
                  </a:lnTo>
                  <a:lnTo>
                    <a:pt x="710235" y="3423520"/>
                  </a:lnTo>
                  <a:lnTo>
                    <a:pt x="732155" y="3423520"/>
                  </a:lnTo>
                  <a:lnTo>
                    <a:pt x="762018" y="3423201"/>
                  </a:lnTo>
                  <a:lnTo>
                    <a:pt x="762018" y="3322904"/>
                  </a:lnTo>
                  <a:lnTo>
                    <a:pt x="790928" y="3321948"/>
                  </a:lnTo>
                  <a:lnTo>
                    <a:pt x="818884" y="3320675"/>
                  </a:lnTo>
                  <a:lnTo>
                    <a:pt x="846524" y="3318446"/>
                  </a:lnTo>
                  <a:lnTo>
                    <a:pt x="873845" y="3315899"/>
                  </a:lnTo>
                  <a:lnTo>
                    <a:pt x="900531" y="3312715"/>
                  </a:lnTo>
                  <a:lnTo>
                    <a:pt x="926581" y="3309212"/>
                  </a:lnTo>
                  <a:lnTo>
                    <a:pt x="951996" y="3304755"/>
                  </a:lnTo>
                  <a:lnTo>
                    <a:pt x="976776" y="3299978"/>
                  </a:lnTo>
                  <a:lnTo>
                    <a:pt x="1000921" y="3294884"/>
                  </a:lnTo>
                  <a:lnTo>
                    <a:pt x="1023794" y="3289471"/>
                  </a:lnTo>
                  <a:lnTo>
                    <a:pt x="1046350" y="3283421"/>
                  </a:lnTo>
                  <a:lnTo>
                    <a:pt x="1067953" y="3277053"/>
                  </a:lnTo>
                  <a:lnTo>
                    <a:pt x="1088285" y="3270048"/>
                  </a:lnTo>
                  <a:lnTo>
                    <a:pt x="1108300" y="3263043"/>
                  </a:lnTo>
                  <a:lnTo>
                    <a:pt x="1126726" y="3255083"/>
                  </a:lnTo>
                  <a:lnTo>
                    <a:pt x="1144516" y="3247123"/>
                  </a:lnTo>
                  <a:lnTo>
                    <a:pt x="1144516" y="3349968"/>
                  </a:lnTo>
                  <a:lnTo>
                    <a:pt x="1152459" y="3346147"/>
                  </a:lnTo>
                  <a:lnTo>
                    <a:pt x="1159766" y="3342008"/>
                  </a:lnTo>
                  <a:lnTo>
                    <a:pt x="1167390" y="3337232"/>
                  </a:lnTo>
                  <a:lnTo>
                    <a:pt x="1175015" y="3332456"/>
                  </a:lnTo>
                  <a:lnTo>
                    <a:pt x="1182004" y="3327680"/>
                  </a:lnTo>
                  <a:lnTo>
                    <a:pt x="1188358" y="3322904"/>
                  </a:lnTo>
                  <a:lnTo>
                    <a:pt x="1194076" y="3318446"/>
                  </a:lnTo>
                  <a:lnTo>
                    <a:pt x="1199477" y="3313988"/>
                  </a:lnTo>
                  <a:lnTo>
                    <a:pt x="1199477" y="3215601"/>
                  </a:lnTo>
                  <a:lnTo>
                    <a:pt x="1206784" y="3209870"/>
                  </a:lnTo>
                  <a:lnTo>
                    <a:pt x="1213455" y="3204457"/>
                  </a:lnTo>
                  <a:lnTo>
                    <a:pt x="1220126" y="3198725"/>
                  </a:lnTo>
                  <a:lnTo>
                    <a:pt x="1226163" y="3192994"/>
                  </a:lnTo>
                  <a:lnTo>
                    <a:pt x="1232199" y="3186944"/>
                  </a:lnTo>
                  <a:lnTo>
                    <a:pt x="1237282" y="3181531"/>
                  </a:lnTo>
                  <a:lnTo>
                    <a:pt x="1242047" y="3175163"/>
                  </a:lnTo>
                  <a:lnTo>
                    <a:pt x="1246177" y="3169114"/>
                  </a:lnTo>
                  <a:lnTo>
                    <a:pt x="1250307" y="3162745"/>
                  </a:lnTo>
                  <a:lnTo>
                    <a:pt x="1253802" y="3157014"/>
                  </a:lnTo>
                  <a:lnTo>
                    <a:pt x="1256661" y="3150646"/>
                  </a:lnTo>
                  <a:lnTo>
                    <a:pt x="1258885" y="3144278"/>
                  </a:lnTo>
                  <a:lnTo>
                    <a:pt x="1260791" y="3137910"/>
                  </a:lnTo>
                  <a:lnTo>
                    <a:pt x="1262379" y="3131223"/>
                  </a:lnTo>
                  <a:lnTo>
                    <a:pt x="1263332" y="3124855"/>
                  </a:lnTo>
                  <a:lnTo>
                    <a:pt x="1263650" y="3118169"/>
                  </a:lnTo>
                  <a:lnTo>
                    <a:pt x="1263650" y="3251581"/>
                  </a:lnTo>
                  <a:lnTo>
                    <a:pt x="1263332" y="3251899"/>
                  </a:lnTo>
                  <a:lnTo>
                    <a:pt x="1263332" y="3255720"/>
                  </a:lnTo>
                  <a:lnTo>
                    <a:pt x="1263015" y="3259859"/>
                  </a:lnTo>
                  <a:lnTo>
                    <a:pt x="1262379" y="3264635"/>
                  </a:lnTo>
                  <a:lnTo>
                    <a:pt x="1261426" y="3269730"/>
                  </a:lnTo>
                  <a:lnTo>
                    <a:pt x="1260155" y="3274506"/>
                  </a:lnTo>
                  <a:lnTo>
                    <a:pt x="1258567" y="3279600"/>
                  </a:lnTo>
                  <a:lnTo>
                    <a:pt x="1256661" y="3284377"/>
                  </a:lnTo>
                  <a:lnTo>
                    <a:pt x="1254119" y="3289153"/>
                  </a:lnTo>
                  <a:lnTo>
                    <a:pt x="1251896" y="3294247"/>
                  </a:lnTo>
                  <a:lnTo>
                    <a:pt x="1248719" y="3299023"/>
                  </a:lnTo>
                  <a:lnTo>
                    <a:pt x="1245542" y="3303162"/>
                  </a:lnTo>
                  <a:lnTo>
                    <a:pt x="1242365" y="3307939"/>
                  </a:lnTo>
                  <a:lnTo>
                    <a:pt x="1238552" y="3312715"/>
                  </a:lnTo>
                  <a:lnTo>
                    <a:pt x="1234423" y="3317172"/>
                  </a:lnTo>
                  <a:lnTo>
                    <a:pt x="1225845" y="3326088"/>
                  </a:lnTo>
                  <a:lnTo>
                    <a:pt x="1215997" y="3335003"/>
                  </a:lnTo>
                  <a:lnTo>
                    <a:pt x="1204877" y="3343600"/>
                  </a:lnTo>
                  <a:lnTo>
                    <a:pt x="1192488" y="3351879"/>
                  </a:lnTo>
                  <a:lnTo>
                    <a:pt x="1179462" y="3360157"/>
                  </a:lnTo>
                  <a:lnTo>
                    <a:pt x="1165802" y="3367799"/>
                  </a:lnTo>
                  <a:lnTo>
                    <a:pt x="1150870" y="3375122"/>
                  </a:lnTo>
                  <a:lnTo>
                    <a:pt x="1134986" y="3382764"/>
                  </a:lnTo>
                  <a:lnTo>
                    <a:pt x="1118466" y="3389769"/>
                  </a:lnTo>
                  <a:lnTo>
                    <a:pt x="1100993" y="3396137"/>
                  </a:lnTo>
                  <a:lnTo>
                    <a:pt x="1082567" y="3402824"/>
                  </a:lnTo>
                  <a:lnTo>
                    <a:pt x="1063506" y="3408873"/>
                  </a:lnTo>
                  <a:lnTo>
                    <a:pt x="1043491" y="3414286"/>
                  </a:lnTo>
                  <a:lnTo>
                    <a:pt x="1022841" y="3420017"/>
                  </a:lnTo>
                  <a:lnTo>
                    <a:pt x="1001874" y="3424794"/>
                  </a:lnTo>
                  <a:lnTo>
                    <a:pt x="979953" y="3429570"/>
                  </a:lnTo>
                  <a:lnTo>
                    <a:pt x="957397" y="3433709"/>
                  </a:lnTo>
                  <a:lnTo>
                    <a:pt x="934524" y="3437848"/>
                  </a:lnTo>
                  <a:lnTo>
                    <a:pt x="910697" y="3441032"/>
                  </a:lnTo>
                  <a:lnTo>
                    <a:pt x="886235" y="3444216"/>
                  </a:lnTo>
                  <a:lnTo>
                    <a:pt x="861773" y="3446764"/>
                  </a:lnTo>
                  <a:lnTo>
                    <a:pt x="836675" y="3448992"/>
                  </a:lnTo>
                  <a:lnTo>
                    <a:pt x="810942" y="3450584"/>
                  </a:lnTo>
                  <a:lnTo>
                    <a:pt x="784892" y="3451540"/>
                  </a:lnTo>
                  <a:lnTo>
                    <a:pt x="758841" y="3452495"/>
                  </a:lnTo>
                  <a:lnTo>
                    <a:pt x="732155" y="3452813"/>
                  </a:lnTo>
                  <a:lnTo>
                    <a:pt x="704834" y="3452495"/>
                  </a:lnTo>
                  <a:lnTo>
                    <a:pt x="677513" y="3451540"/>
                  </a:lnTo>
                  <a:lnTo>
                    <a:pt x="651145" y="3450584"/>
                  </a:lnTo>
                  <a:lnTo>
                    <a:pt x="625094" y="3448356"/>
                  </a:lnTo>
                  <a:lnTo>
                    <a:pt x="599361" y="3446445"/>
                  </a:lnTo>
                  <a:lnTo>
                    <a:pt x="574264" y="3443579"/>
                  </a:lnTo>
                  <a:lnTo>
                    <a:pt x="549484" y="3440395"/>
                  </a:lnTo>
                  <a:lnTo>
                    <a:pt x="525339" y="3436893"/>
                  </a:lnTo>
                  <a:lnTo>
                    <a:pt x="501513" y="3433072"/>
                  </a:lnTo>
                  <a:lnTo>
                    <a:pt x="478639" y="3428296"/>
                  </a:lnTo>
                  <a:lnTo>
                    <a:pt x="456718" y="3423520"/>
                  </a:lnTo>
                  <a:lnTo>
                    <a:pt x="434798" y="3418425"/>
                  </a:lnTo>
                  <a:lnTo>
                    <a:pt x="413830" y="3412694"/>
                  </a:lnTo>
                  <a:lnTo>
                    <a:pt x="394134" y="3406963"/>
                  </a:lnTo>
                  <a:lnTo>
                    <a:pt x="374755" y="3400595"/>
                  </a:lnTo>
                  <a:lnTo>
                    <a:pt x="356329" y="3393908"/>
                  </a:lnTo>
                  <a:lnTo>
                    <a:pt x="338538" y="3386585"/>
                  </a:lnTo>
                  <a:lnTo>
                    <a:pt x="322018" y="3379580"/>
                  </a:lnTo>
                  <a:lnTo>
                    <a:pt x="306134" y="3372257"/>
                  </a:lnTo>
                  <a:lnTo>
                    <a:pt x="291520" y="3364296"/>
                  </a:lnTo>
                  <a:lnTo>
                    <a:pt x="277542" y="3356018"/>
                  </a:lnTo>
                  <a:lnTo>
                    <a:pt x="264834" y="3347421"/>
                  </a:lnTo>
                  <a:lnTo>
                    <a:pt x="253079" y="3338824"/>
                  </a:lnTo>
                  <a:lnTo>
                    <a:pt x="242278" y="3330227"/>
                  </a:lnTo>
                  <a:lnTo>
                    <a:pt x="237513" y="3325451"/>
                  </a:lnTo>
                  <a:lnTo>
                    <a:pt x="232747" y="3320675"/>
                  </a:lnTo>
                  <a:lnTo>
                    <a:pt x="228617" y="3316217"/>
                  </a:lnTo>
                  <a:lnTo>
                    <a:pt x="224487" y="3311441"/>
                  </a:lnTo>
                  <a:lnTo>
                    <a:pt x="220993" y="3306983"/>
                  </a:lnTo>
                  <a:lnTo>
                    <a:pt x="217498" y="3302207"/>
                  </a:lnTo>
                  <a:lnTo>
                    <a:pt x="214321" y="3297431"/>
                  </a:lnTo>
                  <a:lnTo>
                    <a:pt x="211462" y="3292337"/>
                  </a:lnTo>
                  <a:lnTo>
                    <a:pt x="208921" y="3287561"/>
                  </a:lnTo>
                  <a:lnTo>
                    <a:pt x="206697" y="3282148"/>
                  </a:lnTo>
                  <a:lnTo>
                    <a:pt x="204791" y="3277690"/>
                  </a:lnTo>
                  <a:lnTo>
                    <a:pt x="203202" y="3272277"/>
                  </a:lnTo>
                  <a:lnTo>
                    <a:pt x="201931" y="3267183"/>
                  </a:lnTo>
                  <a:lnTo>
                    <a:pt x="201296" y="3262088"/>
                  </a:lnTo>
                  <a:lnTo>
                    <a:pt x="200978" y="3256994"/>
                  </a:lnTo>
                  <a:lnTo>
                    <a:pt x="200343" y="3251899"/>
                  </a:lnTo>
                  <a:lnTo>
                    <a:pt x="200025" y="3251899"/>
                  </a:lnTo>
                  <a:lnTo>
                    <a:pt x="200025" y="3117850"/>
                  </a:lnTo>
                  <a:close/>
                  <a:moveTo>
                    <a:pt x="1263332" y="3111818"/>
                  </a:moveTo>
                  <a:lnTo>
                    <a:pt x="1263650" y="3117533"/>
                  </a:lnTo>
                  <a:lnTo>
                    <a:pt x="1263332" y="3119438"/>
                  </a:lnTo>
                  <a:lnTo>
                    <a:pt x="1263332" y="3116263"/>
                  </a:lnTo>
                  <a:lnTo>
                    <a:pt x="1263332" y="3111818"/>
                  </a:lnTo>
                  <a:close/>
                  <a:moveTo>
                    <a:pt x="1263253" y="3110548"/>
                  </a:moveTo>
                  <a:lnTo>
                    <a:pt x="1263332" y="3111183"/>
                  </a:lnTo>
                  <a:lnTo>
                    <a:pt x="1263332" y="3111818"/>
                  </a:lnTo>
                  <a:lnTo>
                    <a:pt x="1263253" y="3110548"/>
                  </a:lnTo>
                  <a:close/>
                  <a:moveTo>
                    <a:pt x="1892592" y="3107220"/>
                  </a:moveTo>
                  <a:lnTo>
                    <a:pt x="1892592" y="3210034"/>
                  </a:lnTo>
                  <a:lnTo>
                    <a:pt x="1913877" y="3210983"/>
                  </a:lnTo>
                  <a:lnTo>
                    <a:pt x="1935480" y="3210983"/>
                  </a:lnTo>
                  <a:lnTo>
                    <a:pt x="1965343" y="3210667"/>
                  </a:lnTo>
                  <a:lnTo>
                    <a:pt x="1965343" y="3107537"/>
                  </a:lnTo>
                  <a:lnTo>
                    <a:pt x="1935480" y="3107853"/>
                  </a:lnTo>
                  <a:lnTo>
                    <a:pt x="1913877" y="3107853"/>
                  </a:lnTo>
                  <a:lnTo>
                    <a:pt x="1892592" y="3107220"/>
                  </a:lnTo>
                  <a:close/>
                  <a:moveTo>
                    <a:pt x="200819" y="3107046"/>
                  </a:moveTo>
                  <a:lnTo>
                    <a:pt x="200378" y="3110133"/>
                  </a:lnTo>
                  <a:lnTo>
                    <a:pt x="200025" y="3115072"/>
                  </a:lnTo>
                  <a:lnTo>
                    <a:pt x="200025" y="3110751"/>
                  </a:lnTo>
                  <a:lnTo>
                    <a:pt x="200819" y="3107046"/>
                  </a:lnTo>
                  <a:close/>
                  <a:moveTo>
                    <a:pt x="2489519" y="3103562"/>
                  </a:moveTo>
                  <a:lnTo>
                    <a:pt x="2490471" y="3109906"/>
                  </a:lnTo>
                  <a:lnTo>
                    <a:pt x="2490788" y="3116568"/>
                  </a:lnTo>
                  <a:lnTo>
                    <a:pt x="2490788" y="3252652"/>
                  </a:lnTo>
                  <a:lnTo>
                    <a:pt x="2490471" y="3252969"/>
                  </a:lnTo>
                  <a:lnTo>
                    <a:pt x="2489836" y="3260899"/>
                  </a:lnTo>
                  <a:lnTo>
                    <a:pt x="2489519" y="3265657"/>
                  </a:lnTo>
                  <a:lnTo>
                    <a:pt x="2488250" y="3270733"/>
                  </a:lnTo>
                  <a:lnTo>
                    <a:pt x="2487298" y="3275491"/>
                  </a:lnTo>
                  <a:lnTo>
                    <a:pt x="2485711" y="3280566"/>
                  </a:lnTo>
                  <a:lnTo>
                    <a:pt x="2483490" y="3285325"/>
                  </a:lnTo>
                  <a:lnTo>
                    <a:pt x="2481269" y="3290083"/>
                  </a:lnTo>
                  <a:lnTo>
                    <a:pt x="2479048" y="3294841"/>
                  </a:lnTo>
                  <a:lnTo>
                    <a:pt x="2475874" y="3299599"/>
                  </a:lnTo>
                  <a:lnTo>
                    <a:pt x="2472701" y="3304357"/>
                  </a:lnTo>
                  <a:lnTo>
                    <a:pt x="2469528" y="3309115"/>
                  </a:lnTo>
                  <a:lnTo>
                    <a:pt x="2465403" y="3313874"/>
                  </a:lnTo>
                  <a:lnTo>
                    <a:pt x="2461595" y="3317997"/>
                  </a:lnTo>
                  <a:lnTo>
                    <a:pt x="2453028" y="3327196"/>
                  </a:lnTo>
                  <a:lnTo>
                    <a:pt x="2443191" y="3335761"/>
                  </a:lnTo>
                  <a:lnTo>
                    <a:pt x="2432086" y="3344643"/>
                  </a:lnTo>
                  <a:lnTo>
                    <a:pt x="2419710" y="3352891"/>
                  </a:lnTo>
                  <a:lnTo>
                    <a:pt x="2406701" y="3360504"/>
                  </a:lnTo>
                  <a:lnTo>
                    <a:pt x="2393056" y="3368434"/>
                  </a:lnTo>
                  <a:lnTo>
                    <a:pt x="2378143" y="3376047"/>
                  </a:lnTo>
                  <a:lnTo>
                    <a:pt x="2362277" y="3383660"/>
                  </a:lnTo>
                  <a:lnTo>
                    <a:pt x="2345777" y="3390322"/>
                  </a:lnTo>
                  <a:lnTo>
                    <a:pt x="2328325" y="3396983"/>
                  </a:lnTo>
                  <a:lnTo>
                    <a:pt x="2309921" y="3403327"/>
                  </a:lnTo>
                  <a:lnTo>
                    <a:pt x="2290882" y="3409671"/>
                  </a:lnTo>
                  <a:lnTo>
                    <a:pt x="2270892" y="3415064"/>
                  </a:lnTo>
                  <a:lnTo>
                    <a:pt x="2250267" y="3420139"/>
                  </a:lnTo>
                  <a:lnTo>
                    <a:pt x="2229324" y="3425215"/>
                  </a:lnTo>
                  <a:lnTo>
                    <a:pt x="2207430" y="3429973"/>
                  </a:lnTo>
                  <a:lnTo>
                    <a:pt x="2184901" y="3434414"/>
                  </a:lnTo>
                  <a:lnTo>
                    <a:pt x="2162054" y="3437903"/>
                  </a:lnTo>
                  <a:lnTo>
                    <a:pt x="2138256" y="3441393"/>
                  </a:lnTo>
                  <a:lnTo>
                    <a:pt x="2113823" y="3444565"/>
                  </a:lnTo>
                  <a:lnTo>
                    <a:pt x="2089390" y="3447102"/>
                  </a:lnTo>
                  <a:lnTo>
                    <a:pt x="2064323" y="3449006"/>
                  </a:lnTo>
                  <a:lnTo>
                    <a:pt x="2038621" y="3450909"/>
                  </a:lnTo>
                  <a:lnTo>
                    <a:pt x="2012601" y="3452178"/>
                  </a:lnTo>
                  <a:lnTo>
                    <a:pt x="1986582" y="3452812"/>
                  </a:lnTo>
                  <a:lnTo>
                    <a:pt x="1959928" y="3452812"/>
                  </a:lnTo>
                  <a:lnTo>
                    <a:pt x="1932639" y="3452812"/>
                  </a:lnTo>
                  <a:lnTo>
                    <a:pt x="1905350" y="3452178"/>
                  </a:lnTo>
                  <a:lnTo>
                    <a:pt x="1879014" y="3450592"/>
                  </a:lnTo>
                  <a:lnTo>
                    <a:pt x="1852994" y="3449006"/>
                  </a:lnTo>
                  <a:lnTo>
                    <a:pt x="1827292" y="3446468"/>
                  </a:lnTo>
                  <a:lnTo>
                    <a:pt x="1802224" y="3443930"/>
                  </a:lnTo>
                  <a:lnTo>
                    <a:pt x="1777157" y="3441075"/>
                  </a:lnTo>
                  <a:lnTo>
                    <a:pt x="1753359" y="3437269"/>
                  </a:lnTo>
                  <a:lnTo>
                    <a:pt x="1729560" y="3433145"/>
                  </a:lnTo>
                  <a:lnTo>
                    <a:pt x="1706714" y="3428704"/>
                  </a:lnTo>
                  <a:lnTo>
                    <a:pt x="1684502" y="3424263"/>
                  </a:lnTo>
                  <a:lnTo>
                    <a:pt x="1662925" y="3418871"/>
                  </a:lnTo>
                  <a:lnTo>
                    <a:pt x="1641983" y="3413478"/>
                  </a:lnTo>
                  <a:lnTo>
                    <a:pt x="1622309" y="3407134"/>
                  </a:lnTo>
                  <a:lnTo>
                    <a:pt x="1602953" y="3400790"/>
                  </a:lnTo>
                  <a:lnTo>
                    <a:pt x="1584549" y="3394445"/>
                  </a:lnTo>
                  <a:lnTo>
                    <a:pt x="1566780" y="3387467"/>
                  </a:lnTo>
                  <a:lnTo>
                    <a:pt x="1550280" y="3380488"/>
                  </a:lnTo>
                  <a:lnTo>
                    <a:pt x="1534414" y="3372558"/>
                  </a:lnTo>
                  <a:lnTo>
                    <a:pt x="1519501" y="3364945"/>
                  </a:lnTo>
                  <a:lnTo>
                    <a:pt x="1505539" y="3356697"/>
                  </a:lnTo>
                  <a:lnTo>
                    <a:pt x="1493164" y="3348450"/>
                  </a:lnTo>
                  <a:lnTo>
                    <a:pt x="1481106" y="3339885"/>
                  </a:lnTo>
                  <a:lnTo>
                    <a:pt x="1470635" y="3330686"/>
                  </a:lnTo>
                  <a:lnTo>
                    <a:pt x="1465875" y="3326245"/>
                  </a:lnTo>
                  <a:lnTo>
                    <a:pt x="1461116" y="3321487"/>
                  </a:lnTo>
                  <a:lnTo>
                    <a:pt x="1456673" y="3317363"/>
                  </a:lnTo>
                  <a:lnTo>
                    <a:pt x="1452866" y="3312605"/>
                  </a:lnTo>
                  <a:lnTo>
                    <a:pt x="1449375" y="3307847"/>
                  </a:lnTo>
                  <a:lnTo>
                    <a:pt x="1445885" y="3303088"/>
                  </a:lnTo>
                  <a:lnTo>
                    <a:pt x="1442712" y="3298013"/>
                  </a:lnTo>
                  <a:lnTo>
                    <a:pt x="1439856" y="3293255"/>
                  </a:lnTo>
                  <a:lnTo>
                    <a:pt x="1437000" y="3288497"/>
                  </a:lnTo>
                  <a:lnTo>
                    <a:pt x="1435096" y="3283421"/>
                  </a:lnTo>
                  <a:lnTo>
                    <a:pt x="1433192" y="3278346"/>
                  </a:lnTo>
                  <a:lnTo>
                    <a:pt x="1431606" y="3273588"/>
                  </a:lnTo>
                  <a:lnTo>
                    <a:pt x="1430337" y="3268512"/>
                  </a:lnTo>
                  <a:lnTo>
                    <a:pt x="1429702" y="3263437"/>
                  </a:lnTo>
                  <a:lnTo>
                    <a:pt x="1429385" y="3258044"/>
                  </a:lnTo>
                  <a:lnTo>
                    <a:pt x="1428750" y="3252969"/>
                  </a:lnTo>
                  <a:lnTo>
                    <a:pt x="1428750" y="3155268"/>
                  </a:lnTo>
                  <a:lnTo>
                    <a:pt x="1438269" y="3162881"/>
                  </a:lnTo>
                  <a:lnTo>
                    <a:pt x="1449058" y="3170177"/>
                  </a:lnTo>
                  <a:lnTo>
                    <a:pt x="1459846" y="3177473"/>
                  </a:lnTo>
                  <a:lnTo>
                    <a:pt x="1471270" y="3184134"/>
                  </a:lnTo>
                  <a:lnTo>
                    <a:pt x="1483645" y="3190795"/>
                  </a:lnTo>
                  <a:lnTo>
                    <a:pt x="1496337" y="3197140"/>
                  </a:lnTo>
                  <a:lnTo>
                    <a:pt x="1509347" y="3203484"/>
                  </a:lnTo>
                  <a:lnTo>
                    <a:pt x="1522674" y="3209194"/>
                  </a:lnTo>
                  <a:lnTo>
                    <a:pt x="1536953" y="3215221"/>
                  </a:lnTo>
                  <a:lnTo>
                    <a:pt x="1550915" y="3220613"/>
                  </a:lnTo>
                  <a:lnTo>
                    <a:pt x="1566145" y="3226006"/>
                  </a:lnTo>
                  <a:lnTo>
                    <a:pt x="1581376" y="3231081"/>
                  </a:lnTo>
                  <a:lnTo>
                    <a:pt x="1597242" y="3235839"/>
                  </a:lnTo>
                  <a:lnTo>
                    <a:pt x="1612790" y="3240598"/>
                  </a:lnTo>
                  <a:lnTo>
                    <a:pt x="1628973" y="3244721"/>
                  </a:lnTo>
                  <a:lnTo>
                    <a:pt x="1646108" y="3248845"/>
                  </a:lnTo>
                  <a:lnTo>
                    <a:pt x="1662608" y="3252652"/>
                  </a:lnTo>
                  <a:lnTo>
                    <a:pt x="1680060" y="3256141"/>
                  </a:lnTo>
                  <a:lnTo>
                    <a:pt x="1697195" y="3259313"/>
                  </a:lnTo>
                  <a:lnTo>
                    <a:pt x="1714964" y="3262485"/>
                  </a:lnTo>
                  <a:lnTo>
                    <a:pt x="1732733" y="3265657"/>
                  </a:lnTo>
                  <a:lnTo>
                    <a:pt x="1750820" y="3268195"/>
                  </a:lnTo>
                  <a:lnTo>
                    <a:pt x="1768907" y="3270416"/>
                  </a:lnTo>
                  <a:lnTo>
                    <a:pt x="1786993" y="3272636"/>
                  </a:lnTo>
                  <a:lnTo>
                    <a:pt x="1805715" y="3274857"/>
                  </a:lnTo>
                  <a:lnTo>
                    <a:pt x="1824119" y="3276443"/>
                  </a:lnTo>
                  <a:lnTo>
                    <a:pt x="1842840" y="3277394"/>
                  </a:lnTo>
                  <a:lnTo>
                    <a:pt x="1861561" y="3278663"/>
                  </a:lnTo>
                  <a:lnTo>
                    <a:pt x="1880283" y="3279615"/>
                  </a:lnTo>
                  <a:lnTo>
                    <a:pt x="1898687" y="3280249"/>
                  </a:lnTo>
                  <a:lnTo>
                    <a:pt x="1917725" y="3280566"/>
                  </a:lnTo>
                  <a:lnTo>
                    <a:pt x="1936129" y="3280566"/>
                  </a:lnTo>
                  <a:lnTo>
                    <a:pt x="1958658" y="3280566"/>
                  </a:lnTo>
                  <a:lnTo>
                    <a:pt x="1981187" y="3280249"/>
                  </a:lnTo>
                  <a:lnTo>
                    <a:pt x="2003399" y="3278980"/>
                  </a:lnTo>
                  <a:lnTo>
                    <a:pt x="2025928" y="3278029"/>
                  </a:lnTo>
                  <a:lnTo>
                    <a:pt x="2048140" y="3276443"/>
                  </a:lnTo>
                  <a:lnTo>
                    <a:pt x="2070034" y="3274222"/>
                  </a:lnTo>
                  <a:lnTo>
                    <a:pt x="2092246" y="3272002"/>
                  </a:lnTo>
                  <a:lnTo>
                    <a:pt x="2114458" y="3269464"/>
                  </a:lnTo>
                  <a:lnTo>
                    <a:pt x="2135718" y="3266609"/>
                  </a:lnTo>
                  <a:lnTo>
                    <a:pt x="2157295" y="3263437"/>
                  </a:lnTo>
                  <a:lnTo>
                    <a:pt x="2178237" y="3259313"/>
                  </a:lnTo>
                  <a:lnTo>
                    <a:pt x="2198545" y="3255507"/>
                  </a:lnTo>
                  <a:lnTo>
                    <a:pt x="2219170" y="3251066"/>
                  </a:lnTo>
                  <a:lnTo>
                    <a:pt x="2239161" y="3246307"/>
                  </a:lnTo>
                  <a:lnTo>
                    <a:pt x="2258517" y="3241232"/>
                  </a:lnTo>
                  <a:lnTo>
                    <a:pt x="2277555" y="3235839"/>
                  </a:lnTo>
                  <a:lnTo>
                    <a:pt x="2295959" y="3230130"/>
                  </a:lnTo>
                  <a:lnTo>
                    <a:pt x="2314046" y="3223785"/>
                  </a:lnTo>
                  <a:lnTo>
                    <a:pt x="2331498" y="3217441"/>
                  </a:lnTo>
                  <a:lnTo>
                    <a:pt x="2348316" y="3210780"/>
                  </a:lnTo>
                  <a:lnTo>
                    <a:pt x="2364498" y="3203801"/>
                  </a:lnTo>
                  <a:lnTo>
                    <a:pt x="2380047" y="3196188"/>
                  </a:lnTo>
                  <a:lnTo>
                    <a:pt x="2394643" y="3188575"/>
                  </a:lnTo>
                  <a:lnTo>
                    <a:pt x="2408605" y="3180645"/>
                  </a:lnTo>
                  <a:lnTo>
                    <a:pt x="2422249" y="3171763"/>
                  </a:lnTo>
                  <a:lnTo>
                    <a:pt x="2434307" y="3163198"/>
                  </a:lnTo>
                  <a:lnTo>
                    <a:pt x="2445730" y="3153999"/>
                  </a:lnTo>
                  <a:lnTo>
                    <a:pt x="2456518" y="3144800"/>
                  </a:lnTo>
                  <a:lnTo>
                    <a:pt x="2466355" y="3134966"/>
                  </a:lnTo>
                  <a:lnTo>
                    <a:pt x="2471115" y="3129574"/>
                  </a:lnTo>
                  <a:lnTo>
                    <a:pt x="2474922" y="3124498"/>
                  </a:lnTo>
                  <a:lnTo>
                    <a:pt x="2479365" y="3119423"/>
                  </a:lnTo>
                  <a:lnTo>
                    <a:pt x="2482855" y="3114347"/>
                  </a:lnTo>
                  <a:lnTo>
                    <a:pt x="2486346" y="3108955"/>
                  </a:lnTo>
                  <a:lnTo>
                    <a:pt x="2489519" y="3103562"/>
                  </a:lnTo>
                  <a:close/>
                  <a:moveTo>
                    <a:pt x="201789" y="3100564"/>
                  </a:moveTo>
                  <a:lnTo>
                    <a:pt x="201084" y="3105812"/>
                  </a:lnTo>
                  <a:lnTo>
                    <a:pt x="200819" y="3107046"/>
                  </a:lnTo>
                  <a:lnTo>
                    <a:pt x="201084" y="3105194"/>
                  </a:lnTo>
                  <a:lnTo>
                    <a:pt x="201789" y="3100564"/>
                  </a:lnTo>
                  <a:close/>
                  <a:moveTo>
                    <a:pt x="1260475" y="3095625"/>
                  </a:moveTo>
                  <a:lnTo>
                    <a:pt x="1262062" y="3101340"/>
                  </a:lnTo>
                  <a:lnTo>
                    <a:pt x="1263015" y="3106738"/>
                  </a:lnTo>
                  <a:lnTo>
                    <a:pt x="1263253" y="3110548"/>
                  </a:lnTo>
                  <a:lnTo>
                    <a:pt x="1262698" y="3106103"/>
                  </a:lnTo>
                  <a:lnTo>
                    <a:pt x="1261745" y="3100705"/>
                  </a:lnTo>
                  <a:lnTo>
                    <a:pt x="1260475" y="3095625"/>
                  </a:lnTo>
                  <a:close/>
                  <a:moveTo>
                    <a:pt x="1746773" y="3094566"/>
                  </a:moveTo>
                  <a:lnTo>
                    <a:pt x="1746773" y="3198013"/>
                  </a:lnTo>
                  <a:lnTo>
                    <a:pt x="1764563" y="3200227"/>
                  </a:lnTo>
                  <a:lnTo>
                    <a:pt x="1782671" y="3202758"/>
                  </a:lnTo>
                  <a:lnTo>
                    <a:pt x="1800780" y="3204656"/>
                  </a:lnTo>
                  <a:lnTo>
                    <a:pt x="1819841" y="3206238"/>
                  </a:lnTo>
                  <a:lnTo>
                    <a:pt x="1819841" y="3102791"/>
                  </a:lnTo>
                  <a:lnTo>
                    <a:pt x="1800780" y="3101210"/>
                  </a:lnTo>
                  <a:lnTo>
                    <a:pt x="1782671" y="3099312"/>
                  </a:lnTo>
                  <a:lnTo>
                    <a:pt x="1764563" y="3097097"/>
                  </a:lnTo>
                  <a:lnTo>
                    <a:pt x="1746773" y="3094566"/>
                  </a:lnTo>
                  <a:close/>
                  <a:moveTo>
                    <a:pt x="1600953" y="3061666"/>
                  </a:moveTo>
                  <a:lnTo>
                    <a:pt x="1600953" y="3166378"/>
                  </a:lnTo>
                  <a:lnTo>
                    <a:pt x="1618744" y="3171756"/>
                  </a:lnTo>
                  <a:lnTo>
                    <a:pt x="1636217" y="3176501"/>
                  </a:lnTo>
                  <a:lnTo>
                    <a:pt x="1654960" y="3180930"/>
                  </a:lnTo>
                  <a:lnTo>
                    <a:pt x="1673704" y="3185042"/>
                  </a:lnTo>
                  <a:lnTo>
                    <a:pt x="1673704" y="3080963"/>
                  </a:lnTo>
                  <a:lnTo>
                    <a:pt x="1654960" y="3076534"/>
                  </a:lnTo>
                  <a:lnTo>
                    <a:pt x="1636217" y="3071789"/>
                  </a:lnTo>
                  <a:lnTo>
                    <a:pt x="1618108" y="3066728"/>
                  </a:lnTo>
                  <a:lnTo>
                    <a:pt x="1600953" y="3061666"/>
                  </a:lnTo>
                  <a:close/>
                  <a:moveTo>
                    <a:pt x="3151360" y="3046095"/>
                  </a:moveTo>
                  <a:lnTo>
                    <a:pt x="3151360" y="3160713"/>
                  </a:lnTo>
                  <a:lnTo>
                    <a:pt x="3174848" y="3161665"/>
                  </a:lnTo>
                  <a:lnTo>
                    <a:pt x="3198972" y="3161665"/>
                  </a:lnTo>
                  <a:lnTo>
                    <a:pt x="3231983" y="3161348"/>
                  </a:lnTo>
                  <a:lnTo>
                    <a:pt x="3231983" y="3046413"/>
                  </a:lnTo>
                  <a:lnTo>
                    <a:pt x="3198972" y="3046730"/>
                  </a:lnTo>
                  <a:lnTo>
                    <a:pt x="3174848" y="3046413"/>
                  </a:lnTo>
                  <a:lnTo>
                    <a:pt x="3151360" y="3046095"/>
                  </a:lnTo>
                  <a:close/>
                  <a:moveTo>
                    <a:pt x="3815080" y="3040062"/>
                  </a:moveTo>
                  <a:lnTo>
                    <a:pt x="3816033" y="3047365"/>
                  </a:lnTo>
                  <a:lnTo>
                    <a:pt x="3816350" y="3054985"/>
                  </a:lnTo>
                  <a:lnTo>
                    <a:pt x="3816350" y="3206115"/>
                  </a:lnTo>
                  <a:lnTo>
                    <a:pt x="3816033" y="3206432"/>
                  </a:lnTo>
                  <a:lnTo>
                    <a:pt x="3815398" y="3214687"/>
                  </a:lnTo>
                  <a:lnTo>
                    <a:pt x="3814763" y="3220720"/>
                  </a:lnTo>
                  <a:lnTo>
                    <a:pt x="3813493" y="3226117"/>
                  </a:lnTo>
                  <a:lnTo>
                    <a:pt x="3811906" y="3231197"/>
                  </a:lnTo>
                  <a:lnTo>
                    <a:pt x="3810319" y="3236912"/>
                  </a:lnTo>
                  <a:lnTo>
                    <a:pt x="3808097" y="3242310"/>
                  </a:lnTo>
                  <a:lnTo>
                    <a:pt x="3805558" y="3248025"/>
                  </a:lnTo>
                  <a:lnTo>
                    <a:pt x="3803019" y="3253105"/>
                  </a:lnTo>
                  <a:lnTo>
                    <a:pt x="3799844" y="3258185"/>
                  </a:lnTo>
                  <a:lnTo>
                    <a:pt x="3796036" y="3263583"/>
                  </a:lnTo>
                  <a:lnTo>
                    <a:pt x="3792226" y="3268663"/>
                  </a:lnTo>
                  <a:lnTo>
                    <a:pt x="3788418" y="3274060"/>
                  </a:lnTo>
                  <a:lnTo>
                    <a:pt x="3783974" y="3278823"/>
                  </a:lnTo>
                  <a:lnTo>
                    <a:pt x="3779212" y="3283903"/>
                  </a:lnTo>
                  <a:lnTo>
                    <a:pt x="3774134" y="3288983"/>
                  </a:lnTo>
                  <a:lnTo>
                    <a:pt x="3768420" y="3293745"/>
                  </a:lnTo>
                  <a:lnTo>
                    <a:pt x="3763024" y="3298508"/>
                  </a:lnTo>
                  <a:lnTo>
                    <a:pt x="3750963" y="3307715"/>
                  </a:lnTo>
                  <a:lnTo>
                    <a:pt x="3737314" y="3317240"/>
                  </a:lnTo>
                  <a:lnTo>
                    <a:pt x="3722713" y="3326448"/>
                  </a:lnTo>
                  <a:lnTo>
                    <a:pt x="3707477" y="3335020"/>
                  </a:lnTo>
                  <a:lnTo>
                    <a:pt x="3690971" y="3343275"/>
                  </a:lnTo>
                  <a:lnTo>
                    <a:pt x="3673513" y="3351213"/>
                  </a:lnTo>
                  <a:lnTo>
                    <a:pt x="3655103" y="3359150"/>
                  </a:lnTo>
                  <a:lnTo>
                    <a:pt x="3635424" y="3366770"/>
                  </a:lnTo>
                  <a:lnTo>
                    <a:pt x="3615109" y="3373755"/>
                  </a:lnTo>
                  <a:lnTo>
                    <a:pt x="3593842" y="3380423"/>
                  </a:lnTo>
                  <a:lnTo>
                    <a:pt x="3571941" y="3386773"/>
                  </a:lnTo>
                  <a:lnTo>
                    <a:pt x="3549087" y="3392805"/>
                  </a:lnTo>
                  <a:lnTo>
                    <a:pt x="3525281" y="3398203"/>
                  </a:lnTo>
                  <a:lnTo>
                    <a:pt x="3501157" y="3403283"/>
                  </a:lnTo>
                  <a:lnTo>
                    <a:pt x="3476082" y="3408045"/>
                  </a:lnTo>
                  <a:lnTo>
                    <a:pt x="3450371" y="3411855"/>
                  </a:lnTo>
                  <a:lnTo>
                    <a:pt x="3424343" y="3415983"/>
                  </a:lnTo>
                  <a:lnTo>
                    <a:pt x="3397680" y="3419475"/>
                  </a:lnTo>
                  <a:lnTo>
                    <a:pt x="3370065" y="3422333"/>
                  </a:lnTo>
                  <a:lnTo>
                    <a:pt x="3341815" y="3424555"/>
                  </a:lnTo>
                  <a:lnTo>
                    <a:pt x="3313565" y="3426460"/>
                  </a:lnTo>
                  <a:lnTo>
                    <a:pt x="3284680" y="3427730"/>
                  </a:lnTo>
                  <a:lnTo>
                    <a:pt x="3255478" y="3428683"/>
                  </a:lnTo>
                  <a:lnTo>
                    <a:pt x="3225959" y="3429000"/>
                  </a:lnTo>
                  <a:lnTo>
                    <a:pt x="3195487" y="3428683"/>
                  </a:lnTo>
                  <a:lnTo>
                    <a:pt x="3165650" y="3427730"/>
                  </a:lnTo>
                  <a:lnTo>
                    <a:pt x="3136130" y="3426143"/>
                  </a:lnTo>
                  <a:lnTo>
                    <a:pt x="3106928" y="3424238"/>
                  </a:lnTo>
                  <a:lnTo>
                    <a:pt x="3078678" y="3422015"/>
                  </a:lnTo>
                  <a:lnTo>
                    <a:pt x="3050428" y="3418840"/>
                  </a:lnTo>
                  <a:lnTo>
                    <a:pt x="3022813" y="3415030"/>
                  </a:lnTo>
                  <a:lnTo>
                    <a:pt x="2996150" y="3411220"/>
                  </a:lnTo>
                  <a:lnTo>
                    <a:pt x="2970122" y="3406775"/>
                  </a:lnTo>
                  <a:lnTo>
                    <a:pt x="2944729" y="3402013"/>
                  </a:lnTo>
                  <a:lnTo>
                    <a:pt x="2919971" y="3396615"/>
                  </a:lnTo>
                  <a:lnTo>
                    <a:pt x="2895847" y="3390583"/>
                  </a:lnTo>
                  <a:lnTo>
                    <a:pt x="2872994" y="3384868"/>
                  </a:lnTo>
                  <a:lnTo>
                    <a:pt x="2850775" y="3378200"/>
                  </a:lnTo>
                  <a:lnTo>
                    <a:pt x="2829190" y="3370898"/>
                  </a:lnTo>
                  <a:lnTo>
                    <a:pt x="2808876" y="3363595"/>
                  </a:lnTo>
                  <a:lnTo>
                    <a:pt x="2789196" y="3355975"/>
                  </a:lnTo>
                  <a:lnTo>
                    <a:pt x="2770469" y="3347720"/>
                  </a:lnTo>
                  <a:lnTo>
                    <a:pt x="2753328" y="3339465"/>
                  </a:lnTo>
                  <a:lnTo>
                    <a:pt x="2736823" y="3330893"/>
                  </a:lnTo>
                  <a:lnTo>
                    <a:pt x="2721269" y="3321685"/>
                  </a:lnTo>
                  <a:lnTo>
                    <a:pt x="2706986" y="3312160"/>
                  </a:lnTo>
                  <a:lnTo>
                    <a:pt x="2693972" y="3302635"/>
                  </a:lnTo>
                  <a:lnTo>
                    <a:pt x="2688258" y="3297873"/>
                  </a:lnTo>
                  <a:lnTo>
                    <a:pt x="2682227" y="3292793"/>
                  </a:lnTo>
                  <a:lnTo>
                    <a:pt x="2676831" y="3287713"/>
                  </a:lnTo>
                  <a:lnTo>
                    <a:pt x="2671753" y="3282950"/>
                  </a:lnTo>
                  <a:lnTo>
                    <a:pt x="2666991" y="3277870"/>
                  </a:lnTo>
                  <a:lnTo>
                    <a:pt x="2662548" y="3272473"/>
                  </a:lnTo>
                  <a:lnTo>
                    <a:pt x="2658104" y="3267393"/>
                  </a:lnTo>
                  <a:lnTo>
                    <a:pt x="2654612" y="3261995"/>
                  </a:lnTo>
                  <a:lnTo>
                    <a:pt x="2651121" y="3256598"/>
                  </a:lnTo>
                  <a:lnTo>
                    <a:pt x="2647947" y="3251200"/>
                  </a:lnTo>
                  <a:lnTo>
                    <a:pt x="2645090" y="3245485"/>
                  </a:lnTo>
                  <a:lnTo>
                    <a:pt x="2642868" y="3240405"/>
                  </a:lnTo>
                  <a:lnTo>
                    <a:pt x="2640329" y="3234372"/>
                  </a:lnTo>
                  <a:lnTo>
                    <a:pt x="2638742" y="3228975"/>
                  </a:lnTo>
                  <a:lnTo>
                    <a:pt x="2637789" y="3223577"/>
                  </a:lnTo>
                  <a:lnTo>
                    <a:pt x="2636520" y="3217862"/>
                  </a:lnTo>
                  <a:lnTo>
                    <a:pt x="2636202" y="3212147"/>
                  </a:lnTo>
                  <a:lnTo>
                    <a:pt x="2635885" y="3206432"/>
                  </a:lnTo>
                  <a:lnTo>
                    <a:pt x="2635250" y="3206432"/>
                  </a:lnTo>
                  <a:lnTo>
                    <a:pt x="2635250" y="3097530"/>
                  </a:lnTo>
                  <a:lnTo>
                    <a:pt x="2646360" y="3105785"/>
                  </a:lnTo>
                  <a:lnTo>
                    <a:pt x="2657786" y="3114040"/>
                  </a:lnTo>
                  <a:lnTo>
                    <a:pt x="2670166" y="3121977"/>
                  </a:lnTo>
                  <a:lnTo>
                    <a:pt x="2683180" y="3129597"/>
                  </a:lnTo>
                  <a:lnTo>
                    <a:pt x="2696511" y="3136900"/>
                  </a:lnTo>
                  <a:lnTo>
                    <a:pt x="2710160" y="3144202"/>
                  </a:lnTo>
                  <a:lnTo>
                    <a:pt x="2724761" y="3151187"/>
                  </a:lnTo>
                  <a:lnTo>
                    <a:pt x="2740314" y="3157855"/>
                  </a:lnTo>
                  <a:lnTo>
                    <a:pt x="2755550" y="3164205"/>
                  </a:lnTo>
                  <a:lnTo>
                    <a:pt x="2771738" y="3170237"/>
                  </a:lnTo>
                  <a:lnTo>
                    <a:pt x="2788244" y="3176270"/>
                  </a:lnTo>
                  <a:lnTo>
                    <a:pt x="2805384" y="3181985"/>
                  </a:lnTo>
                  <a:lnTo>
                    <a:pt x="2822525" y="3187065"/>
                  </a:lnTo>
                  <a:lnTo>
                    <a:pt x="2840300" y="3192145"/>
                  </a:lnTo>
                  <a:lnTo>
                    <a:pt x="2858393" y="3196907"/>
                  </a:lnTo>
                  <a:lnTo>
                    <a:pt x="2877120" y="3201670"/>
                  </a:lnTo>
                  <a:lnTo>
                    <a:pt x="2895530" y="3205797"/>
                  </a:lnTo>
                  <a:lnTo>
                    <a:pt x="2914892" y="3209925"/>
                  </a:lnTo>
                  <a:lnTo>
                    <a:pt x="2934255" y="3213735"/>
                  </a:lnTo>
                  <a:lnTo>
                    <a:pt x="2953617" y="3217227"/>
                  </a:lnTo>
                  <a:lnTo>
                    <a:pt x="2973614" y="3220402"/>
                  </a:lnTo>
                  <a:lnTo>
                    <a:pt x="2993294" y="3222942"/>
                  </a:lnTo>
                  <a:lnTo>
                    <a:pt x="3013926" y="3225800"/>
                  </a:lnTo>
                  <a:lnTo>
                    <a:pt x="3033923" y="3228340"/>
                  </a:lnTo>
                  <a:lnTo>
                    <a:pt x="3054555" y="3230245"/>
                  </a:lnTo>
                  <a:lnTo>
                    <a:pt x="3074869" y="3232150"/>
                  </a:lnTo>
                  <a:lnTo>
                    <a:pt x="3095819" y="3233737"/>
                  </a:lnTo>
                  <a:lnTo>
                    <a:pt x="3116451" y="3235007"/>
                  </a:lnTo>
                  <a:lnTo>
                    <a:pt x="3137400" y="3235960"/>
                  </a:lnTo>
                  <a:lnTo>
                    <a:pt x="3158032" y="3236595"/>
                  </a:lnTo>
                  <a:lnTo>
                    <a:pt x="3178981" y="3237230"/>
                  </a:lnTo>
                  <a:lnTo>
                    <a:pt x="3199613" y="3237230"/>
                  </a:lnTo>
                  <a:lnTo>
                    <a:pt x="3224372" y="3236912"/>
                  </a:lnTo>
                  <a:lnTo>
                    <a:pt x="3249765" y="3236595"/>
                  </a:lnTo>
                  <a:lnTo>
                    <a:pt x="3274523" y="3235325"/>
                  </a:lnTo>
                  <a:lnTo>
                    <a:pt x="3299282" y="3234055"/>
                  </a:lnTo>
                  <a:lnTo>
                    <a:pt x="3324040" y="3232150"/>
                  </a:lnTo>
                  <a:lnTo>
                    <a:pt x="3348481" y="3230245"/>
                  </a:lnTo>
                  <a:lnTo>
                    <a:pt x="3372922" y="3227387"/>
                  </a:lnTo>
                  <a:lnTo>
                    <a:pt x="3397680" y="3224530"/>
                  </a:lnTo>
                  <a:lnTo>
                    <a:pt x="3421486" y="3221355"/>
                  </a:lnTo>
                  <a:lnTo>
                    <a:pt x="3445292" y="3217545"/>
                  </a:lnTo>
                  <a:lnTo>
                    <a:pt x="3468464" y="3213735"/>
                  </a:lnTo>
                  <a:lnTo>
                    <a:pt x="3491635" y="3208972"/>
                  </a:lnTo>
                  <a:lnTo>
                    <a:pt x="3514171" y="3204210"/>
                  </a:lnTo>
                  <a:lnTo>
                    <a:pt x="3536390" y="3199130"/>
                  </a:lnTo>
                  <a:lnTo>
                    <a:pt x="3557974" y="3193097"/>
                  </a:lnTo>
                  <a:lnTo>
                    <a:pt x="3579241" y="3187065"/>
                  </a:lnTo>
                  <a:lnTo>
                    <a:pt x="3599873" y="3180715"/>
                  </a:lnTo>
                  <a:lnTo>
                    <a:pt x="3619870" y="3174047"/>
                  </a:lnTo>
                  <a:lnTo>
                    <a:pt x="3639233" y="3167062"/>
                  </a:lnTo>
                  <a:lnTo>
                    <a:pt x="3657643" y="3159442"/>
                  </a:lnTo>
                  <a:lnTo>
                    <a:pt x="3676053" y="3151505"/>
                  </a:lnTo>
                  <a:lnTo>
                    <a:pt x="3692876" y="3143250"/>
                  </a:lnTo>
                  <a:lnTo>
                    <a:pt x="3709381" y="3134677"/>
                  </a:lnTo>
                  <a:lnTo>
                    <a:pt x="3724935" y="3125470"/>
                  </a:lnTo>
                  <a:lnTo>
                    <a:pt x="3739853" y="3116262"/>
                  </a:lnTo>
                  <a:lnTo>
                    <a:pt x="3753502" y="3106420"/>
                  </a:lnTo>
                  <a:lnTo>
                    <a:pt x="3766198" y="3096577"/>
                  </a:lnTo>
                  <a:lnTo>
                    <a:pt x="3772547" y="3090862"/>
                  </a:lnTo>
                  <a:lnTo>
                    <a:pt x="3777943" y="3085782"/>
                  </a:lnTo>
                  <a:lnTo>
                    <a:pt x="3783656" y="3080385"/>
                  </a:lnTo>
                  <a:lnTo>
                    <a:pt x="3789052" y="3074670"/>
                  </a:lnTo>
                  <a:lnTo>
                    <a:pt x="3793814" y="3069272"/>
                  </a:lnTo>
                  <a:lnTo>
                    <a:pt x="3798575" y="3063557"/>
                  </a:lnTo>
                  <a:lnTo>
                    <a:pt x="3803336" y="3057842"/>
                  </a:lnTo>
                  <a:lnTo>
                    <a:pt x="3807145" y="3051810"/>
                  </a:lnTo>
                  <a:lnTo>
                    <a:pt x="3811271" y="3045777"/>
                  </a:lnTo>
                  <a:lnTo>
                    <a:pt x="3815080" y="3040062"/>
                  </a:lnTo>
                  <a:close/>
                  <a:moveTo>
                    <a:pt x="2989478" y="3031808"/>
                  </a:moveTo>
                  <a:lnTo>
                    <a:pt x="2989478" y="3147378"/>
                  </a:lnTo>
                  <a:lnTo>
                    <a:pt x="3009158" y="3149918"/>
                  </a:lnTo>
                  <a:lnTo>
                    <a:pt x="3029472" y="3152140"/>
                  </a:lnTo>
                  <a:lnTo>
                    <a:pt x="3049469" y="3154363"/>
                  </a:lnTo>
                  <a:lnTo>
                    <a:pt x="3070419" y="3155950"/>
                  </a:lnTo>
                  <a:lnTo>
                    <a:pt x="3070419" y="3041333"/>
                  </a:lnTo>
                  <a:lnTo>
                    <a:pt x="3049469" y="3039428"/>
                  </a:lnTo>
                  <a:lnTo>
                    <a:pt x="3029472" y="3036888"/>
                  </a:lnTo>
                  <a:lnTo>
                    <a:pt x="3009158" y="3034665"/>
                  </a:lnTo>
                  <a:lnTo>
                    <a:pt x="2989478" y="3031808"/>
                  </a:lnTo>
                  <a:close/>
                  <a:moveTo>
                    <a:pt x="2402802" y="3022755"/>
                  </a:moveTo>
                  <a:lnTo>
                    <a:pt x="2397719" y="3026235"/>
                  </a:lnTo>
                  <a:lnTo>
                    <a:pt x="2391365" y="3029398"/>
                  </a:lnTo>
                  <a:lnTo>
                    <a:pt x="2383740" y="3032878"/>
                  </a:lnTo>
                  <a:lnTo>
                    <a:pt x="2376433" y="3036042"/>
                  </a:lnTo>
                  <a:lnTo>
                    <a:pt x="2360867" y="3042369"/>
                  </a:lnTo>
                  <a:lnTo>
                    <a:pt x="2347841" y="3047114"/>
                  </a:lnTo>
                  <a:lnTo>
                    <a:pt x="2347841" y="3137274"/>
                  </a:lnTo>
                  <a:lnTo>
                    <a:pt x="2355784" y="3133794"/>
                  </a:lnTo>
                  <a:lnTo>
                    <a:pt x="2363408" y="3129681"/>
                  </a:lnTo>
                  <a:lnTo>
                    <a:pt x="2371033" y="3125252"/>
                  </a:lnTo>
                  <a:lnTo>
                    <a:pt x="2378340" y="3120507"/>
                  </a:lnTo>
                  <a:lnTo>
                    <a:pt x="2385329" y="3115762"/>
                  </a:lnTo>
                  <a:lnTo>
                    <a:pt x="2391683" y="3111017"/>
                  </a:lnTo>
                  <a:lnTo>
                    <a:pt x="2397719" y="3106271"/>
                  </a:lnTo>
                  <a:lnTo>
                    <a:pt x="2402802" y="3101526"/>
                  </a:lnTo>
                  <a:lnTo>
                    <a:pt x="2402802" y="3022755"/>
                  </a:lnTo>
                  <a:close/>
                  <a:moveTo>
                    <a:pt x="698500" y="3017837"/>
                  </a:moveTo>
                  <a:lnTo>
                    <a:pt x="698500" y="3086100"/>
                  </a:lnTo>
                  <a:lnTo>
                    <a:pt x="684586" y="3083595"/>
                  </a:lnTo>
                  <a:lnTo>
                    <a:pt x="667825" y="3079838"/>
                  </a:lnTo>
                  <a:lnTo>
                    <a:pt x="659920" y="3077959"/>
                  </a:lnTo>
                  <a:lnTo>
                    <a:pt x="652962" y="3076393"/>
                  </a:lnTo>
                  <a:lnTo>
                    <a:pt x="646321" y="3074201"/>
                  </a:lnTo>
                  <a:lnTo>
                    <a:pt x="640313" y="3071696"/>
                  </a:lnTo>
                  <a:lnTo>
                    <a:pt x="634305" y="3069191"/>
                  </a:lnTo>
                  <a:lnTo>
                    <a:pt x="629245" y="3065433"/>
                  </a:lnTo>
                  <a:lnTo>
                    <a:pt x="626082" y="3063555"/>
                  </a:lnTo>
                  <a:lnTo>
                    <a:pt x="623869" y="3061363"/>
                  </a:lnTo>
                  <a:lnTo>
                    <a:pt x="622288" y="3058545"/>
                  </a:lnTo>
                  <a:lnTo>
                    <a:pt x="620706" y="3056353"/>
                  </a:lnTo>
                  <a:lnTo>
                    <a:pt x="619441" y="3053534"/>
                  </a:lnTo>
                  <a:lnTo>
                    <a:pt x="619125" y="3051029"/>
                  </a:lnTo>
                  <a:lnTo>
                    <a:pt x="619125" y="3048524"/>
                  </a:lnTo>
                  <a:lnTo>
                    <a:pt x="619441" y="3046019"/>
                  </a:lnTo>
                  <a:lnTo>
                    <a:pt x="620390" y="3043514"/>
                  </a:lnTo>
                  <a:lnTo>
                    <a:pt x="621971" y="3041009"/>
                  </a:lnTo>
                  <a:lnTo>
                    <a:pt x="623553" y="3038817"/>
                  </a:lnTo>
                  <a:lnTo>
                    <a:pt x="625766" y="3036312"/>
                  </a:lnTo>
                  <a:lnTo>
                    <a:pt x="628296" y="3034433"/>
                  </a:lnTo>
                  <a:lnTo>
                    <a:pt x="631142" y="3032555"/>
                  </a:lnTo>
                  <a:lnTo>
                    <a:pt x="634937" y="3030676"/>
                  </a:lnTo>
                  <a:lnTo>
                    <a:pt x="638732" y="3029110"/>
                  </a:lnTo>
                  <a:lnTo>
                    <a:pt x="645057" y="3026605"/>
                  </a:lnTo>
                  <a:lnTo>
                    <a:pt x="651697" y="3024726"/>
                  </a:lnTo>
                  <a:lnTo>
                    <a:pt x="658655" y="3023161"/>
                  </a:lnTo>
                  <a:lnTo>
                    <a:pt x="666244" y="3021595"/>
                  </a:lnTo>
                  <a:lnTo>
                    <a:pt x="674150" y="3020342"/>
                  </a:lnTo>
                  <a:lnTo>
                    <a:pt x="682056" y="3019403"/>
                  </a:lnTo>
                  <a:lnTo>
                    <a:pt x="698500" y="3017837"/>
                  </a:lnTo>
                  <a:close/>
                  <a:moveTo>
                    <a:pt x="2827597" y="2994977"/>
                  </a:moveTo>
                  <a:lnTo>
                    <a:pt x="2827597" y="3112135"/>
                  </a:lnTo>
                  <a:lnTo>
                    <a:pt x="2846959" y="3117850"/>
                  </a:lnTo>
                  <a:lnTo>
                    <a:pt x="2866956" y="3123248"/>
                  </a:lnTo>
                  <a:lnTo>
                    <a:pt x="2887588" y="3128010"/>
                  </a:lnTo>
                  <a:lnTo>
                    <a:pt x="2908220" y="3132773"/>
                  </a:lnTo>
                  <a:lnTo>
                    <a:pt x="2908220" y="3016885"/>
                  </a:lnTo>
                  <a:lnTo>
                    <a:pt x="2887588" y="3011805"/>
                  </a:lnTo>
                  <a:lnTo>
                    <a:pt x="2866956" y="3006725"/>
                  </a:lnTo>
                  <a:lnTo>
                    <a:pt x="2846959" y="3001010"/>
                  </a:lnTo>
                  <a:lnTo>
                    <a:pt x="2827597" y="2994977"/>
                  </a:lnTo>
                  <a:close/>
                  <a:moveTo>
                    <a:pt x="1455133" y="2986375"/>
                  </a:moveTo>
                  <a:lnTo>
                    <a:pt x="1455133" y="3092352"/>
                  </a:lnTo>
                  <a:lnTo>
                    <a:pt x="1457675" y="3094883"/>
                  </a:lnTo>
                  <a:lnTo>
                    <a:pt x="1460216" y="3097730"/>
                  </a:lnTo>
                  <a:lnTo>
                    <a:pt x="1466888" y="3103741"/>
                  </a:lnTo>
                  <a:lnTo>
                    <a:pt x="1475466" y="3110068"/>
                  </a:lnTo>
                  <a:lnTo>
                    <a:pt x="1484679" y="3116078"/>
                  </a:lnTo>
                  <a:lnTo>
                    <a:pt x="1495162" y="3122405"/>
                  </a:lnTo>
                  <a:lnTo>
                    <a:pt x="1505964" y="3128732"/>
                  </a:lnTo>
                  <a:lnTo>
                    <a:pt x="1517083" y="3134743"/>
                  </a:lnTo>
                  <a:lnTo>
                    <a:pt x="1528202" y="3139804"/>
                  </a:lnTo>
                  <a:lnTo>
                    <a:pt x="1528202" y="3033195"/>
                  </a:lnTo>
                  <a:lnTo>
                    <a:pt x="1517083" y="3027817"/>
                  </a:lnTo>
                  <a:lnTo>
                    <a:pt x="1506917" y="3022122"/>
                  </a:lnTo>
                  <a:lnTo>
                    <a:pt x="1497068" y="3016428"/>
                  </a:lnTo>
                  <a:lnTo>
                    <a:pt x="1487538" y="3010734"/>
                  </a:lnTo>
                  <a:lnTo>
                    <a:pt x="1478960" y="3005039"/>
                  </a:lnTo>
                  <a:lnTo>
                    <a:pt x="1470700" y="2998712"/>
                  </a:lnTo>
                  <a:lnTo>
                    <a:pt x="1462758" y="2992702"/>
                  </a:lnTo>
                  <a:lnTo>
                    <a:pt x="1455133" y="2986375"/>
                  </a:lnTo>
                  <a:close/>
                  <a:moveTo>
                    <a:pt x="711352" y="2965750"/>
                  </a:moveTo>
                  <a:lnTo>
                    <a:pt x="709129" y="2966067"/>
                  </a:lnTo>
                  <a:lnTo>
                    <a:pt x="706270" y="2966384"/>
                  </a:lnTo>
                  <a:lnTo>
                    <a:pt x="704047" y="2966702"/>
                  </a:lnTo>
                  <a:lnTo>
                    <a:pt x="701824" y="2967653"/>
                  </a:lnTo>
                  <a:lnTo>
                    <a:pt x="700236" y="2968288"/>
                  </a:lnTo>
                  <a:lnTo>
                    <a:pt x="699283" y="2969556"/>
                  </a:lnTo>
                  <a:lnTo>
                    <a:pt x="698330" y="2970191"/>
                  </a:lnTo>
                  <a:lnTo>
                    <a:pt x="698012" y="2971459"/>
                  </a:lnTo>
                  <a:lnTo>
                    <a:pt x="698012" y="2990491"/>
                  </a:lnTo>
                  <a:lnTo>
                    <a:pt x="683085" y="2991760"/>
                  </a:lnTo>
                  <a:lnTo>
                    <a:pt x="667839" y="2993346"/>
                  </a:lnTo>
                  <a:lnTo>
                    <a:pt x="653865" y="2995249"/>
                  </a:lnTo>
                  <a:lnTo>
                    <a:pt x="639890" y="2997786"/>
                  </a:lnTo>
                  <a:lnTo>
                    <a:pt x="626550" y="3000641"/>
                  </a:lnTo>
                  <a:lnTo>
                    <a:pt x="613846" y="3004130"/>
                  </a:lnTo>
                  <a:lnTo>
                    <a:pt x="602094" y="3007619"/>
                  </a:lnTo>
                  <a:lnTo>
                    <a:pt x="590978" y="3012060"/>
                  </a:lnTo>
                  <a:lnTo>
                    <a:pt x="583673" y="3015549"/>
                  </a:lnTo>
                  <a:lnTo>
                    <a:pt x="576368" y="3019355"/>
                  </a:lnTo>
                  <a:lnTo>
                    <a:pt x="570015" y="3023162"/>
                  </a:lnTo>
                  <a:lnTo>
                    <a:pt x="564616" y="3026968"/>
                  </a:lnTo>
                  <a:lnTo>
                    <a:pt x="559852" y="3031092"/>
                  </a:lnTo>
                  <a:lnTo>
                    <a:pt x="556041" y="3035215"/>
                  </a:lnTo>
                  <a:lnTo>
                    <a:pt x="552865" y="3039656"/>
                  </a:lnTo>
                  <a:lnTo>
                    <a:pt x="550324" y="3044096"/>
                  </a:lnTo>
                  <a:lnTo>
                    <a:pt x="548736" y="3048854"/>
                  </a:lnTo>
                  <a:lnTo>
                    <a:pt x="547783" y="3052978"/>
                  </a:lnTo>
                  <a:lnTo>
                    <a:pt x="547783" y="3057736"/>
                  </a:lnTo>
                  <a:lnTo>
                    <a:pt x="548736" y="3062176"/>
                  </a:lnTo>
                  <a:lnTo>
                    <a:pt x="550324" y="3066617"/>
                  </a:lnTo>
                  <a:lnTo>
                    <a:pt x="552865" y="3070741"/>
                  </a:lnTo>
                  <a:lnTo>
                    <a:pt x="556358" y="3075181"/>
                  </a:lnTo>
                  <a:lnTo>
                    <a:pt x="560805" y="3079622"/>
                  </a:lnTo>
                  <a:lnTo>
                    <a:pt x="564934" y="3083111"/>
                  </a:lnTo>
                  <a:lnTo>
                    <a:pt x="570015" y="3086917"/>
                  </a:lnTo>
                  <a:lnTo>
                    <a:pt x="576050" y="3090089"/>
                  </a:lnTo>
                  <a:lnTo>
                    <a:pt x="582720" y="3093578"/>
                  </a:lnTo>
                  <a:lnTo>
                    <a:pt x="589390" y="3096433"/>
                  </a:lnTo>
                  <a:lnTo>
                    <a:pt x="597012" y="3099288"/>
                  </a:lnTo>
                  <a:lnTo>
                    <a:pt x="605270" y="3101825"/>
                  </a:lnTo>
                  <a:lnTo>
                    <a:pt x="613528" y="3104046"/>
                  </a:lnTo>
                  <a:lnTo>
                    <a:pt x="645607" y="3110707"/>
                  </a:lnTo>
                  <a:lnTo>
                    <a:pt x="698012" y="3121808"/>
                  </a:lnTo>
                  <a:lnTo>
                    <a:pt x="698012" y="3203010"/>
                  </a:lnTo>
                  <a:lnTo>
                    <a:pt x="684673" y="3201424"/>
                  </a:lnTo>
                  <a:lnTo>
                    <a:pt x="672286" y="3199203"/>
                  </a:lnTo>
                  <a:lnTo>
                    <a:pt x="657993" y="3196983"/>
                  </a:lnTo>
                  <a:lnTo>
                    <a:pt x="643066" y="3193494"/>
                  </a:lnTo>
                  <a:lnTo>
                    <a:pt x="629409" y="3189370"/>
                  </a:lnTo>
                  <a:lnTo>
                    <a:pt x="617022" y="3185247"/>
                  </a:lnTo>
                  <a:lnTo>
                    <a:pt x="613846" y="3183978"/>
                  </a:lnTo>
                  <a:lnTo>
                    <a:pt x="610670" y="3182709"/>
                  </a:lnTo>
                  <a:lnTo>
                    <a:pt x="608129" y="3181441"/>
                  </a:lnTo>
                  <a:lnTo>
                    <a:pt x="608446" y="3181441"/>
                  </a:lnTo>
                  <a:lnTo>
                    <a:pt x="608129" y="3181123"/>
                  </a:lnTo>
                  <a:lnTo>
                    <a:pt x="604317" y="3179220"/>
                  </a:lnTo>
                  <a:lnTo>
                    <a:pt x="602412" y="3177951"/>
                  </a:lnTo>
                  <a:lnTo>
                    <a:pt x="600506" y="3177000"/>
                  </a:lnTo>
                  <a:lnTo>
                    <a:pt x="595424" y="3175731"/>
                  </a:lnTo>
                  <a:lnTo>
                    <a:pt x="590343" y="3174780"/>
                  </a:lnTo>
                  <a:lnTo>
                    <a:pt x="584308" y="3174780"/>
                  </a:lnTo>
                  <a:lnTo>
                    <a:pt x="578273" y="3175414"/>
                  </a:lnTo>
                  <a:lnTo>
                    <a:pt x="572556" y="3176048"/>
                  </a:lnTo>
                  <a:lnTo>
                    <a:pt x="566522" y="3177634"/>
                  </a:lnTo>
                  <a:lnTo>
                    <a:pt x="560805" y="3179220"/>
                  </a:lnTo>
                  <a:lnTo>
                    <a:pt x="555405" y="3181123"/>
                  </a:lnTo>
                  <a:lnTo>
                    <a:pt x="551277" y="3183661"/>
                  </a:lnTo>
                  <a:lnTo>
                    <a:pt x="547148" y="3185881"/>
                  </a:lnTo>
                  <a:lnTo>
                    <a:pt x="544607" y="3188736"/>
                  </a:lnTo>
                  <a:lnTo>
                    <a:pt x="543336" y="3190005"/>
                  </a:lnTo>
                  <a:lnTo>
                    <a:pt x="542383" y="3190956"/>
                  </a:lnTo>
                  <a:lnTo>
                    <a:pt x="542066" y="3192542"/>
                  </a:lnTo>
                  <a:lnTo>
                    <a:pt x="542066" y="3193811"/>
                  </a:lnTo>
                  <a:lnTo>
                    <a:pt x="542066" y="3195080"/>
                  </a:lnTo>
                  <a:lnTo>
                    <a:pt x="543019" y="3196031"/>
                  </a:lnTo>
                  <a:lnTo>
                    <a:pt x="543654" y="3197300"/>
                  </a:lnTo>
                  <a:lnTo>
                    <a:pt x="545242" y="3198569"/>
                  </a:lnTo>
                  <a:lnTo>
                    <a:pt x="550959" y="3202058"/>
                  </a:lnTo>
                  <a:lnTo>
                    <a:pt x="557629" y="3205547"/>
                  </a:lnTo>
                  <a:lnTo>
                    <a:pt x="564299" y="3208719"/>
                  </a:lnTo>
                  <a:lnTo>
                    <a:pt x="572239" y="3211891"/>
                  </a:lnTo>
                  <a:lnTo>
                    <a:pt x="580497" y="3214746"/>
                  </a:lnTo>
                  <a:lnTo>
                    <a:pt x="589072" y="3216966"/>
                  </a:lnTo>
                  <a:lnTo>
                    <a:pt x="598600" y="3219821"/>
                  </a:lnTo>
                  <a:lnTo>
                    <a:pt x="608446" y="3221724"/>
                  </a:lnTo>
                  <a:lnTo>
                    <a:pt x="618610" y="3223627"/>
                  </a:lnTo>
                  <a:lnTo>
                    <a:pt x="629409" y="3225847"/>
                  </a:lnTo>
                  <a:lnTo>
                    <a:pt x="651324" y="3229019"/>
                  </a:lnTo>
                  <a:lnTo>
                    <a:pt x="674192" y="3230923"/>
                  </a:lnTo>
                  <a:lnTo>
                    <a:pt x="698012" y="3232509"/>
                  </a:lnTo>
                  <a:lnTo>
                    <a:pt x="698012" y="3251223"/>
                  </a:lnTo>
                  <a:lnTo>
                    <a:pt x="698330" y="3252492"/>
                  </a:lnTo>
                  <a:lnTo>
                    <a:pt x="699283" y="3253443"/>
                  </a:lnTo>
                  <a:lnTo>
                    <a:pt x="700236" y="3254395"/>
                  </a:lnTo>
                  <a:lnTo>
                    <a:pt x="701824" y="3255346"/>
                  </a:lnTo>
                  <a:lnTo>
                    <a:pt x="704047" y="3255981"/>
                  </a:lnTo>
                  <a:lnTo>
                    <a:pt x="706270" y="3256298"/>
                  </a:lnTo>
                  <a:lnTo>
                    <a:pt x="709129" y="3256932"/>
                  </a:lnTo>
                  <a:lnTo>
                    <a:pt x="711352" y="3257249"/>
                  </a:lnTo>
                  <a:lnTo>
                    <a:pt x="758358" y="3257249"/>
                  </a:lnTo>
                  <a:lnTo>
                    <a:pt x="760581" y="3256932"/>
                  </a:lnTo>
                  <a:lnTo>
                    <a:pt x="763440" y="3256298"/>
                  </a:lnTo>
                  <a:lnTo>
                    <a:pt x="765345" y="3255981"/>
                  </a:lnTo>
                  <a:lnTo>
                    <a:pt x="767886" y="3255346"/>
                  </a:lnTo>
                  <a:lnTo>
                    <a:pt x="769474" y="3254395"/>
                  </a:lnTo>
                  <a:lnTo>
                    <a:pt x="770427" y="3253443"/>
                  </a:lnTo>
                  <a:lnTo>
                    <a:pt x="771380" y="3252492"/>
                  </a:lnTo>
                  <a:lnTo>
                    <a:pt x="771698" y="3251223"/>
                  </a:lnTo>
                  <a:lnTo>
                    <a:pt x="771698" y="3231874"/>
                  </a:lnTo>
                  <a:lnTo>
                    <a:pt x="786308" y="3230923"/>
                  </a:lnTo>
                  <a:lnTo>
                    <a:pt x="800600" y="3229654"/>
                  </a:lnTo>
                  <a:lnTo>
                    <a:pt x="814257" y="3228068"/>
                  </a:lnTo>
                  <a:lnTo>
                    <a:pt x="827279" y="3226165"/>
                  </a:lnTo>
                  <a:lnTo>
                    <a:pt x="839984" y="3223627"/>
                  </a:lnTo>
                  <a:lnTo>
                    <a:pt x="851418" y="3221090"/>
                  </a:lnTo>
                  <a:lnTo>
                    <a:pt x="862534" y="3217918"/>
                  </a:lnTo>
                  <a:lnTo>
                    <a:pt x="872062" y="3214746"/>
                  </a:lnTo>
                  <a:lnTo>
                    <a:pt x="880002" y="3211257"/>
                  </a:lnTo>
                  <a:lnTo>
                    <a:pt x="886990" y="3208085"/>
                  </a:lnTo>
                  <a:lnTo>
                    <a:pt x="893660" y="3204278"/>
                  </a:lnTo>
                  <a:lnTo>
                    <a:pt x="899694" y="3200472"/>
                  </a:lnTo>
                  <a:lnTo>
                    <a:pt x="904776" y="3196666"/>
                  </a:lnTo>
                  <a:lnTo>
                    <a:pt x="909540" y="3192542"/>
                  </a:lnTo>
                  <a:lnTo>
                    <a:pt x="913352" y="3188419"/>
                  </a:lnTo>
                  <a:lnTo>
                    <a:pt x="916528" y="3184295"/>
                  </a:lnTo>
                  <a:lnTo>
                    <a:pt x="919069" y="3179855"/>
                  </a:lnTo>
                  <a:lnTo>
                    <a:pt x="920657" y="3175414"/>
                  </a:lnTo>
                  <a:lnTo>
                    <a:pt x="921609" y="3170973"/>
                  </a:lnTo>
                  <a:lnTo>
                    <a:pt x="921927" y="3166533"/>
                  </a:lnTo>
                  <a:lnTo>
                    <a:pt x="921292" y="3161775"/>
                  </a:lnTo>
                  <a:lnTo>
                    <a:pt x="920021" y="3157651"/>
                  </a:lnTo>
                  <a:lnTo>
                    <a:pt x="917798" y="3153210"/>
                  </a:lnTo>
                  <a:lnTo>
                    <a:pt x="914622" y="3148453"/>
                  </a:lnTo>
                  <a:lnTo>
                    <a:pt x="912716" y="3146549"/>
                  </a:lnTo>
                  <a:lnTo>
                    <a:pt x="910493" y="3144012"/>
                  </a:lnTo>
                  <a:lnTo>
                    <a:pt x="905411" y="3139888"/>
                  </a:lnTo>
                  <a:lnTo>
                    <a:pt x="899059" y="3135765"/>
                  </a:lnTo>
                  <a:lnTo>
                    <a:pt x="892389" y="3132276"/>
                  </a:lnTo>
                  <a:lnTo>
                    <a:pt x="884449" y="3128787"/>
                  </a:lnTo>
                  <a:lnTo>
                    <a:pt x="876191" y="3125615"/>
                  </a:lnTo>
                  <a:lnTo>
                    <a:pt x="867298" y="3122443"/>
                  </a:lnTo>
                  <a:lnTo>
                    <a:pt x="857452" y="3119588"/>
                  </a:lnTo>
                  <a:lnTo>
                    <a:pt x="847606" y="3117051"/>
                  </a:lnTo>
                  <a:lnTo>
                    <a:pt x="836808" y="3114196"/>
                  </a:lnTo>
                  <a:lnTo>
                    <a:pt x="815528" y="3109438"/>
                  </a:lnTo>
                  <a:lnTo>
                    <a:pt x="793613" y="3104997"/>
                  </a:lnTo>
                  <a:lnTo>
                    <a:pt x="771698" y="3101191"/>
                  </a:lnTo>
                  <a:lnTo>
                    <a:pt x="771698" y="3019673"/>
                  </a:lnTo>
                  <a:lnTo>
                    <a:pt x="790754" y="3021893"/>
                  </a:lnTo>
                  <a:lnTo>
                    <a:pt x="797742" y="3023162"/>
                  </a:lnTo>
                  <a:lnTo>
                    <a:pt x="805047" y="3024748"/>
                  </a:lnTo>
                  <a:lnTo>
                    <a:pt x="819974" y="3028554"/>
                  </a:lnTo>
                  <a:lnTo>
                    <a:pt x="834584" y="3033312"/>
                  </a:lnTo>
                  <a:lnTo>
                    <a:pt x="846336" y="3037435"/>
                  </a:lnTo>
                  <a:lnTo>
                    <a:pt x="853006" y="3039973"/>
                  </a:lnTo>
                  <a:lnTo>
                    <a:pt x="855547" y="3041242"/>
                  </a:lnTo>
                  <a:lnTo>
                    <a:pt x="859358" y="3043779"/>
                  </a:lnTo>
                  <a:lnTo>
                    <a:pt x="861264" y="3044731"/>
                  </a:lnTo>
                  <a:lnTo>
                    <a:pt x="863169" y="3046000"/>
                  </a:lnTo>
                  <a:lnTo>
                    <a:pt x="867933" y="3047268"/>
                  </a:lnTo>
                  <a:lnTo>
                    <a:pt x="873650" y="3047903"/>
                  </a:lnTo>
                  <a:lnTo>
                    <a:pt x="879367" y="3048220"/>
                  </a:lnTo>
                  <a:lnTo>
                    <a:pt x="885402" y="3047586"/>
                  </a:lnTo>
                  <a:lnTo>
                    <a:pt x="891436" y="3046634"/>
                  </a:lnTo>
                  <a:lnTo>
                    <a:pt x="897153" y="3045682"/>
                  </a:lnTo>
                  <a:lnTo>
                    <a:pt x="902870" y="3043779"/>
                  </a:lnTo>
                  <a:lnTo>
                    <a:pt x="907952" y="3041559"/>
                  </a:lnTo>
                  <a:lnTo>
                    <a:pt x="912716" y="3039339"/>
                  </a:lnTo>
                  <a:lnTo>
                    <a:pt x="916528" y="3036801"/>
                  </a:lnTo>
                  <a:lnTo>
                    <a:pt x="919386" y="3034263"/>
                  </a:lnTo>
                  <a:lnTo>
                    <a:pt x="920657" y="3032995"/>
                  </a:lnTo>
                  <a:lnTo>
                    <a:pt x="921292" y="3031726"/>
                  </a:lnTo>
                  <a:lnTo>
                    <a:pt x="921609" y="3030140"/>
                  </a:lnTo>
                  <a:lnTo>
                    <a:pt x="921609" y="3029188"/>
                  </a:lnTo>
                  <a:lnTo>
                    <a:pt x="921292" y="3027920"/>
                  </a:lnTo>
                  <a:lnTo>
                    <a:pt x="920974" y="3026651"/>
                  </a:lnTo>
                  <a:lnTo>
                    <a:pt x="919704" y="3025382"/>
                  </a:lnTo>
                  <a:lnTo>
                    <a:pt x="918433" y="3024431"/>
                  </a:lnTo>
                  <a:lnTo>
                    <a:pt x="914304" y="3021576"/>
                  </a:lnTo>
                  <a:lnTo>
                    <a:pt x="909540" y="3018721"/>
                  </a:lnTo>
                  <a:lnTo>
                    <a:pt x="903823" y="3016501"/>
                  </a:lnTo>
                  <a:lnTo>
                    <a:pt x="898424" y="3013963"/>
                  </a:lnTo>
                  <a:lnTo>
                    <a:pt x="885402" y="3009205"/>
                  </a:lnTo>
                  <a:lnTo>
                    <a:pt x="871109" y="3005082"/>
                  </a:lnTo>
                  <a:lnTo>
                    <a:pt x="856182" y="3000958"/>
                  </a:lnTo>
                  <a:lnTo>
                    <a:pt x="840936" y="2997469"/>
                  </a:lnTo>
                  <a:lnTo>
                    <a:pt x="825374" y="2994614"/>
                  </a:lnTo>
                  <a:lnTo>
                    <a:pt x="810764" y="2992711"/>
                  </a:lnTo>
                  <a:lnTo>
                    <a:pt x="791389" y="2990808"/>
                  </a:lnTo>
                  <a:lnTo>
                    <a:pt x="771698" y="2989539"/>
                  </a:lnTo>
                  <a:lnTo>
                    <a:pt x="771698" y="2971459"/>
                  </a:lnTo>
                  <a:lnTo>
                    <a:pt x="771380" y="2970191"/>
                  </a:lnTo>
                  <a:lnTo>
                    <a:pt x="770427" y="2969556"/>
                  </a:lnTo>
                  <a:lnTo>
                    <a:pt x="769474" y="2968288"/>
                  </a:lnTo>
                  <a:lnTo>
                    <a:pt x="767886" y="2967653"/>
                  </a:lnTo>
                  <a:lnTo>
                    <a:pt x="765345" y="2966702"/>
                  </a:lnTo>
                  <a:lnTo>
                    <a:pt x="763440" y="2966384"/>
                  </a:lnTo>
                  <a:lnTo>
                    <a:pt x="760581" y="2966067"/>
                  </a:lnTo>
                  <a:lnTo>
                    <a:pt x="758358" y="2965750"/>
                  </a:lnTo>
                  <a:lnTo>
                    <a:pt x="711352" y="2965750"/>
                  </a:lnTo>
                  <a:close/>
                  <a:moveTo>
                    <a:pt x="3717945" y="2951797"/>
                  </a:moveTo>
                  <a:lnTo>
                    <a:pt x="3711914" y="2955607"/>
                  </a:lnTo>
                  <a:lnTo>
                    <a:pt x="3704931" y="2959100"/>
                  </a:lnTo>
                  <a:lnTo>
                    <a:pt x="3696678" y="2963227"/>
                  </a:lnTo>
                  <a:lnTo>
                    <a:pt x="3688425" y="2966720"/>
                  </a:lnTo>
                  <a:lnTo>
                    <a:pt x="3671285" y="2973387"/>
                  </a:lnTo>
                  <a:lnTo>
                    <a:pt x="3656684" y="2979102"/>
                  </a:lnTo>
                  <a:lnTo>
                    <a:pt x="3656684" y="3080068"/>
                  </a:lnTo>
                  <a:lnTo>
                    <a:pt x="3665254" y="3075623"/>
                  </a:lnTo>
                  <a:lnTo>
                    <a:pt x="3674142" y="3070860"/>
                  </a:lnTo>
                  <a:lnTo>
                    <a:pt x="3682394" y="3066098"/>
                  </a:lnTo>
                  <a:lnTo>
                    <a:pt x="3690647" y="3061018"/>
                  </a:lnTo>
                  <a:lnTo>
                    <a:pt x="3698582" y="3055620"/>
                  </a:lnTo>
                  <a:lnTo>
                    <a:pt x="3705566" y="3050223"/>
                  </a:lnTo>
                  <a:lnTo>
                    <a:pt x="3711914" y="3044825"/>
                  </a:lnTo>
                  <a:lnTo>
                    <a:pt x="3717945" y="3040063"/>
                  </a:lnTo>
                  <a:lnTo>
                    <a:pt x="3717945" y="2951797"/>
                  </a:lnTo>
                  <a:close/>
                  <a:moveTo>
                    <a:pt x="731996" y="2947987"/>
                  </a:moveTo>
                  <a:lnTo>
                    <a:pt x="755499" y="2948304"/>
                  </a:lnTo>
                  <a:lnTo>
                    <a:pt x="779003" y="2948939"/>
                  </a:lnTo>
                  <a:lnTo>
                    <a:pt x="801870" y="2949890"/>
                  </a:lnTo>
                  <a:lnTo>
                    <a:pt x="824103" y="2951476"/>
                  </a:lnTo>
                  <a:lnTo>
                    <a:pt x="846654" y="2953380"/>
                  </a:lnTo>
                  <a:lnTo>
                    <a:pt x="868569" y="2955283"/>
                  </a:lnTo>
                  <a:lnTo>
                    <a:pt x="889848" y="2958137"/>
                  </a:lnTo>
                  <a:lnTo>
                    <a:pt x="910493" y="2960992"/>
                  </a:lnTo>
                  <a:lnTo>
                    <a:pt x="930820" y="2964164"/>
                  </a:lnTo>
                  <a:lnTo>
                    <a:pt x="950512" y="2967970"/>
                  </a:lnTo>
                  <a:lnTo>
                    <a:pt x="969886" y="2971777"/>
                  </a:lnTo>
                  <a:lnTo>
                    <a:pt x="988308" y="2975900"/>
                  </a:lnTo>
                  <a:lnTo>
                    <a:pt x="1006411" y="2980658"/>
                  </a:lnTo>
                  <a:lnTo>
                    <a:pt x="1023880" y="2985416"/>
                  </a:lnTo>
                  <a:lnTo>
                    <a:pt x="1040396" y="2990491"/>
                  </a:lnTo>
                  <a:lnTo>
                    <a:pt x="1056594" y="2995883"/>
                  </a:lnTo>
                  <a:lnTo>
                    <a:pt x="1071521" y="3001593"/>
                  </a:lnTo>
                  <a:lnTo>
                    <a:pt x="1086131" y="3007302"/>
                  </a:lnTo>
                  <a:lnTo>
                    <a:pt x="1099471" y="3013646"/>
                  </a:lnTo>
                  <a:lnTo>
                    <a:pt x="1112493" y="3019990"/>
                  </a:lnTo>
                  <a:lnTo>
                    <a:pt x="1124562" y="3026651"/>
                  </a:lnTo>
                  <a:lnTo>
                    <a:pt x="1135678" y="3033629"/>
                  </a:lnTo>
                  <a:lnTo>
                    <a:pt x="1145842" y="3040925"/>
                  </a:lnTo>
                  <a:lnTo>
                    <a:pt x="1154735" y="3047903"/>
                  </a:lnTo>
                  <a:lnTo>
                    <a:pt x="1162993" y="3055515"/>
                  </a:lnTo>
                  <a:lnTo>
                    <a:pt x="1170298" y="3062811"/>
                  </a:lnTo>
                  <a:lnTo>
                    <a:pt x="1176650" y="3070741"/>
                  </a:lnTo>
                  <a:lnTo>
                    <a:pt x="1178873" y="3074864"/>
                  </a:lnTo>
                  <a:lnTo>
                    <a:pt x="1181732" y="3078670"/>
                  </a:lnTo>
                  <a:lnTo>
                    <a:pt x="1183638" y="3082794"/>
                  </a:lnTo>
                  <a:lnTo>
                    <a:pt x="1185543" y="3086600"/>
                  </a:lnTo>
                  <a:lnTo>
                    <a:pt x="1187131" y="3090406"/>
                  </a:lnTo>
                  <a:lnTo>
                    <a:pt x="1188402" y="3094847"/>
                  </a:lnTo>
                  <a:lnTo>
                    <a:pt x="1189672" y="3098653"/>
                  </a:lnTo>
                  <a:lnTo>
                    <a:pt x="1190307" y="3103094"/>
                  </a:lnTo>
                  <a:lnTo>
                    <a:pt x="1190625" y="3107535"/>
                  </a:lnTo>
                  <a:lnTo>
                    <a:pt x="1190625" y="3111341"/>
                  </a:lnTo>
                  <a:lnTo>
                    <a:pt x="1190625" y="3115782"/>
                  </a:lnTo>
                  <a:lnTo>
                    <a:pt x="1190307" y="3120223"/>
                  </a:lnTo>
                  <a:lnTo>
                    <a:pt x="1189672" y="3124029"/>
                  </a:lnTo>
                  <a:lnTo>
                    <a:pt x="1188402" y="3128470"/>
                  </a:lnTo>
                  <a:lnTo>
                    <a:pt x="1187131" y="3132276"/>
                  </a:lnTo>
                  <a:lnTo>
                    <a:pt x="1185543" y="3136399"/>
                  </a:lnTo>
                  <a:lnTo>
                    <a:pt x="1183638" y="3140523"/>
                  </a:lnTo>
                  <a:lnTo>
                    <a:pt x="1181732" y="3144646"/>
                  </a:lnTo>
                  <a:lnTo>
                    <a:pt x="1178873" y="3148453"/>
                  </a:lnTo>
                  <a:lnTo>
                    <a:pt x="1176650" y="3152259"/>
                  </a:lnTo>
                  <a:lnTo>
                    <a:pt x="1170298" y="3160189"/>
                  </a:lnTo>
                  <a:lnTo>
                    <a:pt x="1162993" y="3167801"/>
                  </a:lnTo>
                  <a:lnTo>
                    <a:pt x="1154735" y="3175414"/>
                  </a:lnTo>
                  <a:lnTo>
                    <a:pt x="1145842" y="3182392"/>
                  </a:lnTo>
                  <a:lnTo>
                    <a:pt x="1135678" y="3189370"/>
                  </a:lnTo>
                  <a:lnTo>
                    <a:pt x="1124562" y="3196031"/>
                  </a:lnTo>
                  <a:lnTo>
                    <a:pt x="1112493" y="3203010"/>
                  </a:lnTo>
                  <a:lnTo>
                    <a:pt x="1099471" y="3209671"/>
                  </a:lnTo>
                  <a:lnTo>
                    <a:pt x="1086131" y="3215380"/>
                  </a:lnTo>
                  <a:lnTo>
                    <a:pt x="1071521" y="3221407"/>
                  </a:lnTo>
                  <a:lnTo>
                    <a:pt x="1056594" y="3227433"/>
                  </a:lnTo>
                  <a:lnTo>
                    <a:pt x="1040396" y="3232509"/>
                  </a:lnTo>
                  <a:lnTo>
                    <a:pt x="1023880" y="3237584"/>
                  </a:lnTo>
                  <a:lnTo>
                    <a:pt x="1006411" y="3242659"/>
                  </a:lnTo>
                  <a:lnTo>
                    <a:pt x="988308" y="3247099"/>
                  </a:lnTo>
                  <a:lnTo>
                    <a:pt x="969886" y="3251223"/>
                  </a:lnTo>
                  <a:lnTo>
                    <a:pt x="950512" y="3255346"/>
                  </a:lnTo>
                  <a:lnTo>
                    <a:pt x="930820" y="3258835"/>
                  </a:lnTo>
                  <a:lnTo>
                    <a:pt x="910493" y="3262325"/>
                  </a:lnTo>
                  <a:lnTo>
                    <a:pt x="889848" y="3265179"/>
                  </a:lnTo>
                  <a:lnTo>
                    <a:pt x="868569" y="3268034"/>
                  </a:lnTo>
                  <a:lnTo>
                    <a:pt x="846654" y="3269937"/>
                  </a:lnTo>
                  <a:lnTo>
                    <a:pt x="824103" y="3271840"/>
                  </a:lnTo>
                  <a:lnTo>
                    <a:pt x="801870" y="3273426"/>
                  </a:lnTo>
                  <a:lnTo>
                    <a:pt x="779003" y="3274061"/>
                  </a:lnTo>
                  <a:lnTo>
                    <a:pt x="755499" y="3275012"/>
                  </a:lnTo>
                  <a:lnTo>
                    <a:pt x="731996" y="3275012"/>
                  </a:lnTo>
                  <a:lnTo>
                    <a:pt x="708176" y="3275012"/>
                  </a:lnTo>
                  <a:lnTo>
                    <a:pt x="684990" y="3274061"/>
                  </a:lnTo>
                  <a:lnTo>
                    <a:pt x="662122" y="3273426"/>
                  </a:lnTo>
                  <a:lnTo>
                    <a:pt x="639572" y="3271840"/>
                  </a:lnTo>
                  <a:lnTo>
                    <a:pt x="617022" y="3269937"/>
                  </a:lnTo>
                  <a:lnTo>
                    <a:pt x="595424" y="3268034"/>
                  </a:lnTo>
                  <a:lnTo>
                    <a:pt x="574144" y="3265179"/>
                  </a:lnTo>
                  <a:lnTo>
                    <a:pt x="553182" y="3262325"/>
                  </a:lnTo>
                  <a:lnTo>
                    <a:pt x="533173" y="3258835"/>
                  </a:lnTo>
                  <a:lnTo>
                    <a:pt x="513481" y="3255346"/>
                  </a:lnTo>
                  <a:lnTo>
                    <a:pt x="494107" y="3251223"/>
                  </a:lnTo>
                  <a:lnTo>
                    <a:pt x="475368" y="3247099"/>
                  </a:lnTo>
                  <a:lnTo>
                    <a:pt x="457264" y="3242659"/>
                  </a:lnTo>
                  <a:lnTo>
                    <a:pt x="439795" y="3237584"/>
                  </a:lnTo>
                  <a:lnTo>
                    <a:pt x="423280" y="3232509"/>
                  </a:lnTo>
                  <a:lnTo>
                    <a:pt x="407082" y="3227433"/>
                  </a:lnTo>
                  <a:lnTo>
                    <a:pt x="392154" y="3221407"/>
                  </a:lnTo>
                  <a:lnTo>
                    <a:pt x="377544" y="3215380"/>
                  </a:lnTo>
                  <a:lnTo>
                    <a:pt x="364204" y="3209671"/>
                  </a:lnTo>
                  <a:lnTo>
                    <a:pt x="351182" y="3203010"/>
                  </a:lnTo>
                  <a:lnTo>
                    <a:pt x="339431" y="3196031"/>
                  </a:lnTo>
                  <a:lnTo>
                    <a:pt x="328314" y="3189370"/>
                  </a:lnTo>
                  <a:lnTo>
                    <a:pt x="318151" y="3182392"/>
                  </a:lnTo>
                  <a:lnTo>
                    <a:pt x="308940" y="3175414"/>
                  </a:lnTo>
                  <a:lnTo>
                    <a:pt x="300682" y="3167801"/>
                  </a:lnTo>
                  <a:lnTo>
                    <a:pt x="293695" y="3160189"/>
                  </a:lnTo>
                  <a:lnTo>
                    <a:pt x="287343" y="3152259"/>
                  </a:lnTo>
                  <a:lnTo>
                    <a:pt x="284484" y="3148453"/>
                  </a:lnTo>
                  <a:lnTo>
                    <a:pt x="282261" y="3144646"/>
                  </a:lnTo>
                  <a:lnTo>
                    <a:pt x="280038" y="3140523"/>
                  </a:lnTo>
                  <a:lnTo>
                    <a:pt x="278132" y="3136399"/>
                  </a:lnTo>
                  <a:lnTo>
                    <a:pt x="276544" y="3132276"/>
                  </a:lnTo>
                  <a:lnTo>
                    <a:pt x="275274" y="3128470"/>
                  </a:lnTo>
                  <a:lnTo>
                    <a:pt x="274321" y="3124029"/>
                  </a:lnTo>
                  <a:lnTo>
                    <a:pt x="273368" y="3120223"/>
                  </a:lnTo>
                  <a:lnTo>
                    <a:pt x="273050" y="3115782"/>
                  </a:lnTo>
                  <a:lnTo>
                    <a:pt x="273050" y="3111341"/>
                  </a:lnTo>
                  <a:lnTo>
                    <a:pt x="273050" y="3107535"/>
                  </a:lnTo>
                  <a:lnTo>
                    <a:pt x="273368" y="3103094"/>
                  </a:lnTo>
                  <a:lnTo>
                    <a:pt x="274321" y="3098653"/>
                  </a:lnTo>
                  <a:lnTo>
                    <a:pt x="275274" y="3094847"/>
                  </a:lnTo>
                  <a:lnTo>
                    <a:pt x="276544" y="3090406"/>
                  </a:lnTo>
                  <a:lnTo>
                    <a:pt x="278132" y="3086600"/>
                  </a:lnTo>
                  <a:lnTo>
                    <a:pt x="280038" y="3082794"/>
                  </a:lnTo>
                  <a:lnTo>
                    <a:pt x="282261" y="3078670"/>
                  </a:lnTo>
                  <a:lnTo>
                    <a:pt x="284484" y="3074864"/>
                  </a:lnTo>
                  <a:lnTo>
                    <a:pt x="287343" y="3070741"/>
                  </a:lnTo>
                  <a:lnTo>
                    <a:pt x="293695" y="3062811"/>
                  </a:lnTo>
                  <a:lnTo>
                    <a:pt x="300682" y="3055515"/>
                  </a:lnTo>
                  <a:lnTo>
                    <a:pt x="308940" y="3047903"/>
                  </a:lnTo>
                  <a:lnTo>
                    <a:pt x="318151" y="3040925"/>
                  </a:lnTo>
                  <a:lnTo>
                    <a:pt x="328314" y="3033629"/>
                  </a:lnTo>
                  <a:lnTo>
                    <a:pt x="339431" y="3026651"/>
                  </a:lnTo>
                  <a:lnTo>
                    <a:pt x="351182" y="3019990"/>
                  </a:lnTo>
                  <a:lnTo>
                    <a:pt x="364204" y="3013646"/>
                  </a:lnTo>
                  <a:lnTo>
                    <a:pt x="377544" y="3007302"/>
                  </a:lnTo>
                  <a:lnTo>
                    <a:pt x="392154" y="3001593"/>
                  </a:lnTo>
                  <a:lnTo>
                    <a:pt x="407082" y="2995883"/>
                  </a:lnTo>
                  <a:lnTo>
                    <a:pt x="423280" y="2990491"/>
                  </a:lnTo>
                  <a:lnTo>
                    <a:pt x="439795" y="2985416"/>
                  </a:lnTo>
                  <a:lnTo>
                    <a:pt x="457264" y="2980658"/>
                  </a:lnTo>
                  <a:lnTo>
                    <a:pt x="475368" y="2975900"/>
                  </a:lnTo>
                  <a:lnTo>
                    <a:pt x="494107" y="2971777"/>
                  </a:lnTo>
                  <a:lnTo>
                    <a:pt x="513481" y="2967970"/>
                  </a:lnTo>
                  <a:lnTo>
                    <a:pt x="533173" y="2964164"/>
                  </a:lnTo>
                  <a:lnTo>
                    <a:pt x="553182" y="2960992"/>
                  </a:lnTo>
                  <a:lnTo>
                    <a:pt x="574144" y="2958137"/>
                  </a:lnTo>
                  <a:lnTo>
                    <a:pt x="595424" y="2955283"/>
                  </a:lnTo>
                  <a:lnTo>
                    <a:pt x="617022" y="2953380"/>
                  </a:lnTo>
                  <a:lnTo>
                    <a:pt x="639572" y="2951476"/>
                  </a:lnTo>
                  <a:lnTo>
                    <a:pt x="662122" y="2949890"/>
                  </a:lnTo>
                  <a:lnTo>
                    <a:pt x="684990" y="2948939"/>
                  </a:lnTo>
                  <a:lnTo>
                    <a:pt x="708176" y="2948304"/>
                  </a:lnTo>
                  <a:lnTo>
                    <a:pt x="731996" y="2947987"/>
                  </a:lnTo>
                  <a:close/>
                  <a:moveTo>
                    <a:pt x="2665715" y="2911157"/>
                  </a:moveTo>
                  <a:lnTo>
                    <a:pt x="2665715" y="3029585"/>
                  </a:lnTo>
                  <a:lnTo>
                    <a:pt x="2668254" y="3032125"/>
                  </a:lnTo>
                  <a:lnTo>
                    <a:pt x="2671429" y="3035300"/>
                  </a:lnTo>
                  <a:lnTo>
                    <a:pt x="2678729" y="3041650"/>
                  </a:lnTo>
                  <a:lnTo>
                    <a:pt x="2687934" y="3048635"/>
                  </a:lnTo>
                  <a:lnTo>
                    <a:pt x="2698726" y="3055938"/>
                  </a:lnTo>
                  <a:lnTo>
                    <a:pt x="2710153" y="3063240"/>
                  </a:lnTo>
                  <a:lnTo>
                    <a:pt x="2722215" y="3070225"/>
                  </a:lnTo>
                  <a:lnTo>
                    <a:pt x="2734594" y="3076258"/>
                  </a:lnTo>
                  <a:lnTo>
                    <a:pt x="2746656" y="3082290"/>
                  </a:lnTo>
                  <a:lnTo>
                    <a:pt x="2746656" y="2963227"/>
                  </a:lnTo>
                  <a:lnTo>
                    <a:pt x="2734594" y="2957195"/>
                  </a:lnTo>
                  <a:lnTo>
                    <a:pt x="2723167" y="2951480"/>
                  </a:lnTo>
                  <a:lnTo>
                    <a:pt x="2712058" y="2945130"/>
                  </a:lnTo>
                  <a:lnTo>
                    <a:pt x="2701583" y="2938462"/>
                  </a:lnTo>
                  <a:lnTo>
                    <a:pt x="2691743" y="2932112"/>
                  </a:lnTo>
                  <a:lnTo>
                    <a:pt x="2682538" y="2925445"/>
                  </a:lnTo>
                  <a:lnTo>
                    <a:pt x="2673650" y="2918142"/>
                  </a:lnTo>
                  <a:lnTo>
                    <a:pt x="2665715" y="2911157"/>
                  </a:lnTo>
                  <a:close/>
                  <a:moveTo>
                    <a:pt x="1404938" y="2890837"/>
                  </a:moveTo>
                  <a:lnTo>
                    <a:pt x="1408115" y="2896532"/>
                  </a:lnTo>
                  <a:lnTo>
                    <a:pt x="1411928" y="2901593"/>
                  </a:lnTo>
                  <a:lnTo>
                    <a:pt x="1415740" y="2906655"/>
                  </a:lnTo>
                  <a:lnTo>
                    <a:pt x="1419552" y="2911716"/>
                  </a:lnTo>
                  <a:lnTo>
                    <a:pt x="1424000" y="2916778"/>
                  </a:lnTo>
                  <a:lnTo>
                    <a:pt x="1428447" y="2922156"/>
                  </a:lnTo>
                  <a:lnTo>
                    <a:pt x="1438296" y="2931963"/>
                  </a:lnTo>
                  <a:lnTo>
                    <a:pt x="1448780" y="2941453"/>
                  </a:lnTo>
                  <a:lnTo>
                    <a:pt x="1460852" y="2950311"/>
                  </a:lnTo>
                  <a:lnTo>
                    <a:pt x="1472924" y="2958852"/>
                  </a:lnTo>
                  <a:lnTo>
                    <a:pt x="1486267" y="2967394"/>
                  </a:lnTo>
                  <a:lnTo>
                    <a:pt x="1500563" y="2975619"/>
                  </a:lnTo>
                  <a:lnTo>
                    <a:pt x="1515494" y="2983211"/>
                  </a:lnTo>
                  <a:lnTo>
                    <a:pt x="1531061" y="2990487"/>
                  </a:lnTo>
                  <a:lnTo>
                    <a:pt x="1547263" y="2997763"/>
                  </a:lnTo>
                  <a:lnTo>
                    <a:pt x="1564101" y="3004723"/>
                  </a:lnTo>
                  <a:lnTo>
                    <a:pt x="1581574" y="3010734"/>
                  </a:lnTo>
                  <a:lnTo>
                    <a:pt x="1599682" y="3017061"/>
                  </a:lnTo>
                  <a:lnTo>
                    <a:pt x="1618108" y="3022755"/>
                  </a:lnTo>
                  <a:lnTo>
                    <a:pt x="1637170" y="3028133"/>
                  </a:lnTo>
                  <a:lnTo>
                    <a:pt x="1656866" y="3033195"/>
                  </a:lnTo>
                  <a:lnTo>
                    <a:pt x="1676881" y="3037940"/>
                  </a:lnTo>
                  <a:lnTo>
                    <a:pt x="1697213" y="3042369"/>
                  </a:lnTo>
                  <a:lnTo>
                    <a:pt x="1718180" y="3046481"/>
                  </a:lnTo>
                  <a:lnTo>
                    <a:pt x="1738830" y="3050277"/>
                  </a:lnTo>
                  <a:lnTo>
                    <a:pt x="1760116" y="3053757"/>
                  </a:lnTo>
                  <a:lnTo>
                    <a:pt x="1782036" y="3056604"/>
                  </a:lnTo>
                  <a:lnTo>
                    <a:pt x="1803639" y="3059135"/>
                  </a:lnTo>
                  <a:lnTo>
                    <a:pt x="1825877" y="3061666"/>
                  </a:lnTo>
                  <a:lnTo>
                    <a:pt x="1847798" y="3063564"/>
                  </a:lnTo>
                  <a:lnTo>
                    <a:pt x="1870036" y="3065146"/>
                  </a:lnTo>
                  <a:lnTo>
                    <a:pt x="1891957" y="3066411"/>
                  </a:lnTo>
                  <a:lnTo>
                    <a:pt x="1914513" y="3067360"/>
                  </a:lnTo>
                  <a:lnTo>
                    <a:pt x="1936751" y="3067993"/>
                  </a:lnTo>
                  <a:lnTo>
                    <a:pt x="1959307" y="3067993"/>
                  </a:lnTo>
                  <a:lnTo>
                    <a:pt x="1978051" y="3067993"/>
                  </a:lnTo>
                  <a:lnTo>
                    <a:pt x="1996794" y="3067360"/>
                  </a:lnTo>
                  <a:lnTo>
                    <a:pt x="2015538" y="3067044"/>
                  </a:lnTo>
                  <a:lnTo>
                    <a:pt x="2034599" y="3065779"/>
                  </a:lnTo>
                  <a:lnTo>
                    <a:pt x="2053025" y="3064830"/>
                  </a:lnTo>
                  <a:lnTo>
                    <a:pt x="2071769" y="3063564"/>
                  </a:lnTo>
                  <a:lnTo>
                    <a:pt x="2090513" y="3061982"/>
                  </a:lnTo>
                  <a:lnTo>
                    <a:pt x="2108621" y="3060084"/>
                  </a:lnTo>
                  <a:lnTo>
                    <a:pt x="2127365" y="3058186"/>
                  </a:lnTo>
                  <a:lnTo>
                    <a:pt x="2145473" y="3055655"/>
                  </a:lnTo>
                  <a:lnTo>
                    <a:pt x="2163581" y="3052808"/>
                  </a:lnTo>
                  <a:lnTo>
                    <a:pt x="2181372" y="3050277"/>
                  </a:lnTo>
                  <a:lnTo>
                    <a:pt x="2199163" y="3047114"/>
                  </a:lnTo>
                  <a:lnTo>
                    <a:pt x="2216318" y="3043950"/>
                  </a:lnTo>
                  <a:lnTo>
                    <a:pt x="2233473" y="3040471"/>
                  </a:lnTo>
                  <a:lnTo>
                    <a:pt x="2250311" y="3036358"/>
                  </a:lnTo>
                  <a:lnTo>
                    <a:pt x="2266830" y="3032562"/>
                  </a:lnTo>
                  <a:lnTo>
                    <a:pt x="2283668" y="3028133"/>
                  </a:lnTo>
                  <a:lnTo>
                    <a:pt x="2299235" y="3023704"/>
                  </a:lnTo>
                  <a:lnTo>
                    <a:pt x="2315119" y="3018642"/>
                  </a:lnTo>
                  <a:lnTo>
                    <a:pt x="2330051" y="3013897"/>
                  </a:lnTo>
                  <a:lnTo>
                    <a:pt x="2344982" y="3008519"/>
                  </a:lnTo>
                  <a:lnTo>
                    <a:pt x="2359278" y="3003141"/>
                  </a:lnTo>
                  <a:lnTo>
                    <a:pt x="2373574" y="2997447"/>
                  </a:lnTo>
                  <a:lnTo>
                    <a:pt x="2386917" y="2991753"/>
                  </a:lnTo>
                  <a:lnTo>
                    <a:pt x="2399942" y="2985426"/>
                  </a:lnTo>
                  <a:lnTo>
                    <a:pt x="2412650" y="2979099"/>
                  </a:lnTo>
                  <a:lnTo>
                    <a:pt x="2424722" y="2972455"/>
                  </a:lnTo>
                  <a:lnTo>
                    <a:pt x="2436159" y="2965179"/>
                  </a:lnTo>
                  <a:lnTo>
                    <a:pt x="2446961" y="2958220"/>
                  </a:lnTo>
                  <a:lnTo>
                    <a:pt x="2457444" y="2950627"/>
                  </a:lnTo>
                  <a:lnTo>
                    <a:pt x="2466975" y="2943351"/>
                  </a:lnTo>
                  <a:lnTo>
                    <a:pt x="2466975" y="3039838"/>
                  </a:lnTo>
                  <a:lnTo>
                    <a:pt x="2466657" y="3040471"/>
                  </a:lnTo>
                  <a:lnTo>
                    <a:pt x="2466340" y="3048063"/>
                  </a:lnTo>
                  <a:lnTo>
                    <a:pt x="2466022" y="3052808"/>
                  </a:lnTo>
                  <a:lnTo>
                    <a:pt x="2464751" y="3058186"/>
                  </a:lnTo>
                  <a:lnTo>
                    <a:pt x="2463480" y="3062615"/>
                  </a:lnTo>
                  <a:lnTo>
                    <a:pt x="2461892" y="3067993"/>
                  </a:lnTo>
                  <a:lnTo>
                    <a:pt x="2459986" y="3072422"/>
                  </a:lnTo>
                  <a:lnTo>
                    <a:pt x="2457444" y="3077167"/>
                  </a:lnTo>
                  <a:lnTo>
                    <a:pt x="2455220" y="3081912"/>
                  </a:lnTo>
                  <a:lnTo>
                    <a:pt x="2452361" y="3086658"/>
                  </a:lnTo>
                  <a:lnTo>
                    <a:pt x="2449184" y="3091403"/>
                  </a:lnTo>
                  <a:lnTo>
                    <a:pt x="2445690" y="3096148"/>
                  </a:lnTo>
                  <a:lnTo>
                    <a:pt x="2441878" y="3100893"/>
                  </a:lnTo>
                  <a:lnTo>
                    <a:pt x="2437748" y="3105322"/>
                  </a:lnTo>
                  <a:lnTo>
                    <a:pt x="2429170" y="3114180"/>
                  </a:lnTo>
                  <a:lnTo>
                    <a:pt x="2419322" y="3123038"/>
                  </a:lnTo>
                  <a:lnTo>
                    <a:pt x="2408202" y="3131579"/>
                  </a:lnTo>
                  <a:lnTo>
                    <a:pt x="2396130" y="3139804"/>
                  </a:lnTo>
                  <a:lnTo>
                    <a:pt x="2383423" y="3147713"/>
                  </a:lnTo>
                  <a:lnTo>
                    <a:pt x="2369127" y="3155622"/>
                  </a:lnTo>
                  <a:lnTo>
                    <a:pt x="2354195" y="3162898"/>
                  </a:lnTo>
                  <a:lnTo>
                    <a:pt x="2338311" y="3170490"/>
                  </a:lnTo>
                  <a:lnTo>
                    <a:pt x="2321791" y="3177134"/>
                  </a:lnTo>
                  <a:lnTo>
                    <a:pt x="2304636" y="3183777"/>
                  </a:lnTo>
                  <a:lnTo>
                    <a:pt x="2285892" y="3190104"/>
                  </a:lnTo>
                  <a:lnTo>
                    <a:pt x="2266830" y="3196431"/>
                  </a:lnTo>
                  <a:lnTo>
                    <a:pt x="2247134" y="3201809"/>
                  </a:lnTo>
                  <a:lnTo>
                    <a:pt x="2226802" y="3207503"/>
                  </a:lnTo>
                  <a:lnTo>
                    <a:pt x="2205516" y="3212248"/>
                  </a:lnTo>
                  <a:lnTo>
                    <a:pt x="2183278" y="3216677"/>
                  </a:lnTo>
                  <a:lnTo>
                    <a:pt x="2160722" y="3221106"/>
                  </a:lnTo>
                  <a:lnTo>
                    <a:pt x="2137848" y="3224586"/>
                  </a:lnTo>
                  <a:lnTo>
                    <a:pt x="2114340" y="3228382"/>
                  </a:lnTo>
                  <a:lnTo>
                    <a:pt x="2089877" y="3231229"/>
                  </a:lnTo>
                  <a:lnTo>
                    <a:pt x="2065415" y="3233760"/>
                  </a:lnTo>
                  <a:lnTo>
                    <a:pt x="2040000" y="3235975"/>
                  </a:lnTo>
                  <a:lnTo>
                    <a:pt x="2014267" y="3237556"/>
                  </a:lnTo>
                  <a:lnTo>
                    <a:pt x="1988217" y="3238822"/>
                  </a:lnTo>
                  <a:lnTo>
                    <a:pt x="1962166" y="3239771"/>
                  </a:lnTo>
                  <a:lnTo>
                    <a:pt x="1935480" y="3240087"/>
                  </a:lnTo>
                  <a:lnTo>
                    <a:pt x="1908159" y="3239771"/>
                  </a:lnTo>
                  <a:lnTo>
                    <a:pt x="1881155" y="3238822"/>
                  </a:lnTo>
                  <a:lnTo>
                    <a:pt x="1854469" y="3237556"/>
                  </a:lnTo>
                  <a:lnTo>
                    <a:pt x="1828419" y="3235658"/>
                  </a:lnTo>
                  <a:lnTo>
                    <a:pt x="1803004" y="3233760"/>
                  </a:lnTo>
                  <a:lnTo>
                    <a:pt x="1777588" y="3230913"/>
                  </a:lnTo>
                  <a:lnTo>
                    <a:pt x="1752809" y="3227750"/>
                  </a:lnTo>
                  <a:lnTo>
                    <a:pt x="1728664" y="3224270"/>
                  </a:lnTo>
                  <a:lnTo>
                    <a:pt x="1705155" y="3220474"/>
                  </a:lnTo>
                  <a:lnTo>
                    <a:pt x="1682282" y="3215728"/>
                  </a:lnTo>
                  <a:lnTo>
                    <a:pt x="1660043" y="3210983"/>
                  </a:lnTo>
                  <a:lnTo>
                    <a:pt x="1638440" y="3205921"/>
                  </a:lnTo>
                  <a:lnTo>
                    <a:pt x="1617791" y="3200227"/>
                  </a:lnTo>
                  <a:lnTo>
                    <a:pt x="1597776" y="3194533"/>
                  </a:lnTo>
                  <a:lnTo>
                    <a:pt x="1578397" y="3188206"/>
                  </a:lnTo>
                  <a:lnTo>
                    <a:pt x="1559653" y="3181563"/>
                  </a:lnTo>
                  <a:lnTo>
                    <a:pt x="1542498" y="3174287"/>
                  </a:lnTo>
                  <a:lnTo>
                    <a:pt x="1525343" y="3167327"/>
                  </a:lnTo>
                  <a:lnTo>
                    <a:pt x="1509776" y="3159734"/>
                  </a:lnTo>
                  <a:lnTo>
                    <a:pt x="1495162" y="3151826"/>
                  </a:lnTo>
                  <a:lnTo>
                    <a:pt x="1481184" y="3143601"/>
                  </a:lnTo>
                  <a:lnTo>
                    <a:pt x="1468159" y="3135376"/>
                  </a:lnTo>
                  <a:lnTo>
                    <a:pt x="1456404" y="3126834"/>
                  </a:lnTo>
                  <a:lnTo>
                    <a:pt x="1445603" y="3117660"/>
                  </a:lnTo>
                  <a:lnTo>
                    <a:pt x="1440837" y="3113547"/>
                  </a:lnTo>
                  <a:lnTo>
                    <a:pt x="1436390" y="3108802"/>
                  </a:lnTo>
                  <a:lnTo>
                    <a:pt x="1431942" y="3104373"/>
                  </a:lnTo>
                  <a:lnTo>
                    <a:pt x="1428130" y="3099628"/>
                  </a:lnTo>
                  <a:lnTo>
                    <a:pt x="1424318" y="3094883"/>
                  </a:lnTo>
                  <a:lnTo>
                    <a:pt x="1420823" y="3090138"/>
                  </a:lnTo>
                  <a:lnTo>
                    <a:pt x="1417646" y="3085392"/>
                  </a:lnTo>
                  <a:lnTo>
                    <a:pt x="1415105" y="3080331"/>
                  </a:lnTo>
                  <a:lnTo>
                    <a:pt x="1412563" y="3075585"/>
                  </a:lnTo>
                  <a:lnTo>
                    <a:pt x="1410339" y="3070524"/>
                  </a:lnTo>
                  <a:lnTo>
                    <a:pt x="1408115" y="3065779"/>
                  </a:lnTo>
                  <a:lnTo>
                    <a:pt x="1407162" y="3060717"/>
                  </a:lnTo>
                  <a:lnTo>
                    <a:pt x="1405892" y="3055655"/>
                  </a:lnTo>
                  <a:lnTo>
                    <a:pt x="1404621" y="3050594"/>
                  </a:lnTo>
                  <a:lnTo>
                    <a:pt x="1404303" y="3045532"/>
                  </a:lnTo>
                  <a:lnTo>
                    <a:pt x="1404303" y="3040471"/>
                  </a:lnTo>
                  <a:lnTo>
                    <a:pt x="1403350" y="3040471"/>
                  </a:lnTo>
                  <a:lnTo>
                    <a:pt x="1403350" y="2909186"/>
                  </a:lnTo>
                  <a:lnTo>
                    <a:pt x="1403350" y="2905389"/>
                  </a:lnTo>
                  <a:lnTo>
                    <a:pt x="1403985" y="2898113"/>
                  </a:lnTo>
                  <a:lnTo>
                    <a:pt x="1404938" y="2890837"/>
                  </a:lnTo>
                  <a:close/>
                  <a:moveTo>
                    <a:pt x="2609850" y="2805112"/>
                  </a:moveTo>
                  <a:lnTo>
                    <a:pt x="2613342" y="2810827"/>
                  </a:lnTo>
                  <a:lnTo>
                    <a:pt x="2617468" y="2816860"/>
                  </a:lnTo>
                  <a:lnTo>
                    <a:pt x="2621594" y="2822257"/>
                  </a:lnTo>
                  <a:lnTo>
                    <a:pt x="2626038" y="2828290"/>
                  </a:lnTo>
                  <a:lnTo>
                    <a:pt x="2631117" y="2833687"/>
                  </a:lnTo>
                  <a:lnTo>
                    <a:pt x="2635878" y="2839402"/>
                  </a:lnTo>
                  <a:lnTo>
                    <a:pt x="2641274" y="2844800"/>
                  </a:lnTo>
                  <a:lnTo>
                    <a:pt x="2646988" y="2850515"/>
                  </a:lnTo>
                  <a:lnTo>
                    <a:pt x="2658732" y="2860675"/>
                  </a:lnTo>
                  <a:lnTo>
                    <a:pt x="2671746" y="2870835"/>
                  </a:lnTo>
                  <a:lnTo>
                    <a:pt x="2685712" y="2880677"/>
                  </a:lnTo>
                  <a:lnTo>
                    <a:pt x="2700631" y="2889885"/>
                  </a:lnTo>
                  <a:lnTo>
                    <a:pt x="2715867" y="2898775"/>
                  </a:lnTo>
                  <a:lnTo>
                    <a:pt x="2732372" y="2907665"/>
                  </a:lnTo>
                  <a:lnTo>
                    <a:pt x="2749830" y="2915920"/>
                  </a:lnTo>
                  <a:lnTo>
                    <a:pt x="2767923" y="2923857"/>
                  </a:lnTo>
                  <a:lnTo>
                    <a:pt x="2786650" y="2931160"/>
                  </a:lnTo>
                  <a:lnTo>
                    <a:pt x="2805695" y="2938780"/>
                  </a:lnTo>
                  <a:lnTo>
                    <a:pt x="2826009" y="2945447"/>
                  </a:lnTo>
                  <a:lnTo>
                    <a:pt x="2846959" y="2951797"/>
                  </a:lnTo>
                  <a:lnTo>
                    <a:pt x="2867591" y="2957512"/>
                  </a:lnTo>
                  <a:lnTo>
                    <a:pt x="2889492" y="2963545"/>
                  </a:lnTo>
                  <a:lnTo>
                    <a:pt x="2912029" y="2968625"/>
                  </a:lnTo>
                  <a:lnTo>
                    <a:pt x="2934248" y="2973705"/>
                  </a:lnTo>
                  <a:lnTo>
                    <a:pt x="2957102" y="2978150"/>
                  </a:lnTo>
                  <a:lnTo>
                    <a:pt x="2980908" y="2982595"/>
                  </a:lnTo>
                  <a:lnTo>
                    <a:pt x="3004396" y="2986087"/>
                  </a:lnTo>
                  <a:lnTo>
                    <a:pt x="3028203" y="2989580"/>
                  </a:lnTo>
                  <a:lnTo>
                    <a:pt x="3052644" y="2992437"/>
                  </a:lnTo>
                  <a:lnTo>
                    <a:pt x="3077084" y="2994977"/>
                  </a:lnTo>
                  <a:lnTo>
                    <a:pt x="3101525" y="2997200"/>
                  </a:lnTo>
                  <a:lnTo>
                    <a:pt x="3125966" y="2999105"/>
                  </a:lnTo>
                  <a:lnTo>
                    <a:pt x="3150725" y="3000375"/>
                  </a:lnTo>
                  <a:lnTo>
                    <a:pt x="3175800" y="3001327"/>
                  </a:lnTo>
                  <a:lnTo>
                    <a:pt x="3200559" y="3001962"/>
                  </a:lnTo>
                  <a:lnTo>
                    <a:pt x="3225317" y="3002280"/>
                  </a:lnTo>
                  <a:lnTo>
                    <a:pt x="3246266" y="3002280"/>
                  </a:lnTo>
                  <a:lnTo>
                    <a:pt x="3267216" y="3001962"/>
                  </a:lnTo>
                  <a:lnTo>
                    <a:pt x="3288165" y="3001010"/>
                  </a:lnTo>
                  <a:lnTo>
                    <a:pt x="3308797" y="2999740"/>
                  </a:lnTo>
                  <a:lnTo>
                    <a:pt x="3329429" y="2998787"/>
                  </a:lnTo>
                  <a:lnTo>
                    <a:pt x="3350378" y="2997200"/>
                  </a:lnTo>
                  <a:lnTo>
                    <a:pt x="3371010" y="2995612"/>
                  </a:lnTo>
                  <a:lnTo>
                    <a:pt x="3391325" y="2993707"/>
                  </a:lnTo>
                  <a:lnTo>
                    <a:pt x="3411957" y="2991167"/>
                  </a:lnTo>
                  <a:lnTo>
                    <a:pt x="3431954" y="2988310"/>
                  </a:lnTo>
                  <a:lnTo>
                    <a:pt x="3451951" y="2985770"/>
                  </a:lnTo>
                  <a:lnTo>
                    <a:pt x="3471948" y="2982595"/>
                  </a:lnTo>
                  <a:lnTo>
                    <a:pt x="3491628" y="2979102"/>
                  </a:lnTo>
                  <a:lnTo>
                    <a:pt x="3510990" y="2975292"/>
                  </a:lnTo>
                  <a:lnTo>
                    <a:pt x="3530035" y="2971482"/>
                  </a:lnTo>
                  <a:lnTo>
                    <a:pt x="3548763" y="2967037"/>
                  </a:lnTo>
                  <a:lnTo>
                    <a:pt x="3567173" y="2962275"/>
                  </a:lnTo>
                  <a:lnTo>
                    <a:pt x="3585265" y="2957512"/>
                  </a:lnTo>
                  <a:lnTo>
                    <a:pt x="3603041" y="2953067"/>
                  </a:lnTo>
                  <a:lnTo>
                    <a:pt x="3620498" y="2947352"/>
                  </a:lnTo>
                  <a:lnTo>
                    <a:pt x="3637004" y="2941955"/>
                  </a:lnTo>
                  <a:lnTo>
                    <a:pt x="3653510" y="2935922"/>
                  </a:lnTo>
                  <a:lnTo>
                    <a:pt x="3669698" y="2929890"/>
                  </a:lnTo>
                  <a:lnTo>
                    <a:pt x="3685251" y="2923857"/>
                  </a:lnTo>
                  <a:lnTo>
                    <a:pt x="3700170" y="2916872"/>
                  </a:lnTo>
                  <a:lnTo>
                    <a:pt x="3714770" y="2909887"/>
                  </a:lnTo>
                  <a:lnTo>
                    <a:pt x="3728419" y="2902902"/>
                  </a:lnTo>
                  <a:lnTo>
                    <a:pt x="3741751" y="2895282"/>
                  </a:lnTo>
                  <a:lnTo>
                    <a:pt x="3754765" y="2887980"/>
                  </a:lnTo>
                  <a:lnTo>
                    <a:pt x="3767144" y="2880042"/>
                  </a:lnTo>
                  <a:lnTo>
                    <a:pt x="3778571" y="2871787"/>
                  </a:lnTo>
                  <a:lnTo>
                    <a:pt x="3789363" y="2863532"/>
                  </a:lnTo>
                  <a:lnTo>
                    <a:pt x="3789363" y="2971165"/>
                  </a:lnTo>
                  <a:lnTo>
                    <a:pt x="3788728" y="2971482"/>
                  </a:lnTo>
                  <a:lnTo>
                    <a:pt x="3788728" y="2975927"/>
                  </a:lnTo>
                  <a:lnTo>
                    <a:pt x="3788411" y="2980055"/>
                  </a:lnTo>
                  <a:lnTo>
                    <a:pt x="3787776" y="2985770"/>
                  </a:lnTo>
                  <a:lnTo>
                    <a:pt x="3786506" y="2991167"/>
                  </a:lnTo>
                  <a:lnTo>
                    <a:pt x="3785237" y="2996247"/>
                  </a:lnTo>
                  <a:lnTo>
                    <a:pt x="3783332" y="3001962"/>
                  </a:lnTo>
                  <a:lnTo>
                    <a:pt x="3781428" y="3007360"/>
                  </a:lnTo>
                  <a:lnTo>
                    <a:pt x="3778571" y="3012758"/>
                  </a:lnTo>
                  <a:lnTo>
                    <a:pt x="3775714" y="3018155"/>
                  </a:lnTo>
                  <a:lnTo>
                    <a:pt x="3772540" y="3023235"/>
                  </a:lnTo>
                  <a:lnTo>
                    <a:pt x="3769048" y="3028633"/>
                  </a:lnTo>
                  <a:lnTo>
                    <a:pt x="3765557" y="3033713"/>
                  </a:lnTo>
                  <a:lnTo>
                    <a:pt x="3761113" y="3038793"/>
                  </a:lnTo>
                  <a:lnTo>
                    <a:pt x="3756987" y="3043555"/>
                  </a:lnTo>
                  <a:lnTo>
                    <a:pt x="3752226" y="3048635"/>
                  </a:lnTo>
                  <a:lnTo>
                    <a:pt x="3747147" y="3054033"/>
                  </a:lnTo>
                  <a:lnTo>
                    <a:pt x="3741433" y="3058795"/>
                  </a:lnTo>
                  <a:lnTo>
                    <a:pt x="3736037" y="3063240"/>
                  </a:lnTo>
                  <a:lnTo>
                    <a:pt x="3723658" y="3072765"/>
                  </a:lnTo>
                  <a:lnTo>
                    <a:pt x="3710327" y="3082290"/>
                  </a:lnTo>
                  <a:lnTo>
                    <a:pt x="3696043" y="3090863"/>
                  </a:lnTo>
                  <a:lnTo>
                    <a:pt x="3680490" y="3099753"/>
                  </a:lnTo>
                  <a:lnTo>
                    <a:pt x="3663667" y="3108325"/>
                  </a:lnTo>
                  <a:lnTo>
                    <a:pt x="3646526" y="3116263"/>
                  </a:lnTo>
                  <a:lnTo>
                    <a:pt x="3627799" y="3124200"/>
                  </a:lnTo>
                  <a:lnTo>
                    <a:pt x="3608754" y="3131503"/>
                  </a:lnTo>
                  <a:lnTo>
                    <a:pt x="3588122" y="3138170"/>
                  </a:lnTo>
                  <a:lnTo>
                    <a:pt x="3566855" y="3145155"/>
                  </a:lnTo>
                  <a:lnTo>
                    <a:pt x="3544636" y="3151188"/>
                  </a:lnTo>
                  <a:lnTo>
                    <a:pt x="3522417" y="3157538"/>
                  </a:lnTo>
                  <a:lnTo>
                    <a:pt x="3498611" y="3163253"/>
                  </a:lnTo>
                  <a:lnTo>
                    <a:pt x="3474170" y="3168333"/>
                  </a:lnTo>
                  <a:lnTo>
                    <a:pt x="3449412" y="3172778"/>
                  </a:lnTo>
                  <a:lnTo>
                    <a:pt x="3423701" y="3176905"/>
                  </a:lnTo>
                  <a:lnTo>
                    <a:pt x="3397356" y="3181033"/>
                  </a:lnTo>
                  <a:lnTo>
                    <a:pt x="3370376" y="3184208"/>
                  </a:lnTo>
                  <a:lnTo>
                    <a:pt x="3343395" y="3187383"/>
                  </a:lnTo>
                  <a:lnTo>
                    <a:pt x="3315146" y="3189605"/>
                  </a:lnTo>
                  <a:lnTo>
                    <a:pt x="3286896" y="3191193"/>
                  </a:lnTo>
                  <a:lnTo>
                    <a:pt x="3258011" y="3192780"/>
                  </a:lnTo>
                  <a:lnTo>
                    <a:pt x="3228491" y="3193415"/>
                  </a:lnTo>
                  <a:lnTo>
                    <a:pt x="3198972" y="3194050"/>
                  </a:lnTo>
                  <a:lnTo>
                    <a:pt x="3168500" y="3193415"/>
                  </a:lnTo>
                  <a:lnTo>
                    <a:pt x="3138663" y="3192780"/>
                  </a:lnTo>
                  <a:lnTo>
                    <a:pt x="3109143" y="3191193"/>
                  </a:lnTo>
                  <a:lnTo>
                    <a:pt x="3080259" y="3189288"/>
                  </a:lnTo>
                  <a:lnTo>
                    <a:pt x="3051374" y="3186748"/>
                  </a:lnTo>
                  <a:lnTo>
                    <a:pt x="3023441" y="3183573"/>
                  </a:lnTo>
                  <a:lnTo>
                    <a:pt x="2996144" y="3180080"/>
                  </a:lnTo>
                  <a:lnTo>
                    <a:pt x="2969481" y="3176270"/>
                  </a:lnTo>
                  <a:lnTo>
                    <a:pt x="2943453" y="3171825"/>
                  </a:lnTo>
                  <a:lnTo>
                    <a:pt x="2917742" y="3167063"/>
                  </a:lnTo>
                  <a:lnTo>
                    <a:pt x="2892984" y="3161665"/>
                  </a:lnTo>
                  <a:lnTo>
                    <a:pt x="2869178" y="3155633"/>
                  </a:lnTo>
                  <a:lnTo>
                    <a:pt x="2846007" y="3149918"/>
                  </a:lnTo>
                  <a:lnTo>
                    <a:pt x="2823470" y="3142933"/>
                  </a:lnTo>
                  <a:lnTo>
                    <a:pt x="2802203" y="3135948"/>
                  </a:lnTo>
                  <a:lnTo>
                    <a:pt x="2781889" y="3128328"/>
                  </a:lnTo>
                  <a:lnTo>
                    <a:pt x="2762527" y="3121025"/>
                  </a:lnTo>
                  <a:lnTo>
                    <a:pt x="2743799" y="3112770"/>
                  </a:lnTo>
                  <a:lnTo>
                    <a:pt x="2726024" y="3104515"/>
                  </a:lnTo>
                  <a:lnTo>
                    <a:pt x="2709518" y="3095625"/>
                  </a:lnTo>
                  <a:lnTo>
                    <a:pt x="2694600" y="3086735"/>
                  </a:lnTo>
                  <a:lnTo>
                    <a:pt x="2679999" y="3077210"/>
                  </a:lnTo>
                  <a:lnTo>
                    <a:pt x="2666985" y="3067685"/>
                  </a:lnTo>
                  <a:lnTo>
                    <a:pt x="2660954" y="3062923"/>
                  </a:lnTo>
                  <a:lnTo>
                    <a:pt x="2655240" y="3057843"/>
                  </a:lnTo>
                  <a:lnTo>
                    <a:pt x="2650162" y="3052763"/>
                  </a:lnTo>
                  <a:lnTo>
                    <a:pt x="2645083" y="3048000"/>
                  </a:lnTo>
                  <a:lnTo>
                    <a:pt x="2639687" y="3042603"/>
                  </a:lnTo>
                  <a:lnTo>
                    <a:pt x="2635561" y="3037205"/>
                  </a:lnTo>
                  <a:lnTo>
                    <a:pt x="2631434" y="3032125"/>
                  </a:lnTo>
                  <a:lnTo>
                    <a:pt x="2627625" y="3027045"/>
                  </a:lnTo>
                  <a:lnTo>
                    <a:pt x="2624134" y="3021648"/>
                  </a:lnTo>
                  <a:lnTo>
                    <a:pt x="2620960" y="3015933"/>
                  </a:lnTo>
                  <a:lnTo>
                    <a:pt x="2618103" y="3010535"/>
                  </a:lnTo>
                  <a:lnTo>
                    <a:pt x="2615881" y="3005137"/>
                  </a:lnTo>
                  <a:lnTo>
                    <a:pt x="2613659" y="2999422"/>
                  </a:lnTo>
                  <a:lnTo>
                    <a:pt x="2612072" y="2994025"/>
                  </a:lnTo>
                  <a:lnTo>
                    <a:pt x="2610485" y="2988310"/>
                  </a:lnTo>
                  <a:lnTo>
                    <a:pt x="2609850" y="2982912"/>
                  </a:lnTo>
                  <a:lnTo>
                    <a:pt x="2609215" y="2976880"/>
                  </a:lnTo>
                  <a:lnTo>
                    <a:pt x="2609215" y="2971482"/>
                  </a:lnTo>
                  <a:lnTo>
                    <a:pt x="2608580" y="2971482"/>
                  </a:lnTo>
                  <a:lnTo>
                    <a:pt x="2608580" y="2825115"/>
                  </a:lnTo>
                  <a:lnTo>
                    <a:pt x="2608263" y="2821305"/>
                  </a:lnTo>
                  <a:lnTo>
                    <a:pt x="2608580" y="2812732"/>
                  </a:lnTo>
                  <a:lnTo>
                    <a:pt x="2609850" y="2805112"/>
                  </a:lnTo>
                  <a:close/>
                  <a:moveTo>
                    <a:pt x="3151360" y="2793804"/>
                  </a:moveTo>
                  <a:lnTo>
                    <a:pt x="3151360" y="2908645"/>
                  </a:lnTo>
                  <a:lnTo>
                    <a:pt x="3174848" y="2908962"/>
                  </a:lnTo>
                  <a:lnTo>
                    <a:pt x="3198972" y="2909280"/>
                  </a:lnTo>
                  <a:lnTo>
                    <a:pt x="3231983" y="2908962"/>
                  </a:lnTo>
                  <a:lnTo>
                    <a:pt x="3231983" y="2794121"/>
                  </a:lnTo>
                  <a:lnTo>
                    <a:pt x="3198972" y="2794755"/>
                  </a:lnTo>
                  <a:lnTo>
                    <a:pt x="3174848" y="2794121"/>
                  </a:lnTo>
                  <a:lnTo>
                    <a:pt x="3151360" y="2793804"/>
                  </a:lnTo>
                  <a:close/>
                  <a:moveTo>
                    <a:pt x="2989478" y="2779528"/>
                  </a:moveTo>
                  <a:lnTo>
                    <a:pt x="2989478" y="2894687"/>
                  </a:lnTo>
                  <a:lnTo>
                    <a:pt x="3009158" y="2897542"/>
                  </a:lnTo>
                  <a:lnTo>
                    <a:pt x="3029472" y="2899762"/>
                  </a:lnTo>
                  <a:lnTo>
                    <a:pt x="3049469" y="2902300"/>
                  </a:lnTo>
                  <a:lnTo>
                    <a:pt x="3070419" y="2903887"/>
                  </a:lnTo>
                  <a:lnTo>
                    <a:pt x="3070419" y="2789045"/>
                  </a:lnTo>
                  <a:lnTo>
                    <a:pt x="3049469" y="2787142"/>
                  </a:lnTo>
                  <a:lnTo>
                    <a:pt x="3029472" y="2784921"/>
                  </a:lnTo>
                  <a:lnTo>
                    <a:pt x="3009158" y="2782383"/>
                  </a:lnTo>
                  <a:lnTo>
                    <a:pt x="2989478" y="2779528"/>
                  </a:lnTo>
                  <a:close/>
                  <a:moveTo>
                    <a:pt x="2827597" y="2743045"/>
                  </a:moveTo>
                  <a:lnTo>
                    <a:pt x="2827597" y="2859790"/>
                  </a:lnTo>
                  <a:lnTo>
                    <a:pt x="2846959" y="2865500"/>
                  </a:lnTo>
                  <a:lnTo>
                    <a:pt x="2866956" y="2870576"/>
                  </a:lnTo>
                  <a:lnTo>
                    <a:pt x="2887588" y="2875969"/>
                  </a:lnTo>
                  <a:lnTo>
                    <a:pt x="2908220" y="2880411"/>
                  </a:lnTo>
                  <a:lnTo>
                    <a:pt x="2908220" y="2764618"/>
                  </a:lnTo>
                  <a:lnTo>
                    <a:pt x="2887588" y="2759542"/>
                  </a:lnTo>
                  <a:lnTo>
                    <a:pt x="2866956" y="2754466"/>
                  </a:lnTo>
                  <a:lnTo>
                    <a:pt x="2846959" y="2748755"/>
                  </a:lnTo>
                  <a:lnTo>
                    <a:pt x="2827597" y="2743045"/>
                  </a:lnTo>
                  <a:close/>
                  <a:moveTo>
                    <a:pt x="1998663" y="2711450"/>
                  </a:moveTo>
                  <a:lnTo>
                    <a:pt x="2032589" y="2718179"/>
                  </a:lnTo>
                  <a:lnTo>
                    <a:pt x="2039311" y="2719781"/>
                  </a:lnTo>
                  <a:lnTo>
                    <a:pt x="2045072" y="2721383"/>
                  </a:lnTo>
                  <a:lnTo>
                    <a:pt x="2050513" y="2723306"/>
                  </a:lnTo>
                  <a:lnTo>
                    <a:pt x="2054674" y="2725228"/>
                  </a:lnTo>
                  <a:lnTo>
                    <a:pt x="2058834" y="2727791"/>
                  </a:lnTo>
                  <a:lnTo>
                    <a:pt x="2062675" y="2730034"/>
                  </a:lnTo>
                  <a:lnTo>
                    <a:pt x="2069716" y="2735161"/>
                  </a:lnTo>
                  <a:lnTo>
                    <a:pt x="2072597" y="2738045"/>
                  </a:lnTo>
                  <a:lnTo>
                    <a:pt x="2074517" y="2740287"/>
                  </a:lnTo>
                  <a:lnTo>
                    <a:pt x="2076118" y="2742851"/>
                  </a:lnTo>
                  <a:lnTo>
                    <a:pt x="2077398" y="2745734"/>
                  </a:lnTo>
                  <a:lnTo>
                    <a:pt x="2078038" y="2747977"/>
                  </a:lnTo>
                  <a:lnTo>
                    <a:pt x="2078038" y="2750861"/>
                  </a:lnTo>
                  <a:lnTo>
                    <a:pt x="2077718" y="2753104"/>
                  </a:lnTo>
                  <a:lnTo>
                    <a:pt x="2077078" y="2755988"/>
                  </a:lnTo>
                  <a:lnTo>
                    <a:pt x="2075478" y="2758231"/>
                  </a:lnTo>
                  <a:lnTo>
                    <a:pt x="2073877" y="2760794"/>
                  </a:lnTo>
                  <a:lnTo>
                    <a:pt x="2071317" y="2763037"/>
                  </a:lnTo>
                  <a:lnTo>
                    <a:pt x="2068756" y="2764959"/>
                  </a:lnTo>
                  <a:lnTo>
                    <a:pt x="2065876" y="2767522"/>
                  </a:lnTo>
                  <a:lnTo>
                    <a:pt x="2062355" y="2769445"/>
                  </a:lnTo>
                  <a:lnTo>
                    <a:pt x="2058194" y="2771047"/>
                  </a:lnTo>
                  <a:lnTo>
                    <a:pt x="2054354" y="2772649"/>
                  </a:lnTo>
                  <a:lnTo>
                    <a:pt x="2048272" y="2774572"/>
                  </a:lnTo>
                  <a:lnTo>
                    <a:pt x="2041871" y="2776174"/>
                  </a:lnTo>
                  <a:lnTo>
                    <a:pt x="2035790" y="2777776"/>
                  </a:lnTo>
                  <a:lnTo>
                    <a:pt x="2028429" y="2779057"/>
                  </a:lnTo>
                  <a:lnTo>
                    <a:pt x="2014026" y="2780659"/>
                  </a:lnTo>
                  <a:lnTo>
                    <a:pt x="1998663" y="2781300"/>
                  </a:lnTo>
                  <a:lnTo>
                    <a:pt x="1998663" y="2711450"/>
                  </a:lnTo>
                  <a:close/>
                  <a:moveTo>
                    <a:pt x="3717945" y="2699583"/>
                  </a:moveTo>
                  <a:lnTo>
                    <a:pt x="3711914" y="2703073"/>
                  </a:lnTo>
                  <a:lnTo>
                    <a:pt x="3704931" y="2707197"/>
                  </a:lnTo>
                  <a:lnTo>
                    <a:pt x="3696678" y="2710686"/>
                  </a:lnTo>
                  <a:lnTo>
                    <a:pt x="3688425" y="2714493"/>
                  </a:lnTo>
                  <a:lnTo>
                    <a:pt x="3671285" y="2721155"/>
                  </a:lnTo>
                  <a:lnTo>
                    <a:pt x="3656684" y="2726866"/>
                  </a:lnTo>
                  <a:lnTo>
                    <a:pt x="3656684" y="2827749"/>
                  </a:lnTo>
                  <a:lnTo>
                    <a:pt x="3665254" y="2823307"/>
                  </a:lnTo>
                  <a:lnTo>
                    <a:pt x="3674142" y="2818549"/>
                  </a:lnTo>
                  <a:lnTo>
                    <a:pt x="3682394" y="2813790"/>
                  </a:lnTo>
                  <a:lnTo>
                    <a:pt x="3690647" y="2808714"/>
                  </a:lnTo>
                  <a:lnTo>
                    <a:pt x="3698582" y="2803321"/>
                  </a:lnTo>
                  <a:lnTo>
                    <a:pt x="3705566" y="2798245"/>
                  </a:lnTo>
                  <a:lnTo>
                    <a:pt x="3711914" y="2792535"/>
                  </a:lnTo>
                  <a:lnTo>
                    <a:pt x="3717945" y="2787776"/>
                  </a:lnTo>
                  <a:lnTo>
                    <a:pt x="3717945" y="2699583"/>
                  </a:lnTo>
                  <a:close/>
                  <a:moveTo>
                    <a:pt x="2490788" y="2694304"/>
                  </a:moveTo>
                  <a:lnTo>
                    <a:pt x="2490788" y="2826893"/>
                  </a:lnTo>
                  <a:lnTo>
                    <a:pt x="2490471" y="2827210"/>
                  </a:lnTo>
                  <a:lnTo>
                    <a:pt x="2489836" y="2835140"/>
                  </a:lnTo>
                  <a:lnTo>
                    <a:pt x="2489519" y="2839898"/>
                  </a:lnTo>
                  <a:lnTo>
                    <a:pt x="2488250" y="2844973"/>
                  </a:lnTo>
                  <a:lnTo>
                    <a:pt x="2487298" y="2849731"/>
                  </a:lnTo>
                  <a:lnTo>
                    <a:pt x="2485711" y="2854807"/>
                  </a:lnTo>
                  <a:lnTo>
                    <a:pt x="2483490" y="2859565"/>
                  </a:lnTo>
                  <a:lnTo>
                    <a:pt x="2481269" y="2864323"/>
                  </a:lnTo>
                  <a:lnTo>
                    <a:pt x="2479048" y="2869080"/>
                  </a:lnTo>
                  <a:lnTo>
                    <a:pt x="2475874" y="2873838"/>
                  </a:lnTo>
                  <a:lnTo>
                    <a:pt x="2472701" y="2878279"/>
                  </a:lnTo>
                  <a:lnTo>
                    <a:pt x="2469528" y="2883037"/>
                  </a:lnTo>
                  <a:lnTo>
                    <a:pt x="2465403" y="2887795"/>
                  </a:lnTo>
                  <a:lnTo>
                    <a:pt x="2461595" y="2892236"/>
                  </a:lnTo>
                  <a:lnTo>
                    <a:pt x="2453028" y="2901435"/>
                  </a:lnTo>
                  <a:lnTo>
                    <a:pt x="2443191" y="2909999"/>
                  </a:lnTo>
                  <a:lnTo>
                    <a:pt x="2432086" y="2918563"/>
                  </a:lnTo>
                  <a:lnTo>
                    <a:pt x="2419710" y="2926811"/>
                  </a:lnTo>
                  <a:lnTo>
                    <a:pt x="2406701" y="2934740"/>
                  </a:lnTo>
                  <a:lnTo>
                    <a:pt x="2393056" y="2942670"/>
                  </a:lnTo>
                  <a:lnTo>
                    <a:pt x="2378143" y="2950283"/>
                  </a:lnTo>
                  <a:lnTo>
                    <a:pt x="2362277" y="2957579"/>
                  </a:lnTo>
                  <a:lnTo>
                    <a:pt x="2345777" y="2964240"/>
                  </a:lnTo>
                  <a:lnTo>
                    <a:pt x="2328325" y="2970901"/>
                  </a:lnTo>
                  <a:lnTo>
                    <a:pt x="2309921" y="2977245"/>
                  </a:lnTo>
                  <a:lnTo>
                    <a:pt x="2290882" y="2983589"/>
                  </a:lnTo>
                  <a:lnTo>
                    <a:pt x="2270892" y="2989298"/>
                  </a:lnTo>
                  <a:lnTo>
                    <a:pt x="2250267" y="2994691"/>
                  </a:lnTo>
                  <a:lnTo>
                    <a:pt x="2229324" y="2999449"/>
                  </a:lnTo>
                  <a:lnTo>
                    <a:pt x="2207430" y="3004207"/>
                  </a:lnTo>
                  <a:lnTo>
                    <a:pt x="2184901" y="3008330"/>
                  </a:lnTo>
                  <a:lnTo>
                    <a:pt x="2162054" y="3012137"/>
                  </a:lnTo>
                  <a:lnTo>
                    <a:pt x="2138256" y="3015626"/>
                  </a:lnTo>
                  <a:lnTo>
                    <a:pt x="2113823" y="3018798"/>
                  </a:lnTo>
                  <a:lnTo>
                    <a:pt x="2089390" y="3021018"/>
                  </a:lnTo>
                  <a:lnTo>
                    <a:pt x="2064323" y="3023556"/>
                  </a:lnTo>
                  <a:lnTo>
                    <a:pt x="2038621" y="3025142"/>
                  </a:lnTo>
                  <a:lnTo>
                    <a:pt x="2012601" y="3026093"/>
                  </a:lnTo>
                  <a:lnTo>
                    <a:pt x="1986582" y="3027045"/>
                  </a:lnTo>
                  <a:lnTo>
                    <a:pt x="1959928" y="3027362"/>
                  </a:lnTo>
                  <a:lnTo>
                    <a:pt x="1932639" y="3027045"/>
                  </a:lnTo>
                  <a:lnTo>
                    <a:pt x="1905350" y="3026093"/>
                  </a:lnTo>
                  <a:lnTo>
                    <a:pt x="1879014" y="3025142"/>
                  </a:lnTo>
                  <a:lnTo>
                    <a:pt x="1852994" y="3022921"/>
                  </a:lnTo>
                  <a:lnTo>
                    <a:pt x="1827292" y="3021018"/>
                  </a:lnTo>
                  <a:lnTo>
                    <a:pt x="1802224" y="3018481"/>
                  </a:lnTo>
                  <a:lnTo>
                    <a:pt x="1777157" y="3015309"/>
                  </a:lnTo>
                  <a:lnTo>
                    <a:pt x="1753359" y="3011502"/>
                  </a:lnTo>
                  <a:lnTo>
                    <a:pt x="1729560" y="3007379"/>
                  </a:lnTo>
                  <a:lnTo>
                    <a:pt x="1706714" y="3002938"/>
                  </a:lnTo>
                  <a:lnTo>
                    <a:pt x="1684502" y="2998180"/>
                  </a:lnTo>
                  <a:lnTo>
                    <a:pt x="1662925" y="2993105"/>
                  </a:lnTo>
                  <a:lnTo>
                    <a:pt x="1641983" y="2987712"/>
                  </a:lnTo>
                  <a:lnTo>
                    <a:pt x="1622309" y="2981686"/>
                  </a:lnTo>
                  <a:lnTo>
                    <a:pt x="1602953" y="2975342"/>
                  </a:lnTo>
                  <a:lnTo>
                    <a:pt x="1584549" y="2968681"/>
                  </a:lnTo>
                  <a:lnTo>
                    <a:pt x="1566780" y="2961702"/>
                  </a:lnTo>
                  <a:lnTo>
                    <a:pt x="1550280" y="2954407"/>
                  </a:lnTo>
                  <a:lnTo>
                    <a:pt x="1534414" y="2947111"/>
                  </a:lnTo>
                  <a:lnTo>
                    <a:pt x="1519501" y="2939181"/>
                  </a:lnTo>
                  <a:lnTo>
                    <a:pt x="1505539" y="2930934"/>
                  </a:lnTo>
                  <a:lnTo>
                    <a:pt x="1493164" y="2922687"/>
                  </a:lnTo>
                  <a:lnTo>
                    <a:pt x="1481106" y="2913805"/>
                  </a:lnTo>
                  <a:lnTo>
                    <a:pt x="1470635" y="2904924"/>
                  </a:lnTo>
                  <a:lnTo>
                    <a:pt x="1465875" y="2900483"/>
                  </a:lnTo>
                  <a:lnTo>
                    <a:pt x="1461116" y="2895725"/>
                  </a:lnTo>
                  <a:lnTo>
                    <a:pt x="1456673" y="2891284"/>
                  </a:lnTo>
                  <a:lnTo>
                    <a:pt x="1452866" y="2886844"/>
                  </a:lnTo>
                  <a:lnTo>
                    <a:pt x="1449375" y="2882086"/>
                  </a:lnTo>
                  <a:lnTo>
                    <a:pt x="1445885" y="2877328"/>
                  </a:lnTo>
                  <a:lnTo>
                    <a:pt x="1442712" y="2872252"/>
                  </a:lnTo>
                  <a:lnTo>
                    <a:pt x="1439856" y="2867494"/>
                  </a:lnTo>
                  <a:lnTo>
                    <a:pt x="1437000" y="2862737"/>
                  </a:lnTo>
                  <a:lnTo>
                    <a:pt x="1435096" y="2857661"/>
                  </a:lnTo>
                  <a:lnTo>
                    <a:pt x="1433192" y="2852269"/>
                  </a:lnTo>
                  <a:lnTo>
                    <a:pt x="1431606" y="2847828"/>
                  </a:lnTo>
                  <a:lnTo>
                    <a:pt x="1430337" y="2842436"/>
                  </a:lnTo>
                  <a:lnTo>
                    <a:pt x="1429702" y="2837361"/>
                  </a:lnTo>
                  <a:lnTo>
                    <a:pt x="1429385" y="2832286"/>
                  </a:lnTo>
                  <a:lnTo>
                    <a:pt x="1428750" y="2827210"/>
                  </a:lnTo>
                  <a:lnTo>
                    <a:pt x="1428750" y="2700014"/>
                  </a:lnTo>
                  <a:lnTo>
                    <a:pt x="1429702" y="2705406"/>
                  </a:lnTo>
                  <a:lnTo>
                    <a:pt x="1430654" y="2711433"/>
                  </a:lnTo>
                  <a:lnTo>
                    <a:pt x="1432240" y="2716825"/>
                  </a:lnTo>
                  <a:lnTo>
                    <a:pt x="1434462" y="2722218"/>
                  </a:lnTo>
                  <a:lnTo>
                    <a:pt x="1436683" y="2728245"/>
                  </a:lnTo>
                  <a:lnTo>
                    <a:pt x="1439539" y="2733320"/>
                  </a:lnTo>
                  <a:lnTo>
                    <a:pt x="1442712" y="2739029"/>
                  </a:lnTo>
                  <a:lnTo>
                    <a:pt x="1446202" y="2744422"/>
                  </a:lnTo>
                  <a:lnTo>
                    <a:pt x="1449692" y="2749497"/>
                  </a:lnTo>
                  <a:lnTo>
                    <a:pt x="1454135" y="2755206"/>
                  </a:lnTo>
                  <a:lnTo>
                    <a:pt x="1458894" y="2760282"/>
                  </a:lnTo>
                  <a:lnTo>
                    <a:pt x="1463654" y="2765357"/>
                  </a:lnTo>
                  <a:lnTo>
                    <a:pt x="1468731" y="2770432"/>
                  </a:lnTo>
                  <a:lnTo>
                    <a:pt x="1474125" y="2775507"/>
                  </a:lnTo>
                  <a:lnTo>
                    <a:pt x="1480154" y="2780265"/>
                  </a:lnTo>
                  <a:lnTo>
                    <a:pt x="1480154" y="2879231"/>
                  </a:lnTo>
                  <a:lnTo>
                    <a:pt x="1482375" y="2882086"/>
                  </a:lnTo>
                  <a:lnTo>
                    <a:pt x="1484914" y="2884623"/>
                  </a:lnTo>
                  <a:lnTo>
                    <a:pt x="1491895" y="2890650"/>
                  </a:lnTo>
                  <a:lnTo>
                    <a:pt x="1500145" y="2896994"/>
                  </a:lnTo>
                  <a:lnTo>
                    <a:pt x="1509664" y="2903338"/>
                  </a:lnTo>
                  <a:lnTo>
                    <a:pt x="1519818" y="2909682"/>
                  </a:lnTo>
                  <a:lnTo>
                    <a:pt x="1530924" y="2915709"/>
                  </a:lnTo>
                  <a:lnTo>
                    <a:pt x="1542030" y="2921735"/>
                  </a:lnTo>
                  <a:lnTo>
                    <a:pt x="1553136" y="2926811"/>
                  </a:lnTo>
                  <a:lnTo>
                    <a:pt x="1553136" y="2824673"/>
                  </a:lnTo>
                  <a:lnTo>
                    <a:pt x="1569953" y="2832286"/>
                  </a:lnTo>
                  <a:lnTo>
                    <a:pt x="1587723" y="2839264"/>
                  </a:lnTo>
                  <a:lnTo>
                    <a:pt x="1606127" y="2846242"/>
                  </a:lnTo>
                  <a:lnTo>
                    <a:pt x="1625482" y="2852269"/>
                  </a:lnTo>
                  <a:lnTo>
                    <a:pt x="1625482" y="2953772"/>
                  </a:lnTo>
                  <a:lnTo>
                    <a:pt x="1642935" y="2958847"/>
                  </a:lnTo>
                  <a:lnTo>
                    <a:pt x="1661021" y="2963605"/>
                  </a:lnTo>
                  <a:lnTo>
                    <a:pt x="1679425" y="2968363"/>
                  </a:lnTo>
                  <a:lnTo>
                    <a:pt x="1698464" y="2972487"/>
                  </a:lnTo>
                  <a:lnTo>
                    <a:pt x="1698464" y="2871618"/>
                  </a:lnTo>
                  <a:lnTo>
                    <a:pt x="1716233" y="2875424"/>
                  </a:lnTo>
                  <a:lnTo>
                    <a:pt x="1734320" y="2878914"/>
                  </a:lnTo>
                  <a:lnTo>
                    <a:pt x="1752407" y="2882086"/>
                  </a:lnTo>
                  <a:lnTo>
                    <a:pt x="1771445" y="2885258"/>
                  </a:lnTo>
                  <a:lnTo>
                    <a:pt x="1771445" y="2985175"/>
                  </a:lnTo>
                  <a:lnTo>
                    <a:pt x="1789215" y="2987712"/>
                  </a:lnTo>
                  <a:lnTo>
                    <a:pt x="1807301" y="2989933"/>
                  </a:lnTo>
                  <a:lnTo>
                    <a:pt x="1825388" y="2991836"/>
                  </a:lnTo>
                  <a:lnTo>
                    <a:pt x="1843792" y="2993422"/>
                  </a:lnTo>
                  <a:lnTo>
                    <a:pt x="1843792" y="2893505"/>
                  </a:lnTo>
                  <a:lnTo>
                    <a:pt x="1861879" y="2895091"/>
                  </a:lnTo>
                  <a:lnTo>
                    <a:pt x="1880283" y="2896042"/>
                  </a:lnTo>
                  <a:lnTo>
                    <a:pt x="1898369" y="2896994"/>
                  </a:lnTo>
                  <a:lnTo>
                    <a:pt x="1916773" y="2897628"/>
                  </a:lnTo>
                  <a:lnTo>
                    <a:pt x="1916773" y="2997546"/>
                  </a:lnTo>
                  <a:lnTo>
                    <a:pt x="1938033" y="2997863"/>
                  </a:lnTo>
                  <a:lnTo>
                    <a:pt x="1959928" y="2998180"/>
                  </a:lnTo>
                  <a:lnTo>
                    <a:pt x="1989755" y="2997863"/>
                  </a:lnTo>
                  <a:lnTo>
                    <a:pt x="1989755" y="2898263"/>
                  </a:lnTo>
                  <a:lnTo>
                    <a:pt x="2018630" y="2896994"/>
                  </a:lnTo>
                  <a:lnTo>
                    <a:pt x="2046553" y="2895408"/>
                  </a:lnTo>
                  <a:lnTo>
                    <a:pt x="2074159" y="2893505"/>
                  </a:lnTo>
                  <a:lnTo>
                    <a:pt x="2101448" y="2890967"/>
                  </a:lnTo>
                  <a:lnTo>
                    <a:pt x="2128102" y="2887795"/>
                  </a:lnTo>
                  <a:lnTo>
                    <a:pt x="2154122" y="2883989"/>
                  </a:lnTo>
                  <a:lnTo>
                    <a:pt x="2179189" y="2879865"/>
                  </a:lnTo>
                  <a:lnTo>
                    <a:pt x="2204257" y="2875424"/>
                  </a:lnTo>
                  <a:lnTo>
                    <a:pt x="2228372" y="2870032"/>
                  </a:lnTo>
                  <a:lnTo>
                    <a:pt x="2251219" y="2864640"/>
                  </a:lnTo>
                  <a:lnTo>
                    <a:pt x="2273430" y="2858613"/>
                  </a:lnTo>
                  <a:lnTo>
                    <a:pt x="2294690" y="2851952"/>
                  </a:lnTo>
                  <a:lnTo>
                    <a:pt x="2315633" y="2845291"/>
                  </a:lnTo>
                  <a:lnTo>
                    <a:pt x="2335306" y="2838312"/>
                  </a:lnTo>
                  <a:lnTo>
                    <a:pt x="2354027" y="2830382"/>
                  </a:lnTo>
                  <a:lnTo>
                    <a:pt x="2371797" y="2822452"/>
                  </a:lnTo>
                  <a:lnTo>
                    <a:pt x="2371797" y="2924590"/>
                  </a:lnTo>
                  <a:lnTo>
                    <a:pt x="2379729" y="2921101"/>
                  </a:lnTo>
                  <a:lnTo>
                    <a:pt x="2387028" y="2916660"/>
                  </a:lnTo>
                  <a:lnTo>
                    <a:pt x="2394643" y="2912219"/>
                  </a:lnTo>
                  <a:lnTo>
                    <a:pt x="2401941" y="2907461"/>
                  </a:lnTo>
                  <a:lnTo>
                    <a:pt x="2409239" y="2902703"/>
                  </a:lnTo>
                  <a:lnTo>
                    <a:pt x="2415585" y="2898263"/>
                  </a:lnTo>
                  <a:lnTo>
                    <a:pt x="2421297" y="2893505"/>
                  </a:lnTo>
                  <a:lnTo>
                    <a:pt x="2426374" y="2889064"/>
                  </a:lnTo>
                  <a:lnTo>
                    <a:pt x="2426374" y="2791050"/>
                  </a:lnTo>
                  <a:lnTo>
                    <a:pt x="2433989" y="2785340"/>
                  </a:lnTo>
                  <a:lnTo>
                    <a:pt x="2440653" y="2779948"/>
                  </a:lnTo>
                  <a:lnTo>
                    <a:pt x="2447316" y="2774238"/>
                  </a:lnTo>
                  <a:lnTo>
                    <a:pt x="2453345" y="2768529"/>
                  </a:lnTo>
                  <a:lnTo>
                    <a:pt x="2459057" y="2762819"/>
                  </a:lnTo>
                  <a:lnTo>
                    <a:pt x="2464451" y="2757110"/>
                  </a:lnTo>
                  <a:lnTo>
                    <a:pt x="2469211" y="2751083"/>
                  </a:lnTo>
                  <a:lnTo>
                    <a:pt x="2473336" y="2744739"/>
                  </a:lnTo>
                  <a:lnTo>
                    <a:pt x="2477461" y="2739029"/>
                  </a:lnTo>
                  <a:lnTo>
                    <a:pt x="2480634" y="2732685"/>
                  </a:lnTo>
                  <a:lnTo>
                    <a:pt x="2483490" y="2726341"/>
                  </a:lnTo>
                  <a:lnTo>
                    <a:pt x="2486028" y="2719997"/>
                  </a:lnTo>
                  <a:lnTo>
                    <a:pt x="2487932" y="2713654"/>
                  </a:lnTo>
                  <a:lnTo>
                    <a:pt x="2489519" y="2707310"/>
                  </a:lnTo>
                  <a:lnTo>
                    <a:pt x="2490471" y="2700966"/>
                  </a:lnTo>
                  <a:lnTo>
                    <a:pt x="2490788" y="2694304"/>
                  </a:lnTo>
                  <a:close/>
                  <a:moveTo>
                    <a:pt x="2490470" y="2686155"/>
                  </a:moveTo>
                  <a:lnTo>
                    <a:pt x="2490788" y="2691795"/>
                  </a:lnTo>
                  <a:lnTo>
                    <a:pt x="2490470" y="2693988"/>
                  </a:lnTo>
                  <a:lnTo>
                    <a:pt x="2490470" y="2690542"/>
                  </a:lnTo>
                  <a:lnTo>
                    <a:pt x="2490470" y="2686155"/>
                  </a:lnTo>
                  <a:close/>
                  <a:moveTo>
                    <a:pt x="2490416" y="2685242"/>
                  </a:moveTo>
                  <a:lnTo>
                    <a:pt x="2490470" y="2685528"/>
                  </a:lnTo>
                  <a:lnTo>
                    <a:pt x="2490470" y="2686155"/>
                  </a:lnTo>
                  <a:lnTo>
                    <a:pt x="2490416" y="2685242"/>
                  </a:lnTo>
                  <a:close/>
                  <a:moveTo>
                    <a:pt x="1427957" y="2683026"/>
                  </a:moveTo>
                  <a:lnTo>
                    <a:pt x="1427516" y="2686071"/>
                  </a:lnTo>
                  <a:lnTo>
                    <a:pt x="1427516" y="2690943"/>
                  </a:lnTo>
                  <a:lnTo>
                    <a:pt x="1427516" y="2693987"/>
                  </a:lnTo>
                  <a:lnTo>
                    <a:pt x="1427163" y="2692161"/>
                  </a:lnTo>
                  <a:lnTo>
                    <a:pt x="1427163" y="2686680"/>
                  </a:lnTo>
                  <a:lnTo>
                    <a:pt x="1427957" y="2683026"/>
                  </a:lnTo>
                  <a:close/>
                  <a:moveTo>
                    <a:pt x="1430338" y="2671762"/>
                  </a:moveTo>
                  <a:lnTo>
                    <a:pt x="1428927" y="2676633"/>
                  </a:lnTo>
                  <a:lnTo>
                    <a:pt x="1428221" y="2681809"/>
                  </a:lnTo>
                  <a:lnTo>
                    <a:pt x="1427957" y="2683026"/>
                  </a:lnTo>
                  <a:lnTo>
                    <a:pt x="1428221" y="2681200"/>
                  </a:lnTo>
                  <a:lnTo>
                    <a:pt x="1428927" y="2676329"/>
                  </a:lnTo>
                  <a:lnTo>
                    <a:pt x="1430338" y="2671762"/>
                  </a:lnTo>
                  <a:close/>
                  <a:moveTo>
                    <a:pt x="2487613" y="2670175"/>
                  </a:moveTo>
                  <a:lnTo>
                    <a:pt x="2489200" y="2675815"/>
                  </a:lnTo>
                  <a:lnTo>
                    <a:pt x="2490153" y="2680828"/>
                  </a:lnTo>
                  <a:lnTo>
                    <a:pt x="2490416" y="2685242"/>
                  </a:lnTo>
                  <a:lnTo>
                    <a:pt x="2489518" y="2680515"/>
                  </a:lnTo>
                  <a:lnTo>
                    <a:pt x="2488883" y="2675502"/>
                  </a:lnTo>
                  <a:lnTo>
                    <a:pt x="2487613" y="2670175"/>
                  </a:lnTo>
                  <a:close/>
                  <a:moveTo>
                    <a:pt x="2665715" y="2659293"/>
                  </a:moveTo>
                  <a:lnTo>
                    <a:pt x="2665715" y="2777307"/>
                  </a:lnTo>
                  <a:lnTo>
                    <a:pt x="2668254" y="2780162"/>
                  </a:lnTo>
                  <a:lnTo>
                    <a:pt x="2671429" y="2783335"/>
                  </a:lnTo>
                  <a:lnTo>
                    <a:pt x="2678729" y="2789362"/>
                  </a:lnTo>
                  <a:lnTo>
                    <a:pt x="2687934" y="2796659"/>
                  </a:lnTo>
                  <a:lnTo>
                    <a:pt x="2698726" y="2803638"/>
                  </a:lnTo>
                  <a:lnTo>
                    <a:pt x="2710153" y="2810935"/>
                  </a:lnTo>
                  <a:lnTo>
                    <a:pt x="2722215" y="2817914"/>
                  </a:lnTo>
                  <a:lnTo>
                    <a:pt x="2734594" y="2824259"/>
                  </a:lnTo>
                  <a:lnTo>
                    <a:pt x="2746656" y="2829969"/>
                  </a:lnTo>
                  <a:lnTo>
                    <a:pt x="2746656" y="2711004"/>
                  </a:lnTo>
                  <a:lnTo>
                    <a:pt x="2734594" y="2705293"/>
                  </a:lnTo>
                  <a:lnTo>
                    <a:pt x="2723167" y="2699266"/>
                  </a:lnTo>
                  <a:lnTo>
                    <a:pt x="2712058" y="2692921"/>
                  </a:lnTo>
                  <a:lnTo>
                    <a:pt x="2701583" y="2686259"/>
                  </a:lnTo>
                  <a:lnTo>
                    <a:pt x="2691743" y="2679914"/>
                  </a:lnTo>
                  <a:lnTo>
                    <a:pt x="2682538" y="2673252"/>
                  </a:lnTo>
                  <a:lnTo>
                    <a:pt x="2673650" y="2666273"/>
                  </a:lnTo>
                  <a:lnTo>
                    <a:pt x="2665715" y="2659293"/>
                  </a:lnTo>
                  <a:close/>
                  <a:moveTo>
                    <a:pt x="1925638" y="2592387"/>
                  </a:moveTo>
                  <a:lnTo>
                    <a:pt x="1925638" y="2662237"/>
                  </a:lnTo>
                  <a:lnTo>
                    <a:pt x="1911407" y="2659674"/>
                  </a:lnTo>
                  <a:lnTo>
                    <a:pt x="1894963" y="2655829"/>
                  </a:lnTo>
                  <a:lnTo>
                    <a:pt x="1887057" y="2653907"/>
                  </a:lnTo>
                  <a:lnTo>
                    <a:pt x="1880100" y="2652304"/>
                  </a:lnTo>
                  <a:lnTo>
                    <a:pt x="1873459" y="2650062"/>
                  </a:lnTo>
                  <a:lnTo>
                    <a:pt x="1867451" y="2647498"/>
                  </a:lnTo>
                  <a:lnTo>
                    <a:pt x="1861442" y="2644935"/>
                  </a:lnTo>
                  <a:lnTo>
                    <a:pt x="1856383" y="2641090"/>
                  </a:lnTo>
                  <a:lnTo>
                    <a:pt x="1853220" y="2639168"/>
                  </a:lnTo>
                  <a:lnTo>
                    <a:pt x="1851007" y="2636925"/>
                  </a:lnTo>
                  <a:lnTo>
                    <a:pt x="1848793" y="2634041"/>
                  </a:lnTo>
                  <a:lnTo>
                    <a:pt x="1847844" y="2631798"/>
                  </a:lnTo>
                  <a:lnTo>
                    <a:pt x="1846579" y="2628914"/>
                  </a:lnTo>
                  <a:lnTo>
                    <a:pt x="1846263" y="2626671"/>
                  </a:lnTo>
                  <a:lnTo>
                    <a:pt x="1846263" y="2623788"/>
                  </a:lnTo>
                  <a:lnTo>
                    <a:pt x="1846579" y="2621224"/>
                  </a:lnTo>
                  <a:lnTo>
                    <a:pt x="1847528" y="2618661"/>
                  </a:lnTo>
                  <a:lnTo>
                    <a:pt x="1848477" y="2616098"/>
                  </a:lnTo>
                  <a:lnTo>
                    <a:pt x="1850374" y="2613855"/>
                  </a:lnTo>
                  <a:lnTo>
                    <a:pt x="1852588" y="2611292"/>
                  </a:lnTo>
                  <a:lnTo>
                    <a:pt x="1855118" y="2609369"/>
                  </a:lnTo>
                  <a:lnTo>
                    <a:pt x="1858280" y="2607447"/>
                  </a:lnTo>
                  <a:lnTo>
                    <a:pt x="1861759" y="2605524"/>
                  </a:lnTo>
                  <a:lnTo>
                    <a:pt x="1865870" y="2603922"/>
                  </a:lnTo>
                  <a:lnTo>
                    <a:pt x="1872194" y="2601359"/>
                  </a:lnTo>
                  <a:lnTo>
                    <a:pt x="1878835" y="2599436"/>
                  </a:lnTo>
                  <a:lnTo>
                    <a:pt x="1885792" y="2597834"/>
                  </a:lnTo>
                  <a:lnTo>
                    <a:pt x="1893382" y="2596232"/>
                  </a:lnTo>
                  <a:lnTo>
                    <a:pt x="1901288" y="2594951"/>
                  </a:lnTo>
                  <a:lnTo>
                    <a:pt x="1909194" y="2593989"/>
                  </a:lnTo>
                  <a:lnTo>
                    <a:pt x="1925638" y="2592387"/>
                  </a:lnTo>
                  <a:close/>
                  <a:moveTo>
                    <a:pt x="3178346" y="2558733"/>
                  </a:moveTo>
                  <a:lnTo>
                    <a:pt x="3178346" y="2673668"/>
                  </a:lnTo>
                  <a:lnTo>
                    <a:pt x="3201835" y="2674303"/>
                  </a:lnTo>
                  <a:lnTo>
                    <a:pt x="3225959" y="2674303"/>
                  </a:lnTo>
                  <a:lnTo>
                    <a:pt x="3258970" y="2673986"/>
                  </a:lnTo>
                  <a:lnTo>
                    <a:pt x="3258970" y="2559368"/>
                  </a:lnTo>
                  <a:lnTo>
                    <a:pt x="3225641" y="2559686"/>
                  </a:lnTo>
                  <a:lnTo>
                    <a:pt x="3201835" y="2559368"/>
                  </a:lnTo>
                  <a:lnTo>
                    <a:pt x="3178346" y="2558733"/>
                  </a:lnTo>
                  <a:close/>
                  <a:moveTo>
                    <a:pt x="2609850" y="2552700"/>
                  </a:moveTo>
                  <a:lnTo>
                    <a:pt x="2613342" y="2559045"/>
                  </a:lnTo>
                  <a:lnTo>
                    <a:pt x="2617468" y="2564438"/>
                  </a:lnTo>
                  <a:lnTo>
                    <a:pt x="2621594" y="2570466"/>
                  </a:lnTo>
                  <a:lnTo>
                    <a:pt x="2626038" y="2576176"/>
                  </a:lnTo>
                  <a:lnTo>
                    <a:pt x="2631117" y="2581886"/>
                  </a:lnTo>
                  <a:lnTo>
                    <a:pt x="2635878" y="2587280"/>
                  </a:lnTo>
                  <a:lnTo>
                    <a:pt x="2641274" y="2592673"/>
                  </a:lnTo>
                  <a:lnTo>
                    <a:pt x="2646988" y="2598383"/>
                  </a:lnTo>
                  <a:lnTo>
                    <a:pt x="2658732" y="2608535"/>
                  </a:lnTo>
                  <a:lnTo>
                    <a:pt x="2671746" y="2618686"/>
                  </a:lnTo>
                  <a:lnTo>
                    <a:pt x="2685712" y="2628204"/>
                  </a:lnTo>
                  <a:lnTo>
                    <a:pt x="2700631" y="2637721"/>
                  </a:lnTo>
                  <a:lnTo>
                    <a:pt x="2715867" y="2646921"/>
                  </a:lnTo>
                  <a:lnTo>
                    <a:pt x="2732372" y="2655486"/>
                  </a:lnTo>
                  <a:lnTo>
                    <a:pt x="2749830" y="2663735"/>
                  </a:lnTo>
                  <a:lnTo>
                    <a:pt x="2767923" y="2671666"/>
                  </a:lnTo>
                  <a:lnTo>
                    <a:pt x="2786650" y="2679280"/>
                  </a:lnTo>
                  <a:lnTo>
                    <a:pt x="2805695" y="2686576"/>
                  </a:lnTo>
                  <a:lnTo>
                    <a:pt x="2826009" y="2693238"/>
                  </a:lnTo>
                  <a:lnTo>
                    <a:pt x="2846959" y="2699583"/>
                  </a:lnTo>
                  <a:lnTo>
                    <a:pt x="2867591" y="2705611"/>
                  </a:lnTo>
                  <a:lnTo>
                    <a:pt x="2889492" y="2711321"/>
                  </a:lnTo>
                  <a:lnTo>
                    <a:pt x="2912029" y="2716714"/>
                  </a:lnTo>
                  <a:lnTo>
                    <a:pt x="2934248" y="2721790"/>
                  </a:lnTo>
                  <a:lnTo>
                    <a:pt x="2957102" y="2725914"/>
                  </a:lnTo>
                  <a:lnTo>
                    <a:pt x="2980908" y="2730355"/>
                  </a:lnTo>
                  <a:lnTo>
                    <a:pt x="3004396" y="2733845"/>
                  </a:lnTo>
                  <a:lnTo>
                    <a:pt x="3028203" y="2737335"/>
                  </a:lnTo>
                  <a:lnTo>
                    <a:pt x="3052644" y="2740190"/>
                  </a:lnTo>
                  <a:lnTo>
                    <a:pt x="3077084" y="2743045"/>
                  </a:lnTo>
                  <a:lnTo>
                    <a:pt x="3101525" y="2744949"/>
                  </a:lnTo>
                  <a:lnTo>
                    <a:pt x="3125966" y="2746852"/>
                  </a:lnTo>
                  <a:lnTo>
                    <a:pt x="3150725" y="2748121"/>
                  </a:lnTo>
                  <a:lnTo>
                    <a:pt x="3175800" y="2749390"/>
                  </a:lnTo>
                  <a:lnTo>
                    <a:pt x="3200559" y="2750024"/>
                  </a:lnTo>
                  <a:lnTo>
                    <a:pt x="3225317" y="2750024"/>
                  </a:lnTo>
                  <a:lnTo>
                    <a:pt x="3246266" y="2750024"/>
                  </a:lnTo>
                  <a:lnTo>
                    <a:pt x="3267216" y="2749707"/>
                  </a:lnTo>
                  <a:lnTo>
                    <a:pt x="3288165" y="2748755"/>
                  </a:lnTo>
                  <a:lnTo>
                    <a:pt x="3308797" y="2747804"/>
                  </a:lnTo>
                  <a:lnTo>
                    <a:pt x="3329429" y="2746535"/>
                  </a:lnTo>
                  <a:lnTo>
                    <a:pt x="3350378" y="2744949"/>
                  </a:lnTo>
                  <a:lnTo>
                    <a:pt x="3371010" y="2743362"/>
                  </a:lnTo>
                  <a:lnTo>
                    <a:pt x="3391325" y="2741459"/>
                  </a:lnTo>
                  <a:lnTo>
                    <a:pt x="3411957" y="2738921"/>
                  </a:lnTo>
                  <a:lnTo>
                    <a:pt x="3431954" y="2736383"/>
                  </a:lnTo>
                  <a:lnTo>
                    <a:pt x="3451951" y="2733528"/>
                  </a:lnTo>
                  <a:lnTo>
                    <a:pt x="3471948" y="2730355"/>
                  </a:lnTo>
                  <a:lnTo>
                    <a:pt x="3491628" y="2726866"/>
                  </a:lnTo>
                  <a:lnTo>
                    <a:pt x="3510990" y="2723376"/>
                  </a:lnTo>
                  <a:lnTo>
                    <a:pt x="3530035" y="2719252"/>
                  </a:lnTo>
                  <a:lnTo>
                    <a:pt x="3548763" y="2715128"/>
                  </a:lnTo>
                  <a:lnTo>
                    <a:pt x="3567173" y="2710369"/>
                  </a:lnTo>
                  <a:lnTo>
                    <a:pt x="3585265" y="2705611"/>
                  </a:lnTo>
                  <a:lnTo>
                    <a:pt x="3603041" y="2700852"/>
                  </a:lnTo>
                  <a:lnTo>
                    <a:pt x="3620498" y="2695142"/>
                  </a:lnTo>
                  <a:lnTo>
                    <a:pt x="3637004" y="2689749"/>
                  </a:lnTo>
                  <a:lnTo>
                    <a:pt x="3653510" y="2683721"/>
                  </a:lnTo>
                  <a:lnTo>
                    <a:pt x="3669698" y="2678011"/>
                  </a:lnTo>
                  <a:lnTo>
                    <a:pt x="3685251" y="2671349"/>
                  </a:lnTo>
                  <a:lnTo>
                    <a:pt x="3700170" y="2665004"/>
                  </a:lnTo>
                  <a:lnTo>
                    <a:pt x="3714770" y="2657707"/>
                  </a:lnTo>
                  <a:lnTo>
                    <a:pt x="3728419" y="2650728"/>
                  </a:lnTo>
                  <a:lnTo>
                    <a:pt x="3741751" y="2643114"/>
                  </a:lnTo>
                  <a:lnTo>
                    <a:pt x="3754765" y="2635818"/>
                  </a:lnTo>
                  <a:lnTo>
                    <a:pt x="3767144" y="2627886"/>
                  </a:lnTo>
                  <a:lnTo>
                    <a:pt x="3778571" y="2619638"/>
                  </a:lnTo>
                  <a:lnTo>
                    <a:pt x="3789363" y="2611073"/>
                  </a:lnTo>
                  <a:lnTo>
                    <a:pt x="3789363" y="2718935"/>
                  </a:lnTo>
                  <a:lnTo>
                    <a:pt x="3788728" y="2718935"/>
                  </a:lnTo>
                  <a:lnTo>
                    <a:pt x="3788411" y="2728135"/>
                  </a:lnTo>
                  <a:lnTo>
                    <a:pt x="3787776" y="2733528"/>
                  </a:lnTo>
                  <a:lnTo>
                    <a:pt x="3786506" y="2738921"/>
                  </a:lnTo>
                  <a:lnTo>
                    <a:pt x="3785237" y="2744314"/>
                  </a:lnTo>
                  <a:lnTo>
                    <a:pt x="3783332" y="2749707"/>
                  </a:lnTo>
                  <a:lnTo>
                    <a:pt x="3781428" y="2755100"/>
                  </a:lnTo>
                  <a:lnTo>
                    <a:pt x="3778571" y="2760811"/>
                  </a:lnTo>
                  <a:lnTo>
                    <a:pt x="3775714" y="2765886"/>
                  </a:lnTo>
                  <a:lnTo>
                    <a:pt x="3772540" y="2770962"/>
                  </a:lnTo>
                  <a:lnTo>
                    <a:pt x="3769048" y="2776355"/>
                  </a:lnTo>
                  <a:lnTo>
                    <a:pt x="3765557" y="2781749"/>
                  </a:lnTo>
                  <a:lnTo>
                    <a:pt x="3761113" y="2786824"/>
                  </a:lnTo>
                  <a:lnTo>
                    <a:pt x="3756987" y="2791583"/>
                  </a:lnTo>
                  <a:lnTo>
                    <a:pt x="3752226" y="2796659"/>
                  </a:lnTo>
                  <a:lnTo>
                    <a:pt x="3747147" y="2801735"/>
                  </a:lnTo>
                  <a:lnTo>
                    <a:pt x="3741433" y="2806493"/>
                  </a:lnTo>
                  <a:lnTo>
                    <a:pt x="3736037" y="2811252"/>
                  </a:lnTo>
                  <a:lnTo>
                    <a:pt x="3723658" y="2820769"/>
                  </a:lnTo>
                  <a:lnTo>
                    <a:pt x="3710327" y="2829969"/>
                  </a:lnTo>
                  <a:lnTo>
                    <a:pt x="3696043" y="2838852"/>
                  </a:lnTo>
                  <a:lnTo>
                    <a:pt x="3680490" y="2847418"/>
                  </a:lnTo>
                  <a:lnTo>
                    <a:pt x="3663667" y="2855983"/>
                  </a:lnTo>
                  <a:lnTo>
                    <a:pt x="3646526" y="2863914"/>
                  </a:lnTo>
                  <a:lnTo>
                    <a:pt x="3627799" y="2871845"/>
                  </a:lnTo>
                  <a:lnTo>
                    <a:pt x="3608754" y="2879459"/>
                  </a:lnTo>
                  <a:lnTo>
                    <a:pt x="3588122" y="2886121"/>
                  </a:lnTo>
                  <a:lnTo>
                    <a:pt x="3566855" y="2892783"/>
                  </a:lnTo>
                  <a:lnTo>
                    <a:pt x="3544636" y="2899128"/>
                  </a:lnTo>
                  <a:lnTo>
                    <a:pt x="3522417" y="2905473"/>
                  </a:lnTo>
                  <a:lnTo>
                    <a:pt x="3498611" y="2910866"/>
                  </a:lnTo>
                  <a:lnTo>
                    <a:pt x="3474170" y="2915942"/>
                  </a:lnTo>
                  <a:lnTo>
                    <a:pt x="3449412" y="2920383"/>
                  </a:lnTo>
                  <a:lnTo>
                    <a:pt x="3423701" y="2924824"/>
                  </a:lnTo>
                  <a:lnTo>
                    <a:pt x="3397356" y="2928631"/>
                  </a:lnTo>
                  <a:lnTo>
                    <a:pt x="3370376" y="2931804"/>
                  </a:lnTo>
                  <a:lnTo>
                    <a:pt x="3343395" y="2934976"/>
                  </a:lnTo>
                  <a:lnTo>
                    <a:pt x="3315146" y="2937197"/>
                  </a:lnTo>
                  <a:lnTo>
                    <a:pt x="3286896" y="2938783"/>
                  </a:lnTo>
                  <a:lnTo>
                    <a:pt x="3258011" y="2940369"/>
                  </a:lnTo>
                  <a:lnTo>
                    <a:pt x="3228491" y="2941321"/>
                  </a:lnTo>
                  <a:lnTo>
                    <a:pt x="3198972" y="2941638"/>
                  </a:lnTo>
                  <a:lnTo>
                    <a:pt x="3168500" y="2941321"/>
                  </a:lnTo>
                  <a:lnTo>
                    <a:pt x="3138663" y="2940369"/>
                  </a:lnTo>
                  <a:lnTo>
                    <a:pt x="3109143" y="2938783"/>
                  </a:lnTo>
                  <a:lnTo>
                    <a:pt x="3080259" y="2936880"/>
                  </a:lnTo>
                  <a:lnTo>
                    <a:pt x="3051374" y="2934659"/>
                  </a:lnTo>
                  <a:lnTo>
                    <a:pt x="3023441" y="2931487"/>
                  </a:lnTo>
                  <a:lnTo>
                    <a:pt x="2996144" y="2927997"/>
                  </a:lnTo>
                  <a:lnTo>
                    <a:pt x="2969481" y="2923873"/>
                  </a:lnTo>
                  <a:lnTo>
                    <a:pt x="2943453" y="2919431"/>
                  </a:lnTo>
                  <a:lnTo>
                    <a:pt x="2917742" y="2914355"/>
                  </a:lnTo>
                  <a:lnTo>
                    <a:pt x="2892984" y="2909280"/>
                  </a:lnTo>
                  <a:lnTo>
                    <a:pt x="2869178" y="2903252"/>
                  </a:lnTo>
                  <a:lnTo>
                    <a:pt x="2846007" y="2897224"/>
                  </a:lnTo>
                  <a:lnTo>
                    <a:pt x="2823470" y="2890880"/>
                  </a:lnTo>
                  <a:lnTo>
                    <a:pt x="2802203" y="2883583"/>
                  </a:lnTo>
                  <a:lnTo>
                    <a:pt x="2781889" y="2876286"/>
                  </a:lnTo>
                  <a:lnTo>
                    <a:pt x="2762527" y="2868673"/>
                  </a:lnTo>
                  <a:lnTo>
                    <a:pt x="2743799" y="2860424"/>
                  </a:lnTo>
                  <a:lnTo>
                    <a:pt x="2726024" y="2852176"/>
                  </a:lnTo>
                  <a:lnTo>
                    <a:pt x="2709518" y="2843611"/>
                  </a:lnTo>
                  <a:lnTo>
                    <a:pt x="2694600" y="2834411"/>
                  </a:lnTo>
                  <a:lnTo>
                    <a:pt x="2679999" y="2824893"/>
                  </a:lnTo>
                  <a:lnTo>
                    <a:pt x="2666985" y="2815376"/>
                  </a:lnTo>
                  <a:lnTo>
                    <a:pt x="2660954" y="2810935"/>
                  </a:lnTo>
                  <a:lnTo>
                    <a:pt x="2655240" y="2805542"/>
                  </a:lnTo>
                  <a:lnTo>
                    <a:pt x="2650162" y="2800466"/>
                  </a:lnTo>
                  <a:lnTo>
                    <a:pt x="2645083" y="2795390"/>
                  </a:lnTo>
                  <a:lnTo>
                    <a:pt x="2639687" y="2790314"/>
                  </a:lnTo>
                  <a:lnTo>
                    <a:pt x="2635561" y="2785238"/>
                  </a:lnTo>
                  <a:lnTo>
                    <a:pt x="2631434" y="2780162"/>
                  </a:lnTo>
                  <a:lnTo>
                    <a:pt x="2627625" y="2774452"/>
                  </a:lnTo>
                  <a:lnTo>
                    <a:pt x="2624134" y="2769376"/>
                  </a:lnTo>
                  <a:lnTo>
                    <a:pt x="2620960" y="2763983"/>
                  </a:lnTo>
                  <a:lnTo>
                    <a:pt x="2618103" y="2758273"/>
                  </a:lnTo>
                  <a:lnTo>
                    <a:pt x="2615881" y="2752880"/>
                  </a:lnTo>
                  <a:lnTo>
                    <a:pt x="2613659" y="2747169"/>
                  </a:lnTo>
                  <a:lnTo>
                    <a:pt x="2612072" y="2741776"/>
                  </a:lnTo>
                  <a:lnTo>
                    <a:pt x="2610485" y="2736383"/>
                  </a:lnTo>
                  <a:lnTo>
                    <a:pt x="2609850" y="2730355"/>
                  </a:lnTo>
                  <a:lnTo>
                    <a:pt x="2609215" y="2724962"/>
                  </a:lnTo>
                  <a:lnTo>
                    <a:pt x="2609215" y="2718935"/>
                  </a:lnTo>
                  <a:lnTo>
                    <a:pt x="2608580" y="2719252"/>
                  </a:lnTo>
                  <a:lnTo>
                    <a:pt x="2608580" y="2573004"/>
                  </a:lnTo>
                  <a:lnTo>
                    <a:pt x="2608263" y="2569197"/>
                  </a:lnTo>
                  <a:lnTo>
                    <a:pt x="2608580" y="2560949"/>
                  </a:lnTo>
                  <a:lnTo>
                    <a:pt x="2609850" y="2552700"/>
                  </a:lnTo>
                  <a:close/>
                  <a:moveTo>
                    <a:pt x="3016148" y="2544763"/>
                  </a:moveTo>
                  <a:lnTo>
                    <a:pt x="3016148" y="2660333"/>
                  </a:lnTo>
                  <a:lnTo>
                    <a:pt x="3035827" y="2662556"/>
                  </a:lnTo>
                  <a:lnTo>
                    <a:pt x="3056142" y="2665096"/>
                  </a:lnTo>
                  <a:lnTo>
                    <a:pt x="3076456" y="2667318"/>
                  </a:lnTo>
                  <a:lnTo>
                    <a:pt x="3097406" y="2669223"/>
                  </a:lnTo>
                  <a:lnTo>
                    <a:pt x="3097406" y="2553971"/>
                  </a:lnTo>
                  <a:lnTo>
                    <a:pt x="3076456" y="2552066"/>
                  </a:lnTo>
                  <a:lnTo>
                    <a:pt x="3056142" y="2549843"/>
                  </a:lnTo>
                  <a:lnTo>
                    <a:pt x="3035827" y="2547303"/>
                  </a:lnTo>
                  <a:lnTo>
                    <a:pt x="3016148" y="2544763"/>
                  </a:lnTo>
                  <a:close/>
                  <a:moveTo>
                    <a:pt x="1938656" y="2540386"/>
                  </a:moveTo>
                  <a:lnTo>
                    <a:pt x="1936433" y="2540705"/>
                  </a:lnTo>
                  <a:lnTo>
                    <a:pt x="1933576" y="2540705"/>
                  </a:lnTo>
                  <a:lnTo>
                    <a:pt x="1931036" y="2541342"/>
                  </a:lnTo>
                  <a:lnTo>
                    <a:pt x="1929130" y="2542299"/>
                  </a:lnTo>
                  <a:lnTo>
                    <a:pt x="1927543" y="2542936"/>
                  </a:lnTo>
                  <a:lnTo>
                    <a:pt x="1926273" y="2543892"/>
                  </a:lnTo>
                  <a:lnTo>
                    <a:pt x="1925638" y="2545167"/>
                  </a:lnTo>
                  <a:lnTo>
                    <a:pt x="1925320" y="2546123"/>
                  </a:lnTo>
                  <a:lnTo>
                    <a:pt x="1925320" y="2565247"/>
                  </a:lnTo>
                  <a:lnTo>
                    <a:pt x="1910398" y="2566522"/>
                  </a:lnTo>
                  <a:lnTo>
                    <a:pt x="1895158" y="2568116"/>
                  </a:lnTo>
                  <a:lnTo>
                    <a:pt x="1881188" y="2570028"/>
                  </a:lnTo>
                  <a:lnTo>
                    <a:pt x="1867218" y="2572897"/>
                  </a:lnTo>
                  <a:lnTo>
                    <a:pt x="1853883" y="2575447"/>
                  </a:lnTo>
                  <a:lnTo>
                    <a:pt x="1841183" y="2578634"/>
                  </a:lnTo>
                  <a:lnTo>
                    <a:pt x="1829436" y="2582778"/>
                  </a:lnTo>
                  <a:lnTo>
                    <a:pt x="1818323" y="2586602"/>
                  </a:lnTo>
                  <a:lnTo>
                    <a:pt x="1810703" y="2590108"/>
                  </a:lnTo>
                  <a:lnTo>
                    <a:pt x="1803718" y="2594252"/>
                  </a:lnTo>
                  <a:lnTo>
                    <a:pt x="1797368" y="2598077"/>
                  </a:lnTo>
                  <a:lnTo>
                    <a:pt x="1791970" y="2601902"/>
                  </a:lnTo>
                  <a:lnTo>
                    <a:pt x="1787208" y="2606045"/>
                  </a:lnTo>
                  <a:lnTo>
                    <a:pt x="1783398" y="2610507"/>
                  </a:lnTo>
                  <a:lnTo>
                    <a:pt x="1780223" y="2614651"/>
                  </a:lnTo>
                  <a:lnTo>
                    <a:pt x="1777683" y="2619113"/>
                  </a:lnTo>
                  <a:lnTo>
                    <a:pt x="1776096" y="2623894"/>
                  </a:lnTo>
                  <a:lnTo>
                    <a:pt x="1775460" y="2628038"/>
                  </a:lnTo>
                  <a:lnTo>
                    <a:pt x="1775460" y="2632500"/>
                  </a:lnTo>
                  <a:lnTo>
                    <a:pt x="1776096" y="2637281"/>
                  </a:lnTo>
                  <a:lnTo>
                    <a:pt x="1777683" y="2641743"/>
                  </a:lnTo>
                  <a:lnTo>
                    <a:pt x="1780223" y="2645887"/>
                  </a:lnTo>
                  <a:lnTo>
                    <a:pt x="1783716" y="2650349"/>
                  </a:lnTo>
                  <a:lnTo>
                    <a:pt x="1787526" y="2654811"/>
                  </a:lnTo>
                  <a:lnTo>
                    <a:pt x="1792288" y="2658317"/>
                  </a:lnTo>
                  <a:lnTo>
                    <a:pt x="1797368" y="2661823"/>
                  </a:lnTo>
                  <a:lnTo>
                    <a:pt x="1803400" y="2665329"/>
                  </a:lnTo>
                  <a:lnTo>
                    <a:pt x="1809750" y="2668517"/>
                  </a:lnTo>
                  <a:lnTo>
                    <a:pt x="1816736" y="2671704"/>
                  </a:lnTo>
                  <a:lnTo>
                    <a:pt x="1824356" y="2674573"/>
                  </a:lnTo>
                  <a:lnTo>
                    <a:pt x="1832610" y="2677441"/>
                  </a:lnTo>
                  <a:lnTo>
                    <a:pt x="1840866" y="2679354"/>
                  </a:lnTo>
                  <a:lnTo>
                    <a:pt x="1872933" y="2686047"/>
                  </a:lnTo>
                  <a:lnTo>
                    <a:pt x="1925320" y="2696565"/>
                  </a:lnTo>
                  <a:lnTo>
                    <a:pt x="1925320" y="2778798"/>
                  </a:lnTo>
                  <a:lnTo>
                    <a:pt x="1911668" y="2777204"/>
                  </a:lnTo>
                  <a:lnTo>
                    <a:pt x="1899603" y="2774973"/>
                  </a:lnTo>
                  <a:lnTo>
                    <a:pt x="1885316" y="2772742"/>
                  </a:lnTo>
                  <a:lnTo>
                    <a:pt x="1870393" y="2769236"/>
                  </a:lnTo>
                  <a:lnTo>
                    <a:pt x="1856740" y="2765093"/>
                  </a:lnTo>
                  <a:lnTo>
                    <a:pt x="1844676" y="2760949"/>
                  </a:lnTo>
                  <a:lnTo>
                    <a:pt x="1841183" y="2759674"/>
                  </a:lnTo>
                  <a:lnTo>
                    <a:pt x="1838008" y="2758399"/>
                  </a:lnTo>
                  <a:lnTo>
                    <a:pt x="1835786" y="2757443"/>
                  </a:lnTo>
                  <a:lnTo>
                    <a:pt x="1835150" y="2756805"/>
                  </a:lnTo>
                  <a:lnTo>
                    <a:pt x="1831658" y="2754893"/>
                  </a:lnTo>
                  <a:lnTo>
                    <a:pt x="1829753" y="2753618"/>
                  </a:lnTo>
                  <a:lnTo>
                    <a:pt x="1827848" y="2752662"/>
                  </a:lnTo>
                  <a:lnTo>
                    <a:pt x="1822768" y="2751387"/>
                  </a:lnTo>
                  <a:lnTo>
                    <a:pt x="1817688" y="2750431"/>
                  </a:lnTo>
                  <a:lnTo>
                    <a:pt x="1811656" y="2750112"/>
                  </a:lnTo>
                  <a:lnTo>
                    <a:pt x="1805623" y="2751068"/>
                  </a:lnTo>
                  <a:lnTo>
                    <a:pt x="1799908" y="2751706"/>
                  </a:lnTo>
                  <a:lnTo>
                    <a:pt x="1793876" y="2752981"/>
                  </a:lnTo>
                  <a:lnTo>
                    <a:pt x="1787843" y="2754893"/>
                  </a:lnTo>
                  <a:lnTo>
                    <a:pt x="1782763" y="2756805"/>
                  </a:lnTo>
                  <a:lnTo>
                    <a:pt x="1778636" y="2759355"/>
                  </a:lnTo>
                  <a:lnTo>
                    <a:pt x="1774508" y="2761586"/>
                  </a:lnTo>
                  <a:lnTo>
                    <a:pt x="1771650" y="2764455"/>
                  </a:lnTo>
                  <a:lnTo>
                    <a:pt x="1770698" y="2765730"/>
                  </a:lnTo>
                  <a:lnTo>
                    <a:pt x="1769746" y="2766686"/>
                  </a:lnTo>
                  <a:lnTo>
                    <a:pt x="1769428" y="2767961"/>
                  </a:lnTo>
                  <a:lnTo>
                    <a:pt x="1769428" y="2769555"/>
                  </a:lnTo>
                  <a:lnTo>
                    <a:pt x="1769428" y="2770830"/>
                  </a:lnTo>
                  <a:lnTo>
                    <a:pt x="1770380" y="2772105"/>
                  </a:lnTo>
                  <a:lnTo>
                    <a:pt x="1771016" y="2773061"/>
                  </a:lnTo>
                  <a:lnTo>
                    <a:pt x="1772603" y="2774336"/>
                  </a:lnTo>
                  <a:lnTo>
                    <a:pt x="1778000" y="2777842"/>
                  </a:lnTo>
                  <a:lnTo>
                    <a:pt x="1784668" y="2781348"/>
                  </a:lnTo>
                  <a:lnTo>
                    <a:pt x="1791970" y="2784535"/>
                  </a:lnTo>
                  <a:lnTo>
                    <a:pt x="1799273" y="2787723"/>
                  </a:lnTo>
                  <a:lnTo>
                    <a:pt x="1807846" y="2790591"/>
                  </a:lnTo>
                  <a:lnTo>
                    <a:pt x="1816418" y="2792822"/>
                  </a:lnTo>
                  <a:lnTo>
                    <a:pt x="1825943" y="2795691"/>
                  </a:lnTo>
                  <a:lnTo>
                    <a:pt x="1835786" y="2797603"/>
                  </a:lnTo>
                  <a:lnTo>
                    <a:pt x="1845946" y="2799516"/>
                  </a:lnTo>
                  <a:lnTo>
                    <a:pt x="1856740" y="2801747"/>
                  </a:lnTo>
                  <a:lnTo>
                    <a:pt x="1878648" y="2804934"/>
                  </a:lnTo>
                  <a:lnTo>
                    <a:pt x="1901508" y="2806846"/>
                  </a:lnTo>
                  <a:lnTo>
                    <a:pt x="1925320" y="2808440"/>
                  </a:lnTo>
                  <a:lnTo>
                    <a:pt x="1925320" y="2827245"/>
                  </a:lnTo>
                  <a:lnTo>
                    <a:pt x="1925638" y="2828520"/>
                  </a:lnTo>
                  <a:lnTo>
                    <a:pt x="1926273" y="2829476"/>
                  </a:lnTo>
                  <a:lnTo>
                    <a:pt x="1927543" y="2830433"/>
                  </a:lnTo>
                  <a:lnTo>
                    <a:pt x="1929130" y="2831389"/>
                  </a:lnTo>
                  <a:lnTo>
                    <a:pt x="1931036" y="2832026"/>
                  </a:lnTo>
                  <a:lnTo>
                    <a:pt x="1933576" y="2832664"/>
                  </a:lnTo>
                  <a:lnTo>
                    <a:pt x="1938656" y="2832982"/>
                  </a:lnTo>
                  <a:lnTo>
                    <a:pt x="1985328" y="2832982"/>
                  </a:lnTo>
                  <a:lnTo>
                    <a:pt x="1990726" y="2832664"/>
                  </a:lnTo>
                  <a:lnTo>
                    <a:pt x="1992630" y="2832026"/>
                  </a:lnTo>
                  <a:lnTo>
                    <a:pt x="1995170" y="2831389"/>
                  </a:lnTo>
                  <a:lnTo>
                    <a:pt x="1996758" y="2830433"/>
                  </a:lnTo>
                  <a:lnTo>
                    <a:pt x="1997710" y="2829476"/>
                  </a:lnTo>
                  <a:lnTo>
                    <a:pt x="1998663" y="2828520"/>
                  </a:lnTo>
                  <a:lnTo>
                    <a:pt x="1998980" y="2827245"/>
                  </a:lnTo>
                  <a:lnTo>
                    <a:pt x="1998980" y="2808121"/>
                  </a:lnTo>
                  <a:lnTo>
                    <a:pt x="2013586" y="2806846"/>
                  </a:lnTo>
                  <a:lnTo>
                    <a:pt x="2027873" y="2805572"/>
                  </a:lnTo>
                  <a:lnTo>
                    <a:pt x="2041526" y="2803978"/>
                  </a:lnTo>
                  <a:lnTo>
                    <a:pt x="2054543" y="2801747"/>
                  </a:lnTo>
                  <a:lnTo>
                    <a:pt x="2067243" y="2799197"/>
                  </a:lnTo>
                  <a:lnTo>
                    <a:pt x="2078673" y="2796966"/>
                  </a:lnTo>
                  <a:lnTo>
                    <a:pt x="2089786" y="2793778"/>
                  </a:lnTo>
                  <a:lnTo>
                    <a:pt x="2099310" y="2790272"/>
                  </a:lnTo>
                  <a:lnTo>
                    <a:pt x="2106930" y="2787085"/>
                  </a:lnTo>
                  <a:lnTo>
                    <a:pt x="2114233" y="2783898"/>
                  </a:lnTo>
                  <a:lnTo>
                    <a:pt x="2120900" y="2779754"/>
                  </a:lnTo>
                  <a:lnTo>
                    <a:pt x="2126933" y="2776248"/>
                  </a:lnTo>
                  <a:lnTo>
                    <a:pt x="2132013" y="2772423"/>
                  </a:lnTo>
                  <a:lnTo>
                    <a:pt x="2136776" y="2768280"/>
                  </a:lnTo>
                  <a:lnTo>
                    <a:pt x="2140586" y="2764136"/>
                  </a:lnTo>
                  <a:lnTo>
                    <a:pt x="2143760" y="2759674"/>
                  </a:lnTo>
                  <a:lnTo>
                    <a:pt x="2145983" y="2755212"/>
                  </a:lnTo>
                  <a:lnTo>
                    <a:pt x="2147570" y="2751068"/>
                  </a:lnTo>
                  <a:lnTo>
                    <a:pt x="2148840" y="2746606"/>
                  </a:lnTo>
                  <a:lnTo>
                    <a:pt x="2149158" y="2742144"/>
                  </a:lnTo>
                  <a:lnTo>
                    <a:pt x="2148523" y="2737363"/>
                  </a:lnTo>
                  <a:lnTo>
                    <a:pt x="2147253" y="2733219"/>
                  </a:lnTo>
                  <a:lnTo>
                    <a:pt x="2145030" y="2728757"/>
                  </a:lnTo>
                  <a:lnTo>
                    <a:pt x="2141856" y="2723976"/>
                  </a:lnTo>
                  <a:lnTo>
                    <a:pt x="2140268" y="2721745"/>
                  </a:lnTo>
                  <a:lnTo>
                    <a:pt x="2137728" y="2719833"/>
                  </a:lnTo>
                  <a:lnTo>
                    <a:pt x="2132648" y="2715370"/>
                  </a:lnTo>
                  <a:lnTo>
                    <a:pt x="2126298" y="2711227"/>
                  </a:lnTo>
                  <a:lnTo>
                    <a:pt x="2119630" y="2707721"/>
                  </a:lnTo>
                  <a:lnTo>
                    <a:pt x="2111693" y="2704215"/>
                  </a:lnTo>
                  <a:lnTo>
                    <a:pt x="2103438" y="2701027"/>
                  </a:lnTo>
                  <a:lnTo>
                    <a:pt x="2094548" y="2697840"/>
                  </a:lnTo>
                  <a:lnTo>
                    <a:pt x="2084706" y="2694653"/>
                  </a:lnTo>
                  <a:lnTo>
                    <a:pt x="2074863" y="2692103"/>
                  </a:lnTo>
                  <a:lnTo>
                    <a:pt x="2064068" y="2689553"/>
                  </a:lnTo>
                  <a:lnTo>
                    <a:pt x="2042796" y="2684772"/>
                  </a:lnTo>
                  <a:lnTo>
                    <a:pt x="2020570" y="2680310"/>
                  </a:lnTo>
                  <a:lnTo>
                    <a:pt x="1998980" y="2676485"/>
                  </a:lnTo>
                  <a:lnTo>
                    <a:pt x="1998980" y="2594571"/>
                  </a:lnTo>
                  <a:lnTo>
                    <a:pt x="2018030" y="2596802"/>
                  </a:lnTo>
                  <a:lnTo>
                    <a:pt x="2025016" y="2598077"/>
                  </a:lnTo>
                  <a:lnTo>
                    <a:pt x="2032000" y="2599670"/>
                  </a:lnTo>
                  <a:lnTo>
                    <a:pt x="2047240" y="2603495"/>
                  </a:lnTo>
                  <a:lnTo>
                    <a:pt x="2061846" y="2607958"/>
                  </a:lnTo>
                  <a:lnTo>
                    <a:pt x="2073593" y="2612420"/>
                  </a:lnTo>
                  <a:lnTo>
                    <a:pt x="2080260" y="2614970"/>
                  </a:lnTo>
                  <a:lnTo>
                    <a:pt x="2082483" y="2616245"/>
                  </a:lnTo>
                  <a:lnTo>
                    <a:pt x="2083118" y="2616245"/>
                  </a:lnTo>
                  <a:lnTo>
                    <a:pt x="2086610" y="2618794"/>
                  </a:lnTo>
                  <a:lnTo>
                    <a:pt x="2088516" y="2619751"/>
                  </a:lnTo>
                  <a:lnTo>
                    <a:pt x="2090420" y="2621026"/>
                  </a:lnTo>
                  <a:lnTo>
                    <a:pt x="2095183" y="2622300"/>
                  </a:lnTo>
                  <a:lnTo>
                    <a:pt x="2100898" y="2622938"/>
                  </a:lnTo>
                  <a:lnTo>
                    <a:pt x="2106613" y="2622938"/>
                  </a:lnTo>
                  <a:lnTo>
                    <a:pt x="2112646" y="2622619"/>
                  </a:lnTo>
                  <a:lnTo>
                    <a:pt x="2118360" y="2621982"/>
                  </a:lnTo>
                  <a:lnTo>
                    <a:pt x="2124393" y="2620388"/>
                  </a:lnTo>
                  <a:lnTo>
                    <a:pt x="2129790" y="2618794"/>
                  </a:lnTo>
                  <a:lnTo>
                    <a:pt x="2135188" y="2616563"/>
                  </a:lnTo>
                  <a:lnTo>
                    <a:pt x="2139633" y="2614332"/>
                  </a:lnTo>
                  <a:lnTo>
                    <a:pt x="2143760" y="2612101"/>
                  </a:lnTo>
                  <a:lnTo>
                    <a:pt x="2146618" y="2609232"/>
                  </a:lnTo>
                  <a:lnTo>
                    <a:pt x="2147570" y="2607958"/>
                  </a:lnTo>
                  <a:lnTo>
                    <a:pt x="2148523" y="2606683"/>
                  </a:lnTo>
                  <a:lnTo>
                    <a:pt x="2148840" y="2605089"/>
                  </a:lnTo>
                  <a:lnTo>
                    <a:pt x="2148840" y="2604133"/>
                  </a:lnTo>
                  <a:lnTo>
                    <a:pt x="2148523" y="2602858"/>
                  </a:lnTo>
                  <a:lnTo>
                    <a:pt x="2148206" y="2601583"/>
                  </a:lnTo>
                  <a:lnTo>
                    <a:pt x="2146936" y="2600627"/>
                  </a:lnTo>
                  <a:lnTo>
                    <a:pt x="2145666" y="2599352"/>
                  </a:lnTo>
                  <a:lnTo>
                    <a:pt x="2141220" y="2596483"/>
                  </a:lnTo>
                  <a:lnTo>
                    <a:pt x="2136776" y="2593615"/>
                  </a:lnTo>
                  <a:lnTo>
                    <a:pt x="2131060" y="2591383"/>
                  </a:lnTo>
                  <a:lnTo>
                    <a:pt x="2125663" y="2588515"/>
                  </a:lnTo>
                  <a:lnTo>
                    <a:pt x="2112646" y="2583734"/>
                  </a:lnTo>
                  <a:lnTo>
                    <a:pt x="2098358" y="2579590"/>
                  </a:lnTo>
                  <a:lnTo>
                    <a:pt x="2083436" y="2575766"/>
                  </a:lnTo>
                  <a:lnTo>
                    <a:pt x="2067878" y="2572259"/>
                  </a:lnTo>
                  <a:lnTo>
                    <a:pt x="2052638" y="2569710"/>
                  </a:lnTo>
                  <a:lnTo>
                    <a:pt x="2038033" y="2567479"/>
                  </a:lnTo>
                  <a:lnTo>
                    <a:pt x="2018666" y="2565566"/>
                  </a:lnTo>
                  <a:lnTo>
                    <a:pt x="1998980" y="2564291"/>
                  </a:lnTo>
                  <a:lnTo>
                    <a:pt x="1998980" y="2546123"/>
                  </a:lnTo>
                  <a:lnTo>
                    <a:pt x="1998663" y="2545167"/>
                  </a:lnTo>
                  <a:lnTo>
                    <a:pt x="1997710" y="2543892"/>
                  </a:lnTo>
                  <a:lnTo>
                    <a:pt x="1996758" y="2542936"/>
                  </a:lnTo>
                  <a:lnTo>
                    <a:pt x="1995170" y="2542299"/>
                  </a:lnTo>
                  <a:lnTo>
                    <a:pt x="1992630" y="2541342"/>
                  </a:lnTo>
                  <a:lnTo>
                    <a:pt x="1990726" y="2540705"/>
                  </a:lnTo>
                  <a:lnTo>
                    <a:pt x="1987868" y="2540705"/>
                  </a:lnTo>
                  <a:lnTo>
                    <a:pt x="1985328" y="2540386"/>
                  </a:lnTo>
                  <a:lnTo>
                    <a:pt x="1938656" y="2540386"/>
                  </a:lnTo>
                  <a:close/>
                  <a:moveTo>
                    <a:pt x="1959293" y="2522537"/>
                  </a:moveTo>
                  <a:lnTo>
                    <a:pt x="1982788" y="2522856"/>
                  </a:lnTo>
                  <a:lnTo>
                    <a:pt x="2005966" y="2523493"/>
                  </a:lnTo>
                  <a:lnTo>
                    <a:pt x="2028826" y="2524450"/>
                  </a:lnTo>
                  <a:lnTo>
                    <a:pt x="2051368" y="2526043"/>
                  </a:lnTo>
                  <a:lnTo>
                    <a:pt x="2073910" y="2527637"/>
                  </a:lnTo>
                  <a:lnTo>
                    <a:pt x="2095500" y="2529868"/>
                  </a:lnTo>
                  <a:lnTo>
                    <a:pt x="2116773" y="2532737"/>
                  </a:lnTo>
                  <a:lnTo>
                    <a:pt x="2137728" y="2535605"/>
                  </a:lnTo>
                  <a:lnTo>
                    <a:pt x="2158048" y="2538793"/>
                  </a:lnTo>
                  <a:lnTo>
                    <a:pt x="2177733" y="2542299"/>
                  </a:lnTo>
                  <a:lnTo>
                    <a:pt x="2197100" y="2546123"/>
                  </a:lnTo>
                  <a:lnTo>
                    <a:pt x="2215516" y="2550586"/>
                  </a:lnTo>
                  <a:lnTo>
                    <a:pt x="2233613" y="2555367"/>
                  </a:lnTo>
                  <a:lnTo>
                    <a:pt x="2251076" y="2560148"/>
                  </a:lnTo>
                  <a:lnTo>
                    <a:pt x="2267586" y="2565247"/>
                  </a:lnTo>
                  <a:lnTo>
                    <a:pt x="2283778" y="2570666"/>
                  </a:lnTo>
                  <a:lnTo>
                    <a:pt x="2298700" y="2576403"/>
                  </a:lnTo>
                  <a:lnTo>
                    <a:pt x="2313306" y="2582140"/>
                  </a:lnTo>
                  <a:lnTo>
                    <a:pt x="2326640" y="2588515"/>
                  </a:lnTo>
                  <a:lnTo>
                    <a:pt x="2339658" y="2594889"/>
                  </a:lnTo>
                  <a:lnTo>
                    <a:pt x="2351723" y="2601583"/>
                  </a:lnTo>
                  <a:lnTo>
                    <a:pt x="2362518" y="2608914"/>
                  </a:lnTo>
                  <a:lnTo>
                    <a:pt x="2372996" y="2615607"/>
                  </a:lnTo>
                  <a:lnTo>
                    <a:pt x="2381886" y="2622938"/>
                  </a:lnTo>
                  <a:lnTo>
                    <a:pt x="2390140" y="2630587"/>
                  </a:lnTo>
                  <a:lnTo>
                    <a:pt x="2397443" y="2638237"/>
                  </a:lnTo>
                  <a:lnTo>
                    <a:pt x="2403793" y="2645568"/>
                  </a:lnTo>
                  <a:lnTo>
                    <a:pt x="2406016" y="2649711"/>
                  </a:lnTo>
                  <a:lnTo>
                    <a:pt x="2408873" y="2653855"/>
                  </a:lnTo>
                  <a:lnTo>
                    <a:pt x="2410778" y="2657998"/>
                  </a:lnTo>
                  <a:lnTo>
                    <a:pt x="2412683" y="2661823"/>
                  </a:lnTo>
                  <a:lnTo>
                    <a:pt x="2414270" y="2665967"/>
                  </a:lnTo>
                  <a:lnTo>
                    <a:pt x="2415540" y="2670110"/>
                  </a:lnTo>
                  <a:lnTo>
                    <a:pt x="2416810" y="2674254"/>
                  </a:lnTo>
                  <a:lnTo>
                    <a:pt x="2417446" y="2678397"/>
                  </a:lnTo>
                  <a:lnTo>
                    <a:pt x="2417763" y="2682541"/>
                  </a:lnTo>
                  <a:lnTo>
                    <a:pt x="2417763" y="2686684"/>
                  </a:lnTo>
                  <a:lnTo>
                    <a:pt x="2417763" y="2691147"/>
                  </a:lnTo>
                  <a:lnTo>
                    <a:pt x="2417446" y="2694971"/>
                  </a:lnTo>
                  <a:lnTo>
                    <a:pt x="2416810" y="2699434"/>
                  </a:lnTo>
                  <a:lnTo>
                    <a:pt x="2415540" y="2703896"/>
                  </a:lnTo>
                  <a:lnTo>
                    <a:pt x="2414270" y="2707721"/>
                  </a:lnTo>
                  <a:lnTo>
                    <a:pt x="2412683" y="2711864"/>
                  </a:lnTo>
                  <a:lnTo>
                    <a:pt x="2410778" y="2716008"/>
                  </a:lnTo>
                  <a:lnTo>
                    <a:pt x="2408873" y="2720151"/>
                  </a:lnTo>
                  <a:lnTo>
                    <a:pt x="2406016" y="2723976"/>
                  </a:lnTo>
                  <a:lnTo>
                    <a:pt x="2403793" y="2728120"/>
                  </a:lnTo>
                  <a:lnTo>
                    <a:pt x="2397443" y="2735769"/>
                  </a:lnTo>
                  <a:lnTo>
                    <a:pt x="2390140" y="2743419"/>
                  </a:lnTo>
                  <a:lnTo>
                    <a:pt x="2381886" y="2751068"/>
                  </a:lnTo>
                  <a:lnTo>
                    <a:pt x="2372996" y="2758080"/>
                  </a:lnTo>
                  <a:lnTo>
                    <a:pt x="2362518" y="2765093"/>
                  </a:lnTo>
                  <a:lnTo>
                    <a:pt x="2351723" y="2772105"/>
                  </a:lnTo>
                  <a:lnTo>
                    <a:pt x="2339658" y="2778798"/>
                  </a:lnTo>
                  <a:lnTo>
                    <a:pt x="2326640" y="2785173"/>
                  </a:lnTo>
                  <a:lnTo>
                    <a:pt x="2313306" y="2791229"/>
                  </a:lnTo>
                  <a:lnTo>
                    <a:pt x="2298700" y="2797284"/>
                  </a:lnTo>
                  <a:lnTo>
                    <a:pt x="2283778" y="2803340"/>
                  </a:lnTo>
                  <a:lnTo>
                    <a:pt x="2267586" y="2808440"/>
                  </a:lnTo>
                  <a:lnTo>
                    <a:pt x="2251076" y="2813540"/>
                  </a:lnTo>
                  <a:lnTo>
                    <a:pt x="2233613" y="2818640"/>
                  </a:lnTo>
                  <a:lnTo>
                    <a:pt x="2215516" y="2823102"/>
                  </a:lnTo>
                  <a:lnTo>
                    <a:pt x="2197100" y="2827245"/>
                  </a:lnTo>
                  <a:lnTo>
                    <a:pt x="2177733" y="2831389"/>
                  </a:lnTo>
                  <a:lnTo>
                    <a:pt x="2158048" y="2834895"/>
                  </a:lnTo>
                  <a:lnTo>
                    <a:pt x="2137728" y="2838401"/>
                  </a:lnTo>
                  <a:lnTo>
                    <a:pt x="2116773" y="2841270"/>
                  </a:lnTo>
                  <a:lnTo>
                    <a:pt x="2095500" y="2844138"/>
                  </a:lnTo>
                  <a:lnTo>
                    <a:pt x="2073910" y="2846051"/>
                  </a:lnTo>
                  <a:lnTo>
                    <a:pt x="2051368" y="2847963"/>
                  </a:lnTo>
                  <a:lnTo>
                    <a:pt x="2028826" y="2849238"/>
                  </a:lnTo>
                  <a:lnTo>
                    <a:pt x="2005966" y="2850513"/>
                  </a:lnTo>
                  <a:lnTo>
                    <a:pt x="1982788" y="2851150"/>
                  </a:lnTo>
                  <a:lnTo>
                    <a:pt x="1959293" y="2851150"/>
                  </a:lnTo>
                  <a:lnTo>
                    <a:pt x="1935480" y="2851150"/>
                  </a:lnTo>
                  <a:lnTo>
                    <a:pt x="1912303" y="2850513"/>
                  </a:lnTo>
                  <a:lnTo>
                    <a:pt x="1889443" y="2849238"/>
                  </a:lnTo>
                  <a:lnTo>
                    <a:pt x="1866900" y="2847963"/>
                  </a:lnTo>
                  <a:lnTo>
                    <a:pt x="1844358" y="2846051"/>
                  </a:lnTo>
                  <a:lnTo>
                    <a:pt x="1822768" y="2844138"/>
                  </a:lnTo>
                  <a:lnTo>
                    <a:pt x="1801496" y="2841270"/>
                  </a:lnTo>
                  <a:lnTo>
                    <a:pt x="1780540" y="2838401"/>
                  </a:lnTo>
                  <a:lnTo>
                    <a:pt x="1760220" y="2834895"/>
                  </a:lnTo>
                  <a:lnTo>
                    <a:pt x="1740536" y="2831389"/>
                  </a:lnTo>
                  <a:lnTo>
                    <a:pt x="1721168" y="2827245"/>
                  </a:lnTo>
                  <a:lnTo>
                    <a:pt x="1702753" y="2823102"/>
                  </a:lnTo>
                  <a:lnTo>
                    <a:pt x="1684656" y="2818640"/>
                  </a:lnTo>
                  <a:lnTo>
                    <a:pt x="1667193" y="2813540"/>
                  </a:lnTo>
                  <a:lnTo>
                    <a:pt x="1650683" y="2808440"/>
                  </a:lnTo>
                  <a:lnTo>
                    <a:pt x="1634490" y="2803340"/>
                  </a:lnTo>
                  <a:lnTo>
                    <a:pt x="1619568" y="2797284"/>
                  </a:lnTo>
                  <a:lnTo>
                    <a:pt x="1604963" y="2791229"/>
                  </a:lnTo>
                  <a:lnTo>
                    <a:pt x="1591628" y="2785173"/>
                  </a:lnTo>
                  <a:lnTo>
                    <a:pt x="1578610" y="2778798"/>
                  </a:lnTo>
                  <a:lnTo>
                    <a:pt x="1566863" y="2772105"/>
                  </a:lnTo>
                  <a:lnTo>
                    <a:pt x="1555750" y="2765093"/>
                  </a:lnTo>
                  <a:lnTo>
                    <a:pt x="1545273" y="2758080"/>
                  </a:lnTo>
                  <a:lnTo>
                    <a:pt x="1536383" y="2751068"/>
                  </a:lnTo>
                  <a:lnTo>
                    <a:pt x="1528128" y="2743419"/>
                  </a:lnTo>
                  <a:lnTo>
                    <a:pt x="1520826" y="2735769"/>
                  </a:lnTo>
                  <a:lnTo>
                    <a:pt x="1514793" y="2728120"/>
                  </a:lnTo>
                  <a:lnTo>
                    <a:pt x="1511936" y="2723976"/>
                  </a:lnTo>
                  <a:lnTo>
                    <a:pt x="1509396" y="2720151"/>
                  </a:lnTo>
                  <a:lnTo>
                    <a:pt x="1507490" y="2716008"/>
                  </a:lnTo>
                  <a:lnTo>
                    <a:pt x="1505586" y="2711864"/>
                  </a:lnTo>
                  <a:lnTo>
                    <a:pt x="1503998" y="2707721"/>
                  </a:lnTo>
                  <a:lnTo>
                    <a:pt x="1502410" y="2703896"/>
                  </a:lnTo>
                  <a:lnTo>
                    <a:pt x="1501776" y="2699434"/>
                  </a:lnTo>
                  <a:lnTo>
                    <a:pt x="1500823" y="2694971"/>
                  </a:lnTo>
                  <a:lnTo>
                    <a:pt x="1500506" y="2691147"/>
                  </a:lnTo>
                  <a:lnTo>
                    <a:pt x="1500188" y="2686684"/>
                  </a:lnTo>
                  <a:lnTo>
                    <a:pt x="1500506" y="2682541"/>
                  </a:lnTo>
                  <a:lnTo>
                    <a:pt x="1500823" y="2678397"/>
                  </a:lnTo>
                  <a:lnTo>
                    <a:pt x="1501776" y="2674254"/>
                  </a:lnTo>
                  <a:lnTo>
                    <a:pt x="1502410" y="2670110"/>
                  </a:lnTo>
                  <a:lnTo>
                    <a:pt x="1503998" y="2665967"/>
                  </a:lnTo>
                  <a:lnTo>
                    <a:pt x="1505586" y="2661823"/>
                  </a:lnTo>
                  <a:lnTo>
                    <a:pt x="1507490" y="2657998"/>
                  </a:lnTo>
                  <a:lnTo>
                    <a:pt x="1509396" y="2653855"/>
                  </a:lnTo>
                  <a:lnTo>
                    <a:pt x="1511936" y="2649711"/>
                  </a:lnTo>
                  <a:lnTo>
                    <a:pt x="1514793" y="2645568"/>
                  </a:lnTo>
                  <a:lnTo>
                    <a:pt x="1520826" y="2638237"/>
                  </a:lnTo>
                  <a:lnTo>
                    <a:pt x="1528128" y="2630587"/>
                  </a:lnTo>
                  <a:lnTo>
                    <a:pt x="1536383" y="2622938"/>
                  </a:lnTo>
                  <a:lnTo>
                    <a:pt x="1545273" y="2615607"/>
                  </a:lnTo>
                  <a:lnTo>
                    <a:pt x="1555750" y="2608914"/>
                  </a:lnTo>
                  <a:lnTo>
                    <a:pt x="1566863" y="2601583"/>
                  </a:lnTo>
                  <a:lnTo>
                    <a:pt x="1578610" y="2594889"/>
                  </a:lnTo>
                  <a:lnTo>
                    <a:pt x="1591628" y="2588515"/>
                  </a:lnTo>
                  <a:lnTo>
                    <a:pt x="1604963" y="2582140"/>
                  </a:lnTo>
                  <a:lnTo>
                    <a:pt x="1619568" y="2576403"/>
                  </a:lnTo>
                  <a:lnTo>
                    <a:pt x="1634490" y="2570666"/>
                  </a:lnTo>
                  <a:lnTo>
                    <a:pt x="1650683" y="2565247"/>
                  </a:lnTo>
                  <a:lnTo>
                    <a:pt x="1667193" y="2560148"/>
                  </a:lnTo>
                  <a:lnTo>
                    <a:pt x="1684656" y="2555367"/>
                  </a:lnTo>
                  <a:lnTo>
                    <a:pt x="1702753" y="2550586"/>
                  </a:lnTo>
                  <a:lnTo>
                    <a:pt x="1721168" y="2546123"/>
                  </a:lnTo>
                  <a:lnTo>
                    <a:pt x="1740536" y="2542299"/>
                  </a:lnTo>
                  <a:lnTo>
                    <a:pt x="1760220" y="2538793"/>
                  </a:lnTo>
                  <a:lnTo>
                    <a:pt x="1780540" y="2535605"/>
                  </a:lnTo>
                  <a:lnTo>
                    <a:pt x="1801496" y="2532737"/>
                  </a:lnTo>
                  <a:lnTo>
                    <a:pt x="1822768" y="2529868"/>
                  </a:lnTo>
                  <a:lnTo>
                    <a:pt x="1844358" y="2527637"/>
                  </a:lnTo>
                  <a:lnTo>
                    <a:pt x="1866900" y="2526043"/>
                  </a:lnTo>
                  <a:lnTo>
                    <a:pt x="1889443" y="2524450"/>
                  </a:lnTo>
                  <a:lnTo>
                    <a:pt x="1912303" y="2523493"/>
                  </a:lnTo>
                  <a:lnTo>
                    <a:pt x="1935480" y="2522856"/>
                  </a:lnTo>
                  <a:lnTo>
                    <a:pt x="1959293" y="2522537"/>
                  </a:lnTo>
                  <a:close/>
                  <a:moveTo>
                    <a:pt x="2854584" y="2507933"/>
                  </a:moveTo>
                  <a:lnTo>
                    <a:pt x="2854584" y="2625091"/>
                  </a:lnTo>
                  <a:lnTo>
                    <a:pt x="2873946" y="2630488"/>
                  </a:lnTo>
                  <a:lnTo>
                    <a:pt x="2893626" y="2636203"/>
                  </a:lnTo>
                  <a:lnTo>
                    <a:pt x="2914258" y="2640966"/>
                  </a:lnTo>
                  <a:lnTo>
                    <a:pt x="2935524" y="2645728"/>
                  </a:lnTo>
                  <a:lnTo>
                    <a:pt x="2935524" y="2529523"/>
                  </a:lnTo>
                  <a:lnTo>
                    <a:pt x="2914258" y="2524761"/>
                  </a:lnTo>
                  <a:lnTo>
                    <a:pt x="2893626" y="2519363"/>
                  </a:lnTo>
                  <a:lnTo>
                    <a:pt x="2873946" y="2513965"/>
                  </a:lnTo>
                  <a:lnTo>
                    <a:pt x="2854584" y="2507933"/>
                  </a:lnTo>
                  <a:close/>
                  <a:moveTo>
                    <a:pt x="2692385" y="2444750"/>
                  </a:moveTo>
                  <a:lnTo>
                    <a:pt x="2692385" y="2542223"/>
                  </a:lnTo>
                  <a:lnTo>
                    <a:pt x="2695241" y="2545081"/>
                  </a:lnTo>
                  <a:lnTo>
                    <a:pt x="2698098" y="2548256"/>
                  </a:lnTo>
                  <a:lnTo>
                    <a:pt x="2705399" y="2554923"/>
                  </a:lnTo>
                  <a:lnTo>
                    <a:pt x="2714921" y="2561591"/>
                  </a:lnTo>
                  <a:lnTo>
                    <a:pt x="2725078" y="2568576"/>
                  </a:lnTo>
                  <a:lnTo>
                    <a:pt x="2737140" y="2576196"/>
                  </a:lnTo>
                  <a:lnTo>
                    <a:pt x="2748884" y="2582863"/>
                  </a:lnTo>
                  <a:lnTo>
                    <a:pt x="2761581" y="2589213"/>
                  </a:lnTo>
                  <a:lnTo>
                    <a:pt x="2773325" y="2595246"/>
                  </a:lnTo>
                  <a:lnTo>
                    <a:pt x="2773325" y="2486343"/>
                  </a:lnTo>
                  <a:lnTo>
                    <a:pt x="2758407" y="2480628"/>
                  </a:lnTo>
                  <a:lnTo>
                    <a:pt x="2744441" y="2475230"/>
                  </a:lnTo>
                  <a:lnTo>
                    <a:pt x="2732379" y="2469198"/>
                  </a:lnTo>
                  <a:lnTo>
                    <a:pt x="2721269" y="2464118"/>
                  </a:lnTo>
                  <a:lnTo>
                    <a:pt x="2712064" y="2458720"/>
                  </a:lnTo>
                  <a:lnTo>
                    <a:pt x="2704446" y="2453958"/>
                  </a:lnTo>
                  <a:lnTo>
                    <a:pt x="2697781" y="2449195"/>
                  </a:lnTo>
                  <a:lnTo>
                    <a:pt x="2692385" y="2444750"/>
                  </a:lnTo>
                  <a:close/>
                  <a:moveTo>
                    <a:pt x="3744614" y="2439353"/>
                  </a:moveTo>
                  <a:lnTo>
                    <a:pt x="3737949" y="2444433"/>
                  </a:lnTo>
                  <a:lnTo>
                    <a:pt x="3730648" y="2449195"/>
                  </a:lnTo>
                  <a:lnTo>
                    <a:pt x="3722713" y="2454275"/>
                  </a:lnTo>
                  <a:lnTo>
                    <a:pt x="3715095" y="2459038"/>
                  </a:lnTo>
                  <a:lnTo>
                    <a:pt x="3706524" y="2462848"/>
                  </a:lnTo>
                  <a:lnTo>
                    <a:pt x="3698907" y="2466975"/>
                  </a:lnTo>
                  <a:lnTo>
                    <a:pt x="3691289" y="2470468"/>
                  </a:lnTo>
                  <a:lnTo>
                    <a:pt x="3683671" y="2473325"/>
                  </a:lnTo>
                  <a:lnTo>
                    <a:pt x="3683671" y="2592706"/>
                  </a:lnTo>
                  <a:lnTo>
                    <a:pt x="3692558" y="2588578"/>
                  </a:lnTo>
                  <a:lnTo>
                    <a:pt x="3701128" y="2583816"/>
                  </a:lnTo>
                  <a:lnTo>
                    <a:pt x="3709381" y="2579053"/>
                  </a:lnTo>
                  <a:lnTo>
                    <a:pt x="3717634" y="2573973"/>
                  </a:lnTo>
                  <a:lnTo>
                    <a:pt x="3725252" y="2568258"/>
                  </a:lnTo>
                  <a:lnTo>
                    <a:pt x="3732235" y="2563178"/>
                  </a:lnTo>
                  <a:lnTo>
                    <a:pt x="3738901" y="2557781"/>
                  </a:lnTo>
                  <a:lnTo>
                    <a:pt x="3744614" y="2553018"/>
                  </a:lnTo>
                  <a:lnTo>
                    <a:pt x="3744614" y="2439353"/>
                  </a:lnTo>
                  <a:close/>
                  <a:moveTo>
                    <a:pt x="3151360" y="2322195"/>
                  </a:moveTo>
                  <a:lnTo>
                    <a:pt x="3151360" y="2437130"/>
                  </a:lnTo>
                  <a:lnTo>
                    <a:pt x="3174848" y="2437765"/>
                  </a:lnTo>
                  <a:lnTo>
                    <a:pt x="3198972" y="2437765"/>
                  </a:lnTo>
                  <a:lnTo>
                    <a:pt x="3215477" y="2437765"/>
                  </a:lnTo>
                  <a:lnTo>
                    <a:pt x="3231983" y="2437448"/>
                  </a:lnTo>
                  <a:lnTo>
                    <a:pt x="3231983" y="2322512"/>
                  </a:lnTo>
                  <a:lnTo>
                    <a:pt x="3198972" y="2323147"/>
                  </a:lnTo>
                  <a:lnTo>
                    <a:pt x="3174848" y="2323147"/>
                  </a:lnTo>
                  <a:lnTo>
                    <a:pt x="3151360" y="2322195"/>
                  </a:lnTo>
                  <a:close/>
                  <a:moveTo>
                    <a:pt x="3815080" y="2317750"/>
                  </a:moveTo>
                  <a:lnTo>
                    <a:pt x="3816033" y="2325370"/>
                  </a:lnTo>
                  <a:lnTo>
                    <a:pt x="3816350" y="2332673"/>
                  </a:lnTo>
                  <a:lnTo>
                    <a:pt x="3816350" y="2483803"/>
                  </a:lnTo>
                  <a:lnTo>
                    <a:pt x="3816033" y="2484438"/>
                  </a:lnTo>
                  <a:lnTo>
                    <a:pt x="3815398" y="2493010"/>
                  </a:lnTo>
                  <a:lnTo>
                    <a:pt x="3814763" y="2498408"/>
                  </a:lnTo>
                  <a:lnTo>
                    <a:pt x="3813493" y="2504123"/>
                  </a:lnTo>
                  <a:lnTo>
                    <a:pt x="3811906" y="2509520"/>
                  </a:lnTo>
                  <a:lnTo>
                    <a:pt x="3810319" y="2514600"/>
                  </a:lnTo>
                  <a:lnTo>
                    <a:pt x="3808097" y="2520316"/>
                  </a:lnTo>
                  <a:lnTo>
                    <a:pt x="3805558" y="2525713"/>
                  </a:lnTo>
                  <a:lnTo>
                    <a:pt x="3803019" y="2530793"/>
                  </a:lnTo>
                  <a:lnTo>
                    <a:pt x="3799844" y="2536508"/>
                  </a:lnTo>
                  <a:lnTo>
                    <a:pt x="3796036" y="2541588"/>
                  </a:lnTo>
                  <a:lnTo>
                    <a:pt x="3792226" y="2546668"/>
                  </a:lnTo>
                  <a:lnTo>
                    <a:pt x="3788418" y="2551748"/>
                  </a:lnTo>
                  <a:lnTo>
                    <a:pt x="3783974" y="2556828"/>
                  </a:lnTo>
                  <a:lnTo>
                    <a:pt x="3779212" y="2561591"/>
                  </a:lnTo>
                  <a:lnTo>
                    <a:pt x="3774134" y="2566671"/>
                  </a:lnTo>
                  <a:lnTo>
                    <a:pt x="3768420" y="2571433"/>
                  </a:lnTo>
                  <a:lnTo>
                    <a:pt x="3763024" y="2576513"/>
                  </a:lnTo>
                  <a:lnTo>
                    <a:pt x="3750963" y="2586038"/>
                  </a:lnTo>
                  <a:lnTo>
                    <a:pt x="3737314" y="2595246"/>
                  </a:lnTo>
                  <a:lnTo>
                    <a:pt x="3722713" y="2604136"/>
                  </a:lnTo>
                  <a:lnTo>
                    <a:pt x="3707477" y="2613026"/>
                  </a:lnTo>
                  <a:lnTo>
                    <a:pt x="3690971" y="2621281"/>
                  </a:lnTo>
                  <a:lnTo>
                    <a:pt x="3673513" y="2628901"/>
                  </a:lnTo>
                  <a:lnTo>
                    <a:pt x="3655103" y="2636838"/>
                  </a:lnTo>
                  <a:lnTo>
                    <a:pt x="3635424" y="2644458"/>
                  </a:lnTo>
                  <a:lnTo>
                    <a:pt x="3615109" y="2651443"/>
                  </a:lnTo>
                  <a:lnTo>
                    <a:pt x="3593842" y="2658111"/>
                  </a:lnTo>
                  <a:lnTo>
                    <a:pt x="3571941" y="2664461"/>
                  </a:lnTo>
                  <a:lnTo>
                    <a:pt x="3549087" y="2670493"/>
                  </a:lnTo>
                  <a:lnTo>
                    <a:pt x="3525281" y="2675891"/>
                  </a:lnTo>
                  <a:lnTo>
                    <a:pt x="3501157" y="2680971"/>
                  </a:lnTo>
                  <a:lnTo>
                    <a:pt x="3476082" y="2685733"/>
                  </a:lnTo>
                  <a:lnTo>
                    <a:pt x="3450371" y="2689861"/>
                  </a:lnTo>
                  <a:lnTo>
                    <a:pt x="3424343" y="2693671"/>
                  </a:lnTo>
                  <a:lnTo>
                    <a:pt x="3397680" y="2697163"/>
                  </a:lnTo>
                  <a:lnTo>
                    <a:pt x="3370065" y="2700021"/>
                  </a:lnTo>
                  <a:lnTo>
                    <a:pt x="3341815" y="2702561"/>
                  </a:lnTo>
                  <a:lnTo>
                    <a:pt x="3313565" y="2704466"/>
                  </a:lnTo>
                  <a:lnTo>
                    <a:pt x="3284680" y="2705736"/>
                  </a:lnTo>
                  <a:lnTo>
                    <a:pt x="3255478" y="2706371"/>
                  </a:lnTo>
                  <a:lnTo>
                    <a:pt x="3225959" y="2706688"/>
                  </a:lnTo>
                  <a:lnTo>
                    <a:pt x="3195487" y="2706371"/>
                  </a:lnTo>
                  <a:lnTo>
                    <a:pt x="3165650" y="2705736"/>
                  </a:lnTo>
                  <a:lnTo>
                    <a:pt x="3136130" y="2704148"/>
                  </a:lnTo>
                  <a:lnTo>
                    <a:pt x="3106928" y="2701926"/>
                  </a:lnTo>
                  <a:lnTo>
                    <a:pt x="3078678" y="2699703"/>
                  </a:lnTo>
                  <a:lnTo>
                    <a:pt x="3050428" y="2696528"/>
                  </a:lnTo>
                  <a:lnTo>
                    <a:pt x="3022813" y="2693353"/>
                  </a:lnTo>
                  <a:lnTo>
                    <a:pt x="2996150" y="2688908"/>
                  </a:lnTo>
                  <a:lnTo>
                    <a:pt x="2970122" y="2684781"/>
                  </a:lnTo>
                  <a:lnTo>
                    <a:pt x="2944729" y="2680018"/>
                  </a:lnTo>
                  <a:lnTo>
                    <a:pt x="2919971" y="2674303"/>
                  </a:lnTo>
                  <a:lnTo>
                    <a:pt x="2895847" y="2668588"/>
                  </a:lnTo>
                  <a:lnTo>
                    <a:pt x="2872994" y="2662556"/>
                  </a:lnTo>
                  <a:lnTo>
                    <a:pt x="2850775" y="2655888"/>
                  </a:lnTo>
                  <a:lnTo>
                    <a:pt x="2829190" y="2648903"/>
                  </a:lnTo>
                  <a:lnTo>
                    <a:pt x="2808876" y="2641601"/>
                  </a:lnTo>
                  <a:lnTo>
                    <a:pt x="2789196" y="2633663"/>
                  </a:lnTo>
                  <a:lnTo>
                    <a:pt x="2770469" y="2625408"/>
                  </a:lnTo>
                  <a:lnTo>
                    <a:pt x="2753328" y="2617153"/>
                  </a:lnTo>
                  <a:lnTo>
                    <a:pt x="2736823" y="2608581"/>
                  </a:lnTo>
                  <a:lnTo>
                    <a:pt x="2721269" y="2599373"/>
                  </a:lnTo>
                  <a:lnTo>
                    <a:pt x="2706986" y="2590483"/>
                  </a:lnTo>
                  <a:lnTo>
                    <a:pt x="2693972" y="2580641"/>
                  </a:lnTo>
                  <a:lnTo>
                    <a:pt x="2688258" y="2575878"/>
                  </a:lnTo>
                  <a:lnTo>
                    <a:pt x="2682227" y="2570798"/>
                  </a:lnTo>
                  <a:lnTo>
                    <a:pt x="2676831" y="2566036"/>
                  </a:lnTo>
                  <a:lnTo>
                    <a:pt x="2671753" y="2560956"/>
                  </a:lnTo>
                  <a:lnTo>
                    <a:pt x="2666991" y="2555558"/>
                  </a:lnTo>
                  <a:lnTo>
                    <a:pt x="2662548" y="2550161"/>
                  </a:lnTo>
                  <a:lnTo>
                    <a:pt x="2658104" y="2545081"/>
                  </a:lnTo>
                  <a:lnTo>
                    <a:pt x="2654612" y="2540001"/>
                  </a:lnTo>
                  <a:lnTo>
                    <a:pt x="2651121" y="2534286"/>
                  </a:lnTo>
                  <a:lnTo>
                    <a:pt x="2647947" y="2528888"/>
                  </a:lnTo>
                  <a:lnTo>
                    <a:pt x="2645090" y="2523808"/>
                  </a:lnTo>
                  <a:lnTo>
                    <a:pt x="2642868" y="2518093"/>
                  </a:lnTo>
                  <a:lnTo>
                    <a:pt x="2640329" y="2512695"/>
                  </a:lnTo>
                  <a:lnTo>
                    <a:pt x="2638742" y="2506663"/>
                  </a:lnTo>
                  <a:lnTo>
                    <a:pt x="2637789" y="2501265"/>
                  </a:lnTo>
                  <a:lnTo>
                    <a:pt x="2636520" y="2495868"/>
                  </a:lnTo>
                  <a:lnTo>
                    <a:pt x="2636202" y="2489835"/>
                  </a:lnTo>
                  <a:lnTo>
                    <a:pt x="2635885" y="2484438"/>
                  </a:lnTo>
                  <a:lnTo>
                    <a:pt x="2635250" y="2484438"/>
                  </a:lnTo>
                  <a:lnTo>
                    <a:pt x="2635250" y="2375535"/>
                  </a:lnTo>
                  <a:lnTo>
                    <a:pt x="2646360" y="2383790"/>
                  </a:lnTo>
                  <a:lnTo>
                    <a:pt x="2657786" y="2392045"/>
                  </a:lnTo>
                  <a:lnTo>
                    <a:pt x="2670166" y="2399983"/>
                  </a:lnTo>
                  <a:lnTo>
                    <a:pt x="2683180" y="2407285"/>
                  </a:lnTo>
                  <a:lnTo>
                    <a:pt x="2696511" y="2414905"/>
                  </a:lnTo>
                  <a:lnTo>
                    <a:pt x="2710160" y="2421890"/>
                  </a:lnTo>
                  <a:lnTo>
                    <a:pt x="2724761" y="2429193"/>
                  </a:lnTo>
                  <a:lnTo>
                    <a:pt x="2740314" y="2435860"/>
                  </a:lnTo>
                  <a:lnTo>
                    <a:pt x="2755550" y="2442210"/>
                  </a:lnTo>
                  <a:lnTo>
                    <a:pt x="2771738" y="2448243"/>
                  </a:lnTo>
                  <a:lnTo>
                    <a:pt x="2788244" y="2453958"/>
                  </a:lnTo>
                  <a:lnTo>
                    <a:pt x="2805384" y="2459673"/>
                  </a:lnTo>
                  <a:lnTo>
                    <a:pt x="2822525" y="2465070"/>
                  </a:lnTo>
                  <a:lnTo>
                    <a:pt x="2840300" y="2470150"/>
                  </a:lnTo>
                  <a:lnTo>
                    <a:pt x="2858393" y="2474913"/>
                  </a:lnTo>
                  <a:lnTo>
                    <a:pt x="2877120" y="2479675"/>
                  </a:lnTo>
                  <a:lnTo>
                    <a:pt x="2895530" y="2483803"/>
                  </a:lnTo>
                  <a:lnTo>
                    <a:pt x="2914892" y="2487930"/>
                  </a:lnTo>
                  <a:lnTo>
                    <a:pt x="2934255" y="2491423"/>
                  </a:lnTo>
                  <a:lnTo>
                    <a:pt x="2953617" y="2494915"/>
                  </a:lnTo>
                  <a:lnTo>
                    <a:pt x="2973614" y="2498090"/>
                  </a:lnTo>
                  <a:lnTo>
                    <a:pt x="2993294" y="2501265"/>
                  </a:lnTo>
                  <a:lnTo>
                    <a:pt x="3013926" y="2503488"/>
                  </a:lnTo>
                  <a:lnTo>
                    <a:pt x="3033923" y="2506028"/>
                  </a:lnTo>
                  <a:lnTo>
                    <a:pt x="3054555" y="2508250"/>
                  </a:lnTo>
                  <a:lnTo>
                    <a:pt x="3074869" y="2509838"/>
                  </a:lnTo>
                  <a:lnTo>
                    <a:pt x="3095819" y="2511425"/>
                  </a:lnTo>
                  <a:lnTo>
                    <a:pt x="3116451" y="2512695"/>
                  </a:lnTo>
                  <a:lnTo>
                    <a:pt x="3137400" y="2513965"/>
                  </a:lnTo>
                  <a:lnTo>
                    <a:pt x="3158032" y="2514600"/>
                  </a:lnTo>
                  <a:lnTo>
                    <a:pt x="3178981" y="2514918"/>
                  </a:lnTo>
                  <a:lnTo>
                    <a:pt x="3199613" y="2514918"/>
                  </a:lnTo>
                  <a:lnTo>
                    <a:pt x="3224372" y="2514918"/>
                  </a:lnTo>
                  <a:lnTo>
                    <a:pt x="3249765" y="2514283"/>
                  </a:lnTo>
                  <a:lnTo>
                    <a:pt x="3274523" y="2513330"/>
                  </a:lnTo>
                  <a:lnTo>
                    <a:pt x="3299282" y="2511743"/>
                  </a:lnTo>
                  <a:lnTo>
                    <a:pt x="3324040" y="2510473"/>
                  </a:lnTo>
                  <a:lnTo>
                    <a:pt x="3348481" y="2507933"/>
                  </a:lnTo>
                  <a:lnTo>
                    <a:pt x="3372922" y="2505710"/>
                  </a:lnTo>
                  <a:lnTo>
                    <a:pt x="3397680" y="2502535"/>
                  </a:lnTo>
                  <a:lnTo>
                    <a:pt x="3421486" y="2499360"/>
                  </a:lnTo>
                  <a:lnTo>
                    <a:pt x="3445292" y="2495233"/>
                  </a:lnTo>
                  <a:lnTo>
                    <a:pt x="3468464" y="2491423"/>
                  </a:lnTo>
                  <a:lnTo>
                    <a:pt x="3491635" y="2486978"/>
                  </a:lnTo>
                  <a:lnTo>
                    <a:pt x="3514171" y="2481898"/>
                  </a:lnTo>
                  <a:lnTo>
                    <a:pt x="3536390" y="2476818"/>
                  </a:lnTo>
                  <a:lnTo>
                    <a:pt x="3557974" y="2471420"/>
                  </a:lnTo>
                  <a:lnTo>
                    <a:pt x="3579241" y="2465070"/>
                  </a:lnTo>
                  <a:lnTo>
                    <a:pt x="3599873" y="2458720"/>
                  </a:lnTo>
                  <a:lnTo>
                    <a:pt x="3619870" y="2452053"/>
                  </a:lnTo>
                  <a:lnTo>
                    <a:pt x="3639233" y="2444750"/>
                  </a:lnTo>
                  <a:lnTo>
                    <a:pt x="3657643" y="2437448"/>
                  </a:lnTo>
                  <a:lnTo>
                    <a:pt x="3676053" y="2429510"/>
                  </a:lnTo>
                  <a:lnTo>
                    <a:pt x="3692876" y="2421255"/>
                  </a:lnTo>
                  <a:lnTo>
                    <a:pt x="3709381" y="2412365"/>
                  </a:lnTo>
                  <a:lnTo>
                    <a:pt x="3724935" y="2403475"/>
                  </a:lnTo>
                  <a:lnTo>
                    <a:pt x="3739853" y="2393950"/>
                  </a:lnTo>
                  <a:lnTo>
                    <a:pt x="3753502" y="2384108"/>
                  </a:lnTo>
                  <a:lnTo>
                    <a:pt x="3766198" y="2374265"/>
                  </a:lnTo>
                  <a:lnTo>
                    <a:pt x="3772547" y="2368550"/>
                  </a:lnTo>
                  <a:lnTo>
                    <a:pt x="3777943" y="2363470"/>
                  </a:lnTo>
                  <a:lnTo>
                    <a:pt x="3783656" y="2358073"/>
                  </a:lnTo>
                  <a:lnTo>
                    <a:pt x="3789052" y="2352675"/>
                  </a:lnTo>
                  <a:lnTo>
                    <a:pt x="3793814" y="2346960"/>
                  </a:lnTo>
                  <a:lnTo>
                    <a:pt x="3798575" y="2341563"/>
                  </a:lnTo>
                  <a:lnTo>
                    <a:pt x="3803336" y="2335530"/>
                  </a:lnTo>
                  <a:lnTo>
                    <a:pt x="3807145" y="2329498"/>
                  </a:lnTo>
                  <a:lnTo>
                    <a:pt x="3811271" y="2323783"/>
                  </a:lnTo>
                  <a:lnTo>
                    <a:pt x="3815080" y="2317750"/>
                  </a:lnTo>
                  <a:close/>
                  <a:moveTo>
                    <a:pt x="2989478" y="2307907"/>
                  </a:moveTo>
                  <a:lnTo>
                    <a:pt x="2989478" y="2423478"/>
                  </a:lnTo>
                  <a:lnTo>
                    <a:pt x="3009158" y="2426018"/>
                  </a:lnTo>
                  <a:lnTo>
                    <a:pt x="3029472" y="2428240"/>
                  </a:lnTo>
                  <a:lnTo>
                    <a:pt x="3049469" y="2430780"/>
                  </a:lnTo>
                  <a:lnTo>
                    <a:pt x="3070419" y="2432685"/>
                  </a:lnTo>
                  <a:lnTo>
                    <a:pt x="3070419" y="2317432"/>
                  </a:lnTo>
                  <a:lnTo>
                    <a:pt x="3049469" y="2315527"/>
                  </a:lnTo>
                  <a:lnTo>
                    <a:pt x="3029472" y="2313305"/>
                  </a:lnTo>
                  <a:lnTo>
                    <a:pt x="3009158" y="2310765"/>
                  </a:lnTo>
                  <a:lnTo>
                    <a:pt x="2989478" y="2307907"/>
                  </a:lnTo>
                  <a:close/>
                  <a:moveTo>
                    <a:pt x="2827597" y="2271395"/>
                  </a:moveTo>
                  <a:lnTo>
                    <a:pt x="2827597" y="2388553"/>
                  </a:lnTo>
                  <a:lnTo>
                    <a:pt x="2846959" y="2393950"/>
                  </a:lnTo>
                  <a:lnTo>
                    <a:pt x="2866956" y="2399665"/>
                  </a:lnTo>
                  <a:lnTo>
                    <a:pt x="2887588" y="2404428"/>
                  </a:lnTo>
                  <a:lnTo>
                    <a:pt x="2908220" y="2408873"/>
                  </a:lnTo>
                  <a:lnTo>
                    <a:pt x="2908220" y="2292985"/>
                  </a:lnTo>
                  <a:lnTo>
                    <a:pt x="2887588" y="2288222"/>
                  </a:lnTo>
                  <a:lnTo>
                    <a:pt x="2866956" y="2282825"/>
                  </a:lnTo>
                  <a:lnTo>
                    <a:pt x="2846959" y="2277110"/>
                  </a:lnTo>
                  <a:lnTo>
                    <a:pt x="2827597" y="2271395"/>
                  </a:lnTo>
                  <a:close/>
                  <a:moveTo>
                    <a:pt x="3717945" y="2227897"/>
                  </a:moveTo>
                  <a:lnTo>
                    <a:pt x="3711914" y="2232025"/>
                  </a:lnTo>
                  <a:lnTo>
                    <a:pt x="3704931" y="2235517"/>
                  </a:lnTo>
                  <a:lnTo>
                    <a:pt x="3696678" y="2239327"/>
                  </a:lnTo>
                  <a:lnTo>
                    <a:pt x="3688425" y="2242820"/>
                  </a:lnTo>
                  <a:lnTo>
                    <a:pt x="3671285" y="2249487"/>
                  </a:lnTo>
                  <a:lnTo>
                    <a:pt x="3656684" y="2255202"/>
                  </a:lnTo>
                  <a:lnTo>
                    <a:pt x="3656684" y="2356167"/>
                  </a:lnTo>
                  <a:lnTo>
                    <a:pt x="3665254" y="2351722"/>
                  </a:lnTo>
                  <a:lnTo>
                    <a:pt x="3674142" y="2347595"/>
                  </a:lnTo>
                  <a:lnTo>
                    <a:pt x="3682394" y="2342197"/>
                  </a:lnTo>
                  <a:lnTo>
                    <a:pt x="3690647" y="2337117"/>
                  </a:lnTo>
                  <a:lnTo>
                    <a:pt x="3698582" y="2331720"/>
                  </a:lnTo>
                  <a:lnTo>
                    <a:pt x="3705566" y="2326640"/>
                  </a:lnTo>
                  <a:lnTo>
                    <a:pt x="3711914" y="2321560"/>
                  </a:lnTo>
                  <a:lnTo>
                    <a:pt x="3717945" y="2316162"/>
                  </a:lnTo>
                  <a:lnTo>
                    <a:pt x="3717945" y="2227897"/>
                  </a:lnTo>
                  <a:close/>
                  <a:moveTo>
                    <a:pt x="2665715" y="2187575"/>
                  </a:moveTo>
                  <a:lnTo>
                    <a:pt x="2665715" y="2305685"/>
                  </a:lnTo>
                  <a:lnTo>
                    <a:pt x="2668254" y="2308542"/>
                  </a:lnTo>
                  <a:lnTo>
                    <a:pt x="2671429" y="2311717"/>
                  </a:lnTo>
                  <a:lnTo>
                    <a:pt x="2678729" y="2318385"/>
                  </a:lnTo>
                  <a:lnTo>
                    <a:pt x="2687934" y="2325052"/>
                  </a:lnTo>
                  <a:lnTo>
                    <a:pt x="2698726" y="2332037"/>
                  </a:lnTo>
                  <a:lnTo>
                    <a:pt x="2710153" y="2339657"/>
                  </a:lnTo>
                  <a:lnTo>
                    <a:pt x="2722215" y="2346325"/>
                  </a:lnTo>
                  <a:lnTo>
                    <a:pt x="2734594" y="2352675"/>
                  </a:lnTo>
                  <a:lnTo>
                    <a:pt x="2746656" y="2358390"/>
                  </a:lnTo>
                  <a:lnTo>
                    <a:pt x="2746656" y="2239327"/>
                  </a:lnTo>
                  <a:lnTo>
                    <a:pt x="2734594" y="2233612"/>
                  </a:lnTo>
                  <a:lnTo>
                    <a:pt x="2723167" y="2227580"/>
                  </a:lnTo>
                  <a:lnTo>
                    <a:pt x="2712058" y="2221230"/>
                  </a:lnTo>
                  <a:lnTo>
                    <a:pt x="2701583" y="2214562"/>
                  </a:lnTo>
                  <a:lnTo>
                    <a:pt x="2691743" y="2208212"/>
                  </a:lnTo>
                  <a:lnTo>
                    <a:pt x="2682538" y="2201545"/>
                  </a:lnTo>
                  <a:lnTo>
                    <a:pt x="2673650" y="2194560"/>
                  </a:lnTo>
                  <a:lnTo>
                    <a:pt x="2665715" y="2187575"/>
                  </a:lnTo>
                  <a:close/>
                  <a:moveTo>
                    <a:pt x="2609850" y="2081212"/>
                  </a:moveTo>
                  <a:lnTo>
                    <a:pt x="2613342" y="2087245"/>
                  </a:lnTo>
                  <a:lnTo>
                    <a:pt x="2617468" y="2092960"/>
                  </a:lnTo>
                  <a:lnTo>
                    <a:pt x="2621594" y="2098675"/>
                  </a:lnTo>
                  <a:lnTo>
                    <a:pt x="2626038" y="2104390"/>
                  </a:lnTo>
                  <a:lnTo>
                    <a:pt x="2631117" y="2110105"/>
                  </a:lnTo>
                  <a:lnTo>
                    <a:pt x="2635878" y="2115502"/>
                  </a:lnTo>
                  <a:lnTo>
                    <a:pt x="2641274" y="2120900"/>
                  </a:lnTo>
                  <a:lnTo>
                    <a:pt x="2646988" y="2126615"/>
                  </a:lnTo>
                  <a:lnTo>
                    <a:pt x="2658732" y="2136775"/>
                  </a:lnTo>
                  <a:lnTo>
                    <a:pt x="2671746" y="2146935"/>
                  </a:lnTo>
                  <a:lnTo>
                    <a:pt x="2685712" y="2157095"/>
                  </a:lnTo>
                  <a:lnTo>
                    <a:pt x="2700631" y="2165985"/>
                  </a:lnTo>
                  <a:lnTo>
                    <a:pt x="2715867" y="2175192"/>
                  </a:lnTo>
                  <a:lnTo>
                    <a:pt x="2732372" y="2183765"/>
                  </a:lnTo>
                  <a:lnTo>
                    <a:pt x="2749830" y="2192020"/>
                  </a:lnTo>
                  <a:lnTo>
                    <a:pt x="2767923" y="2199957"/>
                  </a:lnTo>
                  <a:lnTo>
                    <a:pt x="2786650" y="2207895"/>
                  </a:lnTo>
                  <a:lnTo>
                    <a:pt x="2805695" y="2214880"/>
                  </a:lnTo>
                  <a:lnTo>
                    <a:pt x="2826009" y="2221547"/>
                  </a:lnTo>
                  <a:lnTo>
                    <a:pt x="2846959" y="2227897"/>
                  </a:lnTo>
                  <a:lnTo>
                    <a:pt x="2867591" y="2234247"/>
                  </a:lnTo>
                  <a:lnTo>
                    <a:pt x="2889492" y="2239645"/>
                  </a:lnTo>
                  <a:lnTo>
                    <a:pt x="2912029" y="2245042"/>
                  </a:lnTo>
                  <a:lnTo>
                    <a:pt x="2934248" y="2250122"/>
                  </a:lnTo>
                  <a:lnTo>
                    <a:pt x="2957102" y="2254250"/>
                  </a:lnTo>
                  <a:lnTo>
                    <a:pt x="2980908" y="2258695"/>
                  </a:lnTo>
                  <a:lnTo>
                    <a:pt x="3004396" y="2262187"/>
                  </a:lnTo>
                  <a:lnTo>
                    <a:pt x="3028203" y="2265680"/>
                  </a:lnTo>
                  <a:lnTo>
                    <a:pt x="3052644" y="2268537"/>
                  </a:lnTo>
                  <a:lnTo>
                    <a:pt x="3077084" y="2271395"/>
                  </a:lnTo>
                  <a:lnTo>
                    <a:pt x="3101525" y="2273300"/>
                  </a:lnTo>
                  <a:lnTo>
                    <a:pt x="3125966" y="2275205"/>
                  </a:lnTo>
                  <a:lnTo>
                    <a:pt x="3150725" y="2276792"/>
                  </a:lnTo>
                  <a:lnTo>
                    <a:pt x="3175800" y="2277745"/>
                  </a:lnTo>
                  <a:lnTo>
                    <a:pt x="3200559" y="2278380"/>
                  </a:lnTo>
                  <a:lnTo>
                    <a:pt x="3225317" y="2278380"/>
                  </a:lnTo>
                  <a:lnTo>
                    <a:pt x="3246266" y="2278380"/>
                  </a:lnTo>
                  <a:lnTo>
                    <a:pt x="3267216" y="2278062"/>
                  </a:lnTo>
                  <a:lnTo>
                    <a:pt x="3288165" y="2277110"/>
                  </a:lnTo>
                  <a:lnTo>
                    <a:pt x="3308797" y="2276157"/>
                  </a:lnTo>
                  <a:lnTo>
                    <a:pt x="3329429" y="2274887"/>
                  </a:lnTo>
                  <a:lnTo>
                    <a:pt x="3350378" y="2273300"/>
                  </a:lnTo>
                  <a:lnTo>
                    <a:pt x="3371010" y="2271712"/>
                  </a:lnTo>
                  <a:lnTo>
                    <a:pt x="3391325" y="2269807"/>
                  </a:lnTo>
                  <a:lnTo>
                    <a:pt x="3411957" y="2267267"/>
                  </a:lnTo>
                  <a:lnTo>
                    <a:pt x="3431954" y="2264727"/>
                  </a:lnTo>
                  <a:lnTo>
                    <a:pt x="3451951" y="2261870"/>
                  </a:lnTo>
                  <a:lnTo>
                    <a:pt x="3471948" y="2258695"/>
                  </a:lnTo>
                  <a:lnTo>
                    <a:pt x="3491628" y="2255202"/>
                  </a:lnTo>
                  <a:lnTo>
                    <a:pt x="3510990" y="2251710"/>
                  </a:lnTo>
                  <a:lnTo>
                    <a:pt x="3530035" y="2247582"/>
                  </a:lnTo>
                  <a:lnTo>
                    <a:pt x="3548763" y="2243455"/>
                  </a:lnTo>
                  <a:lnTo>
                    <a:pt x="3567173" y="2239010"/>
                  </a:lnTo>
                  <a:lnTo>
                    <a:pt x="3585265" y="2233930"/>
                  </a:lnTo>
                  <a:lnTo>
                    <a:pt x="3603041" y="2229167"/>
                  </a:lnTo>
                  <a:lnTo>
                    <a:pt x="3620498" y="2223452"/>
                  </a:lnTo>
                  <a:lnTo>
                    <a:pt x="3637004" y="2218055"/>
                  </a:lnTo>
                  <a:lnTo>
                    <a:pt x="3653510" y="2212022"/>
                  </a:lnTo>
                  <a:lnTo>
                    <a:pt x="3669698" y="2206307"/>
                  </a:lnTo>
                  <a:lnTo>
                    <a:pt x="3685251" y="2199957"/>
                  </a:lnTo>
                  <a:lnTo>
                    <a:pt x="3700170" y="2193290"/>
                  </a:lnTo>
                  <a:lnTo>
                    <a:pt x="3714770" y="2185987"/>
                  </a:lnTo>
                  <a:lnTo>
                    <a:pt x="3728419" y="2179002"/>
                  </a:lnTo>
                  <a:lnTo>
                    <a:pt x="3741751" y="2171382"/>
                  </a:lnTo>
                  <a:lnTo>
                    <a:pt x="3754765" y="2164080"/>
                  </a:lnTo>
                  <a:lnTo>
                    <a:pt x="3767144" y="2156142"/>
                  </a:lnTo>
                  <a:lnTo>
                    <a:pt x="3778571" y="2147887"/>
                  </a:lnTo>
                  <a:lnTo>
                    <a:pt x="3789363" y="2139632"/>
                  </a:lnTo>
                  <a:lnTo>
                    <a:pt x="3789363" y="2247265"/>
                  </a:lnTo>
                  <a:lnTo>
                    <a:pt x="3788728" y="2247582"/>
                  </a:lnTo>
                  <a:lnTo>
                    <a:pt x="3788728" y="2252027"/>
                  </a:lnTo>
                  <a:lnTo>
                    <a:pt x="3788411" y="2256472"/>
                  </a:lnTo>
                  <a:lnTo>
                    <a:pt x="3787776" y="2261870"/>
                  </a:lnTo>
                  <a:lnTo>
                    <a:pt x="3786506" y="2267267"/>
                  </a:lnTo>
                  <a:lnTo>
                    <a:pt x="3785237" y="2272982"/>
                  </a:lnTo>
                  <a:lnTo>
                    <a:pt x="3783332" y="2278062"/>
                  </a:lnTo>
                  <a:lnTo>
                    <a:pt x="3781428" y="2283460"/>
                  </a:lnTo>
                  <a:lnTo>
                    <a:pt x="3778571" y="2289175"/>
                  </a:lnTo>
                  <a:lnTo>
                    <a:pt x="3775714" y="2294255"/>
                  </a:lnTo>
                  <a:lnTo>
                    <a:pt x="3772540" y="2299335"/>
                  </a:lnTo>
                  <a:lnTo>
                    <a:pt x="3769048" y="2304732"/>
                  </a:lnTo>
                  <a:lnTo>
                    <a:pt x="3765557" y="2310130"/>
                  </a:lnTo>
                  <a:lnTo>
                    <a:pt x="3761113" y="2315210"/>
                  </a:lnTo>
                  <a:lnTo>
                    <a:pt x="3756987" y="2320290"/>
                  </a:lnTo>
                  <a:lnTo>
                    <a:pt x="3752226" y="2325052"/>
                  </a:lnTo>
                  <a:lnTo>
                    <a:pt x="3747147" y="2330132"/>
                  </a:lnTo>
                  <a:lnTo>
                    <a:pt x="3741433" y="2334895"/>
                  </a:lnTo>
                  <a:lnTo>
                    <a:pt x="3736037" y="2339975"/>
                  </a:lnTo>
                  <a:lnTo>
                    <a:pt x="3723658" y="2349500"/>
                  </a:lnTo>
                  <a:lnTo>
                    <a:pt x="3710327" y="2358390"/>
                  </a:lnTo>
                  <a:lnTo>
                    <a:pt x="3696043" y="2367598"/>
                  </a:lnTo>
                  <a:lnTo>
                    <a:pt x="3680490" y="2376170"/>
                  </a:lnTo>
                  <a:lnTo>
                    <a:pt x="3663667" y="2384425"/>
                  </a:lnTo>
                  <a:lnTo>
                    <a:pt x="3646526" y="2392363"/>
                  </a:lnTo>
                  <a:lnTo>
                    <a:pt x="3627799" y="2400300"/>
                  </a:lnTo>
                  <a:lnTo>
                    <a:pt x="3608754" y="2407920"/>
                  </a:lnTo>
                  <a:lnTo>
                    <a:pt x="3588122" y="2414905"/>
                  </a:lnTo>
                  <a:lnTo>
                    <a:pt x="3566855" y="2421573"/>
                  </a:lnTo>
                  <a:lnTo>
                    <a:pt x="3544636" y="2427923"/>
                  </a:lnTo>
                  <a:lnTo>
                    <a:pt x="3522417" y="2433955"/>
                  </a:lnTo>
                  <a:lnTo>
                    <a:pt x="3498611" y="2439353"/>
                  </a:lnTo>
                  <a:lnTo>
                    <a:pt x="3474170" y="2444433"/>
                  </a:lnTo>
                  <a:lnTo>
                    <a:pt x="3449412" y="2449195"/>
                  </a:lnTo>
                  <a:lnTo>
                    <a:pt x="3423701" y="2453323"/>
                  </a:lnTo>
                  <a:lnTo>
                    <a:pt x="3397356" y="2457133"/>
                  </a:lnTo>
                  <a:lnTo>
                    <a:pt x="3370376" y="2460625"/>
                  </a:lnTo>
                  <a:lnTo>
                    <a:pt x="3343395" y="2463483"/>
                  </a:lnTo>
                  <a:lnTo>
                    <a:pt x="3315146" y="2465705"/>
                  </a:lnTo>
                  <a:lnTo>
                    <a:pt x="3286896" y="2467928"/>
                  </a:lnTo>
                  <a:lnTo>
                    <a:pt x="3258011" y="2468880"/>
                  </a:lnTo>
                  <a:lnTo>
                    <a:pt x="3228491" y="2469833"/>
                  </a:lnTo>
                  <a:lnTo>
                    <a:pt x="3198972" y="2470150"/>
                  </a:lnTo>
                  <a:lnTo>
                    <a:pt x="3168500" y="2469833"/>
                  </a:lnTo>
                  <a:lnTo>
                    <a:pt x="3138663" y="2468880"/>
                  </a:lnTo>
                  <a:lnTo>
                    <a:pt x="3109143" y="2467293"/>
                  </a:lnTo>
                  <a:lnTo>
                    <a:pt x="3080259" y="2465388"/>
                  </a:lnTo>
                  <a:lnTo>
                    <a:pt x="3051374" y="2463165"/>
                  </a:lnTo>
                  <a:lnTo>
                    <a:pt x="3023441" y="2459990"/>
                  </a:lnTo>
                  <a:lnTo>
                    <a:pt x="2996144" y="2456815"/>
                  </a:lnTo>
                  <a:lnTo>
                    <a:pt x="2969481" y="2452370"/>
                  </a:lnTo>
                  <a:lnTo>
                    <a:pt x="2943453" y="2447925"/>
                  </a:lnTo>
                  <a:lnTo>
                    <a:pt x="2917742" y="2443480"/>
                  </a:lnTo>
                  <a:lnTo>
                    <a:pt x="2892984" y="2437765"/>
                  </a:lnTo>
                  <a:lnTo>
                    <a:pt x="2869178" y="2432050"/>
                  </a:lnTo>
                  <a:lnTo>
                    <a:pt x="2846007" y="2426018"/>
                  </a:lnTo>
                  <a:lnTo>
                    <a:pt x="2823470" y="2419350"/>
                  </a:lnTo>
                  <a:lnTo>
                    <a:pt x="2802203" y="2412048"/>
                  </a:lnTo>
                  <a:lnTo>
                    <a:pt x="2781889" y="2405063"/>
                  </a:lnTo>
                  <a:lnTo>
                    <a:pt x="2762527" y="2397125"/>
                  </a:lnTo>
                  <a:lnTo>
                    <a:pt x="2743799" y="2389188"/>
                  </a:lnTo>
                  <a:lnTo>
                    <a:pt x="2726024" y="2380615"/>
                  </a:lnTo>
                  <a:lnTo>
                    <a:pt x="2709518" y="2372043"/>
                  </a:lnTo>
                  <a:lnTo>
                    <a:pt x="2694600" y="2362835"/>
                  </a:lnTo>
                  <a:lnTo>
                    <a:pt x="2679999" y="2353945"/>
                  </a:lnTo>
                  <a:lnTo>
                    <a:pt x="2666985" y="2343785"/>
                  </a:lnTo>
                  <a:lnTo>
                    <a:pt x="2660954" y="2339340"/>
                  </a:lnTo>
                  <a:lnTo>
                    <a:pt x="2655240" y="2333942"/>
                  </a:lnTo>
                  <a:lnTo>
                    <a:pt x="2650162" y="2328862"/>
                  </a:lnTo>
                  <a:lnTo>
                    <a:pt x="2645083" y="2324100"/>
                  </a:lnTo>
                  <a:lnTo>
                    <a:pt x="2639687" y="2319020"/>
                  </a:lnTo>
                  <a:lnTo>
                    <a:pt x="2635561" y="2313622"/>
                  </a:lnTo>
                  <a:lnTo>
                    <a:pt x="2631434" y="2308542"/>
                  </a:lnTo>
                  <a:lnTo>
                    <a:pt x="2627625" y="2303145"/>
                  </a:lnTo>
                  <a:lnTo>
                    <a:pt x="2624134" y="2297747"/>
                  </a:lnTo>
                  <a:lnTo>
                    <a:pt x="2620960" y="2292350"/>
                  </a:lnTo>
                  <a:lnTo>
                    <a:pt x="2618103" y="2286635"/>
                  </a:lnTo>
                  <a:lnTo>
                    <a:pt x="2615881" y="2281555"/>
                  </a:lnTo>
                  <a:lnTo>
                    <a:pt x="2613659" y="2275840"/>
                  </a:lnTo>
                  <a:lnTo>
                    <a:pt x="2612072" y="2270125"/>
                  </a:lnTo>
                  <a:lnTo>
                    <a:pt x="2610485" y="2264727"/>
                  </a:lnTo>
                  <a:lnTo>
                    <a:pt x="2609850" y="2259012"/>
                  </a:lnTo>
                  <a:lnTo>
                    <a:pt x="2609215" y="2253297"/>
                  </a:lnTo>
                  <a:lnTo>
                    <a:pt x="2609215" y="2247582"/>
                  </a:lnTo>
                  <a:lnTo>
                    <a:pt x="2608580" y="2247582"/>
                  </a:lnTo>
                  <a:lnTo>
                    <a:pt x="2608580" y="2101215"/>
                  </a:lnTo>
                  <a:lnTo>
                    <a:pt x="2608263" y="2097405"/>
                  </a:lnTo>
                  <a:lnTo>
                    <a:pt x="2608580" y="2089150"/>
                  </a:lnTo>
                  <a:lnTo>
                    <a:pt x="2609850" y="2081212"/>
                  </a:lnTo>
                  <a:close/>
                  <a:moveTo>
                    <a:pt x="3270250" y="1882775"/>
                  </a:moveTo>
                  <a:lnTo>
                    <a:pt x="3307579" y="1890615"/>
                  </a:lnTo>
                  <a:lnTo>
                    <a:pt x="3314856" y="1892183"/>
                  </a:lnTo>
                  <a:lnTo>
                    <a:pt x="3321499" y="1894064"/>
                  </a:lnTo>
                  <a:lnTo>
                    <a:pt x="3326877" y="1895945"/>
                  </a:lnTo>
                  <a:lnTo>
                    <a:pt x="3331622" y="1898141"/>
                  </a:lnTo>
                  <a:lnTo>
                    <a:pt x="3336367" y="1900649"/>
                  </a:lnTo>
                  <a:lnTo>
                    <a:pt x="3340164" y="1902844"/>
                  </a:lnTo>
                  <a:lnTo>
                    <a:pt x="3348389" y="1908802"/>
                  </a:lnTo>
                  <a:lnTo>
                    <a:pt x="3351236" y="1911625"/>
                  </a:lnTo>
                  <a:lnTo>
                    <a:pt x="3353767" y="1914133"/>
                  </a:lnTo>
                  <a:lnTo>
                    <a:pt x="3355665" y="1916955"/>
                  </a:lnTo>
                  <a:lnTo>
                    <a:pt x="3356930" y="1919778"/>
                  </a:lnTo>
                  <a:lnTo>
                    <a:pt x="3357563" y="1922913"/>
                  </a:lnTo>
                  <a:lnTo>
                    <a:pt x="3357563" y="1925422"/>
                  </a:lnTo>
                  <a:lnTo>
                    <a:pt x="3357247" y="1928244"/>
                  </a:lnTo>
                  <a:lnTo>
                    <a:pt x="3355981" y="1931066"/>
                  </a:lnTo>
                  <a:lnTo>
                    <a:pt x="3354716" y="1933889"/>
                  </a:lnTo>
                  <a:lnTo>
                    <a:pt x="3352818" y="1936397"/>
                  </a:lnTo>
                  <a:lnTo>
                    <a:pt x="3350603" y="1939220"/>
                  </a:lnTo>
                  <a:lnTo>
                    <a:pt x="3347440" y="1941415"/>
                  </a:lnTo>
                  <a:lnTo>
                    <a:pt x="3344276" y="1943923"/>
                  </a:lnTo>
                  <a:lnTo>
                    <a:pt x="3340164" y="1945805"/>
                  </a:lnTo>
                  <a:lnTo>
                    <a:pt x="3336051" y="1947686"/>
                  </a:lnTo>
                  <a:lnTo>
                    <a:pt x="3331306" y="1949568"/>
                  </a:lnTo>
                  <a:lnTo>
                    <a:pt x="3324979" y="1951763"/>
                  </a:lnTo>
                  <a:lnTo>
                    <a:pt x="3318335" y="1953644"/>
                  </a:lnTo>
                  <a:lnTo>
                    <a:pt x="3310743" y="1955212"/>
                  </a:lnTo>
                  <a:lnTo>
                    <a:pt x="3303467" y="1956466"/>
                  </a:lnTo>
                  <a:lnTo>
                    <a:pt x="3295558" y="1957094"/>
                  </a:lnTo>
                  <a:lnTo>
                    <a:pt x="3287333" y="1958034"/>
                  </a:lnTo>
                  <a:lnTo>
                    <a:pt x="3270250" y="1958975"/>
                  </a:lnTo>
                  <a:lnTo>
                    <a:pt x="3270250" y="1882775"/>
                  </a:lnTo>
                  <a:close/>
                  <a:moveTo>
                    <a:pt x="2635250" y="1862137"/>
                  </a:moveTo>
                  <a:lnTo>
                    <a:pt x="2635885" y="1868810"/>
                  </a:lnTo>
                  <a:lnTo>
                    <a:pt x="2636520" y="1875166"/>
                  </a:lnTo>
                  <a:lnTo>
                    <a:pt x="2637789" y="1881521"/>
                  </a:lnTo>
                  <a:lnTo>
                    <a:pt x="2639694" y="1887559"/>
                  </a:lnTo>
                  <a:lnTo>
                    <a:pt x="2641598" y="1893914"/>
                  </a:lnTo>
                  <a:lnTo>
                    <a:pt x="2644455" y="1900270"/>
                  </a:lnTo>
                  <a:lnTo>
                    <a:pt x="2647629" y="1906307"/>
                  </a:lnTo>
                  <a:lnTo>
                    <a:pt x="2650803" y="1912663"/>
                  </a:lnTo>
                  <a:lnTo>
                    <a:pt x="2654612" y="1918383"/>
                  </a:lnTo>
                  <a:lnTo>
                    <a:pt x="2659056" y="1924420"/>
                  </a:lnTo>
                  <a:lnTo>
                    <a:pt x="2663817" y="1930458"/>
                  </a:lnTo>
                  <a:lnTo>
                    <a:pt x="2668896" y="1936178"/>
                  </a:lnTo>
                  <a:lnTo>
                    <a:pt x="2673975" y="1941898"/>
                  </a:lnTo>
                  <a:lnTo>
                    <a:pt x="2680005" y="1947618"/>
                  </a:lnTo>
                  <a:lnTo>
                    <a:pt x="2686354" y="1953338"/>
                  </a:lnTo>
                  <a:lnTo>
                    <a:pt x="2692385" y="1958740"/>
                  </a:lnTo>
                  <a:lnTo>
                    <a:pt x="2692385" y="2069006"/>
                  </a:lnTo>
                  <a:lnTo>
                    <a:pt x="2695241" y="2071549"/>
                  </a:lnTo>
                  <a:lnTo>
                    <a:pt x="2698098" y="2074726"/>
                  </a:lnTo>
                  <a:lnTo>
                    <a:pt x="2705399" y="2081400"/>
                  </a:lnTo>
                  <a:lnTo>
                    <a:pt x="2714921" y="2088391"/>
                  </a:lnTo>
                  <a:lnTo>
                    <a:pt x="2725078" y="2095699"/>
                  </a:lnTo>
                  <a:lnTo>
                    <a:pt x="2737140" y="2103008"/>
                  </a:lnTo>
                  <a:lnTo>
                    <a:pt x="2748884" y="2109681"/>
                  </a:lnTo>
                  <a:lnTo>
                    <a:pt x="2761581" y="2116354"/>
                  </a:lnTo>
                  <a:lnTo>
                    <a:pt x="2773325" y="2121757"/>
                  </a:lnTo>
                  <a:lnTo>
                    <a:pt x="2773325" y="2007994"/>
                  </a:lnTo>
                  <a:lnTo>
                    <a:pt x="2792370" y="2016256"/>
                  </a:lnTo>
                  <a:lnTo>
                    <a:pt x="2812050" y="2024201"/>
                  </a:lnTo>
                  <a:lnTo>
                    <a:pt x="2832999" y="2031827"/>
                  </a:lnTo>
                  <a:lnTo>
                    <a:pt x="2854584" y="2038818"/>
                  </a:lnTo>
                  <a:lnTo>
                    <a:pt x="2854584" y="2151945"/>
                  </a:lnTo>
                  <a:lnTo>
                    <a:pt x="2873946" y="2157347"/>
                  </a:lnTo>
                  <a:lnTo>
                    <a:pt x="2893626" y="2162749"/>
                  </a:lnTo>
                  <a:lnTo>
                    <a:pt x="2914258" y="2167516"/>
                  </a:lnTo>
                  <a:lnTo>
                    <a:pt x="2935524" y="2172282"/>
                  </a:lnTo>
                  <a:lnTo>
                    <a:pt x="2935524" y="2060744"/>
                  </a:lnTo>
                  <a:lnTo>
                    <a:pt x="2955204" y="2064558"/>
                  </a:lnTo>
                  <a:lnTo>
                    <a:pt x="2974884" y="2068371"/>
                  </a:lnTo>
                  <a:lnTo>
                    <a:pt x="2995198" y="2071549"/>
                  </a:lnTo>
                  <a:lnTo>
                    <a:pt x="3016148" y="2075362"/>
                  </a:lnTo>
                  <a:lnTo>
                    <a:pt x="3016148" y="2186900"/>
                  </a:lnTo>
                  <a:lnTo>
                    <a:pt x="3035827" y="2189442"/>
                  </a:lnTo>
                  <a:lnTo>
                    <a:pt x="3056142" y="2191666"/>
                  </a:lnTo>
                  <a:lnTo>
                    <a:pt x="3076456" y="2194208"/>
                  </a:lnTo>
                  <a:lnTo>
                    <a:pt x="3097406" y="2196115"/>
                  </a:lnTo>
                  <a:lnTo>
                    <a:pt x="3097406" y="2084577"/>
                  </a:lnTo>
                  <a:lnTo>
                    <a:pt x="3117085" y="2086166"/>
                  </a:lnTo>
                  <a:lnTo>
                    <a:pt x="3137400" y="2087437"/>
                  </a:lnTo>
                  <a:lnTo>
                    <a:pt x="3157715" y="2088708"/>
                  </a:lnTo>
                  <a:lnTo>
                    <a:pt x="3178346" y="2089344"/>
                  </a:lnTo>
                  <a:lnTo>
                    <a:pt x="3178346" y="2200246"/>
                  </a:lnTo>
                  <a:lnTo>
                    <a:pt x="3201835" y="2201199"/>
                  </a:lnTo>
                  <a:lnTo>
                    <a:pt x="3225959" y="2201199"/>
                  </a:lnTo>
                  <a:lnTo>
                    <a:pt x="3258970" y="2200882"/>
                  </a:lnTo>
                  <a:lnTo>
                    <a:pt x="3258970" y="2089344"/>
                  </a:lnTo>
                  <a:lnTo>
                    <a:pt x="3291029" y="2088708"/>
                  </a:lnTo>
                  <a:lnTo>
                    <a:pt x="3322135" y="2087119"/>
                  </a:lnTo>
                  <a:lnTo>
                    <a:pt x="3352925" y="2084577"/>
                  </a:lnTo>
                  <a:lnTo>
                    <a:pt x="3383396" y="2082035"/>
                  </a:lnTo>
                  <a:lnTo>
                    <a:pt x="3412916" y="2078540"/>
                  </a:lnTo>
                  <a:lnTo>
                    <a:pt x="3441801" y="2074091"/>
                  </a:lnTo>
                  <a:lnTo>
                    <a:pt x="3470051" y="2069642"/>
                  </a:lnTo>
                  <a:lnTo>
                    <a:pt x="3497348" y="2064558"/>
                  </a:lnTo>
                  <a:lnTo>
                    <a:pt x="3524011" y="2058520"/>
                  </a:lnTo>
                  <a:lnTo>
                    <a:pt x="3549722" y="2052482"/>
                  </a:lnTo>
                  <a:lnTo>
                    <a:pt x="3574480" y="2046127"/>
                  </a:lnTo>
                  <a:lnTo>
                    <a:pt x="3598604" y="2038500"/>
                  </a:lnTo>
                  <a:lnTo>
                    <a:pt x="3621457" y="2030874"/>
                  </a:lnTo>
                  <a:lnTo>
                    <a:pt x="3643042" y="2023247"/>
                  </a:lnTo>
                  <a:lnTo>
                    <a:pt x="3663991" y="2014350"/>
                  </a:lnTo>
                  <a:lnTo>
                    <a:pt x="3683671" y="2005770"/>
                  </a:lnTo>
                  <a:lnTo>
                    <a:pt x="3683671" y="2119532"/>
                  </a:lnTo>
                  <a:lnTo>
                    <a:pt x="3692558" y="2115083"/>
                  </a:lnTo>
                  <a:lnTo>
                    <a:pt x="3701128" y="2110635"/>
                  </a:lnTo>
                  <a:lnTo>
                    <a:pt x="3709381" y="2105550"/>
                  </a:lnTo>
                  <a:lnTo>
                    <a:pt x="3717634" y="2100466"/>
                  </a:lnTo>
                  <a:lnTo>
                    <a:pt x="3725252" y="2095064"/>
                  </a:lnTo>
                  <a:lnTo>
                    <a:pt x="3732235" y="2089979"/>
                  </a:lnTo>
                  <a:lnTo>
                    <a:pt x="3738901" y="2084577"/>
                  </a:lnTo>
                  <a:lnTo>
                    <a:pt x="3744614" y="2079493"/>
                  </a:lnTo>
                  <a:lnTo>
                    <a:pt x="3744614" y="1970179"/>
                  </a:lnTo>
                  <a:lnTo>
                    <a:pt x="3752867" y="1964142"/>
                  </a:lnTo>
                  <a:lnTo>
                    <a:pt x="3760802" y="1958104"/>
                  </a:lnTo>
                  <a:lnTo>
                    <a:pt x="3767786" y="1951749"/>
                  </a:lnTo>
                  <a:lnTo>
                    <a:pt x="3774769" y="1945393"/>
                  </a:lnTo>
                  <a:lnTo>
                    <a:pt x="3781117" y="1939038"/>
                  </a:lnTo>
                  <a:lnTo>
                    <a:pt x="3786830" y="1932365"/>
                  </a:lnTo>
                  <a:lnTo>
                    <a:pt x="3792226" y="1925691"/>
                  </a:lnTo>
                  <a:lnTo>
                    <a:pt x="3796988" y="1919018"/>
                  </a:lnTo>
                  <a:lnTo>
                    <a:pt x="3801432" y="1912027"/>
                  </a:lnTo>
                  <a:lnTo>
                    <a:pt x="3805240" y="1905354"/>
                  </a:lnTo>
                  <a:lnTo>
                    <a:pt x="3808415" y="1898363"/>
                  </a:lnTo>
                  <a:lnTo>
                    <a:pt x="3811271" y="1891372"/>
                  </a:lnTo>
                  <a:lnTo>
                    <a:pt x="3813176" y="1884063"/>
                  </a:lnTo>
                  <a:lnTo>
                    <a:pt x="3814763" y="1877072"/>
                  </a:lnTo>
                  <a:lnTo>
                    <a:pt x="3816033" y="1869446"/>
                  </a:lnTo>
                  <a:lnTo>
                    <a:pt x="3816350" y="1862455"/>
                  </a:lnTo>
                  <a:lnTo>
                    <a:pt x="3816350" y="2010536"/>
                  </a:lnTo>
                  <a:lnTo>
                    <a:pt x="3816033" y="2010854"/>
                  </a:lnTo>
                  <a:lnTo>
                    <a:pt x="3815398" y="2019434"/>
                  </a:lnTo>
                  <a:lnTo>
                    <a:pt x="3814763" y="2025154"/>
                  </a:lnTo>
                  <a:lnTo>
                    <a:pt x="3813493" y="2030556"/>
                  </a:lnTo>
                  <a:lnTo>
                    <a:pt x="3811906" y="2036276"/>
                  </a:lnTo>
                  <a:lnTo>
                    <a:pt x="3810319" y="2041678"/>
                  </a:lnTo>
                  <a:lnTo>
                    <a:pt x="3808097" y="2046762"/>
                  </a:lnTo>
                  <a:lnTo>
                    <a:pt x="3805558" y="2052482"/>
                  </a:lnTo>
                  <a:lnTo>
                    <a:pt x="3803019" y="2057567"/>
                  </a:lnTo>
                  <a:lnTo>
                    <a:pt x="3799844" y="2062969"/>
                  </a:lnTo>
                  <a:lnTo>
                    <a:pt x="3796036" y="2068053"/>
                  </a:lnTo>
                  <a:lnTo>
                    <a:pt x="3792226" y="2073137"/>
                  </a:lnTo>
                  <a:lnTo>
                    <a:pt x="3788418" y="2078540"/>
                  </a:lnTo>
                  <a:lnTo>
                    <a:pt x="3783974" y="2083624"/>
                  </a:lnTo>
                  <a:lnTo>
                    <a:pt x="3779212" y="2088391"/>
                  </a:lnTo>
                  <a:lnTo>
                    <a:pt x="3774134" y="2093475"/>
                  </a:lnTo>
                  <a:lnTo>
                    <a:pt x="3768420" y="2098241"/>
                  </a:lnTo>
                  <a:lnTo>
                    <a:pt x="3763024" y="2103326"/>
                  </a:lnTo>
                  <a:lnTo>
                    <a:pt x="3750963" y="2112859"/>
                  </a:lnTo>
                  <a:lnTo>
                    <a:pt x="3737314" y="2121757"/>
                  </a:lnTo>
                  <a:lnTo>
                    <a:pt x="3722713" y="2130972"/>
                  </a:lnTo>
                  <a:lnTo>
                    <a:pt x="3707477" y="2139552"/>
                  </a:lnTo>
                  <a:lnTo>
                    <a:pt x="3690971" y="2147814"/>
                  </a:lnTo>
                  <a:lnTo>
                    <a:pt x="3673513" y="2156076"/>
                  </a:lnTo>
                  <a:lnTo>
                    <a:pt x="3655103" y="2163702"/>
                  </a:lnTo>
                  <a:lnTo>
                    <a:pt x="3635424" y="2171011"/>
                  </a:lnTo>
                  <a:lnTo>
                    <a:pt x="3615109" y="2178320"/>
                  </a:lnTo>
                  <a:lnTo>
                    <a:pt x="3593842" y="2184993"/>
                  </a:lnTo>
                  <a:lnTo>
                    <a:pt x="3571941" y="2191349"/>
                  </a:lnTo>
                  <a:lnTo>
                    <a:pt x="3549087" y="2197068"/>
                  </a:lnTo>
                  <a:lnTo>
                    <a:pt x="3525281" y="2202788"/>
                  </a:lnTo>
                  <a:lnTo>
                    <a:pt x="3501157" y="2207873"/>
                  </a:lnTo>
                  <a:lnTo>
                    <a:pt x="3476082" y="2212639"/>
                  </a:lnTo>
                  <a:lnTo>
                    <a:pt x="3450371" y="2217088"/>
                  </a:lnTo>
                  <a:lnTo>
                    <a:pt x="3424343" y="2220584"/>
                  </a:lnTo>
                  <a:lnTo>
                    <a:pt x="3397680" y="2224079"/>
                  </a:lnTo>
                  <a:lnTo>
                    <a:pt x="3370065" y="2226939"/>
                  </a:lnTo>
                  <a:lnTo>
                    <a:pt x="3341815" y="2229163"/>
                  </a:lnTo>
                  <a:lnTo>
                    <a:pt x="3313565" y="2231070"/>
                  </a:lnTo>
                  <a:lnTo>
                    <a:pt x="3284680" y="2232341"/>
                  </a:lnTo>
                  <a:lnTo>
                    <a:pt x="3255478" y="2233294"/>
                  </a:lnTo>
                  <a:lnTo>
                    <a:pt x="3225959" y="2233612"/>
                  </a:lnTo>
                  <a:lnTo>
                    <a:pt x="3195487" y="2233294"/>
                  </a:lnTo>
                  <a:lnTo>
                    <a:pt x="3165650" y="2232341"/>
                  </a:lnTo>
                  <a:lnTo>
                    <a:pt x="3136130" y="2231070"/>
                  </a:lnTo>
                  <a:lnTo>
                    <a:pt x="3106928" y="2229163"/>
                  </a:lnTo>
                  <a:lnTo>
                    <a:pt x="3078678" y="2226303"/>
                  </a:lnTo>
                  <a:lnTo>
                    <a:pt x="3050428" y="2223761"/>
                  </a:lnTo>
                  <a:lnTo>
                    <a:pt x="3022813" y="2220266"/>
                  </a:lnTo>
                  <a:lnTo>
                    <a:pt x="2996150" y="2216135"/>
                  </a:lnTo>
                  <a:lnTo>
                    <a:pt x="2970122" y="2211368"/>
                  </a:lnTo>
                  <a:lnTo>
                    <a:pt x="2944729" y="2206602"/>
                  </a:lnTo>
                  <a:lnTo>
                    <a:pt x="2919971" y="2201199"/>
                  </a:lnTo>
                  <a:lnTo>
                    <a:pt x="2895847" y="2195797"/>
                  </a:lnTo>
                  <a:lnTo>
                    <a:pt x="2872994" y="2189442"/>
                  </a:lnTo>
                  <a:lnTo>
                    <a:pt x="2850775" y="2182769"/>
                  </a:lnTo>
                  <a:lnTo>
                    <a:pt x="2829190" y="2175460"/>
                  </a:lnTo>
                  <a:lnTo>
                    <a:pt x="2808876" y="2168469"/>
                  </a:lnTo>
                  <a:lnTo>
                    <a:pt x="2789196" y="2160525"/>
                  </a:lnTo>
                  <a:lnTo>
                    <a:pt x="2770469" y="2152580"/>
                  </a:lnTo>
                  <a:lnTo>
                    <a:pt x="2753328" y="2144001"/>
                  </a:lnTo>
                  <a:lnTo>
                    <a:pt x="2736823" y="2135103"/>
                  </a:lnTo>
                  <a:lnTo>
                    <a:pt x="2721269" y="2126205"/>
                  </a:lnTo>
                  <a:lnTo>
                    <a:pt x="2706986" y="2116990"/>
                  </a:lnTo>
                  <a:lnTo>
                    <a:pt x="2693972" y="2107139"/>
                  </a:lnTo>
                  <a:lnTo>
                    <a:pt x="2688258" y="2102372"/>
                  </a:lnTo>
                  <a:lnTo>
                    <a:pt x="2682227" y="2097288"/>
                  </a:lnTo>
                  <a:lnTo>
                    <a:pt x="2676831" y="2092522"/>
                  </a:lnTo>
                  <a:lnTo>
                    <a:pt x="2671753" y="2087437"/>
                  </a:lnTo>
                  <a:lnTo>
                    <a:pt x="2666991" y="2082353"/>
                  </a:lnTo>
                  <a:lnTo>
                    <a:pt x="2662548" y="2076951"/>
                  </a:lnTo>
                  <a:lnTo>
                    <a:pt x="2658104" y="2071549"/>
                  </a:lnTo>
                  <a:lnTo>
                    <a:pt x="2654612" y="2066464"/>
                  </a:lnTo>
                  <a:lnTo>
                    <a:pt x="2651121" y="2061062"/>
                  </a:lnTo>
                  <a:lnTo>
                    <a:pt x="2647947" y="2055342"/>
                  </a:lnTo>
                  <a:lnTo>
                    <a:pt x="2645090" y="2050258"/>
                  </a:lnTo>
                  <a:lnTo>
                    <a:pt x="2642868" y="2044856"/>
                  </a:lnTo>
                  <a:lnTo>
                    <a:pt x="2640329" y="2039454"/>
                  </a:lnTo>
                  <a:lnTo>
                    <a:pt x="2638742" y="2033416"/>
                  </a:lnTo>
                  <a:lnTo>
                    <a:pt x="2637789" y="2027696"/>
                  </a:lnTo>
                  <a:lnTo>
                    <a:pt x="2636520" y="2022294"/>
                  </a:lnTo>
                  <a:lnTo>
                    <a:pt x="2636202" y="2016256"/>
                  </a:lnTo>
                  <a:lnTo>
                    <a:pt x="2635885" y="2010854"/>
                  </a:lnTo>
                  <a:lnTo>
                    <a:pt x="2635250" y="2010854"/>
                  </a:lnTo>
                  <a:lnTo>
                    <a:pt x="2635250" y="1862137"/>
                  </a:lnTo>
                  <a:close/>
                  <a:moveTo>
                    <a:pt x="3815353" y="1849331"/>
                  </a:moveTo>
                  <a:lnTo>
                    <a:pt x="3816061" y="1854393"/>
                  </a:lnTo>
                  <a:lnTo>
                    <a:pt x="3816350" y="1860279"/>
                  </a:lnTo>
                  <a:lnTo>
                    <a:pt x="3816061" y="1862137"/>
                  </a:lnTo>
                  <a:lnTo>
                    <a:pt x="3816061" y="1859040"/>
                  </a:lnTo>
                  <a:lnTo>
                    <a:pt x="3815773" y="1853154"/>
                  </a:lnTo>
                  <a:lnTo>
                    <a:pt x="3815353" y="1849331"/>
                  </a:lnTo>
                  <a:close/>
                  <a:moveTo>
                    <a:pt x="2636143" y="1848861"/>
                  </a:moveTo>
                  <a:lnTo>
                    <a:pt x="2635885" y="1853247"/>
                  </a:lnTo>
                  <a:lnTo>
                    <a:pt x="2635250" y="1859280"/>
                  </a:lnTo>
                  <a:lnTo>
                    <a:pt x="2635250" y="1854517"/>
                  </a:lnTo>
                  <a:lnTo>
                    <a:pt x="2636143" y="1848861"/>
                  </a:lnTo>
                  <a:close/>
                  <a:moveTo>
                    <a:pt x="3814618" y="1842622"/>
                  </a:moveTo>
                  <a:lnTo>
                    <a:pt x="3815195" y="1847888"/>
                  </a:lnTo>
                  <a:lnTo>
                    <a:pt x="3815353" y="1849331"/>
                  </a:lnTo>
                  <a:lnTo>
                    <a:pt x="3815195" y="1848198"/>
                  </a:lnTo>
                  <a:lnTo>
                    <a:pt x="3814618" y="1842622"/>
                  </a:lnTo>
                  <a:close/>
                  <a:moveTo>
                    <a:pt x="2638425" y="1836737"/>
                  </a:moveTo>
                  <a:lnTo>
                    <a:pt x="2636838" y="1842770"/>
                  </a:lnTo>
                  <a:lnTo>
                    <a:pt x="2636202" y="1848485"/>
                  </a:lnTo>
                  <a:lnTo>
                    <a:pt x="2636143" y="1848861"/>
                  </a:lnTo>
                  <a:lnTo>
                    <a:pt x="2636202" y="1847850"/>
                  </a:lnTo>
                  <a:lnTo>
                    <a:pt x="2636838" y="1842452"/>
                  </a:lnTo>
                  <a:lnTo>
                    <a:pt x="2638425" y="1836737"/>
                  </a:lnTo>
                  <a:close/>
                  <a:moveTo>
                    <a:pt x="3187700" y="1751012"/>
                  </a:moveTo>
                  <a:lnTo>
                    <a:pt x="3187700" y="1827212"/>
                  </a:lnTo>
                  <a:lnTo>
                    <a:pt x="3172031" y="1824063"/>
                  </a:lnTo>
                  <a:lnTo>
                    <a:pt x="3153163" y="1820285"/>
                  </a:lnTo>
                  <a:lnTo>
                    <a:pt x="3144209" y="1818396"/>
                  </a:lnTo>
                  <a:lnTo>
                    <a:pt x="3136535" y="1816191"/>
                  </a:lnTo>
                  <a:lnTo>
                    <a:pt x="3129179" y="1813987"/>
                  </a:lnTo>
                  <a:lnTo>
                    <a:pt x="3122144" y="1811153"/>
                  </a:lnTo>
                  <a:lnTo>
                    <a:pt x="3115749" y="1808005"/>
                  </a:lnTo>
                  <a:lnTo>
                    <a:pt x="3109673" y="1804541"/>
                  </a:lnTo>
                  <a:lnTo>
                    <a:pt x="3106475" y="1801707"/>
                  </a:lnTo>
                  <a:lnTo>
                    <a:pt x="3103917" y="1799503"/>
                  </a:lnTo>
                  <a:lnTo>
                    <a:pt x="3101998" y="1796669"/>
                  </a:lnTo>
                  <a:lnTo>
                    <a:pt x="3100399" y="1793835"/>
                  </a:lnTo>
                  <a:lnTo>
                    <a:pt x="3099120" y="1791001"/>
                  </a:lnTo>
                  <a:lnTo>
                    <a:pt x="3098800" y="1788167"/>
                  </a:lnTo>
                  <a:lnTo>
                    <a:pt x="3098800" y="1785334"/>
                  </a:lnTo>
                  <a:lnTo>
                    <a:pt x="3099120" y="1782500"/>
                  </a:lnTo>
                  <a:lnTo>
                    <a:pt x="3099759" y="1779351"/>
                  </a:lnTo>
                  <a:lnTo>
                    <a:pt x="3101358" y="1777147"/>
                  </a:lnTo>
                  <a:lnTo>
                    <a:pt x="3103597" y="1774313"/>
                  </a:lnTo>
                  <a:lnTo>
                    <a:pt x="3105835" y="1771794"/>
                  </a:lnTo>
                  <a:lnTo>
                    <a:pt x="3108713" y="1769275"/>
                  </a:lnTo>
                  <a:lnTo>
                    <a:pt x="3112231" y="1767386"/>
                  </a:lnTo>
                  <a:lnTo>
                    <a:pt x="3116068" y="1765182"/>
                  </a:lnTo>
                  <a:lnTo>
                    <a:pt x="3120545" y="1763607"/>
                  </a:lnTo>
                  <a:lnTo>
                    <a:pt x="3127581" y="1760773"/>
                  </a:lnTo>
                  <a:lnTo>
                    <a:pt x="3135255" y="1758884"/>
                  </a:lnTo>
                  <a:lnTo>
                    <a:pt x="3143250" y="1756680"/>
                  </a:lnTo>
                  <a:lnTo>
                    <a:pt x="3151564" y="1755106"/>
                  </a:lnTo>
                  <a:lnTo>
                    <a:pt x="3160199" y="1753531"/>
                  </a:lnTo>
                  <a:lnTo>
                    <a:pt x="3169472" y="1752587"/>
                  </a:lnTo>
                  <a:lnTo>
                    <a:pt x="3178426" y="1751642"/>
                  </a:lnTo>
                  <a:lnTo>
                    <a:pt x="3187700" y="1751012"/>
                  </a:lnTo>
                  <a:close/>
                  <a:moveTo>
                    <a:pt x="3203106" y="1692876"/>
                  </a:moveTo>
                  <a:lnTo>
                    <a:pt x="3200250" y="1693193"/>
                  </a:lnTo>
                  <a:lnTo>
                    <a:pt x="3197710" y="1693827"/>
                  </a:lnTo>
                  <a:lnTo>
                    <a:pt x="3194854" y="1694144"/>
                  </a:lnTo>
                  <a:lnTo>
                    <a:pt x="3192949" y="1694778"/>
                  </a:lnTo>
                  <a:lnTo>
                    <a:pt x="3191045" y="1696045"/>
                  </a:lnTo>
                  <a:lnTo>
                    <a:pt x="3189458" y="1697313"/>
                  </a:lnTo>
                  <a:lnTo>
                    <a:pt x="3188506" y="1698581"/>
                  </a:lnTo>
                  <a:lnTo>
                    <a:pt x="3188188" y="1699532"/>
                  </a:lnTo>
                  <a:lnTo>
                    <a:pt x="3188188" y="1720450"/>
                  </a:lnTo>
                  <a:lnTo>
                    <a:pt x="3171684" y="1721718"/>
                  </a:lnTo>
                  <a:lnTo>
                    <a:pt x="3155179" y="1723620"/>
                  </a:lnTo>
                  <a:lnTo>
                    <a:pt x="3139309" y="1726155"/>
                  </a:lnTo>
                  <a:lnTo>
                    <a:pt x="3123756" y="1728691"/>
                  </a:lnTo>
                  <a:lnTo>
                    <a:pt x="3108838" y="1731860"/>
                  </a:lnTo>
                  <a:lnTo>
                    <a:pt x="3095190" y="1735347"/>
                  </a:lnTo>
                  <a:lnTo>
                    <a:pt x="3081542" y="1739784"/>
                  </a:lnTo>
                  <a:lnTo>
                    <a:pt x="3069480" y="1744538"/>
                  </a:lnTo>
                  <a:lnTo>
                    <a:pt x="3061228" y="1748342"/>
                  </a:lnTo>
                  <a:lnTo>
                    <a:pt x="3053293" y="1752462"/>
                  </a:lnTo>
                  <a:lnTo>
                    <a:pt x="3046310" y="1756582"/>
                  </a:lnTo>
                  <a:lnTo>
                    <a:pt x="3040280" y="1761019"/>
                  </a:lnTo>
                  <a:lnTo>
                    <a:pt x="3034884" y="1765774"/>
                  </a:lnTo>
                  <a:lnTo>
                    <a:pt x="3030440" y="1770528"/>
                  </a:lnTo>
                  <a:lnTo>
                    <a:pt x="3026949" y="1775282"/>
                  </a:lnTo>
                  <a:lnTo>
                    <a:pt x="3024092" y="1780353"/>
                  </a:lnTo>
                  <a:lnTo>
                    <a:pt x="3022505" y="1785107"/>
                  </a:lnTo>
                  <a:lnTo>
                    <a:pt x="3021235" y="1790179"/>
                  </a:lnTo>
                  <a:lnTo>
                    <a:pt x="3021235" y="1794933"/>
                  </a:lnTo>
                  <a:lnTo>
                    <a:pt x="3022505" y="1800004"/>
                  </a:lnTo>
                  <a:lnTo>
                    <a:pt x="3024092" y="1805075"/>
                  </a:lnTo>
                  <a:lnTo>
                    <a:pt x="3026949" y="1809829"/>
                  </a:lnTo>
                  <a:lnTo>
                    <a:pt x="3030758" y="1814583"/>
                  </a:lnTo>
                  <a:lnTo>
                    <a:pt x="3035519" y="1819338"/>
                  </a:lnTo>
                  <a:lnTo>
                    <a:pt x="3040597" y="1823775"/>
                  </a:lnTo>
                  <a:lnTo>
                    <a:pt x="3046310" y="1827578"/>
                  </a:lnTo>
                  <a:lnTo>
                    <a:pt x="3052976" y="1831065"/>
                  </a:lnTo>
                  <a:lnTo>
                    <a:pt x="3059958" y="1835185"/>
                  </a:lnTo>
                  <a:lnTo>
                    <a:pt x="3067893" y="1838354"/>
                  </a:lnTo>
                  <a:lnTo>
                    <a:pt x="3076146" y="1841524"/>
                  </a:lnTo>
                  <a:lnTo>
                    <a:pt x="3084716" y="1844059"/>
                  </a:lnTo>
                  <a:lnTo>
                    <a:pt x="3094555" y="1846595"/>
                  </a:lnTo>
                  <a:lnTo>
                    <a:pt x="3130104" y="1853885"/>
                  </a:lnTo>
                  <a:lnTo>
                    <a:pt x="3188188" y="1865929"/>
                  </a:lnTo>
                  <a:lnTo>
                    <a:pt x="3188188" y="1956259"/>
                  </a:lnTo>
                  <a:lnTo>
                    <a:pt x="3173588" y="1954357"/>
                  </a:lnTo>
                  <a:lnTo>
                    <a:pt x="3159305" y="1952455"/>
                  </a:lnTo>
                  <a:lnTo>
                    <a:pt x="3152005" y="1951187"/>
                  </a:lnTo>
                  <a:lnTo>
                    <a:pt x="3144070" y="1949603"/>
                  </a:lnTo>
                  <a:lnTo>
                    <a:pt x="3127565" y="1945799"/>
                  </a:lnTo>
                  <a:lnTo>
                    <a:pt x="3111695" y="1941362"/>
                  </a:lnTo>
                  <a:lnTo>
                    <a:pt x="3098681" y="1936608"/>
                  </a:lnTo>
                  <a:lnTo>
                    <a:pt x="3095190" y="1935657"/>
                  </a:lnTo>
                  <a:lnTo>
                    <a:pt x="3091699" y="1934072"/>
                  </a:lnTo>
                  <a:lnTo>
                    <a:pt x="3088842" y="1932805"/>
                  </a:lnTo>
                  <a:lnTo>
                    <a:pt x="3088524" y="1932488"/>
                  </a:lnTo>
                  <a:lnTo>
                    <a:pt x="3084398" y="1929952"/>
                  </a:lnTo>
                  <a:lnTo>
                    <a:pt x="3082176" y="1928684"/>
                  </a:lnTo>
                  <a:lnTo>
                    <a:pt x="3079637" y="1927733"/>
                  </a:lnTo>
                  <a:lnTo>
                    <a:pt x="3077415" y="1926783"/>
                  </a:lnTo>
                  <a:lnTo>
                    <a:pt x="3074559" y="1926149"/>
                  </a:lnTo>
                  <a:lnTo>
                    <a:pt x="3068211" y="1925198"/>
                  </a:lnTo>
                  <a:lnTo>
                    <a:pt x="3061863" y="1924881"/>
                  </a:lnTo>
                  <a:lnTo>
                    <a:pt x="3055197" y="1925515"/>
                  </a:lnTo>
                  <a:lnTo>
                    <a:pt x="3048532" y="1926466"/>
                  </a:lnTo>
                  <a:lnTo>
                    <a:pt x="3042184" y="1928050"/>
                  </a:lnTo>
                  <a:lnTo>
                    <a:pt x="3035836" y="1929952"/>
                  </a:lnTo>
                  <a:lnTo>
                    <a:pt x="3030123" y="1932488"/>
                  </a:lnTo>
                  <a:lnTo>
                    <a:pt x="3025044" y="1934706"/>
                  </a:lnTo>
                  <a:lnTo>
                    <a:pt x="3020918" y="1937559"/>
                  </a:lnTo>
                  <a:lnTo>
                    <a:pt x="3017427" y="1940728"/>
                  </a:lnTo>
                  <a:lnTo>
                    <a:pt x="3016157" y="1941679"/>
                  </a:lnTo>
                  <a:lnTo>
                    <a:pt x="3015522" y="1943264"/>
                  </a:lnTo>
                  <a:lnTo>
                    <a:pt x="3015205" y="1944849"/>
                  </a:lnTo>
                  <a:lnTo>
                    <a:pt x="3015205" y="1946116"/>
                  </a:lnTo>
                  <a:lnTo>
                    <a:pt x="3015205" y="1947701"/>
                  </a:lnTo>
                  <a:lnTo>
                    <a:pt x="3015840" y="1948969"/>
                  </a:lnTo>
                  <a:lnTo>
                    <a:pt x="3017109" y="1950554"/>
                  </a:lnTo>
                  <a:lnTo>
                    <a:pt x="3018696" y="1951504"/>
                  </a:lnTo>
                  <a:lnTo>
                    <a:pt x="3025044" y="1955625"/>
                  </a:lnTo>
                  <a:lnTo>
                    <a:pt x="3032027" y="1959428"/>
                  </a:lnTo>
                  <a:lnTo>
                    <a:pt x="3039962" y="1962915"/>
                  </a:lnTo>
                  <a:lnTo>
                    <a:pt x="3048532" y="1966084"/>
                  </a:lnTo>
                  <a:lnTo>
                    <a:pt x="3057737" y="1969253"/>
                  </a:lnTo>
                  <a:lnTo>
                    <a:pt x="3067576" y="1972106"/>
                  </a:lnTo>
                  <a:lnTo>
                    <a:pt x="3077733" y="1974959"/>
                  </a:lnTo>
                  <a:lnTo>
                    <a:pt x="3088842" y="1977177"/>
                  </a:lnTo>
                  <a:lnTo>
                    <a:pt x="3100268" y="1979713"/>
                  </a:lnTo>
                  <a:lnTo>
                    <a:pt x="3111695" y="1981614"/>
                  </a:lnTo>
                  <a:lnTo>
                    <a:pt x="3123756" y="1983516"/>
                  </a:lnTo>
                  <a:lnTo>
                    <a:pt x="3136452" y="1985101"/>
                  </a:lnTo>
                  <a:lnTo>
                    <a:pt x="3149148" y="1986369"/>
                  </a:lnTo>
                  <a:lnTo>
                    <a:pt x="3162162" y="1987636"/>
                  </a:lnTo>
                  <a:lnTo>
                    <a:pt x="3188188" y="1989538"/>
                  </a:lnTo>
                  <a:lnTo>
                    <a:pt x="3188188" y="2009823"/>
                  </a:lnTo>
                  <a:lnTo>
                    <a:pt x="3188506" y="2011407"/>
                  </a:lnTo>
                  <a:lnTo>
                    <a:pt x="3189458" y="2012675"/>
                  </a:lnTo>
                  <a:lnTo>
                    <a:pt x="3191045" y="2013626"/>
                  </a:lnTo>
                  <a:lnTo>
                    <a:pt x="3192949" y="2014577"/>
                  </a:lnTo>
                  <a:lnTo>
                    <a:pt x="3194854" y="2015528"/>
                  </a:lnTo>
                  <a:lnTo>
                    <a:pt x="3197710" y="2015845"/>
                  </a:lnTo>
                  <a:lnTo>
                    <a:pt x="3200250" y="2016162"/>
                  </a:lnTo>
                  <a:lnTo>
                    <a:pt x="3203106" y="2016479"/>
                  </a:lnTo>
                  <a:lnTo>
                    <a:pt x="3254843" y="2016479"/>
                  </a:lnTo>
                  <a:lnTo>
                    <a:pt x="3258017" y="2016162"/>
                  </a:lnTo>
                  <a:lnTo>
                    <a:pt x="3260556" y="2015845"/>
                  </a:lnTo>
                  <a:lnTo>
                    <a:pt x="3263413" y="2015528"/>
                  </a:lnTo>
                  <a:lnTo>
                    <a:pt x="3265317" y="2014577"/>
                  </a:lnTo>
                  <a:lnTo>
                    <a:pt x="3267539" y="2013626"/>
                  </a:lnTo>
                  <a:lnTo>
                    <a:pt x="3269126" y="2012675"/>
                  </a:lnTo>
                  <a:lnTo>
                    <a:pt x="3269761" y="2011407"/>
                  </a:lnTo>
                  <a:lnTo>
                    <a:pt x="3270078" y="2009823"/>
                  </a:lnTo>
                  <a:lnTo>
                    <a:pt x="3270078" y="1988587"/>
                  </a:lnTo>
                  <a:lnTo>
                    <a:pt x="3286265" y="1987636"/>
                  </a:lnTo>
                  <a:lnTo>
                    <a:pt x="3302136" y="1986369"/>
                  </a:lnTo>
                  <a:lnTo>
                    <a:pt x="3317371" y="1984467"/>
                  </a:lnTo>
                  <a:lnTo>
                    <a:pt x="3331971" y="1981931"/>
                  </a:lnTo>
                  <a:lnTo>
                    <a:pt x="3345937" y="1979079"/>
                  </a:lnTo>
                  <a:lnTo>
                    <a:pt x="3358950" y="1976543"/>
                  </a:lnTo>
                  <a:lnTo>
                    <a:pt x="3370694" y="1973057"/>
                  </a:lnTo>
                  <a:lnTo>
                    <a:pt x="3381486" y="1968937"/>
                  </a:lnTo>
                  <a:lnTo>
                    <a:pt x="3390056" y="1965450"/>
                  </a:lnTo>
                  <a:lnTo>
                    <a:pt x="3398308" y="1961964"/>
                  </a:lnTo>
                  <a:lnTo>
                    <a:pt x="3405291" y="1957843"/>
                  </a:lnTo>
                  <a:lnTo>
                    <a:pt x="3411956" y="1953723"/>
                  </a:lnTo>
                  <a:lnTo>
                    <a:pt x="3417670" y="1949286"/>
                  </a:lnTo>
                  <a:lnTo>
                    <a:pt x="3422748" y="1944849"/>
                  </a:lnTo>
                  <a:lnTo>
                    <a:pt x="3427192" y="1940094"/>
                  </a:lnTo>
                  <a:lnTo>
                    <a:pt x="3430683" y="1935657"/>
                  </a:lnTo>
                  <a:lnTo>
                    <a:pt x="3433540" y="1930903"/>
                  </a:lnTo>
                  <a:lnTo>
                    <a:pt x="3435444" y="1926149"/>
                  </a:lnTo>
                  <a:lnTo>
                    <a:pt x="3436396" y="1921078"/>
                  </a:lnTo>
                  <a:lnTo>
                    <a:pt x="3437031" y="1916323"/>
                  </a:lnTo>
                  <a:lnTo>
                    <a:pt x="3436079" y="1910935"/>
                  </a:lnTo>
                  <a:lnTo>
                    <a:pt x="3434492" y="1905864"/>
                  </a:lnTo>
                  <a:lnTo>
                    <a:pt x="3432270" y="1901110"/>
                  </a:lnTo>
                  <a:lnTo>
                    <a:pt x="3429096" y="1896039"/>
                  </a:lnTo>
                  <a:lnTo>
                    <a:pt x="3426557" y="1893820"/>
                  </a:lnTo>
                  <a:lnTo>
                    <a:pt x="3424335" y="1890968"/>
                  </a:lnTo>
                  <a:lnTo>
                    <a:pt x="3418304" y="1886530"/>
                  </a:lnTo>
                  <a:lnTo>
                    <a:pt x="3411639" y="1882093"/>
                  </a:lnTo>
                  <a:lnTo>
                    <a:pt x="3404339" y="1877973"/>
                  </a:lnTo>
                  <a:lnTo>
                    <a:pt x="3395451" y="1874169"/>
                  </a:lnTo>
                  <a:lnTo>
                    <a:pt x="3385929" y="1870683"/>
                  </a:lnTo>
                  <a:lnTo>
                    <a:pt x="3375772" y="1866880"/>
                  </a:lnTo>
                  <a:lnTo>
                    <a:pt x="3365298" y="1863710"/>
                  </a:lnTo>
                  <a:lnTo>
                    <a:pt x="3354189" y="1860541"/>
                  </a:lnTo>
                  <a:lnTo>
                    <a:pt x="3342763" y="1858005"/>
                  </a:lnTo>
                  <a:lnTo>
                    <a:pt x="3318640" y="1852300"/>
                  </a:lnTo>
                  <a:lnTo>
                    <a:pt x="3294200" y="1847546"/>
                  </a:lnTo>
                  <a:lnTo>
                    <a:pt x="3270078" y="1843426"/>
                  </a:lnTo>
                  <a:lnTo>
                    <a:pt x="3270078" y="1752779"/>
                  </a:lnTo>
                  <a:lnTo>
                    <a:pt x="3291026" y="1755631"/>
                  </a:lnTo>
                  <a:lnTo>
                    <a:pt x="3298961" y="1756582"/>
                  </a:lnTo>
                  <a:lnTo>
                    <a:pt x="3306896" y="1758801"/>
                  </a:lnTo>
                  <a:lnTo>
                    <a:pt x="3323719" y="1762921"/>
                  </a:lnTo>
                  <a:lnTo>
                    <a:pt x="3339589" y="1767992"/>
                  </a:lnTo>
                  <a:lnTo>
                    <a:pt x="3352920" y="1772746"/>
                  </a:lnTo>
                  <a:lnTo>
                    <a:pt x="3360537" y="1775599"/>
                  </a:lnTo>
                  <a:lnTo>
                    <a:pt x="3363076" y="1777184"/>
                  </a:lnTo>
                  <a:lnTo>
                    <a:pt x="3367203" y="1779402"/>
                  </a:lnTo>
                  <a:lnTo>
                    <a:pt x="3369424" y="1780670"/>
                  </a:lnTo>
                  <a:lnTo>
                    <a:pt x="3371964" y="1781938"/>
                  </a:lnTo>
                  <a:lnTo>
                    <a:pt x="3374186" y="1783206"/>
                  </a:lnTo>
                  <a:lnTo>
                    <a:pt x="3377042" y="1783523"/>
                  </a:lnTo>
                  <a:lnTo>
                    <a:pt x="3383390" y="1784157"/>
                  </a:lnTo>
                  <a:lnTo>
                    <a:pt x="3389738" y="1784790"/>
                  </a:lnTo>
                  <a:lnTo>
                    <a:pt x="3396404" y="1784157"/>
                  </a:lnTo>
                  <a:lnTo>
                    <a:pt x="3403069" y="1783206"/>
                  </a:lnTo>
                  <a:lnTo>
                    <a:pt x="3409417" y="1781621"/>
                  </a:lnTo>
                  <a:lnTo>
                    <a:pt x="3415765" y="1779402"/>
                  </a:lnTo>
                  <a:lnTo>
                    <a:pt x="3421478" y="1777184"/>
                  </a:lnTo>
                  <a:lnTo>
                    <a:pt x="3426557" y="1774965"/>
                  </a:lnTo>
                  <a:lnTo>
                    <a:pt x="3430683" y="1772113"/>
                  </a:lnTo>
                  <a:lnTo>
                    <a:pt x="3434174" y="1769260"/>
                  </a:lnTo>
                  <a:lnTo>
                    <a:pt x="3435127" y="1767675"/>
                  </a:lnTo>
                  <a:lnTo>
                    <a:pt x="3436079" y="1766091"/>
                  </a:lnTo>
                  <a:lnTo>
                    <a:pt x="3436396" y="1765140"/>
                  </a:lnTo>
                  <a:lnTo>
                    <a:pt x="3436396" y="1763555"/>
                  </a:lnTo>
                  <a:lnTo>
                    <a:pt x="3436079" y="1761970"/>
                  </a:lnTo>
                  <a:lnTo>
                    <a:pt x="3435761" y="1760702"/>
                  </a:lnTo>
                  <a:lnTo>
                    <a:pt x="3434492" y="1759118"/>
                  </a:lnTo>
                  <a:lnTo>
                    <a:pt x="3432905" y="1757850"/>
                  </a:lnTo>
                  <a:lnTo>
                    <a:pt x="3428144" y="1754997"/>
                  </a:lnTo>
                  <a:lnTo>
                    <a:pt x="3423065" y="1752145"/>
                  </a:lnTo>
                  <a:lnTo>
                    <a:pt x="3417352" y="1749292"/>
                  </a:lnTo>
                  <a:lnTo>
                    <a:pt x="3410369" y="1746440"/>
                  </a:lnTo>
                  <a:lnTo>
                    <a:pt x="3403386" y="1743587"/>
                  </a:lnTo>
                  <a:lnTo>
                    <a:pt x="3396404" y="1741369"/>
                  </a:lnTo>
                  <a:lnTo>
                    <a:pt x="3380534" y="1736614"/>
                  </a:lnTo>
                  <a:lnTo>
                    <a:pt x="3363711" y="1732177"/>
                  </a:lnTo>
                  <a:lnTo>
                    <a:pt x="3346572" y="1728374"/>
                  </a:lnTo>
                  <a:lnTo>
                    <a:pt x="3329749" y="1725204"/>
                  </a:lnTo>
                  <a:lnTo>
                    <a:pt x="3313562" y="1723303"/>
                  </a:lnTo>
                  <a:lnTo>
                    <a:pt x="3292296" y="1720767"/>
                  </a:lnTo>
                  <a:lnTo>
                    <a:pt x="3270078" y="1719182"/>
                  </a:lnTo>
                  <a:lnTo>
                    <a:pt x="3270078" y="1699532"/>
                  </a:lnTo>
                  <a:lnTo>
                    <a:pt x="3269761" y="1698581"/>
                  </a:lnTo>
                  <a:lnTo>
                    <a:pt x="3269126" y="1697313"/>
                  </a:lnTo>
                  <a:lnTo>
                    <a:pt x="3267539" y="1696045"/>
                  </a:lnTo>
                  <a:lnTo>
                    <a:pt x="3265317" y="1694778"/>
                  </a:lnTo>
                  <a:lnTo>
                    <a:pt x="3263413" y="1694144"/>
                  </a:lnTo>
                  <a:lnTo>
                    <a:pt x="3260556" y="1693827"/>
                  </a:lnTo>
                  <a:lnTo>
                    <a:pt x="3258017" y="1693193"/>
                  </a:lnTo>
                  <a:lnTo>
                    <a:pt x="3254843" y="1692876"/>
                  </a:lnTo>
                  <a:lnTo>
                    <a:pt x="3203106" y="1692876"/>
                  </a:lnTo>
                  <a:close/>
                  <a:moveTo>
                    <a:pt x="3225959" y="1673225"/>
                  </a:moveTo>
                  <a:lnTo>
                    <a:pt x="3251986" y="1673542"/>
                  </a:lnTo>
                  <a:lnTo>
                    <a:pt x="3278013" y="1674493"/>
                  </a:lnTo>
                  <a:lnTo>
                    <a:pt x="3303722" y="1675444"/>
                  </a:lnTo>
                  <a:lnTo>
                    <a:pt x="3328480" y="1677028"/>
                  </a:lnTo>
                  <a:lnTo>
                    <a:pt x="3353237" y="1679247"/>
                  </a:lnTo>
                  <a:lnTo>
                    <a:pt x="3377360" y="1681466"/>
                  </a:lnTo>
                  <a:lnTo>
                    <a:pt x="3401165" y="1684318"/>
                  </a:lnTo>
                  <a:lnTo>
                    <a:pt x="3424335" y="1687805"/>
                  </a:lnTo>
                  <a:lnTo>
                    <a:pt x="3446870" y="1691291"/>
                  </a:lnTo>
                  <a:lnTo>
                    <a:pt x="3468771" y="1695411"/>
                  </a:lnTo>
                  <a:lnTo>
                    <a:pt x="3490037" y="1699532"/>
                  </a:lnTo>
                  <a:lnTo>
                    <a:pt x="3510668" y="1704286"/>
                  </a:lnTo>
                  <a:lnTo>
                    <a:pt x="3530664" y="1709357"/>
                  </a:lnTo>
                  <a:lnTo>
                    <a:pt x="3550026" y="1715062"/>
                  </a:lnTo>
                  <a:lnTo>
                    <a:pt x="3568752" y="1720450"/>
                  </a:lnTo>
                  <a:lnTo>
                    <a:pt x="3586527" y="1726789"/>
                  </a:lnTo>
                  <a:lnTo>
                    <a:pt x="3603349" y="1733128"/>
                  </a:lnTo>
                  <a:lnTo>
                    <a:pt x="3619219" y="1739467"/>
                  </a:lnTo>
                  <a:lnTo>
                    <a:pt x="3634454" y="1746440"/>
                  </a:lnTo>
                  <a:lnTo>
                    <a:pt x="3648738" y="1753413"/>
                  </a:lnTo>
                  <a:lnTo>
                    <a:pt x="3661751" y="1760702"/>
                  </a:lnTo>
                  <a:lnTo>
                    <a:pt x="3673812" y="1768626"/>
                  </a:lnTo>
                  <a:lnTo>
                    <a:pt x="3685239" y="1776550"/>
                  </a:lnTo>
                  <a:lnTo>
                    <a:pt x="3695713" y="1784157"/>
                  </a:lnTo>
                  <a:lnTo>
                    <a:pt x="3704600" y="1792397"/>
                  </a:lnTo>
                  <a:lnTo>
                    <a:pt x="3708726" y="1796834"/>
                  </a:lnTo>
                  <a:lnTo>
                    <a:pt x="3712535" y="1800955"/>
                  </a:lnTo>
                  <a:lnTo>
                    <a:pt x="3716027" y="1805075"/>
                  </a:lnTo>
                  <a:lnTo>
                    <a:pt x="3719518" y="1809512"/>
                  </a:lnTo>
                  <a:lnTo>
                    <a:pt x="3722375" y="1813950"/>
                  </a:lnTo>
                  <a:lnTo>
                    <a:pt x="3725231" y="1818704"/>
                  </a:lnTo>
                  <a:lnTo>
                    <a:pt x="3727453" y="1822824"/>
                  </a:lnTo>
                  <a:lnTo>
                    <a:pt x="3729357" y="1827261"/>
                  </a:lnTo>
                  <a:lnTo>
                    <a:pt x="3731579" y="1832015"/>
                  </a:lnTo>
                  <a:lnTo>
                    <a:pt x="3733166" y="1836136"/>
                  </a:lnTo>
                  <a:lnTo>
                    <a:pt x="3733801" y="1840890"/>
                  </a:lnTo>
                  <a:lnTo>
                    <a:pt x="3735071" y="1845644"/>
                  </a:lnTo>
                  <a:lnTo>
                    <a:pt x="3735388" y="1850081"/>
                  </a:lnTo>
                  <a:lnTo>
                    <a:pt x="3735388" y="1854836"/>
                  </a:lnTo>
                  <a:lnTo>
                    <a:pt x="3735388" y="1859590"/>
                  </a:lnTo>
                  <a:lnTo>
                    <a:pt x="3735071" y="1864344"/>
                  </a:lnTo>
                  <a:lnTo>
                    <a:pt x="3733801" y="1869098"/>
                  </a:lnTo>
                  <a:lnTo>
                    <a:pt x="3733166" y="1873219"/>
                  </a:lnTo>
                  <a:lnTo>
                    <a:pt x="3731579" y="1877973"/>
                  </a:lnTo>
                  <a:lnTo>
                    <a:pt x="3729357" y="1882727"/>
                  </a:lnTo>
                  <a:lnTo>
                    <a:pt x="3727453" y="1887164"/>
                  </a:lnTo>
                  <a:lnTo>
                    <a:pt x="3725231" y="1891285"/>
                  </a:lnTo>
                  <a:lnTo>
                    <a:pt x="3722375" y="1895722"/>
                  </a:lnTo>
                  <a:lnTo>
                    <a:pt x="3719518" y="1900476"/>
                  </a:lnTo>
                  <a:lnTo>
                    <a:pt x="3716027" y="1904913"/>
                  </a:lnTo>
                  <a:lnTo>
                    <a:pt x="3712535" y="1908717"/>
                  </a:lnTo>
                  <a:lnTo>
                    <a:pt x="3708726" y="1913154"/>
                  </a:lnTo>
                  <a:lnTo>
                    <a:pt x="3704600" y="1917274"/>
                  </a:lnTo>
                  <a:lnTo>
                    <a:pt x="3695713" y="1925515"/>
                  </a:lnTo>
                  <a:lnTo>
                    <a:pt x="3685239" y="1933438"/>
                  </a:lnTo>
                  <a:lnTo>
                    <a:pt x="3673812" y="1941362"/>
                  </a:lnTo>
                  <a:lnTo>
                    <a:pt x="3661751" y="1948969"/>
                  </a:lnTo>
                  <a:lnTo>
                    <a:pt x="3648738" y="1956259"/>
                  </a:lnTo>
                  <a:lnTo>
                    <a:pt x="3634454" y="1963548"/>
                  </a:lnTo>
                  <a:lnTo>
                    <a:pt x="3619219" y="1970521"/>
                  </a:lnTo>
                  <a:lnTo>
                    <a:pt x="3603349" y="1976860"/>
                  </a:lnTo>
                  <a:lnTo>
                    <a:pt x="3586527" y="1983199"/>
                  </a:lnTo>
                  <a:lnTo>
                    <a:pt x="3568752" y="1989538"/>
                  </a:lnTo>
                  <a:lnTo>
                    <a:pt x="3550026" y="1994926"/>
                  </a:lnTo>
                  <a:lnTo>
                    <a:pt x="3530664" y="2000631"/>
                  </a:lnTo>
                  <a:lnTo>
                    <a:pt x="3510668" y="2005702"/>
                  </a:lnTo>
                  <a:lnTo>
                    <a:pt x="3490037" y="2010457"/>
                  </a:lnTo>
                  <a:lnTo>
                    <a:pt x="3468771" y="2014577"/>
                  </a:lnTo>
                  <a:lnTo>
                    <a:pt x="3446870" y="2018697"/>
                  </a:lnTo>
                  <a:lnTo>
                    <a:pt x="3424335" y="2022184"/>
                  </a:lnTo>
                  <a:lnTo>
                    <a:pt x="3401165" y="2025670"/>
                  </a:lnTo>
                  <a:lnTo>
                    <a:pt x="3377360" y="2028523"/>
                  </a:lnTo>
                  <a:lnTo>
                    <a:pt x="3353237" y="2030741"/>
                  </a:lnTo>
                  <a:lnTo>
                    <a:pt x="3328480" y="2032643"/>
                  </a:lnTo>
                  <a:lnTo>
                    <a:pt x="3303722" y="2034228"/>
                  </a:lnTo>
                  <a:lnTo>
                    <a:pt x="3278013" y="2035495"/>
                  </a:lnTo>
                  <a:lnTo>
                    <a:pt x="3251986" y="2036446"/>
                  </a:lnTo>
                  <a:lnTo>
                    <a:pt x="3225959" y="2036763"/>
                  </a:lnTo>
                  <a:lnTo>
                    <a:pt x="3199615" y="2036446"/>
                  </a:lnTo>
                  <a:lnTo>
                    <a:pt x="3173905" y="2035495"/>
                  </a:lnTo>
                  <a:lnTo>
                    <a:pt x="3148196" y="2034228"/>
                  </a:lnTo>
                  <a:lnTo>
                    <a:pt x="3123121" y="2032643"/>
                  </a:lnTo>
                  <a:lnTo>
                    <a:pt x="3098681" y="2030741"/>
                  </a:lnTo>
                  <a:lnTo>
                    <a:pt x="3074241" y="2028523"/>
                  </a:lnTo>
                  <a:lnTo>
                    <a:pt x="3050436" y="2025670"/>
                  </a:lnTo>
                  <a:lnTo>
                    <a:pt x="3027584" y="2022184"/>
                  </a:lnTo>
                  <a:lnTo>
                    <a:pt x="3004731" y="2018697"/>
                  </a:lnTo>
                  <a:lnTo>
                    <a:pt x="2983147" y="2014577"/>
                  </a:lnTo>
                  <a:lnTo>
                    <a:pt x="2961564" y="2010457"/>
                  </a:lnTo>
                  <a:lnTo>
                    <a:pt x="2940933" y="2005702"/>
                  </a:lnTo>
                  <a:lnTo>
                    <a:pt x="2920937" y="2000631"/>
                  </a:lnTo>
                  <a:lnTo>
                    <a:pt x="2901575" y="1994926"/>
                  </a:lnTo>
                  <a:lnTo>
                    <a:pt x="2883483" y="1989538"/>
                  </a:lnTo>
                  <a:lnTo>
                    <a:pt x="2865709" y="1983199"/>
                  </a:lnTo>
                  <a:lnTo>
                    <a:pt x="2848569" y="1976860"/>
                  </a:lnTo>
                  <a:lnTo>
                    <a:pt x="2832382" y="1970521"/>
                  </a:lnTo>
                  <a:lnTo>
                    <a:pt x="2817464" y="1963548"/>
                  </a:lnTo>
                  <a:lnTo>
                    <a:pt x="2803181" y="1956259"/>
                  </a:lnTo>
                  <a:lnTo>
                    <a:pt x="2789850" y="1948969"/>
                  </a:lnTo>
                  <a:lnTo>
                    <a:pt x="2777789" y="1941362"/>
                  </a:lnTo>
                  <a:lnTo>
                    <a:pt x="2766362" y="1933438"/>
                  </a:lnTo>
                  <a:lnTo>
                    <a:pt x="2755888" y="1925515"/>
                  </a:lnTo>
                  <a:lnTo>
                    <a:pt x="2747001" y="1917274"/>
                  </a:lnTo>
                  <a:lnTo>
                    <a:pt x="2742875" y="1913154"/>
                  </a:lnTo>
                  <a:lnTo>
                    <a:pt x="2739066" y="1908717"/>
                  </a:lnTo>
                  <a:lnTo>
                    <a:pt x="2735574" y="1904913"/>
                  </a:lnTo>
                  <a:lnTo>
                    <a:pt x="2732400" y="1900476"/>
                  </a:lnTo>
                  <a:lnTo>
                    <a:pt x="2729226" y="1895722"/>
                  </a:lnTo>
                  <a:lnTo>
                    <a:pt x="2726370" y="1891285"/>
                  </a:lnTo>
                  <a:lnTo>
                    <a:pt x="2724148" y="1887164"/>
                  </a:lnTo>
                  <a:lnTo>
                    <a:pt x="2722244" y="1882727"/>
                  </a:lnTo>
                  <a:lnTo>
                    <a:pt x="2720022" y="1877973"/>
                  </a:lnTo>
                  <a:lnTo>
                    <a:pt x="2718435" y="1873219"/>
                  </a:lnTo>
                  <a:lnTo>
                    <a:pt x="2717800" y="1869098"/>
                  </a:lnTo>
                  <a:lnTo>
                    <a:pt x="2716530" y="1864344"/>
                  </a:lnTo>
                  <a:lnTo>
                    <a:pt x="2716213" y="1859590"/>
                  </a:lnTo>
                  <a:lnTo>
                    <a:pt x="2716213" y="1854836"/>
                  </a:lnTo>
                  <a:lnTo>
                    <a:pt x="2716213" y="1850081"/>
                  </a:lnTo>
                  <a:lnTo>
                    <a:pt x="2716530" y="1845644"/>
                  </a:lnTo>
                  <a:lnTo>
                    <a:pt x="2717800" y="1840890"/>
                  </a:lnTo>
                  <a:lnTo>
                    <a:pt x="2718435" y="1836136"/>
                  </a:lnTo>
                  <a:lnTo>
                    <a:pt x="2720022" y="1832015"/>
                  </a:lnTo>
                  <a:lnTo>
                    <a:pt x="2722244" y="1827261"/>
                  </a:lnTo>
                  <a:lnTo>
                    <a:pt x="2724148" y="1822824"/>
                  </a:lnTo>
                  <a:lnTo>
                    <a:pt x="2726370" y="1818704"/>
                  </a:lnTo>
                  <a:lnTo>
                    <a:pt x="2729226" y="1813950"/>
                  </a:lnTo>
                  <a:lnTo>
                    <a:pt x="2732400" y="1809512"/>
                  </a:lnTo>
                  <a:lnTo>
                    <a:pt x="2735574" y="1805075"/>
                  </a:lnTo>
                  <a:lnTo>
                    <a:pt x="2739066" y="1800955"/>
                  </a:lnTo>
                  <a:lnTo>
                    <a:pt x="2742875" y="1796834"/>
                  </a:lnTo>
                  <a:lnTo>
                    <a:pt x="2747001" y="1792397"/>
                  </a:lnTo>
                  <a:lnTo>
                    <a:pt x="2755888" y="1784157"/>
                  </a:lnTo>
                  <a:lnTo>
                    <a:pt x="2766362" y="1776550"/>
                  </a:lnTo>
                  <a:lnTo>
                    <a:pt x="2777789" y="1768626"/>
                  </a:lnTo>
                  <a:lnTo>
                    <a:pt x="2789850" y="1760702"/>
                  </a:lnTo>
                  <a:lnTo>
                    <a:pt x="2803181" y="1753413"/>
                  </a:lnTo>
                  <a:lnTo>
                    <a:pt x="2817464" y="1746440"/>
                  </a:lnTo>
                  <a:lnTo>
                    <a:pt x="2832382" y="1739467"/>
                  </a:lnTo>
                  <a:lnTo>
                    <a:pt x="2848569" y="1733128"/>
                  </a:lnTo>
                  <a:lnTo>
                    <a:pt x="2865709" y="1726789"/>
                  </a:lnTo>
                  <a:lnTo>
                    <a:pt x="2883483" y="1720450"/>
                  </a:lnTo>
                  <a:lnTo>
                    <a:pt x="2901575" y="1715062"/>
                  </a:lnTo>
                  <a:lnTo>
                    <a:pt x="2920937" y="1709357"/>
                  </a:lnTo>
                  <a:lnTo>
                    <a:pt x="2940933" y="1704286"/>
                  </a:lnTo>
                  <a:lnTo>
                    <a:pt x="2961564" y="1699532"/>
                  </a:lnTo>
                  <a:lnTo>
                    <a:pt x="2983147" y="1695411"/>
                  </a:lnTo>
                  <a:lnTo>
                    <a:pt x="3004731" y="1691291"/>
                  </a:lnTo>
                  <a:lnTo>
                    <a:pt x="3027584" y="1687805"/>
                  </a:lnTo>
                  <a:lnTo>
                    <a:pt x="3050436" y="1684318"/>
                  </a:lnTo>
                  <a:lnTo>
                    <a:pt x="3074241" y="1681466"/>
                  </a:lnTo>
                  <a:lnTo>
                    <a:pt x="3098681" y="1679247"/>
                  </a:lnTo>
                  <a:lnTo>
                    <a:pt x="3123121" y="1677028"/>
                  </a:lnTo>
                  <a:lnTo>
                    <a:pt x="3148196" y="1675444"/>
                  </a:lnTo>
                  <a:lnTo>
                    <a:pt x="3173905" y="1674493"/>
                  </a:lnTo>
                  <a:lnTo>
                    <a:pt x="3199615" y="1673542"/>
                  </a:lnTo>
                  <a:lnTo>
                    <a:pt x="3225959" y="1673225"/>
                  </a:lnTo>
                  <a:close/>
                  <a:moveTo>
                    <a:pt x="3454389" y="0"/>
                  </a:moveTo>
                  <a:lnTo>
                    <a:pt x="3461374" y="0"/>
                  </a:lnTo>
                  <a:lnTo>
                    <a:pt x="3468995" y="635"/>
                  </a:lnTo>
                  <a:lnTo>
                    <a:pt x="3475981" y="1587"/>
                  </a:lnTo>
                  <a:lnTo>
                    <a:pt x="3482966" y="3174"/>
                  </a:lnTo>
                  <a:lnTo>
                    <a:pt x="3490270" y="5079"/>
                  </a:lnTo>
                  <a:lnTo>
                    <a:pt x="3497255" y="7300"/>
                  </a:lnTo>
                  <a:lnTo>
                    <a:pt x="3503923" y="9839"/>
                  </a:lnTo>
                  <a:lnTo>
                    <a:pt x="3510591" y="13013"/>
                  </a:lnTo>
                  <a:lnTo>
                    <a:pt x="3517259" y="16505"/>
                  </a:lnTo>
                  <a:lnTo>
                    <a:pt x="3523610" y="20314"/>
                  </a:lnTo>
                  <a:lnTo>
                    <a:pt x="3529643" y="24757"/>
                  </a:lnTo>
                  <a:lnTo>
                    <a:pt x="3535676" y="29518"/>
                  </a:lnTo>
                  <a:lnTo>
                    <a:pt x="3541074" y="34596"/>
                  </a:lnTo>
                  <a:lnTo>
                    <a:pt x="3546472" y="39992"/>
                  </a:lnTo>
                  <a:lnTo>
                    <a:pt x="3551235" y="45705"/>
                  </a:lnTo>
                  <a:lnTo>
                    <a:pt x="3555998" y="51418"/>
                  </a:lnTo>
                  <a:lnTo>
                    <a:pt x="3560443" y="57766"/>
                  </a:lnTo>
                  <a:lnTo>
                    <a:pt x="3564254" y="64113"/>
                  </a:lnTo>
                  <a:lnTo>
                    <a:pt x="3567746" y="70779"/>
                  </a:lnTo>
                  <a:lnTo>
                    <a:pt x="3570922" y="77444"/>
                  </a:lnTo>
                  <a:lnTo>
                    <a:pt x="3573462" y="84109"/>
                  </a:lnTo>
                  <a:lnTo>
                    <a:pt x="3575684" y="91410"/>
                  </a:lnTo>
                  <a:lnTo>
                    <a:pt x="3577590" y="98709"/>
                  </a:lnTo>
                  <a:lnTo>
                    <a:pt x="3579177" y="106009"/>
                  </a:lnTo>
                  <a:lnTo>
                    <a:pt x="3580448" y="113309"/>
                  </a:lnTo>
                  <a:lnTo>
                    <a:pt x="3580765" y="120927"/>
                  </a:lnTo>
                  <a:lnTo>
                    <a:pt x="3581400" y="128544"/>
                  </a:lnTo>
                  <a:lnTo>
                    <a:pt x="3580765" y="136162"/>
                  </a:lnTo>
                  <a:lnTo>
                    <a:pt x="3530913" y="1012801"/>
                  </a:lnTo>
                  <a:lnTo>
                    <a:pt x="3529960" y="1019149"/>
                  </a:lnTo>
                  <a:lnTo>
                    <a:pt x="3529326" y="1025814"/>
                  </a:lnTo>
                  <a:lnTo>
                    <a:pt x="3528055" y="1032162"/>
                  </a:lnTo>
                  <a:lnTo>
                    <a:pt x="3526785" y="1038510"/>
                  </a:lnTo>
                  <a:lnTo>
                    <a:pt x="3524880" y="1044541"/>
                  </a:lnTo>
                  <a:lnTo>
                    <a:pt x="3522975" y="1050254"/>
                  </a:lnTo>
                  <a:lnTo>
                    <a:pt x="3520434" y="1056284"/>
                  </a:lnTo>
                  <a:lnTo>
                    <a:pt x="3518212" y="1062315"/>
                  </a:lnTo>
                  <a:lnTo>
                    <a:pt x="3515354" y="1067710"/>
                  </a:lnTo>
                  <a:lnTo>
                    <a:pt x="3512179" y="1072789"/>
                  </a:lnTo>
                  <a:lnTo>
                    <a:pt x="3508686" y="1077867"/>
                  </a:lnTo>
                  <a:lnTo>
                    <a:pt x="3505193" y="1083263"/>
                  </a:lnTo>
                  <a:lnTo>
                    <a:pt x="3501700" y="1087706"/>
                  </a:lnTo>
                  <a:lnTo>
                    <a:pt x="3497572" y="1092467"/>
                  </a:lnTo>
                  <a:lnTo>
                    <a:pt x="3493445" y="1096910"/>
                  </a:lnTo>
                  <a:lnTo>
                    <a:pt x="3488999" y="1101354"/>
                  </a:lnTo>
                  <a:lnTo>
                    <a:pt x="3484554" y="1105163"/>
                  </a:lnTo>
                  <a:lnTo>
                    <a:pt x="3479791" y="1108654"/>
                  </a:lnTo>
                  <a:lnTo>
                    <a:pt x="3474710" y="1112463"/>
                  </a:lnTo>
                  <a:lnTo>
                    <a:pt x="3469630" y="1115319"/>
                  </a:lnTo>
                  <a:lnTo>
                    <a:pt x="3464550" y="1118493"/>
                  </a:lnTo>
                  <a:lnTo>
                    <a:pt x="3459152" y="1121350"/>
                  </a:lnTo>
                  <a:lnTo>
                    <a:pt x="3453436" y="1123889"/>
                  </a:lnTo>
                  <a:lnTo>
                    <a:pt x="3448038" y="1126111"/>
                  </a:lnTo>
                  <a:lnTo>
                    <a:pt x="3442005" y="1128015"/>
                  </a:lnTo>
                  <a:lnTo>
                    <a:pt x="3435972" y="1129602"/>
                  </a:lnTo>
                  <a:lnTo>
                    <a:pt x="3430256" y="1130871"/>
                  </a:lnTo>
                  <a:lnTo>
                    <a:pt x="3423906" y="1132141"/>
                  </a:lnTo>
                  <a:lnTo>
                    <a:pt x="3417873" y="1132776"/>
                  </a:lnTo>
                  <a:lnTo>
                    <a:pt x="3411522" y="1133093"/>
                  </a:lnTo>
                  <a:lnTo>
                    <a:pt x="3405490" y="1133093"/>
                  </a:lnTo>
                  <a:lnTo>
                    <a:pt x="3398504" y="1132776"/>
                  </a:lnTo>
                  <a:lnTo>
                    <a:pt x="3392471" y="1132458"/>
                  </a:lnTo>
                  <a:lnTo>
                    <a:pt x="3386120" y="1131189"/>
                  </a:lnTo>
                  <a:lnTo>
                    <a:pt x="3379770" y="1129919"/>
                  </a:lnTo>
                  <a:lnTo>
                    <a:pt x="3373736" y="1128332"/>
                  </a:lnTo>
                  <a:lnTo>
                    <a:pt x="3368021" y="1126745"/>
                  </a:lnTo>
                  <a:lnTo>
                    <a:pt x="3361988" y="1124524"/>
                  </a:lnTo>
                  <a:lnTo>
                    <a:pt x="3356590" y="1122302"/>
                  </a:lnTo>
                  <a:lnTo>
                    <a:pt x="3350874" y="1119763"/>
                  </a:lnTo>
                  <a:lnTo>
                    <a:pt x="3345476" y="1116589"/>
                  </a:lnTo>
                  <a:lnTo>
                    <a:pt x="3340396" y="1113415"/>
                  </a:lnTo>
                  <a:lnTo>
                    <a:pt x="3334998" y="1109924"/>
                  </a:lnTo>
                  <a:lnTo>
                    <a:pt x="3330553" y="1106432"/>
                  </a:lnTo>
                  <a:lnTo>
                    <a:pt x="3325790" y="1102306"/>
                  </a:lnTo>
                  <a:lnTo>
                    <a:pt x="3321344" y="1098497"/>
                  </a:lnTo>
                  <a:lnTo>
                    <a:pt x="3316899" y="1094054"/>
                  </a:lnTo>
                  <a:lnTo>
                    <a:pt x="3312771" y="1089293"/>
                  </a:lnTo>
                  <a:lnTo>
                    <a:pt x="3308961" y="1084849"/>
                  </a:lnTo>
                  <a:lnTo>
                    <a:pt x="3305150" y="1080089"/>
                  </a:lnTo>
                  <a:lnTo>
                    <a:pt x="3301975" y="1074693"/>
                  </a:lnTo>
                  <a:lnTo>
                    <a:pt x="3298482" y="1069615"/>
                  </a:lnTo>
                  <a:lnTo>
                    <a:pt x="3295625" y="1064219"/>
                  </a:lnTo>
                  <a:lnTo>
                    <a:pt x="3293084" y="1058823"/>
                  </a:lnTo>
                  <a:lnTo>
                    <a:pt x="3290544" y="1053110"/>
                  </a:lnTo>
                  <a:lnTo>
                    <a:pt x="3288639" y="1047397"/>
                  </a:lnTo>
                  <a:lnTo>
                    <a:pt x="3286734" y="1041367"/>
                  </a:lnTo>
                  <a:lnTo>
                    <a:pt x="3285146" y="1035019"/>
                  </a:lnTo>
                  <a:lnTo>
                    <a:pt x="3283558" y="1028988"/>
                  </a:lnTo>
                  <a:lnTo>
                    <a:pt x="3282606" y="1022640"/>
                  </a:lnTo>
                  <a:lnTo>
                    <a:pt x="3281971" y="1015975"/>
                  </a:lnTo>
                  <a:lnTo>
                    <a:pt x="3281654" y="1009627"/>
                  </a:lnTo>
                  <a:lnTo>
                    <a:pt x="3281018" y="1003597"/>
                  </a:lnTo>
                  <a:lnTo>
                    <a:pt x="3281654" y="996614"/>
                  </a:lnTo>
                  <a:lnTo>
                    <a:pt x="3306103" y="573529"/>
                  </a:lnTo>
                  <a:lnTo>
                    <a:pt x="3299118" y="568768"/>
                  </a:lnTo>
                  <a:lnTo>
                    <a:pt x="2057582" y="2162081"/>
                  </a:lnTo>
                  <a:lnTo>
                    <a:pt x="2052502" y="2168112"/>
                  </a:lnTo>
                  <a:lnTo>
                    <a:pt x="2047422" y="2173825"/>
                  </a:lnTo>
                  <a:lnTo>
                    <a:pt x="2042024" y="2178903"/>
                  </a:lnTo>
                  <a:lnTo>
                    <a:pt x="2036626" y="2183981"/>
                  </a:lnTo>
                  <a:lnTo>
                    <a:pt x="2030592" y="2188742"/>
                  </a:lnTo>
                  <a:lnTo>
                    <a:pt x="2024877" y="2193186"/>
                  </a:lnTo>
                  <a:lnTo>
                    <a:pt x="2018844" y="2197629"/>
                  </a:lnTo>
                  <a:lnTo>
                    <a:pt x="2012493" y="2201121"/>
                  </a:lnTo>
                  <a:lnTo>
                    <a:pt x="2006143" y="2204612"/>
                  </a:lnTo>
                  <a:lnTo>
                    <a:pt x="1999475" y="2207786"/>
                  </a:lnTo>
                  <a:lnTo>
                    <a:pt x="1992807" y="2210642"/>
                  </a:lnTo>
                  <a:lnTo>
                    <a:pt x="1986139" y="2213182"/>
                  </a:lnTo>
                  <a:lnTo>
                    <a:pt x="1979470" y="2215403"/>
                  </a:lnTo>
                  <a:lnTo>
                    <a:pt x="1972485" y="2217308"/>
                  </a:lnTo>
                  <a:lnTo>
                    <a:pt x="1965499" y="2218577"/>
                  </a:lnTo>
                  <a:lnTo>
                    <a:pt x="1958514" y="2219529"/>
                  </a:lnTo>
                  <a:lnTo>
                    <a:pt x="1951528" y="2220482"/>
                  </a:lnTo>
                  <a:lnTo>
                    <a:pt x="1944225" y="2221116"/>
                  </a:lnTo>
                  <a:lnTo>
                    <a:pt x="1937239" y="2221116"/>
                  </a:lnTo>
                  <a:lnTo>
                    <a:pt x="1929619" y="2221116"/>
                  </a:lnTo>
                  <a:lnTo>
                    <a:pt x="1922633" y="2220482"/>
                  </a:lnTo>
                  <a:lnTo>
                    <a:pt x="1915647" y="2219529"/>
                  </a:lnTo>
                  <a:lnTo>
                    <a:pt x="1908344" y="2218577"/>
                  </a:lnTo>
                  <a:lnTo>
                    <a:pt x="1901358" y="2216990"/>
                  </a:lnTo>
                  <a:lnTo>
                    <a:pt x="1894690" y="2214769"/>
                  </a:lnTo>
                  <a:lnTo>
                    <a:pt x="1887387" y="2212547"/>
                  </a:lnTo>
                  <a:lnTo>
                    <a:pt x="1880402" y="2210008"/>
                  </a:lnTo>
                  <a:lnTo>
                    <a:pt x="1873734" y="2207151"/>
                  </a:lnTo>
                  <a:lnTo>
                    <a:pt x="1867066" y="2203977"/>
                  </a:lnTo>
                  <a:lnTo>
                    <a:pt x="1860715" y="2199851"/>
                  </a:lnTo>
                  <a:lnTo>
                    <a:pt x="1854047" y="2196042"/>
                  </a:lnTo>
                  <a:lnTo>
                    <a:pt x="1847696" y="2191599"/>
                  </a:lnTo>
                  <a:lnTo>
                    <a:pt x="1229469" y="1731062"/>
                  </a:lnTo>
                  <a:lnTo>
                    <a:pt x="271487" y="2768937"/>
                  </a:lnTo>
                  <a:lnTo>
                    <a:pt x="266406" y="2774967"/>
                  </a:lnTo>
                  <a:lnTo>
                    <a:pt x="260691" y="2780680"/>
                  </a:lnTo>
                  <a:lnTo>
                    <a:pt x="254975" y="2785759"/>
                  </a:lnTo>
                  <a:lnTo>
                    <a:pt x="248942" y="2791154"/>
                  </a:lnTo>
                  <a:lnTo>
                    <a:pt x="242592" y="2795915"/>
                  </a:lnTo>
                  <a:lnTo>
                    <a:pt x="236241" y="2800041"/>
                  </a:lnTo>
                  <a:lnTo>
                    <a:pt x="230208" y="2804167"/>
                  </a:lnTo>
                  <a:lnTo>
                    <a:pt x="223223" y="2807659"/>
                  </a:lnTo>
                  <a:lnTo>
                    <a:pt x="216554" y="2810833"/>
                  </a:lnTo>
                  <a:lnTo>
                    <a:pt x="209886" y="2814007"/>
                  </a:lnTo>
                  <a:lnTo>
                    <a:pt x="202901" y="2816228"/>
                  </a:lnTo>
                  <a:lnTo>
                    <a:pt x="195915" y="2818767"/>
                  </a:lnTo>
                  <a:lnTo>
                    <a:pt x="188612" y="2820354"/>
                  </a:lnTo>
                  <a:lnTo>
                    <a:pt x="181309" y="2821941"/>
                  </a:lnTo>
                  <a:lnTo>
                    <a:pt x="174006" y="2822894"/>
                  </a:lnTo>
                  <a:lnTo>
                    <a:pt x="166703" y="2823846"/>
                  </a:lnTo>
                  <a:lnTo>
                    <a:pt x="159082" y="2824163"/>
                  </a:lnTo>
                  <a:lnTo>
                    <a:pt x="152096" y="2824163"/>
                  </a:lnTo>
                  <a:lnTo>
                    <a:pt x="144476" y="2823846"/>
                  </a:lnTo>
                  <a:lnTo>
                    <a:pt x="136855" y="2823528"/>
                  </a:lnTo>
                  <a:lnTo>
                    <a:pt x="129552" y="2822259"/>
                  </a:lnTo>
                  <a:lnTo>
                    <a:pt x="122249" y="2820672"/>
                  </a:lnTo>
                  <a:lnTo>
                    <a:pt x="114945" y="2819085"/>
                  </a:lnTo>
                  <a:lnTo>
                    <a:pt x="107642" y="2816546"/>
                  </a:lnTo>
                  <a:lnTo>
                    <a:pt x="100657" y="2814324"/>
                  </a:lnTo>
                  <a:lnTo>
                    <a:pt x="93671" y="2811467"/>
                  </a:lnTo>
                  <a:lnTo>
                    <a:pt x="87003" y="2807976"/>
                  </a:lnTo>
                  <a:lnTo>
                    <a:pt x="80335" y="2804485"/>
                  </a:lnTo>
                  <a:lnTo>
                    <a:pt x="73349" y="2800359"/>
                  </a:lnTo>
                  <a:lnTo>
                    <a:pt x="66681" y="2796233"/>
                  </a:lnTo>
                  <a:lnTo>
                    <a:pt x="60331" y="2791472"/>
                  </a:lnTo>
                  <a:lnTo>
                    <a:pt x="54298" y="2785759"/>
                  </a:lnTo>
                  <a:lnTo>
                    <a:pt x="48265" y="2780680"/>
                  </a:lnTo>
                  <a:lnTo>
                    <a:pt x="42867" y="2774967"/>
                  </a:lnTo>
                  <a:lnTo>
                    <a:pt x="37469" y="2768937"/>
                  </a:lnTo>
                  <a:lnTo>
                    <a:pt x="32388" y="2762906"/>
                  </a:lnTo>
                  <a:lnTo>
                    <a:pt x="28260" y="2756876"/>
                  </a:lnTo>
                  <a:lnTo>
                    <a:pt x="23815" y="2749893"/>
                  </a:lnTo>
                  <a:lnTo>
                    <a:pt x="19687" y="2743228"/>
                  </a:lnTo>
                  <a:lnTo>
                    <a:pt x="16194" y="2736563"/>
                  </a:lnTo>
                  <a:lnTo>
                    <a:pt x="13019" y="2729580"/>
                  </a:lnTo>
                  <a:lnTo>
                    <a:pt x="10479" y="2722280"/>
                  </a:lnTo>
                  <a:lnTo>
                    <a:pt x="7938" y="2715297"/>
                  </a:lnTo>
                  <a:lnTo>
                    <a:pt x="5716" y="2708315"/>
                  </a:lnTo>
                  <a:lnTo>
                    <a:pt x="3811" y="2700697"/>
                  </a:lnTo>
                  <a:lnTo>
                    <a:pt x="2540" y="2693080"/>
                  </a:lnTo>
                  <a:lnTo>
                    <a:pt x="1270" y="2685780"/>
                  </a:lnTo>
                  <a:lnTo>
                    <a:pt x="635" y="2678162"/>
                  </a:lnTo>
                  <a:lnTo>
                    <a:pt x="0" y="2670228"/>
                  </a:lnTo>
                  <a:lnTo>
                    <a:pt x="0" y="2662927"/>
                  </a:lnTo>
                  <a:lnTo>
                    <a:pt x="0" y="2655310"/>
                  </a:lnTo>
                  <a:lnTo>
                    <a:pt x="953" y="2648010"/>
                  </a:lnTo>
                  <a:lnTo>
                    <a:pt x="1588" y="2640075"/>
                  </a:lnTo>
                  <a:lnTo>
                    <a:pt x="3176" y="2632458"/>
                  </a:lnTo>
                  <a:lnTo>
                    <a:pt x="4763" y="2625158"/>
                  </a:lnTo>
                  <a:lnTo>
                    <a:pt x="6668" y="2617858"/>
                  </a:lnTo>
                  <a:lnTo>
                    <a:pt x="9526" y="2610558"/>
                  </a:lnTo>
                  <a:lnTo>
                    <a:pt x="12384" y="2603258"/>
                  </a:lnTo>
                  <a:lnTo>
                    <a:pt x="15559" y="2596275"/>
                  </a:lnTo>
                  <a:lnTo>
                    <a:pt x="19052" y="2588975"/>
                  </a:lnTo>
                  <a:lnTo>
                    <a:pt x="22545" y="2582310"/>
                  </a:lnTo>
                  <a:lnTo>
                    <a:pt x="26990" y="2575644"/>
                  </a:lnTo>
                  <a:lnTo>
                    <a:pt x="31753" y="2569297"/>
                  </a:lnTo>
                  <a:lnTo>
                    <a:pt x="36516" y="2562631"/>
                  </a:lnTo>
                  <a:lnTo>
                    <a:pt x="1086264" y="1414621"/>
                  </a:lnTo>
                  <a:lnTo>
                    <a:pt x="1091027" y="1408908"/>
                  </a:lnTo>
                  <a:lnTo>
                    <a:pt x="1096742" y="1403829"/>
                  </a:lnTo>
                  <a:lnTo>
                    <a:pt x="1101823" y="1398751"/>
                  </a:lnTo>
                  <a:lnTo>
                    <a:pt x="1107221" y="1393990"/>
                  </a:lnTo>
                  <a:lnTo>
                    <a:pt x="1113254" y="1389229"/>
                  </a:lnTo>
                  <a:lnTo>
                    <a:pt x="1119287" y="1385103"/>
                  </a:lnTo>
                  <a:lnTo>
                    <a:pt x="1125002" y="1381295"/>
                  </a:lnTo>
                  <a:lnTo>
                    <a:pt x="1131353" y="1377803"/>
                  </a:lnTo>
                  <a:lnTo>
                    <a:pt x="1137703" y="1374629"/>
                  </a:lnTo>
                  <a:lnTo>
                    <a:pt x="1144054" y="1371455"/>
                  </a:lnTo>
                  <a:lnTo>
                    <a:pt x="1150722" y="1368599"/>
                  </a:lnTo>
                  <a:lnTo>
                    <a:pt x="1157390" y="1366694"/>
                  </a:lnTo>
                  <a:lnTo>
                    <a:pt x="1164058" y="1364790"/>
                  </a:lnTo>
                  <a:lnTo>
                    <a:pt x="1170726" y="1362568"/>
                  </a:lnTo>
                  <a:lnTo>
                    <a:pt x="1177394" y="1361616"/>
                  </a:lnTo>
                  <a:lnTo>
                    <a:pt x="1184698" y="1360347"/>
                  </a:lnTo>
                  <a:lnTo>
                    <a:pt x="1191683" y="1360029"/>
                  </a:lnTo>
                  <a:lnTo>
                    <a:pt x="1198351" y="1359712"/>
                  </a:lnTo>
                  <a:lnTo>
                    <a:pt x="1205654" y="1359077"/>
                  </a:lnTo>
                  <a:lnTo>
                    <a:pt x="1212640" y="1359712"/>
                  </a:lnTo>
                  <a:lnTo>
                    <a:pt x="1219626" y="1360347"/>
                  </a:lnTo>
                  <a:lnTo>
                    <a:pt x="1226294" y="1361299"/>
                  </a:lnTo>
                  <a:lnTo>
                    <a:pt x="1233597" y="1362251"/>
                  </a:lnTo>
                  <a:lnTo>
                    <a:pt x="1240582" y="1363838"/>
                  </a:lnTo>
                  <a:lnTo>
                    <a:pt x="1247251" y="1365742"/>
                  </a:lnTo>
                  <a:lnTo>
                    <a:pt x="1253919" y="1368281"/>
                  </a:lnTo>
                  <a:lnTo>
                    <a:pt x="1260904" y="1371138"/>
                  </a:lnTo>
                  <a:lnTo>
                    <a:pt x="1267572" y="1373677"/>
                  </a:lnTo>
                  <a:lnTo>
                    <a:pt x="1274240" y="1376851"/>
                  </a:lnTo>
                  <a:lnTo>
                    <a:pt x="1280591" y="1380977"/>
                  </a:lnTo>
                  <a:lnTo>
                    <a:pt x="1286942" y="1384786"/>
                  </a:lnTo>
                  <a:lnTo>
                    <a:pt x="1292975" y="1389229"/>
                  </a:lnTo>
                  <a:lnTo>
                    <a:pt x="1907709" y="1846910"/>
                  </a:lnTo>
                  <a:lnTo>
                    <a:pt x="3043507" y="389124"/>
                  </a:lnTo>
                  <a:lnTo>
                    <a:pt x="3023186" y="374841"/>
                  </a:lnTo>
                  <a:lnTo>
                    <a:pt x="2660568" y="470377"/>
                  </a:lnTo>
                  <a:lnTo>
                    <a:pt x="2654853" y="471646"/>
                  </a:lnTo>
                  <a:lnTo>
                    <a:pt x="2648502" y="472598"/>
                  </a:lnTo>
                  <a:lnTo>
                    <a:pt x="2642152" y="473551"/>
                  </a:lnTo>
                  <a:lnTo>
                    <a:pt x="2635801" y="473868"/>
                  </a:lnTo>
                  <a:lnTo>
                    <a:pt x="2629450" y="474185"/>
                  </a:lnTo>
                  <a:lnTo>
                    <a:pt x="2623418" y="473868"/>
                  </a:lnTo>
                  <a:lnTo>
                    <a:pt x="2617384" y="473551"/>
                  </a:lnTo>
                  <a:lnTo>
                    <a:pt x="2611352" y="472598"/>
                  </a:lnTo>
                  <a:lnTo>
                    <a:pt x="2605318" y="471964"/>
                  </a:lnTo>
                  <a:lnTo>
                    <a:pt x="2599603" y="470377"/>
                  </a:lnTo>
                  <a:lnTo>
                    <a:pt x="2593570" y="468790"/>
                  </a:lnTo>
                  <a:lnTo>
                    <a:pt x="2587537" y="466885"/>
                  </a:lnTo>
                  <a:lnTo>
                    <a:pt x="2582139" y="464346"/>
                  </a:lnTo>
                  <a:lnTo>
                    <a:pt x="2576741" y="462124"/>
                  </a:lnTo>
                  <a:lnTo>
                    <a:pt x="2571660" y="459268"/>
                  </a:lnTo>
                  <a:lnTo>
                    <a:pt x="2565945" y="456094"/>
                  </a:lnTo>
                  <a:lnTo>
                    <a:pt x="2560864" y="452920"/>
                  </a:lnTo>
                  <a:lnTo>
                    <a:pt x="2556102" y="449429"/>
                  </a:lnTo>
                  <a:lnTo>
                    <a:pt x="2551339" y="445937"/>
                  </a:lnTo>
                  <a:lnTo>
                    <a:pt x="2546576" y="441811"/>
                  </a:lnTo>
                  <a:lnTo>
                    <a:pt x="2542448" y="437685"/>
                  </a:lnTo>
                  <a:lnTo>
                    <a:pt x="2538002" y="433242"/>
                  </a:lnTo>
                  <a:lnTo>
                    <a:pt x="2533875" y="428481"/>
                  </a:lnTo>
                  <a:lnTo>
                    <a:pt x="2530064" y="423402"/>
                  </a:lnTo>
                  <a:lnTo>
                    <a:pt x="2526572" y="418324"/>
                  </a:lnTo>
                  <a:lnTo>
                    <a:pt x="2523396" y="413246"/>
                  </a:lnTo>
                  <a:lnTo>
                    <a:pt x="2520221" y="407533"/>
                  </a:lnTo>
                  <a:lnTo>
                    <a:pt x="2517363" y="402137"/>
                  </a:lnTo>
                  <a:lnTo>
                    <a:pt x="2514823" y="396107"/>
                  </a:lnTo>
                  <a:lnTo>
                    <a:pt x="2512283" y="390394"/>
                  </a:lnTo>
                  <a:lnTo>
                    <a:pt x="2510378" y="384046"/>
                  </a:lnTo>
                  <a:lnTo>
                    <a:pt x="2508472" y="377698"/>
                  </a:lnTo>
                  <a:lnTo>
                    <a:pt x="2507202" y="371350"/>
                  </a:lnTo>
                  <a:lnTo>
                    <a:pt x="2505932" y="364685"/>
                  </a:lnTo>
                  <a:lnTo>
                    <a:pt x="2505297" y="358337"/>
                  </a:lnTo>
                  <a:lnTo>
                    <a:pt x="2504980" y="351989"/>
                  </a:lnTo>
                  <a:lnTo>
                    <a:pt x="2504344" y="345641"/>
                  </a:lnTo>
                  <a:lnTo>
                    <a:pt x="2504344" y="339293"/>
                  </a:lnTo>
                  <a:lnTo>
                    <a:pt x="2505297" y="332946"/>
                  </a:lnTo>
                  <a:lnTo>
                    <a:pt x="2505615" y="326915"/>
                  </a:lnTo>
                  <a:lnTo>
                    <a:pt x="2506885" y="320567"/>
                  </a:lnTo>
                  <a:lnTo>
                    <a:pt x="2508155" y="314537"/>
                  </a:lnTo>
                  <a:lnTo>
                    <a:pt x="2509425" y="308506"/>
                  </a:lnTo>
                  <a:lnTo>
                    <a:pt x="2511648" y="302793"/>
                  </a:lnTo>
                  <a:lnTo>
                    <a:pt x="2513870" y="296763"/>
                  </a:lnTo>
                  <a:lnTo>
                    <a:pt x="2516410" y="291367"/>
                  </a:lnTo>
                  <a:lnTo>
                    <a:pt x="2518633" y="285654"/>
                  </a:lnTo>
                  <a:lnTo>
                    <a:pt x="2521808" y="280576"/>
                  </a:lnTo>
                  <a:lnTo>
                    <a:pt x="2524984" y="275180"/>
                  </a:lnTo>
                  <a:lnTo>
                    <a:pt x="2528159" y="270102"/>
                  </a:lnTo>
                  <a:lnTo>
                    <a:pt x="2531970" y="265341"/>
                  </a:lnTo>
                  <a:lnTo>
                    <a:pt x="2535462" y="260580"/>
                  </a:lnTo>
                  <a:lnTo>
                    <a:pt x="2539908" y="256136"/>
                  </a:lnTo>
                  <a:lnTo>
                    <a:pt x="2544353" y="251693"/>
                  </a:lnTo>
                  <a:lnTo>
                    <a:pt x="2548481" y="247567"/>
                  </a:lnTo>
                  <a:lnTo>
                    <a:pt x="2553244" y="243441"/>
                  </a:lnTo>
                  <a:lnTo>
                    <a:pt x="2558642" y="239949"/>
                  </a:lnTo>
                  <a:lnTo>
                    <a:pt x="2563722" y="236458"/>
                  </a:lnTo>
                  <a:lnTo>
                    <a:pt x="2568803" y="233284"/>
                  </a:lnTo>
                  <a:lnTo>
                    <a:pt x="2574201" y="230428"/>
                  </a:lnTo>
                  <a:lnTo>
                    <a:pt x="2579916" y="227889"/>
                  </a:lnTo>
                  <a:lnTo>
                    <a:pt x="2585632" y="225349"/>
                  </a:lnTo>
                  <a:lnTo>
                    <a:pt x="2591982" y="223445"/>
                  </a:lnTo>
                  <a:lnTo>
                    <a:pt x="2598015" y="221541"/>
                  </a:lnTo>
                  <a:lnTo>
                    <a:pt x="3425176" y="4126"/>
                  </a:lnTo>
                  <a:lnTo>
                    <a:pt x="3432162" y="2222"/>
                  </a:lnTo>
                  <a:lnTo>
                    <a:pt x="3439782" y="952"/>
                  </a:lnTo>
                  <a:lnTo>
                    <a:pt x="3446768" y="318"/>
                  </a:lnTo>
                  <a:lnTo>
                    <a:pt x="3454389"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accent1"/>
                </a:solidFill>
                <a:ea typeface="微软雅黑" panose="020B0503020204020204" pitchFamily="34" charset="-122"/>
              </a:endParaRPr>
            </a:p>
          </p:txBody>
        </p:sp>
      </p:grpSp>
      <p:grpSp>
        <p:nvGrpSpPr>
          <p:cNvPr id="16" name="组合 15"/>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18" name="椭圆 1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19" name="组合 18"/>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0" name="同心圆 19"/>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1" name="椭圆 20"/>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2" name="组合 21"/>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3" name="同心圆 2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4" name="椭圆 2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5" name="组合 24"/>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6" name="同心圆 25"/>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7" name="椭圆 26"/>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8" name="组合 27"/>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29" name="同心圆 2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0" name="椭圆 2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1" name="组合 30"/>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2" name="同心圆 3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3" name="椭圆 3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4" name="组合 33"/>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5" name="同心圆 3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6" name="椭圆 3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7" name="组合 36"/>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38" name="同心圆 3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9" name="椭圆 3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0" name="组合 39"/>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1" name="同心圆 40"/>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2" name="椭圆 41"/>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3" name="组合 42"/>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4" name="同心圆 4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5" name="椭圆 44"/>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6" name="组合 45"/>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7" name="同心圆 46"/>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8" name="椭圆 47"/>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9" name="组合 48"/>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0" name="同心圆 49"/>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1" name="椭圆 50"/>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2" name="组合 51"/>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3" name="同心圆 5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4" name="椭圆 5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研究方法</a:t>
            </a:r>
            <a:endParaRPr lang="en-US" altLang="zh-CN" dirty="0"/>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6" name="文本框 5">
            <a:extLst>
              <a:ext uri="{FF2B5EF4-FFF2-40B4-BE49-F238E27FC236}">
                <a16:creationId xmlns:a16="http://schemas.microsoft.com/office/drawing/2014/main" id="{384477A0-0CBE-FC33-8DEF-78B546CCA98C}"/>
              </a:ext>
            </a:extLst>
          </p:cNvPr>
          <p:cNvSpPr txBox="1"/>
          <p:nvPr/>
        </p:nvSpPr>
        <p:spPr>
          <a:xfrm>
            <a:off x="431446" y="1581684"/>
            <a:ext cx="8281108" cy="2308324"/>
          </a:xfrm>
          <a:prstGeom prst="rect">
            <a:avLst/>
          </a:prstGeom>
          <a:noFill/>
        </p:spPr>
        <p:txBody>
          <a:bodyPr wrap="square" rtlCol="0">
            <a:spAutoFit/>
          </a:bodyPr>
          <a:lstStyle/>
          <a:p>
            <a:r>
              <a:rPr lang="en-US" altLang="zh-CN" dirty="0">
                <a:solidFill>
                  <a:srgbClr val="1D2129"/>
                </a:solidFill>
                <a:latin typeface="PingFangSC-Regular"/>
              </a:rPr>
              <a:t>        </a:t>
            </a:r>
            <a:r>
              <a:rPr lang="zh-CN" altLang="en-US" b="0" i="0" dirty="0">
                <a:solidFill>
                  <a:srgbClr val="1D2129"/>
                </a:solidFill>
                <a:effectLst/>
                <a:latin typeface="PingFangSC-Regular"/>
              </a:rPr>
              <a:t>在本文中提出了一种方法，明确地确定了两个运动来源</a:t>
            </a:r>
            <a:r>
              <a:rPr lang="zh-CN" altLang="en-US" dirty="0">
                <a:solidFill>
                  <a:srgbClr val="1D2129"/>
                </a:solidFill>
                <a:latin typeface="PingFangSC-Regular"/>
              </a:rPr>
              <a:t>：</a:t>
            </a:r>
            <a:r>
              <a:rPr lang="zh-CN" altLang="en-US" b="0" i="0" dirty="0">
                <a:solidFill>
                  <a:srgbClr val="1D2129"/>
                </a:solidFill>
                <a:effectLst/>
                <a:latin typeface="PingFangSC-Regular"/>
              </a:rPr>
              <a:t>行人在现实世界中的实际运动（例如步行、跑步）和车辆在行驶时的自我运动。关键的观察结果是，行人的运动只影响图像的特定部分，而汽车的运动（自我运动）影响整个场景的。引入了一种新的自我监督车辆运动预测框架</a:t>
            </a:r>
            <a:r>
              <a:rPr lang="en-US" altLang="zh-CN" b="0" i="0" dirty="0">
                <a:solidFill>
                  <a:srgbClr val="1D2129"/>
                </a:solidFill>
                <a:effectLst/>
                <a:latin typeface="PingFangSC-Regular"/>
              </a:rPr>
              <a:t>;</a:t>
            </a:r>
          </a:p>
          <a:p>
            <a:r>
              <a:rPr lang="zh-CN" altLang="en-US" dirty="0">
                <a:solidFill>
                  <a:srgbClr val="1D2129"/>
                </a:solidFill>
                <a:latin typeface="PingFangSC-Regular"/>
              </a:rPr>
              <a:t>         通过这种方式，我们可以“减去”预测的车辆运动，并在归一化视图中观察和预测行人的内在运动，该视图可以在多个帧中捕捉相同的真实世界位置。</a:t>
            </a:r>
            <a:endParaRPr lang="en-US" altLang="zh-CN" dirty="0">
              <a:solidFill>
                <a:srgbClr val="1D2129"/>
              </a:solidFill>
              <a:latin typeface="PingFangSC-Regular"/>
            </a:endParaRPr>
          </a:p>
          <a:p>
            <a:r>
              <a:rPr lang="zh-CN" altLang="en-US" b="0" i="0" dirty="0">
                <a:solidFill>
                  <a:srgbClr val="1D2129"/>
                </a:solidFill>
                <a:effectLst/>
                <a:latin typeface="PingFangSC-Regular"/>
              </a:rPr>
              <a:t>         当行人</a:t>
            </a:r>
            <a:r>
              <a:rPr lang="zh-CN" altLang="en-US" dirty="0">
                <a:solidFill>
                  <a:srgbClr val="1D2129"/>
                </a:solidFill>
                <a:latin typeface="PingFangSC-Regular"/>
              </a:rPr>
              <a:t>视角</a:t>
            </a:r>
            <a:r>
              <a:rPr lang="zh-CN" altLang="en-US" b="0" i="0" dirty="0">
                <a:solidFill>
                  <a:srgbClr val="1D2129"/>
                </a:solidFill>
                <a:effectLst/>
                <a:latin typeface="PingFangSC-Regular"/>
              </a:rPr>
              <a:t>以这种方式归一化时，这种用于轨迹预测的简单线性模型优于</a:t>
            </a:r>
            <a:r>
              <a:rPr lang="zh-CN" altLang="en-US" dirty="0">
                <a:solidFill>
                  <a:srgbClr val="1D2129"/>
                </a:solidFill>
                <a:latin typeface="PingFangSC-Regular"/>
              </a:rPr>
              <a:t>以往</a:t>
            </a:r>
            <a:r>
              <a:rPr lang="zh-CN" altLang="en-US" b="0" i="0" dirty="0">
                <a:solidFill>
                  <a:srgbClr val="1D2129"/>
                </a:solidFill>
                <a:effectLst/>
                <a:latin typeface="PingFangSC-Regular"/>
              </a:rPr>
              <a:t>使用的传统</a:t>
            </a:r>
            <a:r>
              <a:rPr lang="en-US" altLang="zh-CN" b="0" i="0" dirty="0">
                <a:solidFill>
                  <a:srgbClr val="1D2129"/>
                </a:solidFill>
                <a:effectLst/>
                <a:latin typeface="PingFangSC-Regular"/>
              </a:rPr>
              <a:t>LSTM</a:t>
            </a:r>
            <a:r>
              <a:rPr lang="zh-CN" altLang="en-US" b="0" i="0" dirty="0">
                <a:solidFill>
                  <a:srgbClr val="1D2129"/>
                </a:solidFill>
                <a:effectLst/>
                <a:latin typeface="PingFangSC-Regular"/>
              </a:rPr>
              <a:t>序列输出。</a:t>
            </a:r>
            <a:endParaRPr lang="zh-CN" altLang="en-US" dirty="0">
              <a:latin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研究方法</a:t>
            </a:r>
            <a:endParaRPr lang="en-US" altLang="zh-CN" dirty="0"/>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D7A8A15-8C87-5254-DC4B-62B523B4D22F}"/>
                  </a:ext>
                </a:extLst>
              </p:cNvPr>
              <p:cNvSpPr txBox="1"/>
              <p:nvPr/>
            </p:nvSpPr>
            <p:spPr>
              <a:xfrm>
                <a:off x="455675" y="1806699"/>
                <a:ext cx="8343458" cy="1761572"/>
              </a:xfrm>
              <a:prstGeom prst="rect">
                <a:avLst/>
              </a:prstGeom>
              <a:noFill/>
            </p:spPr>
            <p:txBody>
              <a:bodyPr wrap="square">
                <a:spAutoFit/>
              </a:bodyPr>
              <a:lstStyle/>
              <a:p>
                <a:r>
                  <a:rPr lang="zh-CN" altLang="en-US" b="0" i="0" dirty="0">
                    <a:solidFill>
                      <a:srgbClr val="1D2129"/>
                    </a:solidFill>
                    <a:effectLst/>
                    <a:latin typeface="PingFangSC-Regular"/>
                  </a:rPr>
                  <a:t>给定两个顺序帧：</a:t>
                </a:r>
                <a14:m>
                  <m:oMath xmlns:m="http://schemas.openxmlformats.org/officeDocument/2006/math">
                    <m:sSub>
                      <m:sSubPr>
                        <m:ctrlPr>
                          <a:rPr lang="en-US" altLang="zh-CN" b="0" i="1" smtClean="0">
                            <a:solidFill>
                              <a:srgbClr val="1D2129"/>
                            </a:solidFill>
                            <a:effectLst/>
                            <a:latin typeface="Cambria Math" panose="02040503050406030204" pitchFamily="18" charset="0"/>
                          </a:rPr>
                        </m:ctrlPr>
                      </m:sSubPr>
                      <m:e>
                        <m:r>
                          <a:rPr lang="en-US" altLang="zh-CN" b="0" i="1" smtClean="0">
                            <a:solidFill>
                              <a:srgbClr val="1D2129"/>
                            </a:solidFill>
                            <a:effectLst/>
                            <a:latin typeface="Cambria Math" panose="02040503050406030204" pitchFamily="18" charset="0"/>
                          </a:rPr>
                          <m:t>𝐼</m:t>
                        </m:r>
                      </m:e>
                      <m:sub>
                        <m:r>
                          <a:rPr lang="en-US" altLang="zh-CN" b="0" i="1" smtClean="0">
                            <a:solidFill>
                              <a:srgbClr val="1D2129"/>
                            </a:solidFill>
                            <a:effectLst/>
                            <a:latin typeface="Cambria Math" panose="02040503050406030204" pitchFamily="18" charset="0"/>
                          </a:rPr>
                          <m:t>𝑡</m:t>
                        </m:r>
                        <m:r>
                          <a:rPr lang="en-US" altLang="zh-CN" b="0" i="1" smtClean="0">
                            <a:solidFill>
                              <a:srgbClr val="1D2129"/>
                            </a:solidFill>
                            <a:effectLst/>
                            <a:latin typeface="Cambria Math" panose="02040503050406030204" pitchFamily="18" charset="0"/>
                          </a:rPr>
                          <m:t>−1</m:t>
                        </m:r>
                      </m:sub>
                    </m:sSub>
                    <m:r>
                      <a:rPr lang="zh-CN" altLang="en-US" i="1">
                        <a:solidFill>
                          <a:srgbClr val="1D2129"/>
                        </a:solidFill>
                        <a:latin typeface="Cambria Math" panose="02040503050406030204" pitchFamily="18" charset="0"/>
                      </a:rPr>
                      <m:t>和</m:t>
                    </m:r>
                  </m:oMath>
                </a14:m>
                <a:r>
                  <a:rPr lang="en-US" altLang="zh-CN" b="0" i="0" dirty="0">
                    <a:solidFill>
                      <a:srgbClr val="1D2129"/>
                    </a:solidFill>
                    <a:effectLst/>
                    <a:latin typeface="PingFangSC-Regular"/>
                  </a:rPr>
                  <a:t> </a:t>
                </a:r>
                <a14:m>
                  <m:oMath xmlns:m="http://schemas.openxmlformats.org/officeDocument/2006/math">
                    <m:sSub>
                      <m:sSubPr>
                        <m:ctrlPr>
                          <a:rPr lang="en-US" altLang="zh-CN" b="0" i="1" dirty="0" smtClean="0">
                            <a:solidFill>
                              <a:srgbClr val="1D2129"/>
                            </a:solidFill>
                            <a:effectLst/>
                            <a:latin typeface="Cambria Math" panose="02040503050406030204" pitchFamily="18" charset="0"/>
                          </a:rPr>
                        </m:ctrlPr>
                      </m:sSubPr>
                      <m:e>
                        <m:r>
                          <a:rPr lang="en-US" altLang="zh-CN" b="0" i="1" dirty="0" smtClean="0">
                            <a:solidFill>
                              <a:srgbClr val="1D2129"/>
                            </a:solidFill>
                            <a:effectLst/>
                            <a:latin typeface="Cambria Math" panose="02040503050406030204" pitchFamily="18" charset="0"/>
                          </a:rPr>
                          <m:t>𝐼</m:t>
                        </m:r>
                      </m:e>
                      <m:sub>
                        <m:r>
                          <a:rPr lang="en-US" altLang="zh-CN" b="0" i="1" dirty="0" smtClean="0">
                            <a:solidFill>
                              <a:srgbClr val="1D2129"/>
                            </a:solidFill>
                            <a:effectLst/>
                            <a:latin typeface="Cambria Math" panose="02040503050406030204" pitchFamily="18" charset="0"/>
                          </a:rPr>
                          <m:t>𝑡</m:t>
                        </m:r>
                      </m:sub>
                    </m:sSub>
                    <m:r>
                      <a:rPr lang="en-US" altLang="zh-CN" b="0" i="1" dirty="0" smtClean="0">
                        <a:solidFill>
                          <a:srgbClr val="1D2129"/>
                        </a:solidFill>
                        <a:effectLst/>
                        <a:latin typeface="Cambria Math" panose="02040503050406030204" pitchFamily="18" charset="0"/>
                        <a:ea typeface="Cambria Math" panose="02040503050406030204" pitchFamily="18" charset="0"/>
                      </a:rPr>
                      <m:t>∈</m:t>
                    </m:r>
                    <m:sSup>
                      <m:sSupPr>
                        <m:ctrlPr>
                          <a:rPr lang="en-US" altLang="zh-CN" b="0" i="1" dirty="0" smtClean="0">
                            <a:solidFill>
                              <a:srgbClr val="1D2129"/>
                            </a:solidFill>
                            <a:effectLst/>
                            <a:latin typeface="Cambria Math" panose="02040503050406030204" pitchFamily="18" charset="0"/>
                            <a:ea typeface="Cambria Math" panose="02040503050406030204" pitchFamily="18" charset="0"/>
                          </a:rPr>
                        </m:ctrlPr>
                      </m:sSupPr>
                      <m:e>
                        <m:r>
                          <a:rPr lang="en-US" altLang="zh-CN" b="0" i="1" dirty="0" smtClean="0">
                            <a:solidFill>
                              <a:srgbClr val="1D2129"/>
                            </a:solidFill>
                            <a:effectLst/>
                            <a:latin typeface="Cambria Math" panose="02040503050406030204" pitchFamily="18" charset="0"/>
                            <a:ea typeface="Cambria Math" panose="02040503050406030204" pitchFamily="18" charset="0"/>
                          </a:rPr>
                          <m:t>ℝ</m:t>
                        </m:r>
                      </m:e>
                      <m:sup>
                        <m:r>
                          <a:rPr lang="en-US" altLang="zh-CN" b="0" i="1" dirty="0" smtClean="0">
                            <a:solidFill>
                              <a:srgbClr val="1D2129"/>
                            </a:solidFill>
                            <a:effectLst/>
                            <a:latin typeface="Cambria Math" panose="02040503050406030204" pitchFamily="18" charset="0"/>
                            <a:ea typeface="Cambria Math" panose="02040503050406030204" pitchFamily="18" charset="0"/>
                          </a:rPr>
                          <m:t>3×</m:t>
                        </m:r>
                        <m:r>
                          <m:rPr>
                            <m:sty m:val="p"/>
                          </m:rPr>
                          <a:rPr lang="en-US" altLang="zh-CN" i="1" dirty="0">
                            <a:solidFill>
                              <a:srgbClr val="1D2129"/>
                            </a:solidFill>
                            <a:latin typeface="Cambria Math" panose="02040503050406030204" pitchFamily="18" charset="0"/>
                            <a:ea typeface="Cambria Math" panose="02040503050406030204" pitchFamily="18" charset="0"/>
                          </a:rPr>
                          <m:t>H</m:t>
                        </m:r>
                        <m:r>
                          <a:rPr lang="en-US" altLang="zh-CN" i="1" dirty="0" smtClean="0">
                            <a:solidFill>
                              <a:srgbClr val="1D2129"/>
                            </a:solidFill>
                            <a:latin typeface="Cambria Math" panose="02040503050406030204" pitchFamily="18" charset="0"/>
                            <a:ea typeface="Cambria Math" panose="02040503050406030204" pitchFamily="18" charset="0"/>
                          </a:rPr>
                          <m:t>×</m:t>
                        </m:r>
                        <m:r>
                          <m:rPr>
                            <m:sty m:val="p"/>
                          </m:rPr>
                          <a:rPr lang="en-US" altLang="zh-CN" i="1" dirty="0">
                            <a:solidFill>
                              <a:srgbClr val="1D2129"/>
                            </a:solidFill>
                            <a:latin typeface="Cambria Math" panose="02040503050406030204" pitchFamily="18" charset="0"/>
                            <a:ea typeface="Cambria Math" panose="02040503050406030204" pitchFamily="18" charset="0"/>
                          </a:rPr>
                          <m:t>W</m:t>
                        </m:r>
                      </m:sup>
                    </m:sSup>
                  </m:oMath>
                </a14:m>
                <a:endParaRPr lang="en-US" altLang="zh-CN" b="0" i="0" dirty="0">
                  <a:solidFill>
                    <a:srgbClr val="1D2129"/>
                  </a:solidFill>
                  <a:effectLst/>
                  <a:latin typeface="PingFangSC-Regular"/>
                </a:endParaRPr>
              </a:p>
              <a:p>
                <a:r>
                  <a:rPr lang="zh-CN" altLang="en-US" b="0" i="0" dirty="0">
                    <a:solidFill>
                      <a:srgbClr val="1D2129"/>
                    </a:solidFill>
                    <a:effectLst/>
                    <a:latin typeface="PingFangSC-Regular"/>
                  </a:rPr>
                  <a:t>训练深度网络生成密集的深度图</a:t>
                </a:r>
                <a:r>
                  <a:rPr lang="zh-CN" altLang="en-US" dirty="0">
                    <a:solidFill>
                      <a:srgbClr val="1D2129"/>
                    </a:solidFill>
                    <a:latin typeface="PingFangSC-Regular"/>
                  </a:rPr>
                  <a:t>：</a:t>
                </a:r>
                <a14:m>
                  <m:oMath xmlns:m="http://schemas.openxmlformats.org/officeDocument/2006/math">
                    <m:sSub>
                      <m:sSubPr>
                        <m:ctrlPr>
                          <a:rPr lang="en-US" altLang="zh-CN" i="1" smtClean="0">
                            <a:solidFill>
                              <a:srgbClr val="1D2129"/>
                            </a:solidFill>
                            <a:latin typeface="Cambria Math" panose="02040503050406030204" pitchFamily="18" charset="0"/>
                          </a:rPr>
                        </m:ctrlPr>
                      </m:sSubPr>
                      <m:e>
                        <m:r>
                          <a:rPr lang="en-US" altLang="zh-CN" b="0" i="1" smtClean="0">
                            <a:solidFill>
                              <a:srgbClr val="1D2129"/>
                            </a:solidFill>
                            <a:latin typeface="Cambria Math" panose="02040503050406030204" pitchFamily="18" charset="0"/>
                          </a:rPr>
                          <m:t>𝐷</m:t>
                        </m:r>
                      </m:e>
                      <m:sub>
                        <m:r>
                          <a:rPr lang="en-US" altLang="zh-CN" b="0" i="1" smtClean="0">
                            <a:solidFill>
                              <a:srgbClr val="1D2129"/>
                            </a:solidFill>
                            <a:latin typeface="Cambria Math" panose="02040503050406030204" pitchFamily="18" charset="0"/>
                          </a:rPr>
                          <m:t>𝑡</m:t>
                        </m:r>
                      </m:sub>
                    </m:sSub>
                    <m:r>
                      <a:rPr lang="en-US" altLang="zh-CN" i="1" smtClean="0">
                        <a:solidFill>
                          <a:srgbClr val="1D2129"/>
                        </a:solidFill>
                        <a:latin typeface="Cambria Math" panose="02040503050406030204" pitchFamily="18" charset="0"/>
                        <a:ea typeface="Cambria Math" panose="02040503050406030204" pitchFamily="18" charset="0"/>
                      </a:rPr>
                      <m:t>∈</m:t>
                    </m:r>
                    <m:sSubSup>
                      <m:sSubSupPr>
                        <m:ctrlPr>
                          <a:rPr lang="en-US" altLang="zh-CN" i="1" smtClean="0">
                            <a:solidFill>
                              <a:srgbClr val="1D2129"/>
                            </a:solidFill>
                            <a:latin typeface="Cambria Math" panose="02040503050406030204" pitchFamily="18" charset="0"/>
                            <a:ea typeface="Cambria Math" panose="02040503050406030204" pitchFamily="18" charset="0"/>
                          </a:rPr>
                        </m:ctrlPr>
                      </m:sSubSupPr>
                      <m:e>
                        <m:r>
                          <a:rPr lang="en-US" altLang="zh-CN" i="1" smtClean="0">
                            <a:solidFill>
                              <a:srgbClr val="1D2129"/>
                            </a:solidFill>
                            <a:latin typeface="Cambria Math" panose="02040503050406030204" pitchFamily="18" charset="0"/>
                            <a:ea typeface="Cambria Math" panose="02040503050406030204" pitchFamily="18" charset="0"/>
                          </a:rPr>
                          <m:t>ℝ</m:t>
                        </m:r>
                      </m:e>
                      <m:sub>
                        <m:r>
                          <a:rPr lang="en-US" altLang="zh-CN" b="0" i="1" smtClean="0">
                            <a:solidFill>
                              <a:srgbClr val="1D2129"/>
                            </a:solidFill>
                            <a:latin typeface="Cambria Math" panose="02040503050406030204" pitchFamily="18" charset="0"/>
                            <a:ea typeface="Cambria Math" panose="02040503050406030204" pitchFamily="18" charset="0"/>
                          </a:rPr>
                          <m:t>+</m:t>
                        </m:r>
                      </m:sub>
                      <m:sup>
                        <m:r>
                          <a:rPr lang="en-US" altLang="zh-CN" b="0" i="1" smtClean="0">
                            <a:solidFill>
                              <a:srgbClr val="1D2129"/>
                            </a:solidFill>
                            <a:latin typeface="Cambria Math" panose="02040503050406030204" pitchFamily="18" charset="0"/>
                            <a:ea typeface="Cambria Math" panose="02040503050406030204" pitchFamily="18" charset="0"/>
                          </a:rPr>
                          <m:t>𝐻</m:t>
                        </m:r>
                        <m:r>
                          <a:rPr lang="en-US" altLang="zh-CN" b="0" i="1" smtClean="0">
                            <a:solidFill>
                              <a:srgbClr val="1D2129"/>
                            </a:solidFill>
                            <a:latin typeface="Cambria Math" panose="02040503050406030204" pitchFamily="18" charset="0"/>
                            <a:ea typeface="Cambria Math" panose="02040503050406030204" pitchFamily="18" charset="0"/>
                          </a:rPr>
                          <m:t>×</m:t>
                        </m:r>
                        <m:r>
                          <a:rPr lang="en-US" altLang="zh-CN" b="0" i="1" smtClean="0">
                            <a:solidFill>
                              <a:srgbClr val="1D2129"/>
                            </a:solidFill>
                            <a:latin typeface="Cambria Math" panose="02040503050406030204" pitchFamily="18" charset="0"/>
                            <a:ea typeface="Cambria Math" panose="02040503050406030204" pitchFamily="18" charset="0"/>
                          </a:rPr>
                          <m:t>𝑊</m:t>
                        </m:r>
                      </m:sup>
                    </m:sSubSup>
                    <m:r>
                      <a:rPr lang="zh-CN" altLang="en-US" i="1">
                        <a:solidFill>
                          <a:srgbClr val="1D2129"/>
                        </a:solidFill>
                        <a:latin typeface="Cambria Math" panose="02040503050406030204" pitchFamily="18" charset="0"/>
                        <a:ea typeface="Cambria Math" panose="02040503050406030204" pitchFamily="18" charset="0"/>
                      </a:rPr>
                      <m:t>和</m:t>
                    </m:r>
                  </m:oMath>
                </a14:m>
                <a:r>
                  <a:rPr lang="zh-CN" altLang="en-US" b="0" i="0" dirty="0">
                    <a:solidFill>
                      <a:srgbClr val="1D2129"/>
                    </a:solidFill>
                    <a:effectLst/>
                    <a:latin typeface="PingFangSC-Regular"/>
                  </a:rPr>
                  <a:t>姿态变换估计：</a:t>
                </a:r>
                <a14:m>
                  <m:oMath xmlns:m="http://schemas.openxmlformats.org/officeDocument/2006/math">
                    <m:sSub>
                      <m:sSubPr>
                        <m:ctrlPr>
                          <a:rPr lang="en-US" altLang="zh-CN" b="0" i="1" smtClean="0">
                            <a:solidFill>
                              <a:srgbClr val="1D2129"/>
                            </a:solidFill>
                            <a:effectLst/>
                            <a:latin typeface="Cambria Math" panose="02040503050406030204" pitchFamily="18" charset="0"/>
                          </a:rPr>
                        </m:ctrlPr>
                      </m:sSubPr>
                      <m:e>
                        <m:r>
                          <a:rPr lang="en-US" altLang="zh-CN" b="0" i="1" smtClean="0">
                            <a:solidFill>
                              <a:srgbClr val="1D2129"/>
                            </a:solidFill>
                            <a:effectLst/>
                            <a:latin typeface="Cambria Math" panose="02040503050406030204" pitchFamily="18" charset="0"/>
                          </a:rPr>
                          <m:t>𝑇</m:t>
                        </m:r>
                      </m:e>
                      <m:sub>
                        <m:r>
                          <a:rPr lang="en-US" altLang="zh-CN" b="0" i="1" smtClean="0">
                            <a:solidFill>
                              <a:srgbClr val="1D2129"/>
                            </a:solidFill>
                            <a:effectLst/>
                            <a:latin typeface="Cambria Math" panose="02040503050406030204" pitchFamily="18" charset="0"/>
                          </a:rPr>
                          <m:t>𝑡</m:t>
                        </m:r>
                        <m:r>
                          <a:rPr lang="en-US" altLang="zh-CN" b="0" i="1" smtClean="0">
                            <a:solidFill>
                              <a:srgbClr val="1D2129"/>
                            </a:solidFill>
                            <a:effectLst/>
                            <a:latin typeface="Cambria Math" panose="02040503050406030204" pitchFamily="18" charset="0"/>
                          </a:rPr>
                          <m:t>−1→</m:t>
                        </m:r>
                        <m:r>
                          <a:rPr lang="en-US" altLang="zh-CN" b="0" i="1" smtClean="0">
                            <a:solidFill>
                              <a:srgbClr val="1D2129"/>
                            </a:solidFill>
                            <a:effectLst/>
                            <a:latin typeface="Cambria Math" panose="02040503050406030204" pitchFamily="18" charset="0"/>
                            <a:ea typeface="Cambria Math" panose="02040503050406030204" pitchFamily="18" charset="0"/>
                          </a:rPr>
                          <m:t>𝑡</m:t>
                        </m:r>
                      </m:sub>
                    </m:sSub>
                    <m:r>
                      <a:rPr lang="en-US" altLang="zh-CN" b="0" i="1" smtClean="0">
                        <a:solidFill>
                          <a:srgbClr val="1D2129"/>
                        </a:solidFill>
                        <a:effectLst/>
                        <a:latin typeface="Cambria Math" panose="02040503050406030204" pitchFamily="18" charset="0"/>
                        <a:ea typeface="Cambria Math" panose="02040503050406030204" pitchFamily="18" charset="0"/>
                      </a:rPr>
                      <m:t>∈</m:t>
                    </m:r>
                    <m:r>
                      <a:rPr lang="en-US" altLang="zh-CN" b="0" i="1" smtClean="0">
                        <a:solidFill>
                          <a:srgbClr val="1D2129"/>
                        </a:solidFill>
                        <a:effectLst/>
                        <a:latin typeface="Cambria Math" panose="02040503050406030204" pitchFamily="18" charset="0"/>
                        <a:ea typeface="Cambria Math" panose="02040503050406030204" pitchFamily="18" charset="0"/>
                      </a:rPr>
                      <m:t>𝑆𝐸</m:t>
                    </m:r>
                    <m:r>
                      <a:rPr lang="en-US" altLang="zh-CN" b="0" i="1" smtClean="0">
                        <a:solidFill>
                          <a:srgbClr val="1D2129"/>
                        </a:solidFill>
                        <a:effectLst/>
                        <a:latin typeface="Cambria Math" panose="02040503050406030204" pitchFamily="18" charset="0"/>
                        <a:ea typeface="Cambria Math" panose="02040503050406030204" pitchFamily="18" charset="0"/>
                      </a:rPr>
                      <m:t>(3)</m:t>
                    </m:r>
                  </m:oMath>
                </a14:m>
                <a:endParaRPr lang="en-US" altLang="zh-CN" b="0" i="0" dirty="0">
                  <a:solidFill>
                    <a:srgbClr val="1D2129"/>
                  </a:solidFill>
                  <a:effectLst/>
                  <a:latin typeface="PingFangSC-Regular"/>
                </a:endParaRPr>
              </a:p>
              <a:p>
                <a:r>
                  <a:rPr lang="zh-CN" altLang="en-US" dirty="0"/>
                  <a:t>通过使用推断的</a:t>
                </a:r>
                <a14:m>
                  <m:oMath xmlns:m="http://schemas.openxmlformats.org/officeDocument/2006/math">
                    <m:sSub>
                      <m:sSubPr>
                        <m:ctrlPr>
                          <a:rPr lang="en-US" altLang="zh-CN" i="1">
                            <a:solidFill>
                              <a:srgbClr val="1D2129"/>
                            </a:solidFill>
                            <a:latin typeface="Cambria Math" panose="02040503050406030204" pitchFamily="18" charset="0"/>
                          </a:rPr>
                        </m:ctrlPr>
                      </m:sSubPr>
                      <m:e>
                        <m:r>
                          <a:rPr lang="en-US" altLang="zh-CN" i="1">
                            <a:solidFill>
                              <a:srgbClr val="1D2129"/>
                            </a:solidFill>
                            <a:latin typeface="Cambria Math" panose="02040503050406030204" pitchFamily="18" charset="0"/>
                          </a:rPr>
                          <m:t>𝐷</m:t>
                        </m:r>
                      </m:e>
                      <m:sub>
                        <m:r>
                          <a:rPr lang="en-US" altLang="zh-CN" i="1">
                            <a:solidFill>
                              <a:srgbClr val="1D2129"/>
                            </a:solidFill>
                            <a:latin typeface="Cambria Math" panose="02040503050406030204" pitchFamily="18" charset="0"/>
                          </a:rPr>
                          <m:t>𝑡</m:t>
                        </m:r>
                      </m:sub>
                    </m:sSub>
                  </m:oMath>
                </a14:m>
                <a:r>
                  <a:rPr lang="zh-CN" altLang="en-US" b="0" i="0" dirty="0">
                    <a:solidFill>
                      <a:srgbClr val="1D2129"/>
                    </a:solidFill>
                    <a:effectLst/>
                    <a:latin typeface="PingFangSC-Regular"/>
                  </a:rPr>
                  <a:t>和</a:t>
                </a:r>
                <a14:m>
                  <m:oMath xmlns:m="http://schemas.openxmlformats.org/officeDocument/2006/math">
                    <m:sSub>
                      <m:sSubPr>
                        <m:ctrlPr>
                          <a:rPr lang="en-US" altLang="zh-CN" i="1">
                            <a:solidFill>
                              <a:srgbClr val="1D2129"/>
                            </a:solidFill>
                            <a:latin typeface="Cambria Math" panose="02040503050406030204" pitchFamily="18" charset="0"/>
                          </a:rPr>
                        </m:ctrlPr>
                      </m:sSubPr>
                      <m:e>
                        <m:r>
                          <a:rPr lang="en-US" altLang="zh-CN" i="1">
                            <a:solidFill>
                              <a:srgbClr val="1D2129"/>
                            </a:solidFill>
                            <a:latin typeface="Cambria Math" panose="02040503050406030204" pitchFamily="18" charset="0"/>
                          </a:rPr>
                          <m:t>𝑇</m:t>
                        </m:r>
                      </m:e>
                      <m:sub>
                        <m:r>
                          <a:rPr lang="en-US" altLang="zh-CN" i="1">
                            <a:solidFill>
                              <a:srgbClr val="1D2129"/>
                            </a:solidFill>
                            <a:latin typeface="Cambria Math" panose="02040503050406030204" pitchFamily="18" charset="0"/>
                          </a:rPr>
                          <m:t>𝑡</m:t>
                        </m:r>
                        <m:r>
                          <a:rPr lang="en-US" altLang="zh-CN" i="1">
                            <a:solidFill>
                              <a:srgbClr val="1D2129"/>
                            </a:solidFill>
                            <a:latin typeface="Cambria Math" panose="02040503050406030204" pitchFamily="18" charset="0"/>
                          </a:rPr>
                          <m:t>−1→</m:t>
                        </m:r>
                        <m:r>
                          <a:rPr lang="en-US" altLang="zh-CN" i="1">
                            <a:solidFill>
                              <a:srgbClr val="1D2129"/>
                            </a:solidFill>
                            <a:latin typeface="Cambria Math" panose="02040503050406030204" pitchFamily="18" charset="0"/>
                            <a:ea typeface="Cambria Math" panose="02040503050406030204" pitchFamily="18" charset="0"/>
                          </a:rPr>
                          <m:t>𝑡</m:t>
                        </m:r>
                      </m:sub>
                    </m:sSub>
                  </m:oMath>
                </a14:m>
                <a:r>
                  <a:rPr lang="zh-CN" altLang="en-US" dirty="0">
                    <a:solidFill>
                      <a:srgbClr val="1D2129"/>
                    </a:solidFill>
                    <a:latin typeface="PingFangSC-Regular"/>
                  </a:rPr>
                  <a:t>值来最大限度地减少原始</a:t>
                </a:r>
                <a:r>
                  <a:rPr lang="zh-CN" altLang="en-US" b="0" i="0" dirty="0">
                    <a:solidFill>
                      <a:srgbClr val="1D2129"/>
                    </a:solidFill>
                    <a:effectLst/>
                    <a:latin typeface="PingFangSC-Regular"/>
                  </a:rPr>
                  <a:t>第二帧</a:t>
                </a:r>
                <a14:m>
                  <m:oMath xmlns:m="http://schemas.openxmlformats.org/officeDocument/2006/math">
                    <m:sSub>
                      <m:sSubPr>
                        <m:ctrlPr>
                          <a:rPr lang="en-US" altLang="zh-CN" b="0" i="1" dirty="0" smtClean="0">
                            <a:solidFill>
                              <a:srgbClr val="1D2129"/>
                            </a:solidFill>
                            <a:effectLst/>
                            <a:latin typeface="Cambria Math" panose="02040503050406030204" pitchFamily="18" charset="0"/>
                          </a:rPr>
                        </m:ctrlPr>
                      </m:sSubPr>
                      <m:e>
                        <m:r>
                          <a:rPr lang="en-US" altLang="zh-CN" b="0" i="1" dirty="0" smtClean="0">
                            <a:solidFill>
                              <a:srgbClr val="1D2129"/>
                            </a:solidFill>
                            <a:effectLst/>
                            <a:latin typeface="Cambria Math" panose="02040503050406030204" pitchFamily="18" charset="0"/>
                          </a:rPr>
                          <m:t>𝐼</m:t>
                        </m:r>
                      </m:e>
                      <m:sub>
                        <m:r>
                          <a:rPr lang="en-US" altLang="zh-CN" b="0" i="1" dirty="0" smtClean="0">
                            <a:solidFill>
                              <a:srgbClr val="1D2129"/>
                            </a:solidFill>
                            <a:effectLst/>
                            <a:latin typeface="Cambria Math" panose="02040503050406030204" pitchFamily="18" charset="0"/>
                          </a:rPr>
                          <m:t>𝑡</m:t>
                        </m:r>
                      </m:sub>
                    </m:sSub>
                    <m:r>
                      <a:rPr lang="zh-CN" altLang="en-US" i="1" dirty="0">
                        <a:solidFill>
                          <a:srgbClr val="1D2129"/>
                        </a:solidFill>
                        <a:latin typeface="Cambria Math" panose="02040503050406030204" pitchFamily="18" charset="0"/>
                      </a:rPr>
                      <m:t>和</m:t>
                    </m:r>
                    <m:r>
                      <m:rPr>
                        <m:nor/>
                      </m:rPr>
                      <a:rPr lang="zh-CN" altLang="en-US" dirty="0"/>
                      <m:t>从第一帧</m:t>
                    </m:r>
                    <m:sSub>
                      <m:sSubPr>
                        <m:ctrlPr>
                          <a:rPr lang="en-US" altLang="zh-CN" i="1">
                            <a:solidFill>
                              <a:srgbClr val="1D2129"/>
                            </a:solidFill>
                            <a:latin typeface="Cambria Math" panose="02040503050406030204" pitchFamily="18" charset="0"/>
                          </a:rPr>
                        </m:ctrlPr>
                      </m:sSubPr>
                      <m:e>
                        <m:r>
                          <a:rPr lang="en-US" altLang="zh-CN" i="1">
                            <a:solidFill>
                              <a:srgbClr val="1D2129"/>
                            </a:solidFill>
                            <a:latin typeface="Cambria Math" panose="02040503050406030204" pitchFamily="18" charset="0"/>
                          </a:rPr>
                          <m:t>𝐼</m:t>
                        </m:r>
                      </m:e>
                      <m:sub>
                        <m:r>
                          <a:rPr lang="en-US" altLang="zh-CN" i="1">
                            <a:solidFill>
                              <a:srgbClr val="1D2129"/>
                            </a:solidFill>
                            <a:latin typeface="Cambria Math" panose="02040503050406030204" pitchFamily="18" charset="0"/>
                          </a:rPr>
                          <m:t>𝑡</m:t>
                        </m:r>
                        <m:r>
                          <a:rPr lang="en-US" altLang="zh-CN" i="1">
                            <a:solidFill>
                              <a:srgbClr val="1D2129"/>
                            </a:solidFill>
                            <a:latin typeface="Cambria Math" panose="02040503050406030204" pitchFamily="18" charset="0"/>
                          </a:rPr>
                          <m:t>−1</m:t>
                        </m:r>
                      </m:sub>
                    </m:sSub>
                    <m:r>
                      <m:rPr>
                        <m:nor/>
                      </m:rPr>
                      <a:rPr lang="zh-CN" altLang="en-US" dirty="0"/>
                      <m:t>变形</m:t>
                    </m:r>
                  </m:oMath>
                </a14:m>
                <a:r>
                  <a:rPr lang="zh-CN" altLang="en-US" dirty="0"/>
                  <a:t>得到的第二帧的合成版本之间的外观损失值。</a:t>
                </a:r>
                <a:endParaRPr lang="en-US" altLang="zh-CN" dirty="0"/>
              </a:p>
              <a:p>
                <a:r>
                  <a:rPr lang="zh-CN" altLang="en-US" dirty="0"/>
                  <a:t>这种形式的训练不需要任何基本事实信息（除了我们假设已知的相机内参</a:t>
                </a:r>
                <a:r>
                  <a:rPr lang="en-US" altLang="zh-CN" dirty="0"/>
                  <a:t> </a:t>
                </a:r>
                <a14:m>
                  <m:oMath xmlns:m="http://schemas.openxmlformats.org/officeDocument/2006/math">
                    <m:r>
                      <a:rPr lang="en-US" altLang="zh-CN" b="0" i="1" smtClean="0">
                        <a:latin typeface="Cambria Math" panose="02040503050406030204" pitchFamily="18" charset="0"/>
                      </a:rPr>
                      <m:t>𝐾</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ℝ</m:t>
                        </m:r>
                      </m:e>
                      <m:sup>
                        <m:r>
                          <a:rPr lang="en-US" altLang="zh-CN" b="0" i="1" smtClean="0">
                            <a:latin typeface="Cambria Math" panose="02040503050406030204" pitchFamily="18" charset="0"/>
                            <a:ea typeface="Cambria Math" panose="02040503050406030204" pitchFamily="18" charset="0"/>
                          </a:rPr>
                          <m:t>3×3</m:t>
                        </m:r>
                      </m:sup>
                    </m:sSup>
                  </m:oMath>
                </a14:m>
                <a:r>
                  <a:rPr lang="zh-CN" altLang="en-US" dirty="0"/>
                  <a:t>），因为训练信号源于对两个后续帧的观测序列的自我监督。</a:t>
                </a:r>
                <a:endParaRPr lang="en-US" altLang="zh-CN" b="0" i="0" dirty="0">
                  <a:solidFill>
                    <a:srgbClr val="1D2129"/>
                  </a:solidFill>
                  <a:effectLst/>
                  <a:latin typeface="PingFangSC-Regular"/>
                </a:endParaRPr>
              </a:p>
            </p:txBody>
          </p:sp>
        </mc:Choice>
        <mc:Fallback xmlns="">
          <p:sp>
            <p:nvSpPr>
              <p:cNvPr id="2" name="文本框 1">
                <a:extLst>
                  <a:ext uri="{FF2B5EF4-FFF2-40B4-BE49-F238E27FC236}">
                    <a16:creationId xmlns:a16="http://schemas.microsoft.com/office/drawing/2014/main" id="{4D7A8A15-8C87-5254-DC4B-62B523B4D22F}"/>
                  </a:ext>
                </a:extLst>
              </p:cNvPr>
              <p:cNvSpPr txBox="1">
                <a:spLocks noRot="1" noChangeAspect="1" noMove="1" noResize="1" noEditPoints="1" noAdjustHandles="1" noChangeArrowheads="1" noChangeShapeType="1" noTextEdit="1"/>
              </p:cNvSpPr>
              <p:nvPr/>
            </p:nvSpPr>
            <p:spPr>
              <a:xfrm>
                <a:off x="455675" y="1806699"/>
                <a:ext cx="8343458" cy="1761572"/>
              </a:xfrm>
              <a:prstGeom prst="rect">
                <a:avLst/>
              </a:prstGeom>
              <a:blipFill>
                <a:blip r:embed="rId4"/>
                <a:stretch>
                  <a:fillRect l="-658" t="-2768" b="-3460"/>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63C59FD9-3AAA-C21A-20AA-C8306AB257C5}"/>
              </a:ext>
            </a:extLst>
          </p:cNvPr>
          <p:cNvSpPr txBox="1"/>
          <p:nvPr/>
        </p:nvSpPr>
        <p:spPr>
          <a:xfrm>
            <a:off x="455675" y="669780"/>
            <a:ext cx="6771502" cy="369332"/>
          </a:xfrm>
          <a:prstGeom prst="rect">
            <a:avLst/>
          </a:prstGeom>
          <a:noFill/>
        </p:spPr>
        <p:txBody>
          <a:bodyPr wrap="square">
            <a:spAutoFit/>
          </a:bodyPr>
          <a:lstStyle/>
          <a:p>
            <a:r>
              <a:rPr lang="zh-CN" altLang="en-US" dirty="0">
                <a:solidFill>
                  <a:srgbClr val="1D2129"/>
                </a:solidFill>
                <a:latin typeface="PingFangSC-Regular"/>
              </a:rPr>
              <a:t>自监督车辆运动预测（</a:t>
            </a:r>
            <a:r>
              <a:rPr lang="en-US" altLang="zh-CN" dirty="0">
                <a:solidFill>
                  <a:srgbClr val="1D2129"/>
                </a:solidFill>
                <a:latin typeface="PingFangSC-Regular"/>
              </a:rPr>
              <a:t> Self-Supervised Vehicle Motion Prediction </a:t>
            </a:r>
            <a:r>
              <a:rPr lang="zh-CN" altLang="en-US" dirty="0">
                <a:solidFill>
                  <a:srgbClr val="1D2129"/>
                </a:solidFill>
                <a:latin typeface="PingFangSC-Regular"/>
              </a:rPr>
              <a:t>）</a:t>
            </a:r>
            <a:endParaRPr lang="zh-CN" altLang="en-US" dirty="0"/>
          </a:p>
        </p:txBody>
      </p:sp>
    </p:spTree>
    <p:extLst>
      <p:ext uri="{BB962C8B-B14F-4D97-AF65-F5344CB8AC3E}">
        <p14:creationId xmlns:p14="http://schemas.microsoft.com/office/powerpoint/2010/main" val="15313605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WU0MDk5NzRlMGY4MjI4MDdkNzdiOTlhMWUzZjE5NDgifQ=="/>
</p:tagLst>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Impact"/>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10526</TotalTime>
  <Words>3533</Words>
  <Application>Microsoft Office PowerPoint</Application>
  <PresentationFormat>全屏显示(16:9)</PresentationFormat>
  <Paragraphs>206</Paragraphs>
  <Slides>30</Slides>
  <Notes>30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30</vt:i4>
      </vt:variant>
    </vt:vector>
  </HeadingPairs>
  <TitlesOfParts>
    <vt:vector size="43" baseType="lpstr">
      <vt:lpstr>-apple-system</vt:lpstr>
      <vt:lpstr>DFGothic-EB</vt:lpstr>
      <vt:lpstr>Helvetica Neue</vt:lpstr>
      <vt:lpstr>KaTeX_Main</vt:lpstr>
      <vt:lpstr>PingFangSC-Regular</vt:lpstr>
      <vt:lpstr>宋体</vt:lpstr>
      <vt:lpstr>微软雅黑</vt:lpstr>
      <vt:lpstr>Arial</vt:lpstr>
      <vt:lpstr>Calibri</vt:lpstr>
      <vt:lpstr>Cambria Math</vt:lpstr>
      <vt:lpstr>Impact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泽漩 李</cp:lastModifiedBy>
  <cp:revision>710</cp:revision>
  <dcterms:created xsi:type="dcterms:W3CDTF">2015-07-27T04:24:00Z</dcterms:created>
  <dcterms:modified xsi:type="dcterms:W3CDTF">2023-11-25T08:21:12Z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2052-12.1.0.15374</vt:lpwstr>
  </property>
  <property fmtid="{D5CDD505-2E9C-101B-9397-08002B2CF9AE}" pid="3" name="ICV">
    <vt:lpwstr>33847BFB810845AD9CA440682C648EB9_12</vt:lpwstr>
  </property>
</Properties>
</file>