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81" r:id="rId2"/>
    <p:sldId id="312" r:id="rId3"/>
    <p:sldId id="313" r:id="rId4"/>
    <p:sldId id="314" r:id="rId5"/>
    <p:sldId id="317" r:id="rId6"/>
    <p:sldId id="288" r:id="rId7"/>
    <p:sldId id="320" r:id="rId8"/>
    <p:sldId id="331" r:id="rId9"/>
    <p:sldId id="372" r:id="rId10"/>
    <p:sldId id="388" r:id="rId11"/>
    <p:sldId id="406" r:id="rId12"/>
    <p:sldId id="389" r:id="rId13"/>
    <p:sldId id="390" r:id="rId14"/>
    <p:sldId id="391" r:id="rId15"/>
    <p:sldId id="323" r:id="rId16"/>
    <p:sldId id="398" r:id="rId17"/>
    <p:sldId id="399" r:id="rId18"/>
    <p:sldId id="400" r:id="rId19"/>
    <p:sldId id="409" r:id="rId20"/>
    <p:sldId id="401" r:id="rId21"/>
    <p:sldId id="402" r:id="rId22"/>
    <p:sldId id="403" r:id="rId23"/>
    <p:sldId id="405" r:id="rId24"/>
    <p:sldId id="407" r:id="rId25"/>
    <p:sldId id="404" r:id="rId26"/>
    <p:sldId id="408" r:id="rId27"/>
    <p:sldId id="329" r:id="rId28"/>
    <p:sldId id="387" r:id="rId29"/>
    <p:sldId id="311" r:id="rId30"/>
  </p:sldIdLst>
  <p:sldSz cx="9144000" cy="5143500" type="screen16x9"/>
  <p:notesSz cx="6858000" cy="9144000"/>
  <p:custDataLst>
    <p:tags r:id="rId32"/>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83866" autoAdjust="0"/>
  </p:normalViewPr>
  <p:slideViewPr>
    <p:cSldViewPr showGuides="1">
      <p:cViewPr varScale="1">
        <p:scale>
          <a:sx n="95" d="100"/>
          <a:sy n="95" d="100"/>
        </p:scale>
        <p:origin x="1286" y="72"/>
      </p:cViewPr>
      <p:guideLst>
        <p:guide orient="horz" pos="2159"/>
        <p:guide orient="horz" pos="1052"/>
        <p:guide pos="3844"/>
        <p:guide pos="1916"/>
      </p:guideLst>
    </p:cSldViewPr>
  </p:slideViewPr>
  <p:notesTextViewPr>
    <p:cViewPr>
      <p:scale>
        <a:sx n="3" d="2"/>
        <a:sy n="3" d="2"/>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2023/11/29</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6%95%B0%E6%8D%AE%E9%9B%86/4745883?fromModule=lemma_inlin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extLst>
      <p:ext uri="{BB962C8B-B14F-4D97-AF65-F5344CB8AC3E}">
        <p14:creationId xmlns:p14="http://schemas.microsoft.com/office/powerpoint/2010/main" val="1995372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extLst>
      <p:ext uri="{BB962C8B-B14F-4D97-AF65-F5344CB8AC3E}">
        <p14:creationId xmlns:p14="http://schemas.microsoft.com/office/powerpoint/2010/main" val="379782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extLst>
      <p:ext uri="{BB962C8B-B14F-4D97-AF65-F5344CB8AC3E}">
        <p14:creationId xmlns:p14="http://schemas.microsoft.com/office/powerpoint/2010/main" val="1433821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extLst>
      <p:ext uri="{BB962C8B-B14F-4D97-AF65-F5344CB8AC3E}">
        <p14:creationId xmlns:p14="http://schemas.microsoft.com/office/powerpoint/2010/main" val="2561626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extLst>
      <p:ext uri="{BB962C8B-B14F-4D97-AF65-F5344CB8AC3E}">
        <p14:creationId xmlns:p14="http://schemas.microsoft.com/office/powerpoint/2010/main" val="530077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1749066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333333"/>
                </a:solidFill>
                <a:effectLst/>
                <a:latin typeface="Helvetica Neue"/>
              </a:rPr>
              <a:t>Bonferroni</a:t>
            </a:r>
            <a:r>
              <a:rPr lang="zh-CN" altLang="en-US" b="0" i="0" dirty="0">
                <a:solidFill>
                  <a:srgbClr val="333333"/>
                </a:solidFill>
                <a:effectLst/>
                <a:latin typeface="Helvetica Neue"/>
              </a:rPr>
              <a:t>校正：如果在同一</a:t>
            </a:r>
            <a:r>
              <a:rPr lang="zh-CN" altLang="en-US" b="0" i="0" u="none" strike="noStrike" dirty="0">
                <a:solidFill>
                  <a:srgbClr val="136EC2"/>
                </a:solidFill>
                <a:effectLst/>
                <a:latin typeface="Helvetica Neue"/>
                <a:hlinkClick r:id="rId3"/>
              </a:rPr>
              <a:t>数据集</a:t>
            </a:r>
            <a:r>
              <a:rPr lang="zh-CN" altLang="en-US" b="0" i="0" dirty="0">
                <a:solidFill>
                  <a:srgbClr val="333333"/>
                </a:solidFill>
                <a:effectLst/>
                <a:latin typeface="Helvetica Neue"/>
              </a:rPr>
              <a:t>上同时检验</a:t>
            </a:r>
            <a:r>
              <a:rPr lang="en-US" altLang="zh-CN" b="0" i="0" dirty="0">
                <a:solidFill>
                  <a:srgbClr val="333333"/>
                </a:solidFill>
                <a:effectLst/>
                <a:latin typeface="Helvetica Neue"/>
              </a:rPr>
              <a:t>n</a:t>
            </a:r>
            <a:r>
              <a:rPr lang="zh-CN" altLang="en-US" b="0" i="0" dirty="0">
                <a:solidFill>
                  <a:srgbClr val="333333"/>
                </a:solidFill>
                <a:effectLst/>
                <a:latin typeface="Helvetica Neue"/>
              </a:rPr>
              <a:t>个独立的假设，那么用于每一假设的统计显著水平，应为仅检验一个假设时的显著水平的</a:t>
            </a:r>
            <a:r>
              <a:rPr lang="en-US" altLang="zh-CN" b="0" i="0" dirty="0">
                <a:solidFill>
                  <a:srgbClr val="333333"/>
                </a:solidFill>
                <a:effectLst/>
                <a:latin typeface="Helvetica Neue"/>
              </a:rPr>
              <a:t>1/n</a:t>
            </a:r>
            <a:r>
              <a:rPr lang="zh-CN" altLang="en-US" b="0" i="0" dirty="0">
                <a:solidFill>
                  <a:srgbClr val="333333"/>
                </a:solidFill>
                <a:effectLst/>
                <a:latin typeface="Helvetica Neue"/>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4040091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所有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在性别（男性和女性）和</a:t>
            </a:r>
            <a:r>
              <a:rPr lang="en-US" altLang="zh-CN" b="0" i="0" dirty="0">
                <a:solidFill>
                  <a:srgbClr val="1D2129"/>
                </a:solidFill>
                <a:effectLst/>
                <a:latin typeface="PingFangSC-Regular"/>
              </a:rPr>
              <a:t>AVs</a:t>
            </a:r>
            <a:r>
              <a:rPr lang="zh-CN" altLang="en-US" b="0" i="0" dirty="0">
                <a:solidFill>
                  <a:srgbClr val="1D2129"/>
                </a:solidFill>
                <a:effectLst/>
                <a:latin typeface="PingFangSC-Regular"/>
              </a:rPr>
              <a:t>基础知识方面没有显著差异（均</a:t>
            </a:r>
            <a:r>
              <a:rPr lang="en-US" altLang="zh-CN" b="0" i="0" dirty="0">
                <a:solidFill>
                  <a:srgbClr val="1D2129"/>
                </a:solidFill>
                <a:effectLst/>
                <a:latin typeface="PingFangSC-Regular"/>
              </a:rPr>
              <a:t>p&gt;0.05</a:t>
            </a:r>
            <a:r>
              <a:rPr lang="zh-CN" altLang="en-US" b="0" i="0" dirty="0">
                <a:solidFill>
                  <a:srgbClr val="1D2129"/>
                </a:solidFill>
                <a:effectLst/>
                <a:latin typeface="PingFangSC-Regular"/>
              </a:rPr>
              <a:t>）。然而，就年龄而言，</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、文本和符号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以及“红绿灯”</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）的评估等级差异显著更高（</a:t>
            </a:r>
            <a:r>
              <a:rPr lang="en-US" altLang="zh-CN" b="0" i="0" dirty="0">
                <a:solidFill>
                  <a:srgbClr val="1D2129"/>
                </a:solidFill>
                <a:effectLst/>
                <a:latin typeface="PingFangSC-Regular"/>
              </a:rPr>
              <a:t>p&lt;0.05</a:t>
            </a:r>
            <a:r>
              <a:rPr lang="zh-CN" altLang="en-US" b="0" i="0" dirty="0">
                <a:solidFill>
                  <a:srgbClr val="1D2129"/>
                </a:solidFill>
                <a:effectLst/>
                <a:latin typeface="PingFangSC-Regular"/>
              </a:rPr>
              <a:t>）。关于驾驶执照，在文本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组中发现了相当大的差异。交通规则基础知识影响行人对文本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、文本和符号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、箭头</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和“勾选”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的评价（</a:t>
            </a:r>
            <a:r>
              <a:rPr lang="en-US" altLang="zh-CN" b="0" i="0" dirty="0">
                <a:solidFill>
                  <a:srgbClr val="1D2129"/>
                </a:solidFill>
                <a:effectLst/>
                <a:latin typeface="PingFangSC-Regular"/>
              </a:rPr>
              <a:t>p&lt;0.05</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extLst>
      <p:ext uri="{BB962C8B-B14F-4D97-AF65-F5344CB8AC3E}">
        <p14:creationId xmlns:p14="http://schemas.microsoft.com/office/powerpoint/2010/main" val="4086657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所有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在性别（男性和女性）和</a:t>
            </a:r>
            <a:r>
              <a:rPr lang="en-US" altLang="zh-CN" b="0" i="0" dirty="0">
                <a:solidFill>
                  <a:srgbClr val="1D2129"/>
                </a:solidFill>
                <a:effectLst/>
                <a:latin typeface="PingFangSC-Regular"/>
              </a:rPr>
              <a:t>AVs</a:t>
            </a:r>
            <a:r>
              <a:rPr lang="zh-CN" altLang="en-US" b="0" i="0" dirty="0">
                <a:solidFill>
                  <a:srgbClr val="1D2129"/>
                </a:solidFill>
                <a:effectLst/>
                <a:latin typeface="PingFangSC-Regular"/>
              </a:rPr>
              <a:t>基础知识方面没有显著差异（均</a:t>
            </a:r>
            <a:r>
              <a:rPr lang="en-US" altLang="zh-CN" b="0" i="0" dirty="0">
                <a:solidFill>
                  <a:srgbClr val="1D2129"/>
                </a:solidFill>
                <a:effectLst/>
                <a:latin typeface="PingFangSC-Regular"/>
              </a:rPr>
              <a:t>p&gt;0.05</a:t>
            </a:r>
            <a:r>
              <a:rPr lang="zh-CN" altLang="en-US" b="0" i="0" dirty="0">
                <a:solidFill>
                  <a:srgbClr val="1D2129"/>
                </a:solidFill>
                <a:effectLst/>
                <a:latin typeface="PingFangSC-Regular"/>
              </a:rPr>
              <a:t>）。然而，就年龄而言，</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、文本和符号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以及“红绿灯”</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）的评估等级差异显著更高（</a:t>
            </a:r>
            <a:r>
              <a:rPr lang="en-US" altLang="zh-CN" b="0" i="0" dirty="0">
                <a:solidFill>
                  <a:srgbClr val="1D2129"/>
                </a:solidFill>
                <a:effectLst/>
                <a:latin typeface="PingFangSC-Regular"/>
              </a:rPr>
              <a:t>p&lt;0.05</a:t>
            </a:r>
            <a:r>
              <a:rPr lang="zh-CN" altLang="en-US" b="0" i="0" dirty="0">
                <a:solidFill>
                  <a:srgbClr val="1D2129"/>
                </a:solidFill>
                <a:effectLst/>
                <a:latin typeface="PingFangSC-Regular"/>
              </a:rPr>
              <a:t>）。关于驾驶执照，在文本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组中发现了相当大的差异。交通规则基础知识影响行人对文本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、文本和符号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、箭头</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和“勾选”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的评价（</a:t>
            </a:r>
            <a:r>
              <a:rPr lang="en-US" altLang="zh-CN" b="0" i="0" dirty="0">
                <a:solidFill>
                  <a:srgbClr val="1D2129"/>
                </a:solidFill>
                <a:effectLst/>
                <a:latin typeface="PingFangSC-Regular"/>
              </a:rPr>
              <a:t>p&lt;0.05</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extLst>
      <p:ext uri="{BB962C8B-B14F-4D97-AF65-F5344CB8AC3E}">
        <p14:creationId xmlns:p14="http://schemas.microsoft.com/office/powerpoint/2010/main" val="51846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extLst>
      <p:ext uri="{BB962C8B-B14F-4D97-AF65-F5344CB8AC3E}">
        <p14:creationId xmlns:p14="http://schemas.microsoft.com/office/powerpoint/2010/main" val="1453857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为了确定参与者对交通规则的熟悉程度，对四组独立样本进行了</a:t>
            </a:r>
            <a:r>
              <a:rPr lang="en-US" altLang="zh-CN" b="0" i="0" dirty="0">
                <a:solidFill>
                  <a:srgbClr val="1D2129"/>
                </a:solidFill>
                <a:effectLst/>
                <a:latin typeface="PingFangSC-Regular"/>
              </a:rPr>
              <a:t>Kruskal-Wallis</a:t>
            </a:r>
            <a:r>
              <a:rPr lang="zh-CN" altLang="en-US" b="0" i="0" dirty="0">
                <a:solidFill>
                  <a:srgbClr val="1D2129"/>
                </a:solidFill>
                <a:effectLst/>
                <a:latin typeface="PingFangSC-Regular"/>
              </a:rPr>
              <a:t>测试。对于文本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，与稍微不熟悉的行人相比，对交通规则极为熟悉的行人往往会给出很高的评价（</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0.05</a:t>
            </a:r>
            <a:r>
              <a:rPr lang="zh-CN" altLang="en-US" b="0" i="0" dirty="0">
                <a:solidFill>
                  <a:srgbClr val="1D2129"/>
                </a:solidFill>
                <a:effectLst/>
                <a:latin typeface="PingFangSC-Regular"/>
              </a:rPr>
              <a:t>）。关于箭头</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、“勾选和交叉”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和“红绿灯”</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，不熟悉组给出的评价明显比熟悉组的评价更容易接受（</a:t>
            </a:r>
            <a:r>
              <a:rPr lang="en-US" altLang="zh-CN" b="0" i="0" dirty="0">
                <a:solidFill>
                  <a:srgbClr val="1D2129"/>
                </a:solidFill>
                <a:effectLst/>
                <a:latin typeface="PingFangSC-Regular"/>
              </a:rPr>
              <a:t>p</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0.01</a:t>
            </a:r>
            <a:r>
              <a:rPr lang="zh-CN" altLang="en-US" b="0" i="0" dirty="0">
                <a:solidFill>
                  <a:srgbClr val="1D2129"/>
                </a:solidFill>
                <a:effectLst/>
                <a:latin typeface="PingFangSC-Regular"/>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extLst>
      <p:ext uri="{BB962C8B-B14F-4D97-AF65-F5344CB8AC3E}">
        <p14:creationId xmlns:p14="http://schemas.microsoft.com/office/powerpoint/2010/main" val="1751929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在开放式问题系列中，根据参与者的喜好，讨论了</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的设计要素和自动驾驶汽车与行人的交互模式，参与者选择了自动驾驶汽车与行人的交互模式。结果显示为图</a:t>
            </a:r>
            <a:r>
              <a:rPr lang="en-US" altLang="zh-CN" b="0" i="0" dirty="0">
                <a:solidFill>
                  <a:srgbClr val="1D2129"/>
                </a:solidFill>
                <a:effectLst/>
                <a:latin typeface="PingFangSC-Regular"/>
              </a:rPr>
              <a:t>7</a:t>
            </a:r>
            <a:r>
              <a:rPr lang="zh-CN" altLang="en-US" b="0" i="0" dirty="0">
                <a:solidFill>
                  <a:srgbClr val="1D2129"/>
                </a:solidFill>
                <a:effectLst/>
                <a:latin typeface="PingFangSC-Regular"/>
              </a:rPr>
              <a:t>和图</a:t>
            </a:r>
            <a:r>
              <a:rPr lang="en-US" altLang="zh-CN" b="0" i="0" dirty="0">
                <a:solidFill>
                  <a:srgbClr val="1D2129"/>
                </a:solidFill>
                <a:effectLst/>
                <a:latin typeface="PingFangSC-Regular"/>
              </a:rPr>
              <a:t>8</a:t>
            </a:r>
            <a:r>
              <a:rPr lang="zh-CN" altLang="en-US" b="0" i="0" dirty="0">
                <a:solidFill>
                  <a:srgbClr val="1D2129"/>
                </a:solidFill>
                <a:effectLst/>
                <a:latin typeface="PingFangSC-Regular"/>
              </a:rPr>
              <a:t>中的词频统计信息。</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extLst>
      <p:ext uri="{BB962C8B-B14F-4D97-AF65-F5344CB8AC3E}">
        <p14:creationId xmlns:p14="http://schemas.microsoft.com/office/powerpoint/2010/main" val="590696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图</a:t>
            </a:r>
            <a:r>
              <a:rPr lang="en-US" altLang="zh-CN" b="0" i="0" dirty="0">
                <a:solidFill>
                  <a:srgbClr val="1D2129"/>
                </a:solidFill>
                <a:effectLst/>
                <a:latin typeface="PingFangSC-Regular"/>
              </a:rPr>
              <a:t>7</a:t>
            </a:r>
            <a:r>
              <a:rPr lang="zh-CN" altLang="en-US" b="0" i="0" dirty="0">
                <a:solidFill>
                  <a:srgbClr val="1D2129"/>
                </a:solidFill>
                <a:effectLst/>
                <a:latin typeface="PingFangSC-Regular"/>
              </a:rPr>
              <a:t>显示，当遇到自动驾驶汽车时，参与者强烈倾向于使用视觉交互</a:t>
            </a:r>
            <a:r>
              <a:rPr lang="en-US" altLang="zh-CN" b="0" i="0" dirty="0">
                <a:solidFill>
                  <a:srgbClr val="1D2129"/>
                </a:solidFill>
                <a:effectLst/>
                <a:latin typeface="PingFangSC-Regular"/>
              </a:rPr>
              <a:t>(N = 34)</a:t>
            </a:r>
            <a:r>
              <a:rPr lang="zh-CN" altLang="en-US" b="0" i="0" dirty="0">
                <a:solidFill>
                  <a:srgbClr val="1D2129"/>
                </a:solidFill>
                <a:effectLst/>
                <a:latin typeface="PingFangSC-Regular"/>
              </a:rPr>
              <a:t>和听觉刺激相结合的方式。</a:t>
            </a:r>
            <a:r>
              <a:rPr lang="en-US" altLang="zh-CN" b="0" i="0" dirty="0">
                <a:solidFill>
                  <a:srgbClr val="1D2129"/>
                </a:solidFill>
                <a:effectLst/>
                <a:latin typeface="PingFangSC-Regular"/>
              </a:rPr>
              <a:t>24</a:t>
            </a:r>
            <a:r>
              <a:rPr lang="zh-CN" altLang="en-US" b="0" i="0" dirty="0">
                <a:solidFill>
                  <a:srgbClr val="1D2129"/>
                </a:solidFill>
                <a:effectLst/>
                <a:latin typeface="PingFangSC-Regular"/>
              </a:rPr>
              <a:t>名参与者推荐了听觉</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，听觉交互可以提高行人的意识并缩短反应时间</a:t>
            </a:r>
            <a:r>
              <a:rPr lang="en-US" altLang="zh-CN" b="0" i="0" dirty="0">
                <a:solidFill>
                  <a:srgbClr val="1D2129"/>
                </a:solidFill>
                <a:effectLst/>
                <a:latin typeface="PingFangSC-Regular"/>
              </a:rPr>
              <a:t>[39 - 41]</a:t>
            </a:r>
            <a:r>
              <a:rPr lang="zh-CN" altLang="en-US" b="0" i="0" dirty="0">
                <a:solidFill>
                  <a:srgbClr val="1D2129"/>
                </a:solidFill>
                <a:effectLst/>
                <a:latin typeface="PingFangSC-Regular"/>
              </a:rPr>
              <a:t>，但听觉</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是否会引起分心尚不确定。此外，当行人遇到有听觉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的车辆排时，可能会感到困惑。光</a:t>
            </a:r>
            <a:r>
              <a:rPr lang="en-US" altLang="zh-CN" b="0" i="0" dirty="0">
                <a:solidFill>
                  <a:srgbClr val="1D2129"/>
                </a:solidFill>
                <a:effectLst/>
                <a:latin typeface="PingFangSC-Regular"/>
              </a:rPr>
              <a:t>(N = 5)</a:t>
            </a:r>
            <a:r>
              <a:rPr lang="zh-CN" altLang="en-US" b="0" i="0" dirty="0">
                <a:solidFill>
                  <a:srgbClr val="1D2129"/>
                </a:solidFill>
                <a:effectLst/>
                <a:latin typeface="PingFangSC-Regular"/>
              </a:rPr>
              <a:t>只有在标准化后才被认为是一种交互模式。作为触觉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，建议使用手机等便携式设备与行人进行交互。</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视觉、听觉、减速、灯光、急刹车、信号灯、鸣笛、文本、特殊灯光、触觉、闪光灯、路边标志、特殊标记</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1168343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图</a:t>
            </a:r>
            <a:r>
              <a:rPr lang="en-US" altLang="zh-CN" b="0" i="0" dirty="0">
                <a:solidFill>
                  <a:srgbClr val="1D2129"/>
                </a:solidFill>
                <a:effectLst/>
                <a:latin typeface="PingFangSC-Regular"/>
              </a:rPr>
              <a:t>8</a:t>
            </a:r>
            <a:r>
              <a:rPr lang="zh-CN" altLang="en-US" b="0" i="0" dirty="0">
                <a:solidFill>
                  <a:srgbClr val="1D2129"/>
                </a:solidFill>
                <a:effectLst/>
                <a:latin typeface="PingFangSC-Regular"/>
              </a:rPr>
              <a:t>表明，通过绿色</a:t>
            </a:r>
            <a:r>
              <a:rPr lang="en-US" altLang="zh-CN" b="0" i="0" dirty="0">
                <a:solidFill>
                  <a:srgbClr val="1D2129"/>
                </a:solidFill>
                <a:effectLst/>
                <a:latin typeface="PingFangSC-Regular"/>
              </a:rPr>
              <a:t>(N = 48)</a:t>
            </a:r>
            <a:r>
              <a:rPr lang="zh-CN" altLang="en-US" b="0" i="0" dirty="0">
                <a:solidFill>
                  <a:srgbClr val="1D2129"/>
                </a:solidFill>
                <a:effectLst/>
                <a:latin typeface="PingFangSC-Regular"/>
              </a:rPr>
              <a:t>和文本</a:t>
            </a:r>
            <a:r>
              <a:rPr lang="en-US" altLang="zh-CN" b="0" i="0" dirty="0" err="1">
                <a:solidFill>
                  <a:srgbClr val="1D2129"/>
                </a:solidFill>
                <a:effectLst/>
                <a:latin typeface="PingFangSC-Regular"/>
              </a:rPr>
              <a:t>eHMIs</a:t>
            </a:r>
            <a:r>
              <a:rPr lang="en-US" altLang="zh-CN" b="0" i="0" dirty="0">
                <a:solidFill>
                  <a:srgbClr val="1D2129"/>
                </a:solidFill>
                <a:effectLst/>
                <a:latin typeface="PingFangSC-Regular"/>
              </a:rPr>
              <a:t> (N = 52)</a:t>
            </a:r>
            <a:r>
              <a:rPr lang="zh-CN" altLang="en-US" b="0" i="0" dirty="0">
                <a:solidFill>
                  <a:srgbClr val="1D2129"/>
                </a:solidFill>
                <a:effectLst/>
                <a:latin typeface="PingFangSC-Regular"/>
              </a:rPr>
              <a:t>进行显式通信是高度可接受的。此外，符号</a:t>
            </a:r>
            <a:r>
              <a:rPr lang="en-US" altLang="zh-CN" b="0" i="0" dirty="0">
                <a:solidFill>
                  <a:srgbClr val="1D2129"/>
                </a:solidFill>
                <a:effectLst/>
                <a:latin typeface="PingFangSC-Regular"/>
              </a:rPr>
              <a:t>(N = 31)</a:t>
            </a:r>
            <a:r>
              <a:rPr lang="zh-CN" altLang="en-US" b="0" i="0" dirty="0">
                <a:solidFill>
                  <a:srgbClr val="1D2129"/>
                </a:solidFill>
                <a:effectLst/>
                <a:latin typeface="PingFangSC-Regular"/>
              </a:rPr>
              <a:t>因其更高的视觉清晰度而被视为比文本更直观的特征。动态界面</a:t>
            </a:r>
            <a:r>
              <a:rPr lang="en-US" altLang="zh-CN" b="0" i="0" dirty="0">
                <a:solidFill>
                  <a:srgbClr val="1D2129"/>
                </a:solidFill>
                <a:effectLst/>
                <a:latin typeface="PingFangSC-Regular"/>
              </a:rPr>
              <a:t>(N = 32)</a:t>
            </a:r>
            <a:r>
              <a:rPr lang="zh-CN" altLang="en-US" b="0" i="0" dirty="0">
                <a:solidFill>
                  <a:srgbClr val="1D2129"/>
                </a:solidFill>
                <a:effectLst/>
                <a:latin typeface="PingFangSC-Regular"/>
              </a:rPr>
              <a:t>比静态界面</a:t>
            </a:r>
            <a:r>
              <a:rPr lang="en-US" altLang="zh-CN" b="0" i="0" dirty="0">
                <a:solidFill>
                  <a:srgbClr val="1D2129"/>
                </a:solidFill>
                <a:effectLst/>
                <a:latin typeface="PingFangSC-Regular"/>
              </a:rPr>
              <a:t>(N = 14)</a:t>
            </a:r>
            <a:r>
              <a:rPr lang="zh-CN" altLang="en-US" b="0" i="0" dirty="0">
                <a:solidFill>
                  <a:srgbClr val="1D2129"/>
                </a:solidFill>
                <a:effectLst/>
                <a:latin typeface="PingFangSC-Regular"/>
              </a:rPr>
              <a:t>的可感知性更强，行人从更远的距离就能看清楚。此外，建议在</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中使用交通灯</a:t>
            </a:r>
            <a:r>
              <a:rPr lang="en-US" altLang="zh-CN" b="0" i="0" dirty="0">
                <a:solidFill>
                  <a:srgbClr val="1D2129"/>
                </a:solidFill>
                <a:effectLst/>
                <a:latin typeface="PingFangSC-Regular"/>
              </a:rPr>
              <a:t>(N = 8)</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文本、绿色、动态、标志、静态、交通信号灯、红色（不屈服）、黄色、特殊标志、箭头、生动的、特殊颜色、行人优先、水平移动、穿过斑马线、多种颜色、红色、绿色（不屈服）、纵向移动、车辆状态、预测、白色、移动、绿灯、姿势（绿色）、闪光灯、动态和静态、听觉</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extLst>
      <p:ext uri="{BB962C8B-B14F-4D97-AF65-F5344CB8AC3E}">
        <p14:creationId xmlns:p14="http://schemas.microsoft.com/office/powerpoint/2010/main" val="1573801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2692859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3837720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extLst>
      <p:ext uri="{BB962C8B-B14F-4D97-AF65-F5344CB8AC3E}">
        <p14:creationId xmlns:p14="http://schemas.microsoft.com/office/powerpoint/2010/main" val="1035483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29</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 随着自动驾驶车辆的增加，弱势道路使用者与</a:t>
            </a:r>
            <a:r>
              <a:rPr lang="en-US" altLang="zh-CN" dirty="0" err="1">
                <a:latin typeface="Times New Roman" panose="02020603050405020304" pitchFamily="18" charset="0"/>
              </a:rPr>
              <a:t>avs</a:t>
            </a:r>
            <a:r>
              <a:rPr lang="zh-CN" altLang="en-US" dirty="0">
                <a:latin typeface="Times New Roman" panose="02020603050405020304" pitchFamily="18" charset="0"/>
              </a:rPr>
              <a:t>的交互问题越来越重要</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2023/11/29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extLst>
      <p:ext uri="{BB962C8B-B14F-4D97-AF65-F5344CB8AC3E}">
        <p14:creationId xmlns:p14="http://schemas.microsoft.com/office/powerpoint/2010/main" val="180421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1375611" y="3316216"/>
            <a:ext cx="6732960" cy="400110"/>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行人视角下的自动驾驶汽车外部人机界面：一项调查研究</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216343" y="4124700"/>
            <a:ext cx="6820146"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a:solidFill>
                  <a:schemeClr val="accent1"/>
                </a:solidFill>
                <a:ea typeface="微软雅黑" panose="020B0503020204020204" pitchFamily="34" charset="-122"/>
                <a:sym typeface="Arial" panose="020B0604020202020204" pitchFamily="34" charset="0"/>
              </a:rPr>
              <a:t>Guo J, Yuan Q, Yu J, et al. External human–machine interfaces for autonomous vehicles from pedestrians’ perspective: a survey study[J]. Sensors, 2022, 22(9): 3339.</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6" name="图片 5">
            <a:extLst>
              <a:ext uri="{FF2B5EF4-FFF2-40B4-BE49-F238E27FC236}">
                <a16:creationId xmlns:a16="http://schemas.microsoft.com/office/drawing/2014/main" id="{6461EDAA-62AA-7021-F064-4948C2185BEA}"/>
              </a:ext>
            </a:extLst>
          </p:cNvPr>
          <p:cNvPicPr>
            <a:picLocks noChangeAspect="1"/>
          </p:cNvPicPr>
          <p:nvPr/>
        </p:nvPicPr>
        <p:blipFill>
          <a:blip r:embed="rId4"/>
          <a:stretch>
            <a:fillRect/>
          </a:stretch>
        </p:blipFill>
        <p:spPr>
          <a:xfrm>
            <a:off x="161706" y="906639"/>
            <a:ext cx="3876134" cy="2576002"/>
          </a:xfrm>
          <a:prstGeom prst="rect">
            <a:avLst/>
          </a:prstGeom>
        </p:spPr>
      </p:pic>
      <p:pic>
        <p:nvPicPr>
          <p:cNvPr id="10" name="图片 9">
            <a:extLst>
              <a:ext uri="{FF2B5EF4-FFF2-40B4-BE49-F238E27FC236}">
                <a16:creationId xmlns:a16="http://schemas.microsoft.com/office/drawing/2014/main" id="{110CE929-E543-1473-9F7B-C46D34EEA52D}"/>
              </a:ext>
            </a:extLst>
          </p:cNvPr>
          <p:cNvPicPr>
            <a:picLocks noChangeAspect="1"/>
          </p:cNvPicPr>
          <p:nvPr/>
        </p:nvPicPr>
        <p:blipFill>
          <a:blip r:embed="rId5"/>
          <a:stretch>
            <a:fillRect/>
          </a:stretch>
        </p:blipFill>
        <p:spPr>
          <a:xfrm>
            <a:off x="4958721" y="906639"/>
            <a:ext cx="4185279" cy="2576002"/>
          </a:xfrm>
          <a:prstGeom prst="rect">
            <a:avLst/>
          </a:prstGeom>
        </p:spPr>
      </p:pic>
      <p:sp>
        <p:nvSpPr>
          <p:cNvPr id="12" name="文本框 11">
            <a:extLst>
              <a:ext uri="{FF2B5EF4-FFF2-40B4-BE49-F238E27FC236}">
                <a16:creationId xmlns:a16="http://schemas.microsoft.com/office/drawing/2014/main" id="{921B06D3-F945-0A7D-3739-1D7B86798355}"/>
              </a:ext>
            </a:extLst>
          </p:cNvPr>
          <p:cNvSpPr txBox="1"/>
          <p:nvPr/>
        </p:nvSpPr>
        <p:spPr>
          <a:xfrm>
            <a:off x="59214" y="3775196"/>
            <a:ext cx="9099863" cy="923330"/>
          </a:xfrm>
          <a:prstGeom prst="rect">
            <a:avLst/>
          </a:prstGeom>
          <a:noFill/>
        </p:spPr>
        <p:txBody>
          <a:bodyPr wrap="square">
            <a:spAutoFit/>
          </a:bodyPr>
          <a:lstStyle/>
          <a:p>
            <a:r>
              <a:rPr lang="zh-CN" altLang="en-US" b="0" i="0" dirty="0">
                <a:solidFill>
                  <a:srgbClr val="1D2129"/>
                </a:solidFill>
                <a:effectLst/>
                <a:latin typeface="PingFangSC-Regular"/>
              </a:rPr>
              <a:t>主要问卷集中于</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的设计。在现有文献原型的基础上设计了六套</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原型，并根据中国文化进行了重新设计。每一组由两个子设计组成</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参与者通过</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绿色</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和参与者应让行</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红色</a:t>
            </a:r>
            <a:r>
              <a:rPr lang="en-US" altLang="zh-CN"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4151388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D7A8A15-8C87-5254-DC4B-62B523B4D22F}"/>
                  </a:ext>
                </a:extLst>
              </p:cNvPr>
              <p:cNvSpPr txBox="1"/>
              <p:nvPr/>
            </p:nvSpPr>
            <p:spPr>
              <a:xfrm>
                <a:off x="400271" y="893209"/>
                <a:ext cx="8343458" cy="946991"/>
              </a:xfrm>
              <a:prstGeom prst="rect">
                <a:avLst/>
              </a:prstGeom>
              <a:noFill/>
            </p:spPr>
            <p:txBody>
              <a:bodyPr wrap="square">
                <a:spAutoFit/>
              </a:bodyPr>
              <a:lstStyle/>
              <a:p>
                <a:r>
                  <a:rPr lang="zh-CN" altLang="en-US" dirty="0">
                    <a:solidFill>
                      <a:srgbClr val="1D2129"/>
                    </a:solidFill>
                    <a:latin typeface="PingFangSC-Regular"/>
                  </a:rPr>
                  <a:t>         车辆的初始速度为</a:t>
                </a:r>
                <a:r>
                  <a:rPr lang="en-US" altLang="zh-CN" dirty="0">
                    <a:solidFill>
                      <a:srgbClr val="1D2129"/>
                    </a:solidFill>
                    <a:latin typeface="PingFangSC-Regular"/>
                  </a:rPr>
                  <a:t>30 km/h</a:t>
                </a:r>
                <a:r>
                  <a:rPr lang="zh-CN" altLang="en-US" dirty="0">
                    <a:solidFill>
                      <a:srgbClr val="1D2129"/>
                    </a:solidFill>
                    <a:latin typeface="PingFangSC-Regular"/>
                  </a:rPr>
                  <a:t>，从距离斑马线</a:t>
                </a:r>
                <a:r>
                  <a:rPr lang="en-US" altLang="zh-CN" dirty="0">
                    <a:solidFill>
                      <a:srgbClr val="1D2129"/>
                    </a:solidFill>
                    <a:latin typeface="PingFangSC-Regular"/>
                  </a:rPr>
                  <a:t>30 m</a:t>
                </a:r>
                <a:r>
                  <a:rPr lang="zh-CN" altLang="en-US" dirty="0">
                    <a:solidFill>
                      <a:srgbClr val="1D2129"/>
                    </a:solidFill>
                    <a:latin typeface="PingFangSC-Regular"/>
                  </a:rPr>
                  <a:t>处开始以−</a:t>
                </a:r>
                <a:r>
                  <a:rPr lang="en-US" altLang="zh-CN" dirty="0">
                    <a:solidFill>
                      <a:srgbClr val="1D2129"/>
                    </a:solidFill>
                    <a:latin typeface="PingFangSC-Regular"/>
                  </a:rPr>
                  <a:t>1.6 </a:t>
                </a:r>
                <a14:m>
                  <m:oMath xmlns:m="http://schemas.openxmlformats.org/officeDocument/2006/math">
                    <m:r>
                      <a:rPr lang="en-US" altLang="zh-CN" b="0" i="1" smtClean="0">
                        <a:solidFill>
                          <a:srgbClr val="1D2129"/>
                        </a:solidFill>
                        <a:latin typeface="Cambria Math" panose="02040503050406030204" pitchFamily="18" charset="0"/>
                      </a:rPr>
                      <m:t>𝑚</m:t>
                    </m:r>
                    <m:r>
                      <a:rPr lang="en-US" altLang="zh-CN" b="0" i="1" smtClean="0">
                        <a:solidFill>
                          <a:srgbClr val="1D2129"/>
                        </a:solidFill>
                        <a:latin typeface="Cambria Math" panose="02040503050406030204" pitchFamily="18" charset="0"/>
                      </a:rPr>
                      <m:t>/</m:t>
                    </m:r>
                    <m:sSup>
                      <m:sSupPr>
                        <m:ctrlPr>
                          <a:rPr lang="en-US" altLang="zh-CN" b="0" i="1" smtClean="0">
                            <a:solidFill>
                              <a:srgbClr val="1D2129"/>
                            </a:solidFill>
                            <a:latin typeface="Cambria Math" panose="02040503050406030204" pitchFamily="18" charset="0"/>
                          </a:rPr>
                        </m:ctrlPr>
                      </m:sSupPr>
                      <m:e>
                        <m:r>
                          <a:rPr lang="en-US" altLang="zh-CN" b="0" i="1" smtClean="0">
                            <a:solidFill>
                              <a:srgbClr val="1D2129"/>
                            </a:solidFill>
                            <a:latin typeface="Cambria Math" panose="02040503050406030204" pitchFamily="18" charset="0"/>
                          </a:rPr>
                          <m:t>𝑠</m:t>
                        </m:r>
                      </m:e>
                      <m:sup>
                        <m:r>
                          <a:rPr lang="en-US" altLang="zh-CN" b="0" i="1" smtClean="0">
                            <a:solidFill>
                              <a:srgbClr val="1D2129"/>
                            </a:solidFill>
                            <a:latin typeface="Cambria Math" panose="02040503050406030204" pitchFamily="18" charset="0"/>
                          </a:rPr>
                          <m:t>2</m:t>
                        </m:r>
                      </m:sup>
                    </m:sSup>
                  </m:oMath>
                </a14:m>
                <a:r>
                  <a:rPr lang="zh-CN" altLang="en-US" dirty="0">
                    <a:solidFill>
                      <a:srgbClr val="1D2129"/>
                    </a:solidFill>
                    <a:latin typeface="PingFangSC-Regular"/>
                  </a:rPr>
                  <a:t>的加速度开始减速，并在斑马线前停车约</a:t>
                </a:r>
                <a:r>
                  <a:rPr lang="en-US" altLang="zh-CN" dirty="0">
                    <a:solidFill>
                      <a:srgbClr val="1D2129"/>
                    </a:solidFill>
                    <a:latin typeface="PingFangSC-Regular"/>
                  </a:rPr>
                  <a:t>5 s</a:t>
                </a:r>
                <a:r>
                  <a:rPr lang="zh-CN" altLang="en-US" dirty="0">
                    <a:solidFill>
                      <a:srgbClr val="1D2129"/>
                    </a:solidFill>
                    <a:latin typeface="PingFangSC-Regular"/>
                  </a:rPr>
                  <a:t>。为了避免学习效应，被调查者需要从</a:t>
                </a:r>
                <a:r>
                  <a:rPr lang="en-US" altLang="zh-CN" dirty="0" err="1">
                    <a:solidFill>
                      <a:srgbClr val="1D2129"/>
                    </a:solidFill>
                    <a:latin typeface="PingFangSC-Regular"/>
                  </a:rPr>
                  <a:t>eHMI</a:t>
                </a:r>
                <a:r>
                  <a:rPr lang="zh-CN" altLang="en-US" dirty="0">
                    <a:solidFill>
                      <a:srgbClr val="1D2129"/>
                    </a:solidFill>
                    <a:latin typeface="PingFangSC-Regular"/>
                  </a:rPr>
                  <a:t>的信息中判断车辆的意图。</a:t>
                </a:r>
                <a:endParaRPr lang="en-US" altLang="zh-CN" b="0" i="0" dirty="0">
                  <a:solidFill>
                    <a:srgbClr val="1D2129"/>
                  </a:solidFill>
                  <a:effectLst/>
                  <a:latin typeface="PingFangSC-Regular"/>
                </a:endParaRPr>
              </a:p>
            </p:txBody>
          </p:sp>
        </mc:Choice>
        <mc:Fallback xmlns="">
          <p:sp>
            <p:nvSpPr>
              <p:cNvPr id="2" name="文本框 1">
                <a:extLst>
                  <a:ext uri="{FF2B5EF4-FFF2-40B4-BE49-F238E27FC236}">
                    <a16:creationId xmlns:a16="http://schemas.microsoft.com/office/drawing/2014/main" id="{4D7A8A15-8C87-5254-DC4B-62B523B4D22F}"/>
                  </a:ext>
                </a:extLst>
              </p:cNvPr>
              <p:cNvSpPr txBox="1">
                <a:spLocks noRot="1" noChangeAspect="1" noMove="1" noResize="1" noEditPoints="1" noAdjustHandles="1" noChangeArrowheads="1" noChangeShapeType="1" noTextEdit="1"/>
              </p:cNvSpPr>
              <p:nvPr/>
            </p:nvSpPr>
            <p:spPr>
              <a:xfrm>
                <a:off x="400271" y="893209"/>
                <a:ext cx="8343458" cy="946991"/>
              </a:xfrm>
              <a:prstGeom prst="rect">
                <a:avLst/>
              </a:prstGeom>
              <a:blipFill>
                <a:blip r:embed="rId4"/>
                <a:stretch>
                  <a:fillRect l="-658" t="-5806" b="-516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47EF581-06DA-7097-C782-B801D0B9274D}"/>
              </a:ext>
            </a:extLst>
          </p:cNvPr>
          <p:cNvPicPr>
            <a:picLocks noChangeAspect="1"/>
          </p:cNvPicPr>
          <p:nvPr/>
        </p:nvPicPr>
        <p:blipFill>
          <a:blip r:embed="rId5"/>
          <a:stretch>
            <a:fillRect/>
          </a:stretch>
        </p:blipFill>
        <p:spPr>
          <a:xfrm>
            <a:off x="400271" y="2098894"/>
            <a:ext cx="3240216" cy="2066608"/>
          </a:xfrm>
          <a:prstGeom prst="rect">
            <a:avLst/>
          </a:prstGeom>
        </p:spPr>
      </p:pic>
      <p:sp>
        <p:nvSpPr>
          <p:cNvPr id="6" name="文本框 5">
            <a:extLst>
              <a:ext uri="{FF2B5EF4-FFF2-40B4-BE49-F238E27FC236}">
                <a16:creationId xmlns:a16="http://schemas.microsoft.com/office/drawing/2014/main" id="{A36AD9BF-316D-D34C-7328-AFAE7B0B27BC}"/>
              </a:ext>
            </a:extLst>
          </p:cNvPr>
          <p:cNvSpPr txBox="1"/>
          <p:nvPr/>
        </p:nvSpPr>
        <p:spPr>
          <a:xfrm>
            <a:off x="3986961" y="1839537"/>
            <a:ext cx="4580020" cy="2585323"/>
          </a:xfrm>
          <a:prstGeom prst="rect">
            <a:avLst/>
          </a:prstGeom>
          <a:noFill/>
        </p:spPr>
        <p:txBody>
          <a:bodyPr wrap="square">
            <a:spAutoFit/>
          </a:bodyPr>
          <a:lstStyle/>
          <a:p>
            <a:r>
              <a:rPr lang="zh-CN" altLang="en-US" b="0" i="0" dirty="0">
                <a:solidFill>
                  <a:srgbClr val="1D2129"/>
                </a:solidFill>
                <a:effectLst/>
                <a:latin typeface="PingFangSC-Regular"/>
              </a:rPr>
              <a:t>对于每个视频，参与者给出一个分数来评估他们对</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的总体感觉和理解。这包括“该</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信息在视觉上很清晰，对我来说不言自明”</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信息增强了我过马路时的信心”</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以及用户体验的分数，在李克特</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分量表中从（</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）“极度不满意”到（</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）“极度满意”。在总体得分收集完成后，通过开放式问题收集对</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原型的看法，重点是收集对可接受的设计元素和首选的交互模式。</a:t>
            </a:r>
            <a:endParaRPr lang="en-US" altLang="zh-CN" b="0" i="0" dirty="0">
              <a:solidFill>
                <a:srgbClr val="4D4D4D"/>
              </a:solidFill>
              <a:effectLst/>
              <a:latin typeface="-apple-system"/>
            </a:endParaRPr>
          </a:p>
        </p:txBody>
      </p:sp>
    </p:spTree>
    <p:extLst>
      <p:ext uri="{BB962C8B-B14F-4D97-AF65-F5344CB8AC3E}">
        <p14:creationId xmlns:p14="http://schemas.microsoft.com/office/powerpoint/2010/main" val="181464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45274" y="1971585"/>
            <a:ext cx="8253452" cy="1200329"/>
          </a:xfrm>
          <a:prstGeom prst="rect">
            <a:avLst/>
          </a:prstGeom>
          <a:noFill/>
        </p:spPr>
        <p:txBody>
          <a:bodyPr wrap="square">
            <a:spAutoFit/>
          </a:bodyPr>
          <a:lstStyle/>
          <a:p>
            <a:r>
              <a:rPr lang="en-US" altLang="zh-CN" dirty="0">
                <a:solidFill>
                  <a:srgbClr val="1D2129"/>
                </a:solidFill>
                <a:latin typeface="PingFangSC-Regular"/>
              </a:rPr>
              <a:t>         90</a:t>
            </a:r>
            <a:r>
              <a:rPr lang="zh-CN" altLang="en-US" dirty="0">
                <a:solidFill>
                  <a:srgbClr val="1D2129"/>
                </a:solidFill>
                <a:latin typeface="PingFangSC-Regular"/>
              </a:rPr>
              <a:t>名参与者参与了这项调查，其中有</a:t>
            </a:r>
            <a:r>
              <a:rPr lang="en-US" altLang="zh-CN" dirty="0">
                <a:solidFill>
                  <a:srgbClr val="1D2129"/>
                </a:solidFill>
                <a:latin typeface="PingFangSC-Regular"/>
              </a:rPr>
              <a:t>5</a:t>
            </a:r>
            <a:r>
              <a:rPr lang="zh-CN" altLang="en-US" dirty="0">
                <a:solidFill>
                  <a:srgbClr val="1D2129"/>
                </a:solidFill>
                <a:latin typeface="PingFangSC-Regular"/>
              </a:rPr>
              <a:t>个无效回答，所以最终的样本包括</a:t>
            </a:r>
            <a:r>
              <a:rPr lang="en-US" altLang="zh-CN" dirty="0">
                <a:solidFill>
                  <a:srgbClr val="1D2129"/>
                </a:solidFill>
                <a:latin typeface="PingFangSC-Regular"/>
              </a:rPr>
              <a:t>44</a:t>
            </a:r>
            <a:r>
              <a:rPr lang="zh-CN" altLang="en-US" dirty="0">
                <a:solidFill>
                  <a:srgbClr val="1D2129"/>
                </a:solidFill>
                <a:latin typeface="PingFangSC-Regular"/>
              </a:rPr>
              <a:t>名男性和</a:t>
            </a:r>
            <a:r>
              <a:rPr lang="en-US" altLang="zh-CN" dirty="0">
                <a:solidFill>
                  <a:srgbClr val="1D2129"/>
                </a:solidFill>
                <a:latin typeface="PingFangSC-Regular"/>
              </a:rPr>
              <a:t>41</a:t>
            </a:r>
            <a:r>
              <a:rPr lang="zh-CN" altLang="en-US" dirty="0">
                <a:solidFill>
                  <a:srgbClr val="1D2129"/>
                </a:solidFill>
                <a:latin typeface="PingFangSC-Regular"/>
              </a:rPr>
              <a:t>名女性。受试者年龄不低于</a:t>
            </a:r>
            <a:r>
              <a:rPr lang="en-US" altLang="zh-CN" dirty="0">
                <a:solidFill>
                  <a:srgbClr val="1D2129"/>
                </a:solidFill>
                <a:latin typeface="PingFangSC-Regular"/>
              </a:rPr>
              <a:t>9</a:t>
            </a:r>
            <a:r>
              <a:rPr lang="zh-CN" altLang="en-US" dirty="0">
                <a:solidFill>
                  <a:srgbClr val="1D2129"/>
                </a:solidFill>
                <a:latin typeface="PingFangSC-Regular"/>
              </a:rPr>
              <a:t>岁</a:t>
            </a:r>
            <a:r>
              <a:rPr lang="en-US" altLang="zh-CN" dirty="0">
                <a:solidFill>
                  <a:srgbClr val="1D2129"/>
                </a:solidFill>
                <a:latin typeface="PingFangSC-Regular"/>
              </a:rPr>
              <a:t>(</a:t>
            </a:r>
            <a:r>
              <a:rPr lang="zh-CN" altLang="en-US" dirty="0">
                <a:solidFill>
                  <a:srgbClr val="1D2129"/>
                </a:solidFill>
                <a:latin typeface="PingFangSC-Regular"/>
              </a:rPr>
              <a:t>年龄的中位数为</a:t>
            </a:r>
            <a:r>
              <a:rPr lang="en-US" altLang="zh-CN" dirty="0">
                <a:solidFill>
                  <a:srgbClr val="1D2129"/>
                </a:solidFill>
                <a:latin typeface="PingFangSC-Regular"/>
              </a:rPr>
              <a:t>37.24</a:t>
            </a:r>
            <a:r>
              <a:rPr lang="zh-CN" altLang="en-US" dirty="0">
                <a:solidFill>
                  <a:srgbClr val="1D2129"/>
                </a:solidFill>
                <a:latin typeface="PingFangSC-Regular"/>
              </a:rPr>
              <a:t>岁，年龄标准差为</a:t>
            </a:r>
            <a:r>
              <a:rPr lang="en-US" altLang="zh-CN" dirty="0">
                <a:solidFill>
                  <a:srgbClr val="1D2129"/>
                </a:solidFill>
                <a:latin typeface="PingFangSC-Regular"/>
              </a:rPr>
              <a:t>2.44</a:t>
            </a:r>
            <a:r>
              <a:rPr lang="zh-CN" altLang="en-US" dirty="0">
                <a:solidFill>
                  <a:srgbClr val="1D2129"/>
                </a:solidFill>
                <a:latin typeface="PingFangSC-Regular"/>
              </a:rPr>
              <a:t>岁</a:t>
            </a:r>
            <a:r>
              <a:rPr lang="en-US" altLang="zh-CN" dirty="0">
                <a:solidFill>
                  <a:srgbClr val="1D2129"/>
                </a:solidFill>
                <a:latin typeface="PingFangSC-Regular"/>
              </a:rPr>
              <a:t>)</a:t>
            </a:r>
            <a:r>
              <a:rPr lang="zh-CN" altLang="en-US" dirty="0">
                <a:solidFill>
                  <a:srgbClr val="1D2129"/>
                </a:solidFill>
                <a:latin typeface="PingFangSC-Regular"/>
              </a:rPr>
              <a:t>，并经监护人同意参与。这一年龄段的人被认为拥有顺利过马路的认知技能，这些技能对道路使用者很重要。此外，他们在视力方面都没有障碍。</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00808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4" name="图片 3">
            <a:extLst>
              <a:ext uri="{FF2B5EF4-FFF2-40B4-BE49-F238E27FC236}">
                <a16:creationId xmlns:a16="http://schemas.microsoft.com/office/drawing/2014/main" id="{2E5B6518-1834-CDD8-277B-7D0B5479497C}"/>
              </a:ext>
            </a:extLst>
          </p:cNvPr>
          <p:cNvPicPr>
            <a:picLocks noChangeAspect="1"/>
          </p:cNvPicPr>
          <p:nvPr/>
        </p:nvPicPr>
        <p:blipFill>
          <a:blip r:embed="rId4"/>
          <a:stretch>
            <a:fillRect/>
          </a:stretch>
        </p:blipFill>
        <p:spPr>
          <a:xfrm>
            <a:off x="2046989" y="709005"/>
            <a:ext cx="5050022" cy="4065163"/>
          </a:xfrm>
          <a:prstGeom prst="rect">
            <a:avLst/>
          </a:prstGeom>
        </p:spPr>
      </p:pic>
      <p:sp>
        <p:nvSpPr>
          <p:cNvPr id="8" name="文本框 7">
            <a:extLst>
              <a:ext uri="{FF2B5EF4-FFF2-40B4-BE49-F238E27FC236}">
                <a16:creationId xmlns:a16="http://schemas.microsoft.com/office/drawing/2014/main" id="{0A9E4314-85A8-B1D2-E6E6-A07F49B517EB}"/>
              </a:ext>
            </a:extLst>
          </p:cNvPr>
          <p:cNvSpPr txBox="1"/>
          <p:nvPr/>
        </p:nvSpPr>
        <p:spPr>
          <a:xfrm>
            <a:off x="251712" y="4774168"/>
            <a:ext cx="8775585" cy="369332"/>
          </a:xfrm>
          <a:prstGeom prst="rect">
            <a:avLst/>
          </a:prstGeom>
          <a:noFill/>
        </p:spPr>
        <p:txBody>
          <a:bodyPr wrap="square">
            <a:spAutoFit/>
          </a:bodyPr>
          <a:lstStyle/>
          <a:p>
            <a:r>
              <a:rPr lang="zh-CN" altLang="en-US" b="0" i="0" dirty="0">
                <a:solidFill>
                  <a:srgbClr val="1D2129"/>
                </a:solidFill>
                <a:effectLst/>
                <a:latin typeface="PingFangSC-Regular"/>
              </a:rPr>
              <a:t>人口统计数据摘要，包括性别、年龄、有</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没有驾驶执照以及交通规则和</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的基本知识</a:t>
            </a:r>
            <a:endParaRPr lang="zh-CN" altLang="en-US" dirty="0"/>
          </a:p>
        </p:txBody>
      </p:sp>
    </p:spTree>
    <p:extLst>
      <p:ext uri="{BB962C8B-B14F-4D97-AF65-F5344CB8AC3E}">
        <p14:creationId xmlns:p14="http://schemas.microsoft.com/office/powerpoint/2010/main" val="2817102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1694587"/>
            <a:ext cx="8640575" cy="1754326"/>
          </a:xfrm>
          <a:prstGeom prst="rect">
            <a:avLst/>
          </a:prstGeom>
          <a:noFill/>
        </p:spPr>
        <p:txBody>
          <a:bodyPr wrap="square">
            <a:spAutoFit/>
          </a:bodyPr>
          <a:lstStyle/>
          <a:p>
            <a:r>
              <a:rPr lang="zh-CN" altLang="en-US" b="0" i="0" dirty="0">
                <a:solidFill>
                  <a:srgbClr val="1D2129"/>
                </a:solidFill>
                <a:effectLst/>
                <a:latin typeface="PingFangSC-Regular"/>
              </a:rPr>
              <a:t>         评估</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的每个</a:t>
            </a:r>
            <a:r>
              <a:rPr lang="en-US" altLang="zh-CN" b="0" i="0" dirty="0">
                <a:solidFill>
                  <a:srgbClr val="1D2129"/>
                </a:solidFill>
                <a:effectLst/>
                <a:latin typeface="PingFangSC-Regular"/>
              </a:rPr>
              <a:t>Likert</a:t>
            </a:r>
            <a:r>
              <a:rPr lang="zh-CN" altLang="en-US" b="0" i="0" dirty="0">
                <a:solidFill>
                  <a:srgbClr val="1D2129"/>
                </a:solidFill>
                <a:effectLst/>
                <a:latin typeface="PingFangSC-Regular"/>
              </a:rPr>
              <a:t>量表等级都分配了一个数字，从“强烈不喜欢”</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到“强烈喜欢”</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。我们报告了每个类别中选择强烈不喜欢或喜欢的受访者的百分比。使用</a:t>
            </a:r>
            <a:r>
              <a:rPr lang="en-US" altLang="zh-CN" b="0" i="0" dirty="0">
                <a:solidFill>
                  <a:srgbClr val="1D2129"/>
                </a:solidFill>
                <a:effectLst/>
                <a:latin typeface="PingFangSC-Regular"/>
              </a:rPr>
              <a:t>Kendall‘s Tau-b</a:t>
            </a:r>
            <a:r>
              <a:rPr lang="zh-CN" altLang="en-US" b="0" i="0" dirty="0">
                <a:solidFill>
                  <a:srgbClr val="1D2129"/>
                </a:solidFill>
                <a:effectLst/>
                <a:latin typeface="PingFangSC-Regular"/>
              </a:rPr>
              <a:t>相关系数检验是因为年龄和交通规则</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的基本知识是有序类别变量，而其他是无序类别变量。此外，结果（</a:t>
            </a:r>
            <a:r>
              <a:rPr lang="en-US" altLang="zh-CN" b="0" i="0" dirty="0">
                <a:solidFill>
                  <a:srgbClr val="1D2129"/>
                </a:solidFill>
                <a:effectLst/>
                <a:latin typeface="PingFangSC-Regular"/>
              </a:rPr>
              <a:t>&lt;0.3</a:t>
            </a:r>
            <a:r>
              <a:rPr lang="zh-CN" altLang="en-US" b="0" i="0" dirty="0">
                <a:solidFill>
                  <a:srgbClr val="1D2129"/>
                </a:solidFill>
                <a:effectLst/>
                <a:latin typeface="PingFangSC-Regular"/>
              </a:rPr>
              <a:t>）表明影响</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偏好的这些因素之间没有显著相关性。为了检验</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类型和因素之间的差异，本文使用了非参数统计检验，如弗里德曼检验。</a:t>
            </a:r>
            <a:endParaRPr lang="zh-CN" altLang="en-US" dirty="0"/>
          </a:p>
        </p:txBody>
      </p:sp>
    </p:spTree>
    <p:extLst>
      <p:ext uri="{BB962C8B-B14F-4D97-AF65-F5344CB8AC3E}">
        <p14:creationId xmlns:p14="http://schemas.microsoft.com/office/powerpoint/2010/main" val="2182802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实验结果分析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的总体评估</a:t>
            </a:r>
            <a:endParaRPr lang="zh-CN" altLang="en-US" dirty="0"/>
          </a:p>
        </p:txBody>
      </p:sp>
      <p:sp>
        <p:nvSpPr>
          <p:cNvPr id="9" name="文本框 8">
            <a:extLst>
              <a:ext uri="{FF2B5EF4-FFF2-40B4-BE49-F238E27FC236}">
                <a16:creationId xmlns:a16="http://schemas.microsoft.com/office/drawing/2014/main" id="{AF226A22-BC15-442C-07B3-1F5B6CD50BAC}"/>
              </a:ext>
            </a:extLst>
          </p:cNvPr>
          <p:cNvSpPr txBox="1"/>
          <p:nvPr/>
        </p:nvSpPr>
        <p:spPr>
          <a:xfrm>
            <a:off x="251712" y="1039112"/>
            <a:ext cx="8640575" cy="1477328"/>
          </a:xfrm>
          <a:prstGeom prst="rect">
            <a:avLst/>
          </a:prstGeom>
          <a:noFill/>
        </p:spPr>
        <p:txBody>
          <a:bodyPr wrap="square">
            <a:spAutoFit/>
          </a:bodyPr>
          <a:lstStyle/>
          <a:p>
            <a:r>
              <a:rPr lang="zh-CN" altLang="en-US" dirty="0">
                <a:solidFill>
                  <a:srgbClr val="1D2129"/>
                </a:solidFill>
                <a:latin typeface="PingFangSC-Regular"/>
              </a:rPr>
              <a:t>         对不同</a:t>
            </a:r>
            <a:r>
              <a:rPr lang="en-US" altLang="zh-CN" dirty="0" err="1">
                <a:solidFill>
                  <a:srgbClr val="1D2129"/>
                </a:solidFill>
                <a:latin typeface="PingFangSC-Regular"/>
              </a:rPr>
              <a:t>eHMI</a:t>
            </a:r>
            <a:r>
              <a:rPr lang="zh-CN" altLang="en-US" dirty="0">
                <a:solidFill>
                  <a:srgbClr val="1D2129"/>
                </a:solidFill>
                <a:latin typeface="PingFangSC-Regular"/>
              </a:rPr>
              <a:t>在五分制（从低到高）上的总体评估进行了统计分析，如图所示。根据评估得分，从高到低，结果如下：文本</a:t>
            </a:r>
            <a:r>
              <a:rPr lang="en-US" altLang="zh-CN" dirty="0" err="1">
                <a:solidFill>
                  <a:srgbClr val="1D2129"/>
                </a:solidFill>
                <a:latin typeface="PingFangSC-Regular"/>
              </a:rPr>
              <a:t>eHMI</a:t>
            </a:r>
            <a:r>
              <a:rPr lang="zh-CN" altLang="en-US" dirty="0">
                <a:solidFill>
                  <a:srgbClr val="1D2129"/>
                </a:solidFill>
                <a:latin typeface="PingFangSC-Regular"/>
              </a:rPr>
              <a:t>（</a:t>
            </a:r>
            <a:r>
              <a:rPr lang="en-US" altLang="zh-CN" dirty="0">
                <a:solidFill>
                  <a:srgbClr val="1D2129"/>
                </a:solidFill>
                <a:latin typeface="PingFangSC-Regular"/>
              </a:rPr>
              <a:t>M=4.09</a:t>
            </a:r>
            <a:r>
              <a:rPr lang="zh-CN" altLang="en-US" dirty="0">
                <a:solidFill>
                  <a:srgbClr val="1D2129"/>
                </a:solidFill>
                <a:latin typeface="PingFangSC-Regular"/>
              </a:rPr>
              <a:t>，</a:t>
            </a:r>
            <a:r>
              <a:rPr lang="en-US" altLang="zh-CN" dirty="0">
                <a:solidFill>
                  <a:srgbClr val="1D2129"/>
                </a:solidFill>
                <a:latin typeface="PingFangSC-Regular"/>
              </a:rPr>
              <a:t>SD=1.065</a:t>
            </a:r>
            <a:r>
              <a:rPr lang="zh-CN" altLang="en-US" dirty="0">
                <a:solidFill>
                  <a:srgbClr val="1D2129"/>
                </a:solidFill>
                <a:latin typeface="PingFangSC-Regular"/>
              </a:rPr>
              <a:t>）、文本和符号</a:t>
            </a:r>
            <a:r>
              <a:rPr lang="en-US" altLang="zh-CN" dirty="0" err="1">
                <a:solidFill>
                  <a:srgbClr val="1D2129"/>
                </a:solidFill>
                <a:latin typeface="PingFangSC-Regular"/>
              </a:rPr>
              <a:t>eHMI</a:t>
            </a:r>
            <a:r>
              <a:rPr lang="zh-CN" altLang="en-US" dirty="0">
                <a:solidFill>
                  <a:srgbClr val="1D2129"/>
                </a:solidFill>
                <a:latin typeface="PingFangSC-Regular"/>
              </a:rPr>
              <a:t>（</a:t>
            </a:r>
            <a:r>
              <a:rPr lang="en-US" altLang="zh-CN" dirty="0">
                <a:solidFill>
                  <a:srgbClr val="1D2129"/>
                </a:solidFill>
                <a:latin typeface="PingFangSC-Regular"/>
              </a:rPr>
              <a:t>M=3.86</a:t>
            </a:r>
            <a:r>
              <a:rPr lang="zh-CN" altLang="en-US" dirty="0">
                <a:solidFill>
                  <a:srgbClr val="1D2129"/>
                </a:solidFill>
                <a:latin typeface="PingFangSC-Regular"/>
              </a:rPr>
              <a:t>，</a:t>
            </a:r>
            <a:r>
              <a:rPr lang="en-US" altLang="zh-CN" dirty="0">
                <a:solidFill>
                  <a:srgbClr val="1D2129"/>
                </a:solidFill>
                <a:latin typeface="PingFangSC-Regular"/>
              </a:rPr>
              <a:t>SD=1.313</a:t>
            </a:r>
            <a:r>
              <a:rPr lang="zh-CN" altLang="en-US" dirty="0">
                <a:solidFill>
                  <a:srgbClr val="1D2129"/>
                </a:solidFill>
                <a:latin typeface="PingFangSC-Regular"/>
              </a:rPr>
              <a:t>）、符号</a:t>
            </a:r>
            <a:r>
              <a:rPr lang="en-US" altLang="zh-CN" dirty="0" err="1">
                <a:solidFill>
                  <a:srgbClr val="1D2129"/>
                </a:solidFill>
                <a:latin typeface="PingFangSC-Regular"/>
              </a:rPr>
              <a:t>eHMI</a:t>
            </a:r>
            <a:r>
              <a:rPr lang="zh-CN" altLang="en-US" dirty="0">
                <a:solidFill>
                  <a:srgbClr val="1D2129"/>
                </a:solidFill>
                <a:latin typeface="PingFangSC-Regular"/>
              </a:rPr>
              <a:t>（</a:t>
            </a:r>
            <a:r>
              <a:rPr lang="en-US" altLang="zh-CN" dirty="0">
                <a:solidFill>
                  <a:srgbClr val="1D2129"/>
                </a:solidFill>
                <a:latin typeface="PingFangSC-Regular"/>
              </a:rPr>
              <a:t>M=3.05</a:t>
            </a:r>
            <a:r>
              <a:rPr lang="zh-CN" altLang="en-US" dirty="0">
                <a:solidFill>
                  <a:srgbClr val="1D2129"/>
                </a:solidFill>
                <a:latin typeface="PingFangSC-Regular"/>
              </a:rPr>
              <a:t>，</a:t>
            </a:r>
            <a:r>
              <a:rPr lang="en-US" altLang="zh-CN" dirty="0">
                <a:solidFill>
                  <a:srgbClr val="1D2129"/>
                </a:solidFill>
                <a:latin typeface="PingFangSC-Regular"/>
              </a:rPr>
              <a:t>SD=1.204</a:t>
            </a:r>
            <a:r>
              <a:rPr lang="zh-CN" altLang="en-US" dirty="0">
                <a:solidFill>
                  <a:srgbClr val="1D2129"/>
                </a:solidFill>
                <a:latin typeface="PingFangSC-Regular"/>
              </a:rPr>
              <a:t>）、信号灯</a:t>
            </a:r>
            <a:r>
              <a:rPr lang="en-US" altLang="zh-CN" dirty="0" err="1">
                <a:solidFill>
                  <a:srgbClr val="1D2129"/>
                </a:solidFill>
                <a:latin typeface="PingFangSC-Regular"/>
              </a:rPr>
              <a:t>eHMI</a:t>
            </a:r>
            <a:r>
              <a:rPr lang="zh-CN" altLang="en-US" dirty="0">
                <a:solidFill>
                  <a:srgbClr val="1D2129"/>
                </a:solidFill>
                <a:latin typeface="PingFangSC-Regular"/>
              </a:rPr>
              <a:t>（</a:t>
            </a:r>
            <a:r>
              <a:rPr lang="en-US" altLang="zh-CN" dirty="0">
                <a:solidFill>
                  <a:srgbClr val="1D2129"/>
                </a:solidFill>
                <a:latin typeface="PingFangSC-Regular"/>
              </a:rPr>
              <a:t>M=2.99</a:t>
            </a:r>
            <a:r>
              <a:rPr lang="zh-CN" altLang="en-US" dirty="0">
                <a:solidFill>
                  <a:srgbClr val="1D2129"/>
                </a:solidFill>
                <a:latin typeface="PingFangSC-Regular"/>
              </a:rPr>
              <a:t>，</a:t>
            </a:r>
            <a:r>
              <a:rPr lang="en-US" altLang="zh-CN" dirty="0">
                <a:solidFill>
                  <a:srgbClr val="1D2129"/>
                </a:solidFill>
                <a:latin typeface="PingFangSC-Regular"/>
              </a:rPr>
              <a:t>SD=1.384</a:t>
            </a:r>
            <a:r>
              <a:rPr lang="zh-CN" altLang="en-US" dirty="0">
                <a:solidFill>
                  <a:srgbClr val="1D2129"/>
                </a:solidFill>
                <a:latin typeface="PingFangSC-Regular"/>
              </a:rPr>
              <a:t>）、箭头</a:t>
            </a:r>
            <a:r>
              <a:rPr lang="en-US" altLang="zh-CN" dirty="0" err="1">
                <a:solidFill>
                  <a:srgbClr val="1D2129"/>
                </a:solidFill>
                <a:latin typeface="PingFangSC-Regular"/>
              </a:rPr>
              <a:t>eHMI</a:t>
            </a:r>
            <a:r>
              <a:rPr lang="zh-CN" altLang="en-US" dirty="0">
                <a:solidFill>
                  <a:srgbClr val="1D2129"/>
                </a:solidFill>
                <a:latin typeface="PingFangSC-Regular"/>
              </a:rPr>
              <a:t>（</a:t>
            </a:r>
            <a:r>
              <a:rPr lang="en-US" altLang="zh-CN" dirty="0">
                <a:solidFill>
                  <a:srgbClr val="1D2129"/>
                </a:solidFill>
                <a:latin typeface="PingFangSC-Regular"/>
              </a:rPr>
              <a:t>M=2.65</a:t>
            </a:r>
            <a:r>
              <a:rPr lang="zh-CN" altLang="en-US" dirty="0">
                <a:solidFill>
                  <a:srgbClr val="1D2129"/>
                </a:solidFill>
                <a:latin typeface="PingFangSC-Regular"/>
              </a:rPr>
              <a:t>，</a:t>
            </a:r>
            <a:r>
              <a:rPr lang="en-US" altLang="zh-CN" dirty="0">
                <a:solidFill>
                  <a:srgbClr val="1D2129"/>
                </a:solidFill>
                <a:latin typeface="PingFangSC-Regular"/>
              </a:rPr>
              <a:t>SD=1.212</a:t>
            </a:r>
            <a:r>
              <a:rPr lang="zh-CN" altLang="en-US" dirty="0">
                <a:solidFill>
                  <a:srgbClr val="1D2129"/>
                </a:solidFill>
                <a:latin typeface="PingFangSC-Regular"/>
              </a:rPr>
              <a:t>）、勾和叉</a:t>
            </a:r>
            <a:r>
              <a:rPr lang="en-US" altLang="zh-CN" dirty="0" err="1">
                <a:solidFill>
                  <a:srgbClr val="1D2129"/>
                </a:solidFill>
                <a:latin typeface="PingFangSC-Regular"/>
              </a:rPr>
              <a:t>eHMI</a:t>
            </a:r>
            <a:r>
              <a:rPr lang="zh-CN" altLang="en-US" dirty="0">
                <a:solidFill>
                  <a:srgbClr val="1D2129"/>
                </a:solidFill>
                <a:latin typeface="PingFangSC-Regular"/>
              </a:rPr>
              <a:t>（</a:t>
            </a:r>
            <a:r>
              <a:rPr lang="en-US" altLang="zh-CN" dirty="0">
                <a:solidFill>
                  <a:srgbClr val="1D2129"/>
                </a:solidFill>
                <a:latin typeface="PingFangSC-Regular"/>
              </a:rPr>
              <a:t>M=2.51</a:t>
            </a:r>
            <a:r>
              <a:rPr lang="zh-CN" altLang="en-US" dirty="0">
                <a:solidFill>
                  <a:srgbClr val="1D2129"/>
                </a:solidFill>
                <a:latin typeface="PingFangSC-Regular"/>
              </a:rPr>
              <a:t>，</a:t>
            </a:r>
            <a:r>
              <a:rPr lang="en-US" altLang="zh-CN" dirty="0">
                <a:solidFill>
                  <a:srgbClr val="1D2129"/>
                </a:solidFill>
                <a:latin typeface="PingFangSC-Regular"/>
              </a:rPr>
              <a:t>SD=1.211</a:t>
            </a:r>
            <a:r>
              <a:rPr lang="zh-CN" altLang="en-US" dirty="0">
                <a:solidFill>
                  <a:srgbClr val="1D2129"/>
                </a:solidFill>
                <a:latin typeface="PingFangSC-Regular"/>
              </a:rPr>
              <a:t>）。</a:t>
            </a:r>
            <a:endParaRPr lang="en-US" altLang="zh-CN" dirty="0">
              <a:solidFill>
                <a:srgbClr val="1D2129"/>
              </a:solidFill>
              <a:latin typeface="PingFangSC-Regular"/>
            </a:endParaRPr>
          </a:p>
        </p:txBody>
      </p:sp>
      <p:pic>
        <p:nvPicPr>
          <p:cNvPr id="4" name="图片 3">
            <a:extLst>
              <a:ext uri="{FF2B5EF4-FFF2-40B4-BE49-F238E27FC236}">
                <a16:creationId xmlns:a16="http://schemas.microsoft.com/office/drawing/2014/main" id="{31A369DD-8663-1714-6215-2779B15AE2E4}"/>
              </a:ext>
            </a:extLst>
          </p:cNvPr>
          <p:cNvPicPr>
            <a:picLocks noChangeAspect="1"/>
          </p:cNvPicPr>
          <p:nvPr/>
        </p:nvPicPr>
        <p:blipFill>
          <a:blip r:embed="rId4"/>
          <a:stretch>
            <a:fillRect/>
          </a:stretch>
        </p:blipFill>
        <p:spPr>
          <a:xfrm>
            <a:off x="2456859" y="2301732"/>
            <a:ext cx="4488569" cy="2499577"/>
          </a:xfrm>
          <a:prstGeom prst="rect">
            <a:avLst/>
          </a:prstGeom>
        </p:spPr>
      </p:pic>
      <p:sp>
        <p:nvSpPr>
          <p:cNvPr id="6" name="文本框 5">
            <a:extLst>
              <a:ext uri="{FF2B5EF4-FFF2-40B4-BE49-F238E27FC236}">
                <a16:creationId xmlns:a16="http://schemas.microsoft.com/office/drawing/2014/main" id="{1212F439-C069-64EE-E667-59E8C7896437}"/>
              </a:ext>
            </a:extLst>
          </p:cNvPr>
          <p:cNvSpPr txBox="1"/>
          <p:nvPr/>
        </p:nvSpPr>
        <p:spPr>
          <a:xfrm>
            <a:off x="238006" y="4712501"/>
            <a:ext cx="8775585" cy="369332"/>
          </a:xfrm>
          <a:prstGeom prst="rect">
            <a:avLst/>
          </a:prstGeom>
          <a:noFill/>
        </p:spPr>
        <p:txBody>
          <a:bodyPr wrap="square">
            <a:spAutoFit/>
          </a:bodyPr>
          <a:lstStyle/>
          <a:p>
            <a:r>
              <a:rPr lang="zh-CN" altLang="en-US" b="0" i="0" dirty="0">
                <a:solidFill>
                  <a:srgbClr val="1D2129"/>
                </a:solidFill>
                <a:effectLst/>
                <a:latin typeface="PingFangSC-Regular"/>
              </a:rPr>
              <a:t>不同</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的总体评估排名（“强烈不喜欢”</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到“强烈喜欢”</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），通过方框图呈现</a:t>
            </a:r>
            <a:endParaRPr lang="zh-CN" altLang="en-US" dirty="0"/>
          </a:p>
        </p:txBody>
      </p:sp>
    </p:spTree>
    <p:extLst>
      <p:ext uri="{BB962C8B-B14F-4D97-AF65-F5344CB8AC3E}">
        <p14:creationId xmlns:p14="http://schemas.microsoft.com/office/powerpoint/2010/main" val="153445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341718" y="816633"/>
            <a:ext cx="8640575" cy="1477328"/>
          </a:xfrm>
          <a:prstGeom prst="rect">
            <a:avLst/>
          </a:prstGeom>
          <a:noFill/>
        </p:spPr>
        <p:txBody>
          <a:bodyPr wrap="square">
            <a:spAutoFit/>
          </a:bodyPr>
          <a:lstStyle/>
          <a:p>
            <a:r>
              <a:rPr lang="zh-CN" altLang="en-US" dirty="0">
                <a:solidFill>
                  <a:srgbClr val="1D2129"/>
                </a:solidFill>
                <a:latin typeface="PingFangSC-Regular"/>
              </a:rPr>
              <a:t>         采用</a:t>
            </a:r>
            <a:r>
              <a:rPr lang="en-US" altLang="zh-CN" dirty="0">
                <a:solidFill>
                  <a:srgbClr val="1D2129"/>
                </a:solidFill>
                <a:latin typeface="PingFangSC-Regular"/>
              </a:rPr>
              <a:t>Friedman</a:t>
            </a:r>
            <a:r>
              <a:rPr lang="zh-CN" altLang="en-US" dirty="0">
                <a:solidFill>
                  <a:srgbClr val="1D2129"/>
                </a:solidFill>
                <a:latin typeface="PingFangSC-Regular"/>
              </a:rPr>
              <a:t>检验比较不同</a:t>
            </a:r>
            <a:r>
              <a:rPr lang="en-US" altLang="zh-CN" dirty="0" err="1">
                <a:solidFill>
                  <a:srgbClr val="1D2129"/>
                </a:solidFill>
                <a:latin typeface="PingFangSC-Regular"/>
              </a:rPr>
              <a:t>eHMIs</a:t>
            </a:r>
            <a:r>
              <a:rPr lang="zh-CN" altLang="en-US" dirty="0">
                <a:solidFill>
                  <a:srgbClr val="1D2129"/>
                </a:solidFill>
                <a:latin typeface="PingFangSC-Regular"/>
              </a:rPr>
              <a:t>等级之间的差异。结果显示，文本</a:t>
            </a:r>
            <a:r>
              <a:rPr lang="en-US" altLang="zh-CN" dirty="0" err="1">
                <a:solidFill>
                  <a:srgbClr val="1D2129"/>
                </a:solidFill>
                <a:latin typeface="PingFangSC-Regular"/>
              </a:rPr>
              <a:t>eHMI</a:t>
            </a:r>
            <a:r>
              <a:rPr lang="zh-CN" altLang="en-US" dirty="0">
                <a:solidFill>
                  <a:srgbClr val="1D2129"/>
                </a:solidFill>
                <a:latin typeface="PingFangSC-Regular"/>
              </a:rPr>
              <a:t>以及文本和符号</a:t>
            </a:r>
            <a:r>
              <a:rPr lang="en-US" altLang="zh-CN" dirty="0" err="1">
                <a:solidFill>
                  <a:srgbClr val="1D2129"/>
                </a:solidFill>
                <a:latin typeface="PingFangSC-Regular"/>
              </a:rPr>
              <a:t>eHMI</a:t>
            </a:r>
            <a:r>
              <a:rPr lang="zh-CN" altLang="en-US" dirty="0">
                <a:solidFill>
                  <a:srgbClr val="1D2129"/>
                </a:solidFill>
                <a:latin typeface="PingFangSC-Regular"/>
              </a:rPr>
              <a:t>的评估得分是显著的，但在其他四个类别（箭头</a:t>
            </a:r>
            <a:r>
              <a:rPr lang="en-US" altLang="zh-CN" dirty="0" err="1">
                <a:solidFill>
                  <a:srgbClr val="1D2129"/>
                </a:solidFill>
                <a:latin typeface="PingFangSC-Regular"/>
              </a:rPr>
              <a:t>eHMI</a:t>
            </a:r>
            <a:r>
              <a:rPr lang="zh-CN" altLang="en-US" dirty="0">
                <a:solidFill>
                  <a:srgbClr val="1D2129"/>
                </a:solidFill>
                <a:latin typeface="PingFangSC-Regular"/>
              </a:rPr>
              <a:t>、符号</a:t>
            </a:r>
            <a:r>
              <a:rPr lang="en-US" altLang="zh-CN" dirty="0" err="1">
                <a:solidFill>
                  <a:srgbClr val="1D2129"/>
                </a:solidFill>
                <a:latin typeface="PingFangSC-Regular"/>
              </a:rPr>
              <a:t>eHMI</a:t>
            </a:r>
            <a:r>
              <a:rPr lang="zh-CN" altLang="en-US" dirty="0">
                <a:solidFill>
                  <a:srgbClr val="1D2129"/>
                </a:solidFill>
                <a:latin typeface="PingFangSC-Regular"/>
              </a:rPr>
              <a:t>、“勾选和交叉”</a:t>
            </a:r>
            <a:r>
              <a:rPr lang="en-US" altLang="zh-CN" dirty="0" err="1">
                <a:solidFill>
                  <a:srgbClr val="1D2129"/>
                </a:solidFill>
                <a:latin typeface="PingFangSC-Regular"/>
              </a:rPr>
              <a:t>eHMI</a:t>
            </a:r>
            <a:r>
              <a:rPr lang="zh-CN" altLang="en-US" dirty="0">
                <a:solidFill>
                  <a:srgbClr val="1D2129"/>
                </a:solidFill>
                <a:latin typeface="PingFangSC-Regular"/>
              </a:rPr>
              <a:t>和“红绿灯”</a:t>
            </a:r>
            <a:r>
              <a:rPr lang="en-US" altLang="zh-CN" dirty="0" err="1">
                <a:solidFill>
                  <a:srgbClr val="1D2129"/>
                </a:solidFill>
                <a:latin typeface="PingFangSC-Regular"/>
              </a:rPr>
              <a:t>eHMI</a:t>
            </a:r>
            <a:r>
              <a:rPr lang="zh-CN" altLang="en-US" dirty="0">
                <a:solidFill>
                  <a:srgbClr val="1D2129"/>
                </a:solidFill>
                <a:latin typeface="PingFangSC-Regular"/>
              </a:rPr>
              <a:t>）之间没有差异。尽管文本</a:t>
            </a:r>
            <a:r>
              <a:rPr lang="en-US" altLang="zh-CN" dirty="0" err="1">
                <a:solidFill>
                  <a:srgbClr val="1D2129"/>
                </a:solidFill>
                <a:latin typeface="PingFangSC-Regular"/>
              </a:rPr>
              <a:t>eHMI</a:t>
            </a:r>
            <a:r>
              <a:rPr lang="zh-CN" altLang="en-US" dirty="0">
                <a:solidFill>
                  <a:srgbClr val="1D2129"/>
                </a:solidFill>
                <a:latin typeface="PingFangSC-Regular"/>
              </a:rPr>
              <a:t>类型的界面对大多数参与者来说相对更友好，但不同行人群体对</a:t>
            </a:r>
            <a:r>
              <a:rPr lang="en-US" altLang="zh-CN" dirty="0" err="1">
                <a:solidFill>
                  <a:srgbClr val="1D2129"/>
                </a:solidFill>
                <a:latin typeface="PingFangSC-Regular"/>
              </a:rPr>
              <a:t>eHMI</a:t>
            </a:r>
            <a:r>
              <a:rPr lang="zh-CN" altLang="en-US" dirty="0">
                <a:solidFill>
                  <a:srgbClr val="1D2129"/>
                </a:solidFill>
                <a:latin typeface="PingFangSC-Regular"/>
              </a:rPr>
              <a:t>的偏好尚未确定。</a:t>
            </a:r>
          </a:p>
          <a:p>
            <a:endParaRPr lang="en-US" altLang="zh-CN" dirty="0">
              <a:solidFill>
                <a:srgbClr val="1D2129"/>
              </a:solidFill>
              <a:latin typeface="PingFangSC-Regular"/>
            </a:endParaRPr>
          </a:p>
        </p:txBody>
      </p:sp>
      <p:sp>
        <p:nvSpPr>
          <p:cNvPr id="18" name="文本占位符 2">
            <a:extLst>
              <a:ext uri="{FF2B5EF4-FFF2-40B4-BE49-F238E27FC236}">
                <a16:creationId xmlns:a16="http://schemas.microsoft.com/office/drawing/2014/main" id="{C8D5279B-0166-CFFB-8870-D57E10F33BE7}"/>
              </a:ext>
            </a:extLst>
          </p:cNvPr>
          <p:cNvSpPr txBox="1">
            <a:spLocks/>
          </p:cNvSpPr>
          <p:nvPr/>
        </p:nvSpPr>
        <p:spPr>
          <a:xfrm>
            <a:off x="503827" y="246333"/>
            <a:ext cx="3690794" cy="461536"/>
          </a:xfrm>
          <a:prstGeom prst="rect">
            <a:avLst/>
          </a:prstGeom>
        </p:spPr>
        <p:txBody>
          <a:bodyPr/>
          <a:lstStyle>
            <a:lvl1pPr marL="0" indent="0" algn="l" rtl="0" fontAlgn="base">
              <a:spcBef>
                <a:spcPct val="20000"/>
              </a:spcBef>
              <a:spcAft>
                <a:spcPct val="0"/>
              </a:spcAft>
              <a:buFont typeface="Arial" panose="020B0604020202020204" pitchFamily="34" charset="0"/>
              <a:buNone/>
              <a:defRPr sz="2000" b="1"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实验结果分析</a:t>
            </a:r>
          </a:p>
        </p:txBody>
      </p:sp>
      <p:pic>
        <p:nvPicPr>
          <p:cNvPr id="5" name="图片 4">
            <a:extLst>
              <a:ext uri="{FF2B5EF4-FFF2-40B4-BE49-F238E27FC236}">
                <a16:creationId xmlns:a16="http://schemas.microsoft.com/office/drawing/2014/main" id="{DA640F59-7B57-02D2-8350-2FE4572C0392}"/>
              </a:ext>
            </a:extLst>
          </p:cNvPr>
          <p:cNvPicPr>
            <a:picLocks noChangeAspect="1"/>
          </p:cNvPicPr>
          <p:nvPr/>
        </p:nvPicPr>
        <p:blipFill>
          <a:blip r:embed="rId4"/>
          <a:stretch>
            <a:fillRect/>
          </a:stretch>
        </p:blipFill>
        <p:spPr>
          <a:xfrm>
            <a:off x="910270" y="2166723"/>
            <a:ext cx="7323455" cy="1585097"/>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BDF457A-A8BE-6350-9A1B-A05203491285}"/>
                  </a:ext>
                </a:extLst>
              </p:cNvPr>
              <p:cNvSpPr txBox="1"/>
              <p:nvPr/>
            </p:nvSpPr>
            <p:spPr>
              <a:xfrm>
                <a:off x="251711" y="4142201"/>
                <a:ext cx="8640575" cy="369332"/>
              </a:xfrm>
              <a:prstGeom prst="rect">
                <a:avLst/>
              </a:prstGeom>
              <a:noFill/>
            </p:spPr>
            <p:txBody>
              <a:bodyPr wrap="square">
                <a:spAutoFit/>
              </a:bodyPr>
              <a:lstStyle/>
              <a:p>
                <a:r>
                  <a:rPr lang="zh-CN" altLang="en-US" b="0" i="0" dirty="0">
                    <a:solidFill>
                      <a:srgbClr val="1D2129"/>
                    </a:solidFill>
                    <a:effectLst/>
                    <a:latin typeface="PingFangSC-Regular"/>
                  </a:rPr>
                  <a:t>六种类型的成对比较分析的</a:t>
                </a:r>
                <a14:m>
                  <m:oMath xmlns:m="http://schemas.openxmlformats.org/officeDocument/2006/math">
                    <m:r>
                      <a:rPr lang="en-US" altLang="zh-CN" b="0" i="1" smtClean="0">
                        <a:solidFill>
                          <a:srgbClr val="1D2129"/>
                        </a:solidFill>
                        <a:effectLst/>
                        <a:latin typeface="Cambria Math" panose="02040503050406030204" pitchFamily="18" charset="0"/>
                      </a:rPr>
                      <m:t>𝑝</m:t>
                    </m:r>
                  </m:oMath>
                </a14:m>
                <a:r>
                  <a:rPr lang="zh-CN" altLang="en-US" b="0" i="0" dirty="0">
                    <a:solidFill>
                      <a:srgbClr val="1D2129"/>
                    </a:solidFill>
                    <a:effectLst/>
                    <a:latin typeface="PingFangSC-Regular"/>
                  </a:rPr>
                  <a:t>值，如果</a:t>
                </a:r>
                <a14:m>
                  <m:oMath xmlns:m="http://schemas.openxmlformats.org/officeDocument/2006/math">
                    <m:r>
                      <a:rPr lang="en-US" altLang="zh-CN" b="0" i="1" smtClean="0">
                        <a:solidFill>
                          <a:srgbClr val="1D2129"/>
                        </a:solidFill>
                        <a:effectLst/>
                        <a:latin typeface="Cambria Math" panose="02040503050406030204" pitchFamily="18" charset="0"/>
                      </a:rPr>
                      <m:t>𝑝</m:t>
                    </m:r>
                  </m:oMath>
                </a14:m>
                <a:r>
                  <a:rPr lang="zh-CN" altLang="en-US" b="0" i="0" dirty="0">
                    <a:solidFill>
                      <a:srgbClr val="1D2129"/>
                    </a:solidFill>
                    <a:effectLst/>
                    <a:latin typeface="PingFangSC-Regular"/>
                  </a:rPr>
                  <a:t>＜</a:t>
                </a:r>
                <a:r>
                  <a:rPr lang="en-US" altLang="zh-CN" b="0" i="0" dirty="0">
                    <a:solidFill>
                      <a:srgbClr val="1D2129"/>
                    </a:solidFill>
                    <a:effectLst/>
                    <a:latin typeface="PingFangSC-Regular"/>
                  </a:rPr>
                  <a:t>0.05</a:t>
                </a:r>
                <a:r>
                  <a:rPr lang="zh-CN" altLang="en-US" b="0" i="0" dirty="0">
                    <a:solidFill>
                      <a:srgbClr val="1D2129"/>
                    </a:solidFill>
                    <a:effectLst/>
                    <a:latin typeface="PingFangSC-Regular"/>
                  </a:rPr>
                  <a:t>，则各因素之间的评价得分具有显著性</a:t>
                </a:r>
                <a:endParaRPr lang="zh-CN" altLang="en-US" dirty="0"/>
              </a:p>
            </p:txBody>
          </p:sp>
        </mc:Choice>
        <mc:Fallback xmlns="">
          <p:sp>
            <p:nvSpPr>
              <p:cNvPr id="7" name="文本框 6">
                <a:extLst>
                  <a:ext uri="{FF2B5EF4-FFF2-40B4-BE49-F238E27FC236}">
                    <a16:creationId xmlns:a16="http://schemas.microsoft.com/office/drawing/2014/main" id="{7BDF457A-A8BE-6350-9A1B-A05203491285}"/>
                  </a:ext>
                </a:extLst>
              </p:cNvPr>
              <p:cNvSpPr txBox="1">
                <a:spLocks noRot="1" noChangeAspect="1" noMove="1" noResize="1" noEditPoints="1" noAdjustHandles="1" noChangeArrowheads="1" noChangeShapeType="1" noTextEdit="1"/>
              </p:cNvSpPr>
              <p:nvPr/>
            </p:nvSpPr>
            <p:spPr>
              <a:xfrm>
                <a:off x="251711" y="4142201"/>
                <a:ext cx="8640575" cy="369332"/>
              </a:xfrm>
              <a:prstGeom prst="rect">
                <a:avLst/>
              </a:prstGeom>
              <a:blipFill>
                <a:blip r:embed="rId6"/>
                <a:stretch>
                  <a:fillRect l="-564" t="-13115" r="-494" b="-26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926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02861C49-158C-4024-B1B2-85E7D4494965}"/>
              </a:ext>
            </a:extLst>
          </p:cNvPr>
          <p:cNvSpPr txBox="1"/>
          <p:nvPr/>
        </p:nvSpPr>
        <p:spPr>
          <a:xfrm>
            <a:off x="251712" y="861636"/>
            <a:ext cx="8640576" cy="646331"/>
          </a:xfrm>
          <a:prstGeom prst="rect">
            <a:avLst/>
          </a:prstGeom>
          <a:noFill/>
        </p:spPr>
        <p:txBody>
          <a:bodyPr wrap="square">
            <a:spAutoFit/>
          </a:bodyPr>
          <a:lstStyle/>
          <a:p>
            <a:r>
              <a:rPr lang="zh-CN" altLang="en-US" b="0" i="0" dirty="0">
                <a:solidFill>
                  <a:srgbClr val="1D2129"/>
                </a:solidFill>
                <a:effectLst/>
                <a:latin typeface="PingFangSC-Regular"/>
              </a:rPr>
              <a:t>通过使用</a:t>
            </a:r>
            <a:r>
              <a:rPr lang="en-US" altLang="zh-CN" b="0" i="0" dirty="0">
                <a:solidFill>
                  <a:srgbClr val="1D2129"/>
                </a:solidFill>
                <a:effectLst/>
                <a:latin typeface="PingFangSC-Regular"/>
              </a:rPr>
              <a:t>Kruskal-Wallis H</a:t>
            </a:r>
            <a:r>
              <a:rPr lang="zh-CN" altLang="en-US" b="0" i="0" dirty="0">
                <a:solidFill>
                  <a:srgbClr val="1D2129"/>
                </a:solidFill>
                <a:effectLst/>
                <a:latin typeface="PingFangSC-Regular"/>
              </a:rPr>
              <a:t>（相关系数）检验，研究了社会和人口统计学特征对不同</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原型的影响，</a:t>
            </a:r>
            <a:endParaRPr lang="zh-CN" altLang="en-US" dirty="0"/>
          </a:p>
        </p:txBody>
      </p:sp>
      <p:pic>
        <p:nvPicPr>
          <p:cNvPr id="4" name="图片 3">
            <a:extLst>
              <a:ext uri="{FF2B5EF4-FFF2-40B4-BE49-F238E27FC236}">
                <a16:creationId xmlns:a16="http://schemas.microsoft.com/office/drawing/2014/main" id="{DD64C7BA-9DA2-7CB4-3C78-A76D1E5F33A0}"/>
              </a:ext>
            </a:extLst>
          </p:cNvPr>
          <p:cNvPicPr>
            <a:picLocks noChangeAspect="1"/>
          </p:cNvPicPr>
          <p:nvPr/>
        </p:nvPicPr>
        <p:blipFill>
          <a:blip r:embed="rId4"/>
          <a:stretch>
            <a:fillRect/>
          </a:stretch>
        </p:blipFill>
        <p:spPr>
          <a:xfrm>
            <a:off x="910272" y="1810760"/>
            <a:ext cx="7323455" cy="1821338"/>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0765A2-1049-D5AA-71C8-79403413CEAE}"/>
                  </a:ext>
                </a:extLst>
              </p:cNvPr>
              <p:cNvSpPr txBox="1"/>
              <p:nvPr/>
            </p:nvSpPr>
            <p:spPr>
              <a:xfrm>
                <a:off x="431724" y="3777523"/>
                <a:ext cx="8460564" cy="646331"/>
              </a:xfrm>
              <a:prstGeom prst="rect">
                <a:avLst/>
              </a:prstGeom>
              <a:noFill/>
            </p:spPr>
            <p:txBody>
              <a:bodyPr wrap="square">
                <a:spAutoFit/>
              </a:bodyPr>
              <a:lstStyle/>
              <a:p>
                <a:r>
                  <a:rPr lang="zh-CN" altLang="en-US" b="0" i="0" dirty="0">
                    <a:solidFill>
                      <a:srgbClr val="1D2129"/>
                    </a:solidFill>
                    <a:effectLst/>
                    <a:latin typeface="PingFangSC-Regular"/>
                  </a:rPr>
                  <a:t>六种类型在不同特征下的</a:t>
                </a:r>
                <a14:m>
                  <m:oMath xmlns:m="http://schemas.openxmlformats.org/officeDocument/2006/math">
                    <m:r>
                      <a:rPr lang="en-US" altLang="zh-CN" b="0" i="1" smtClean="0">
                        <a:solidFill>
                          <a:srgbClr val="1D2129"/>
                        </a:solidFill>
                        <a:effectLst/>
                        <a:latin typeface="Cambria Math" panose="02040503050406030204" pitchFamily="18" charset="0"/>
                      </a:rPr>
                      <m:t>𝑝</m:t>
                    </m:r>
                  </m:oMath>
                </a14:m>
                <a:r>
                  <a:rPr lang="zh-CN" altLang="en-US" b="0" i="0" dirty="0">
                    <a:solidFill>
                      <a:srgbClr val="1D2129"/>
                    </a:solidFill>
                    <a:effectLst/>
                    <a:latin typeface="PingFangSC-Regular"/>
                  </a:rPr>
                  <a:t>值</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如果</a:t>
                </a:r>
                <a14:m>
                  <m:oMath xmlns:m="http://schemas.openxmlformats.org/officeDocument/2006/math">
                    <m:r>
                      <a:rPr lang="en-US" altLang="zh-CN" i="1">
                        <a:solidFill>
                          <a:srgbClr val="1D2129"/>
                        </a:solidFill>
                        <a:latin typeface="Cambria Math" panose="02040503050406030204" pitchFamily="18" charset="0"/>
                      </a:rPr>
                      <m:t>𝑝</m:t>
                    </m:r>
                    <m:r>
                      <a:rPr lang="en-US" altLang="zh-CN" i="1">
                        <a:solidFill>
                          <a:srgbClr val="1D2129"/>
                        </a:solidFill>
                        <a:latin typeface="Cambria Math" panose="02040503050406030204" pitchFamily="18" charset="0"/>
                      </a:rPr>
                      <m:t> </m:t>
                    </m:r>
                  </m:oMath>
                </a14:m>
                <a:r>
                  <a:rPr lang="zh-CN" altLang="en-US" b="0" i="0" dirty="0">
                    <a:solidFill>
                      <a:srgbClr val="1D2129"/>
                    </a:solidFill>
                    <a:effectLst/>
                    <a:latin typeface="PingFangSC-Regular"/>
                  </a:rPr>
                  <a:t>＜</a:t>
                </a:r>
                <a:r>
                  <a:rPr lang="en-US" altLang="zh-CN" b="0" i="0" dirty="0">
                    <a:solidFill>
                      <a:srgbClr val="1D2129"/>
                    </a:solidFill>
                    <a:effectLst/>
                    <a:latin typeface="PingFangSC-Regular"/>
                  </a:rPr>
                  <a:t>0.05</a:t>
                </a:r>
                <a:r>
                  <a:rPr lang="zh-CN" altLang="en-US" b="0" i="0" dirty="0">
                    <a:solidFill>
                      <a:srgbClr val="1D2129"/>
                    </a:solidFill>
                    <a:effectLst/>
                    <a:latin typeface="PingFangSC-Regular"/>
                  </a:rPr>
                  <a:t>，则各因素之间的评价得分具有显著性</a:t>
                </a:r>
                <a:endParaRPr lang="en-US" altLang="zh-CN" b="0" i="0" dirty="0">
                  <a:solidFill>
                    <a:srgbClr val="1D2129"/>
                  </a:solidFill>
                  <a:effectLst/>
                  <a:latin typeface="PingFangSC-Regular"/>
                </a:endParaRPr>
              </a:p>
              <a:p>
                <a:endParaRPr lang="zh-CN" altLang="en-US" dirty="0"/>
              </a:p>
            </p:txBody>
          </p:sp>
        </mc:Choice>
        <mc:Fallback xmlns="">
          <p:sp>
            <p:nvSpPr>
              <p:cNvPr id="9" name="文本框 8">
                <a:extLst>
                  <a:ext uri="{FF2B5EF4-FFF2-40B4-BE49-F238E27FC236}">
                    <a16:creationId xmlns:a16="http://schemas.microsoft.com/office/drawing/2014/main" id="{4F0765A2-1049-D5AA-71C8-79403413CEAE}"/>
                  </a:ext>
                </a:extLst>
              </p:cNvPr>
              <p:cNvSpPr txBox="1">
                <a:spLocks noRot="1" noChangeAspect="1" noMove="1" noResize="1" noEditPoints="1" noAdjustHandles="1" noChangeArrowheads="1" noChangeShapeType="1" noTextEdit="1"/>
              </p:cNvSpPr>
              <p:nvPr/>
            </p:nvSpPr>
            <p:spPr>
              <a:xfrm>
                <a:off x="431724" y="3777523"/>
                <a:ext cx="8460564" cy="646331"/>
              </a:xfrm>
              <a:prstGeom prst="rect">
                <a:avLst/>
              </a:prstGeom>
              <a:blipFill>
                <a:blip r:embed="rId5"/>
                <a:stretch>
                  <a:fillRect l="-648" t="-84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52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905C5A88-8044-11D2-29F8-77F63AD9F80E}"/>
              </a:ext>
            </a:extLst>
          </p:cNvPr>
          <p:cNvSpPr txBox="1"/>
          <p:nvPr/>
        </p:nvSpPr>
        <p:spPr>
          <a:xfrm>
            <a:off x="5472067" y="901848"/>
            <a:ext cx="3420220" cy="3693319"/>
          </a:xfrm>
          <a:prstGeom prst="rect">
            <a:avLst/>
          </a:prstGeom>
          <a:noFill/>
        </p:spPr>
        <p:txBody>
          <a:bodyPr wrap="square">
            <a:spAutoFit/>
          </a:bodyPr>
          <a:lstStyle/>
          <a:p>
            <a:r>
              <a:rPr lang="zh-CN" altLang="en-US" b="0" i="0" dirty="0">
                <a:solidFill>
                  <a:srgbClr val="1D2129"/>
                </a:solidFill>
                <a:effectLst/>
                <a:latin typeface="PingFangSC-Regular"/>
              </a:rPr>
              <a:t>在年龄方面，对上述三组进行独立样本的</a:t>
            </a:r>
            <a:r>
              <a:rPr lang="en-US" altLang="zh-CN" b="0" i="0" dirty="0">
                <a:solidFill>
                  <a:srgbClr val="1D2129"/>
                </a:solidFill>
                <a:effectLst/>
                <a:latin typeface="PingFangSC-Regular"/>
              </a:rPr>
              <a:t>Kruskal-Wallis</a:t>
            </a:r>
            <a:r>
              <a:rPr lang="zh-CN" altLang="en-US" b="0" i="0" dirty="0">
                <a:solidFill>
                  <a:srgbClr val="1D2129"/>
                </a:solidFill>
                <a:effectLst/>
                <a:latin typeface="PingFangSC-Regular"/>
              </a:rPr>
              <a:t>检验。测试显示，</a:t>
            </a:r>
            <a:r>
              <a:rPr lang="en-US" altLang="zh-CN" b="0" i="0" dirty="0">
                <a:solidFill>
                  <a:srgbClr val="1D2129"/>
                </a:solidFill>
                <a:effectLst/>
                <a:latin typeface="PingFangSC-Regular"/>
              </a:rPr>
              <a:t>60</a:t>
            </a:r>
            <a:r>
              <a:rPr lang="zh-CN" altLang="en-US" b="0" i="0" dirty="0">
                <a:solidFill>
                  <a:srgbClr val="1D2129"/>
                </a:solidFill>
                <a:effectLst/>
                <a:latin typeface="PingFangSC-Regular"/>
              </a:rPr>
              <a:t>岁以上的人比年轻的参与者</a:t>
            </a:r>
            <a:r>
              <a:rPr lang="en-US" altLang="zh-CN" b="0" i="0" dirty="0">
                <a:solidFill>
                  <a:srgbClr val="1D2129"/>
                </a:solidFill>
                <a:effectLst/>
                <a:latin typeface="PingFangSC-Regular"/>
              </a:rPr>
              <a:t>(16-25</a:t>
            </a:r>
            <a:r>
              <a:rPr lang="zh-CN" altLang="en-US" b="0" i="0" dirty="0">
                <a:solidFill>
                  <a:srgbClr val="1D2129"/>
                </a:solidFill>
                <a:effectLst/>
                <a:latin typeface="PingFangSC-Regular"/>
              </a:rPr>
              <a:t>岁、</a:t>
            </a:r>
            <a:r>
              <a:rPr lang="en-US" altLang="zh-CN" b="0" i="0" dirty="0">
                <a:solidFill>
                  <a:srgbClr val="1D2129"/>
                </a:solidFill>
                <a:effectLst/>
                <a:latin typeface="PingFangSC-Regular"/>
              </a:rPr>
              <a:t>26-35</a:t>
            </a:r>
            <a:r>
              <a:rPr lang="zh-CN" altLang="en-US" b="0" i="0" dirty="0">
                <a:solidFill>
                  <a:srgbClr val="1D2129"/>
                </a:solidFill>
                <a:effectLst/>
                <a:latin typeface="PingFangSC-Regular"/>
              </a:rPr>
              <a:t>岁和</a:t>
            </a:r>
            <a:r>
              <a:rPr lang="en-US" altLang="zh-CN" b="0" i="0" dirty="0">
                <a:solidFill>
                  <a:srgbClr val="1D2129"/>
                </a:solidFill>
                <a:effectLst/>
                <a:latin typeface="PingFangSC-Regular"/>
              </a:rPr>
              <a:t>36-45</a:t>
            </a:r>
            <a:r>
              <a:rPr lang="zh-CN" altLang="en-US" b="0" i="0" dirty="0">
                <a:solidFill>
                  <a:srgbClr val="1D2129"/>
                </a:solidFill>
                <a:effectLst/>
                <a:latin typeface="PingFangSC-Regular"/>
              </a:rPr>
              <a:t>岁</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更喜欢文本</a:t>
            </a:r>
            <a:r>
              <a:rPr lang="en-US" altLang="zh-CN" b="0" i="0" dirty="0" err="1">
                <a:solidFill>
                  <a:srgbClr val="1D2129"/>
                </a:solidFill>
                <a:effectLst/>
                <a:latin typeface="PingFangSC-Regular"/>
              </a:rPr>
              <a:t>eHMI;P</a:t>
            </a:r>
            <a:r>
              <a:rPr lang="en-US" altLang="zh-CN" b="0" i="0" dirty="0">
                <a:solidFill>
                  <a:srgbClr val="1D2129"/>
                </a:solidFill>
                <a:effectLst/>
                <a:latin typeface="PingFangSC-Regular"/>
              </a:rPr>
              <a:t> &lt; 0.05)</a:t>
            </a:r>
            <a:r>
              <a:rPr lang="zh-CN" altLang="en-US" b="0" i="0" dirty="0">
                <a:solidFill>
                  <a:srgbClr val="1D2129"/>
                </a:solidFill>
                <a:effectLst/>
                <a:latin typeface="PingFangSC-Regular"/>
              </a:rPr>
              <a:t>。老年人</a:t>
            </a:r>
            <a:r>
              <a:rPr lang="en-US" altLang="zh-CN" b="0" i="0" dirty="0">
                <a:solidFill>
                  <a:srgbClr val="1D2129"/>
                </a:solidFill>
                <a:effectLst/>
                <a:latin typeface="PingFangSC-Regular"/>
              </a:rPr>
              <a:t>(&gt;60</a:t>
            </a:r>
            <a:r>
              <a:rPr lang="zh-CN" altLang="en-US" b="0" i="0" dirty="0">
                <a:solidFill>
                  <a:srgbClr val="1D2129"/>
                </a:solidFill>
                <a:effectLst/>
                <a:latin typeface="PingFangSC-Regular"/>
              </a:rPr>
              <a:t>岁</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对文本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的评价高于</a:t>
            </a:r>
            <a:r>
              <a:rPr lang="en-US" altLang="zh-CN" b="0" i="0" dirty="0">
                <a:solidFill>
                  <a:srgbClr val="1D2129"/>
                </a:solidFill>
                <a:effectLst/>
                <a:latin typeface="PingFangSC-Regular"/>
              </a:rPr>
              <a:t>26-35</a:t>
            </a:r>
            <a:r>
              <a:rPr lang="zh-CN" altLang="en-US" b="0" i="0" dirty="0">
                <a:solidFill>
                  <a:srgbClr val="1D2129"/>
                </a:solidFill>
                <a:effectLst/>
                <a:latin typeface="PingFangSC-Regular"/>
              </a:rPr>
              <a:t>岁和</a:t>
            </a:r>
            <a:r>
              <a:rPr lang="en-US" altLang="zh-CN" b="0" i="0" dirty="0">
                <a:solidFill>
                  <a:srgbClr val="1D2129"/>
                </a:solidFill>
                <a:effectLst/>
                <a:latin typeface="PingFangSC-Regular"/>
              </a:rPr>
              <a:t>36-45</a:t>
            </a:r>
            <a:r>
              <a:rPr lang="zh-CN" altLang="en-US" b="0" i="0" dirty="0">
                <a:solidFill>
                  <a:srgbClr val="1D2129"/>
                </a:solidFill>
                <a:effectLst/>
                <a:latin typeface="PingFangSC-Regular"/>
              </a:rPr>
              <a:t>岁组</a:t>
            </a:r>
            <a:r>
              <a:rPr lang="en-US" altLang="zh-CN" b="0" i="0" dirty="0">
                <a:solidFill>
                  <a:srgbClr val="1D2129"/>
                </a:solidFill>
                <a:effectLst/>
                <a:latin typeface="PingFangSC-Regular"/>
              </a:rPr>
              <a:t>(p &lt; 0.05)</a:t>
            </a:r>
            <a:r>
              <a:rPr lang="zh-CN" altLang="en-US" b="0" i="0" dirty="0">
                <a:solidFill>
                  <a:srgbClr val="1D2129"/>
                </a:solidFill>
                <a:effectLst/>
                <a:latin typeface="PingFangSC-Regular"/>
              </a:rPr>
              <a:t>。对于符号</a:t>
            </a:r>
            <a:r>
              <a:rPr lang="en-US" altLang="zh-CN" b="0" i="0" dirty="0">
                <a:solidFill>
                  <a:srgbClr val="1D2129"/>
                </a:solidFill>
                <a:effectLst/>
                <a:latin typeface="PingFangSC-Regular"/>
              </a:rPr>
              <a:t> </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，年龄</a:t>
            </a:r>
            <a:r>
              <a:rPr lang="en-US" altLang="zh-CN" b="0" i="0" dirty="0">
                <a:solidFill>
                  <a:srgbClr val="1D2129"/>
                </a:solidFill>
                <a:effectLst/>
                <a:latin typeface="PingFangSC-Regular"/>
              </a:rPr>
              <a:t>&gt;60</a:t>
            </a:r>
            <a:r>
              <a:rPr lang="zh-CN" altLang="en-US" b="0" i="0" dirty="0">
                <a:solidFill>
                  <a:srgbClr val="1D2129"/>
                </a:solidFill>
                <a:effectLst/>
                <a:latin typeface="PingFangSC-Regular"/>
              </a:rPr>
              <a:t>岁组与</a:t>
            </a:r>
            <a:r>
              <a:rPr lang="en-US" altLang="zh-CN" b="0" i="0" dirty="0">
                <a:solidFill>
                  <a:srgbClr val="1D2129"/>
                </a:solidFill>
                <a:effectLst/>
                <a:latin typeface="PingFangSC-Regular"/>
              </a:rPr>
              <a:t>26-35</a:t>
            </a:r>
            <a:r>
              <a:rPr lang="zh-CN" altLang="en-US" b="0" i="0" dirty="0">
                <a:solidFill>
                  <a:srgbClr val="1D2129"/>
                </a:solidFill>
                <a:effectLst/>
                <a:latin typeface="PingFangSC-Regular"/>
              </a:rPr>
              <a:t>岁组的评分差异显著</a:t>
            </a:r>
            <a:r>
              <a:rPr lang="en-US" altLang="zh-CN" b="0" i="0" dirty="0">
                <a:solidFill>
                  <a:srgbClr val="1D2129"/>
                </a:solidFill>
                <a:effectLst/>
                <a:latin typeface="PingFangSC-Regular"/>
              </a:rPr>
              <a:t>(p &lt; 0.05)</a:t>
            </a:r>
            <a:r>
              <a:rPr lang="zh-CN" altLang="en-US" b="0" i="0" dirty="0">
                <a:solidFill>
                  <a:srgbClr val="1D2129"/>
                </a:solidFill>
                <a:effectLst/>
                <a:latin typeface="PingFangSC-Regular"/>
              </a:rPr>
              <a:t>。综上所述，</a:t>
            </a:r>
            <a:r>
              <a:rPr lang="en-US" altLang="zh-CN" b="0" i="0" dirty="0">
                <a:solidFill>
                  <a:srgbClr val="1D2129"/>
                </a:solidFill>
                <a:effectLst/>
                <a:latin typeface="PingFangSC-Regular"/>
              </a:rPr>
              <a:t>60</a:t>
            </a:r>
            <a:r>
              <a:rPr lang="zh-CN" altLang="en-US" b="0" i="0" dirty="0">
                <a:solidFill>
                  <a:srgbClr val="1D2129"/>
                </a:solidFill>
                <a:effectLst/>
                <a:latin typeface="PingFangSC-Regular"/>
              </a:rPr>
              <a:t>岁以上的老年人对文本型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、文本与符号型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和符号型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评价较高。</a:t>
            </a:r>
            <a:endParaRPr lang="zh-CN" altLang="en-US" dirty="0"/>
          </a:p>
        </p:txBody>
      </p:sp>
      <p:pic>
        <p:nvPicPr>
          <p:cNvPr id="5" name="图片 4">
            <a:extLst>
              <a:ext uri="{FF2B5EF4-FFF2-40B4-BE49-F238E27FC236}">
                <a16:creationId xmlns:a16="http://schemas.microsoft.com/office/drawing/2014/main" id="{A0871726-7A48-214A-58DB-6C859633EF6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46351" y="901848"/>
            <a:ext cx="4696070" cy="3339804"/>
          </a:xfrm>
          <a:prstGeom prst="rect">
            <a:avLst/>
          </a:prstGeom>
        </p:spPr>
      </p:pic>
      <p:sp>
        <p:nvSpPr>
          <p:cNvPr id="10" name="文本框 9">
            <a:extLst>
              <a:ext uri="{FF2B5EF4-FFF2-40B4-BE49-F238E27FC236}">
                <a16:creationId xmlns:a16="http://schemas.microsoft.com/office/drawing/2014/main" id="{66C0CFE1-DD35-FC20-5E4B-FE41775AA73A}"/>
              </a:ext>
            </a:extLst>
          </p:cNvPr>
          <p:cNvSpPr txBox="1"/>
          <p:nvPr/>
        </p:nvSpPr>
        <p:spPr>
          <a:xfrm>
            <a:off x="386721" y="4215243"/>
            <a:ext cx="4580020" cy="923330"/>
          </a:xfrm>
          <a:prstGeom prst="rect">
            <a:avLst/>
          </a:prstGeom>
          <a:noFill/>
        </p:spPr>
        <p:txBody>
          <a:bodyPr wrap="square">
            <a:spAutoFit/>
          </a:bodyPr>
          <a:lstStyle/>
          <a:p>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的等级分布：（</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）文本和符号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，以及（</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在不同年龄组中的分布，通过方框图呈现。</a:t>
            </a:r>
            <a:endParaRPr lang="zh-CN" altLang="en-US" dirty="0"/>
          </a:p>
        </p:txBody>
      </p:sp>
    </p:spTree>
    <p:extLst>
      <p:ext uri="{BB962C8B-B14F-4D97-AF65-F5344CB8AC3E}">
        <p14:creationId xmlns:p14="http://schemas.microsoft.com/office/powerpoint/2010/main" val="1673022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44116" y="2170465"/>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790187" y="2177328"/>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36326" y="2188572"/>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566192" y="2868270"/>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16689" y="2861463"/>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697565" y="3663657"/>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p>
        </p:txBody>
      </p:sp>
      <p:sp>
        <p:nvSpPr>
          <p:cNvPr id="57" name="TextBox 114"/>
          <p:cNvSpPr txBox="1"/>
          <p:nvPr/>
        </p:nvSpPr>
        <p:spPr>
          <a:xfrm>
            <a:off x="2872050" y="2483759"/>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研究现状</a:t>
            </a:r>
          </a:p>
        </p:txBody>
      </p:sp>
      <p:sp>
        <p:nvSpPr>
          <p:cNvPr id="60" name="TextBox 117"/>
          <p:cNvSpPr txBox="1"/>
          <p:nvPr/>
        </p:nvSpPr>
        <p:spPr>
          <a:xfrm>
            <a:off x="4152087" y="3696643"/>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5318154" y="223753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597135" y="3696640"/>
            <a:ext cx="1312066"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思考与总结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4" name="图片 3">
            <a:extLst>
              <a:ext uri="{FF2B5EF4-FFF2-40B4-BE49-F238E27FC236}">
                <a16:creationId xmlns:a16="http://schemas.microsoft.com/office/drawing/2014/main" id="{161B3310-D1DB-2AF8-3FA5-2D32A3398407}"/>
              </a:ext>
            </a:extLst>
          </p:cNvPr>
          <p:cNvPicPr>
            <a:picLocks noChangeAspect="1"/>
          </p:cNvPicPr>
          <p:nvPr/>
        </p:nvPicPr>
        <p:blipFill>
          <a:blip r:embed="rId4"/>
          <a:stretch>
            <a:fillRect/>
          </a:stretch>
        </p:blipFill>
        <p:spPr>
          <a:xfrm>
            <a:off x="1494082" y="1221660"/>
            <a:ext cx="6111770" cy="2171888"/>
          </a:xfrm>
          <a:prstGeom prst="rect">
            <a:avLst/>
          </a:prstGeom>
        </p:spPr>
      </p:pic>
      <p:sp>
        <p:nvSpPr>
          <p:cNvPr id="6" name="文本框 5">
            <a:extLst>
              <a:ext uri="{FF2B5EF4-FFF2-40B4-BE49-F238E27FC236}">
                <a16:creationId xmlns:a16="http://schemas.microsoft.com/office/drawing/2014/main" id="{9147252D-5566-A854-FF09-2AD7631067CB}"/>
              </a:ext>
            </a:extLst>
          </p:cNvPr>
          <p:cNvSpPr txBox="1"/>
          <p:nvPr/>
        </p:nvSpPr>
        <p:spPr>
          <a:xfrm>
            <a:off x="481794" y="3606819"/>
            <a:ext cx="8180411" cy="646331"/>
          </a:xfrm>
          <a:prstGeom prst="rect">
            <a:avLst/>
          </a:prstGeom>
          <a:noFill/>
        </p:spPr>
        <p:txBody>
          <a:bodyPr wrap="square">
            <a:spAutoFit/>
          </a:bodyPr>
          <a:lstStyle/>
          <a:p>
            <a:r>
              <a:rPr lang="zh-CN" altLang="en-US" b="0" i="0" dirty="0">
                <a:solidFill>
                  <a:srgbClr val="1D2129"/>
                </a:solidFill>
                <a:effectLst/>
                <a:latin typeface="PingFangSC-Regular"/>
              </a:rPr>
              <a:t>         上图显示了驾驶执照和评估分数之间的关系。它表明，没有驾驶执照的人显然更喜欢带有文本</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以及带有文本和符号的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316865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5" name="图片 4">
            <a:extLst>
              <a:ext uri="{FF2B5EF4-FFF2-40B4-BE49-F238E27FC236}">
                <a16:creationId xmlns:a16="http://schemas.microsoft.com/office/drawing/2014/main" id="{7CDDBF69-0731-C9FA-7FD8-19B35070BB41}"/>
              </a:ext>
            </a:extLst>
          </p:cNvPr>
          <p:cNvPicPr>
            <a:picLocks noChangeAspect="1"/>
          </p:cNvPicPr>
          <p:nvPr/>
        </p:nvPicPr>
        <p:blipFill>
          <a:blip r:embed="rId4"/>
          <a:stretch>
            <a:fillRect/>
          </a:stretch>
        </p:blipFill>
        <p:spPr>
          <a:xfrm>
            <a:off x="2359591" y="712031"/>
            <a:ext cx="4424818" cy="3316035"/>
          </a:xfrm>
          <a:prstGeom prst="rect">
            <a:avLst/>
          </a:prstGeom>
        </p:spPr>
      </p:pic>
      <p:sp>
        <p:nvSpPr>
          <p:cNvPr id="8" name="文本框 7">
            <a:extLst>
              <a:ext uri="{FF2B5EF4-FFF2-40B4-BE49-F238E27FC236}">
                <a16:creationId xmlns:a16="http://schemas.microsoft.com/office/drawing/2014/main" id="{5F3C1C49-37E5-6DD5-1052-B5FC698BE7D2}"/>
              </a:ext>
            </a:extLst>
          </p:cNvPr>
          <p:cNvSpPr txBox="1"/>
          <p:nvPr/>
        </p:nvSpPr>
        <p:spPr>
          <a:xfrm>
            <a:off x="1871820" y="4101852"/>
            <a:ext cx="5811353" cy="923330"/>
          </a:xfrm>
          <a:prstGeom prst="rect">
            <a:avLst/>
          </a:prstGeom>
          <a:noFill/>
        </p:spPr>
        <p:txBody>
          <a:bodyPr wrap="square">
            <a:spAutoFit/>
          </a:bodyPr>
          <a:lstStyle/>
          <a:p>
            <a:r>
              <a:rPr lang="zh-CN" altLang="en-US" dirty="0">
                <a:solidFill>
                  <a:srgbClr val="1D2129"/>
                </a:solidFill>
                <a:latin typeface="PingFangSC-Regular"/>
              </a:rPr>
              <a:t>上图</a:t>
            </a:r>
            <a:r>
              <a:rPr lang="zh-CN" altLang="en-US" b="0" i="0" dirty="0">
                <a:solidFill>
                  <a:srgbClr val="1D2129"/>
                </a:solidFill>
                <a:effectLst/>
                <a:latin typeface="PingFangSC-Regular"/>
              </a:rPr>
              <a:t>显示了具有不同交通规则熟悉程度的组的排名。</a:t>
            </a:r>
            <a:endParaRPr lang="en-US" altLang="zh-CN" b="0" i="0" dirty="0">
              <a:solidFill>
                <a:srgbClr val="1D2129"/>
              </a:solidFill>
              <a:effectLst/>
              <a:latin typeface="PingFangSC-Regular"/>
            </a:endParaRPr>
          </a:p>
          <a:p>
            <a:r>
              <a:rPr lang="zh-CN" altLang="en-US" dirty="0">
                <a:solidFill>
                  <a:srgbClr val="1D2129"/>
                </a:solidFill>
                <a:latin typeface="PingFangSC-Regular"/>
              </a:rPr>
              <a:t>（</a:t>
            </a:r>
            <a:r>
              <a:rPr lang="en-US" altLang="zh-CN" dirty="0">
                <a:solidFill>
                  <a:srgbClr val="1D2129"/>
                </a:solidFill>
                <a:latin typeface="PingFangSC-Regular"/>
              </a:rPr>
              <a:t>a</a:t>
            </a:r>
            <a:r>
              <a:rPr lang="zh-CN" altLang="en-US" dirty="0">
                <a:solidFill>
                  <a:srgbClr val="1D2129"/>
                </a:solidFill>
                <a:latin typeface="PingFangSC-Regular"/>
              </a:rPr>
              <a:t>）文本</a:t>
            </a:r>
            <a:r>
              <a:rPr lang="en-US" altLang="zh-CN" dirty="0" err="1">
                <a:solidFill>
                  <a:srgbClr val="1D2129"/>
                </a:solidFill>
                <a:latin typeface="PingFangSC-Regular"/>
              </a:rPr>
              <a:t>eHMI</a:t>
            </a:r>
            <a:r>
              <a:rPr lang="en-US" altLang="zh-CN" dirty="0">
                <a:solidFill>
                  <a:srgbClr val="1D2129"/>
                </a:solidFill>
                <a:latin typeface="PingFangSC-Regular"/>
              </a:rPr>
              <a:t> </a:t>
            </a:r>
            <a:r>
              <a:rPr lang="zh-CN" altLang="en-US" dirty="0">
                <a:solidFill>
                  <a:srgbClr val="1D2129"/>
                </a:solidFill>
                <a:latin typeface="PingFangSC-Regular"/>
              </a:rPr>
              <a:t>（</a:t>
            </a:r>
            <a:r>
              <a:rPr lang="en-US" altLang="zh-CN" dirty="0">
                <a:solidFill>
                  <a:srgbClr val="1D2129"/>
                </a:solidFill>
                <a:latin typeface="PingFangSC-Regular"/>
              </a:rPr>
              <a:t>b</a:t>
            </a:r>
            <a:r>
              <a:rPr lang="zh-CN" altLang="en-US" dirty="0">
                <a:solidFill>
                  <a:srgbClr val="1D2129"/>
                </a:solidFill>
                <a:latin typeface="PingFangSC-Regular"/>
              </a:rPr>
              <a:t>）箭头</a:t>
            </a:r>
            <a:r>
              <a:rPr lang="en-US" altLang="zh-CN" dirty="0" err="1">
                <a:solidFill>
                  <a:srgbClr val="1D2129"/>
                </a:solidFill>
                <a:latin typeface="PingFangSC-Regular"/>
              </a:rPr>
              <a:t>eHMI</a:t>
            </a:r>
            <a:r>
              <a:rPr lang="en-US" altLang="zh-CN" dirty="0">
                <a:solidFill>
                  <a:srgbClr val="1D2129"/>
                </a:solidFill>
                <a:latin typeface="PingFangSC-Regular"/>
              </a:rPr>
              <a:t> </a:t>
            </a:r>
            <a:r>
              <a:rPr lang="zh-CN" altLang="en-US" dirty="0">
                <a:solidFill>
                  <a:srgbClr val="1D2129"/>
                </a:solidFill>
                <a:latin typeface="PingFangSC-Regular"/>
              </a:rPr>
              <a:t>（</a:t>
            </a:r>
            <a:r>
              <a:rPr lang="en-US" altLang="zh-CN" dirty="0">
                <a:solidFill>
                  <a:srgbClr val="1D2129"/>
                </a:solidFill>
                <a:latin typeface="PingFangSC-Regular"/>
              </a:rPr>
              <a:t>c</a:t>
            </a:r>
            <a:r>
              <a:rPr lang="zh-CN" altLang="en-US" dirty="0">
                <a:solidFill>
                  <a:srgbClr val="1D2129"/>
                </a:solidFill>
                <a:latin typeface="PingFangSC-Regular"/>
              </a:rPr>
              <a:t>）√与</a:t>
            </a:r>
            <a:r>
              <a:rPr lang="en-US" altLang="zh-CN" dirty="0">
                <a:solidFill>
                  <a:srgbClr val="1D2129"/>
                </a:solidFill>
                <a:latin typeface="PingFangSC-Regular"/>
              </a:rPr>
              <a:t>×</a:t>
            </a:r>
            <a:r>
              <a:rPr lang="en-US" altLang="zh-CN" dirty="0" err="1">
                <a:solidFill>
                  <a:srgbClr val="1D2129"/>
                </a:solidFill>
                <a:latin typeface="PingFangSC-Regular"/>
              </a:rPr>
              <a:t>eHMI</a:t>
            </a:r>
            <a:r>
              <a:rPr lang="en-US" altLang="zh-CN" dirty="0">
                <a:solidFill>
                  <a:srgbClr val="1D2129"/>
                </a:solidFill>
                <a:latin typeface="PingFangSC-Regular"/>
              </a:rPr>
              <a:t> </a:t>
            </a:r>
            <a:r>
              <a:rPr lang="zh-CN" altLang="en-US" dirty="0">
                <a:solidFill>
                  <a:srgbClr val="1D2129"/>
                </a:solidFill>
                <a:latin typeface="PingFangSC-Regular"/>
              </a:rPr>
              <a:t>（</a:t>
            </a:r>
            <a:r>
              <a:rPr lang="en-US" altLang="zh-CN" dirty="0">
                <a:solidFill>
                  <a:srgbClr val="1D2129"/>
                </a:solidFill>
                <a:latin typeface="PingFangSC-Regular"/>
              </a:rPr>
              <a:t>d</a:t>
            </a:r>
            <a:r>
              <a:rPr lang="zh-CN" altLang="en-US" dirty="0">
                <a:solidFill>
                  <a:srgbClr val="1D2129"/>
                </a:solidFill>
                <a:latin typeface="PingFangSC-Regular"/>
              </a:rPr>
              <a:t>）交通信号灯</a:t>
            </a:r>
            <a:r>
              <a:rPr lang="en-US" altLang="zh-CN" dirty="0" err="1">
                <a:solidFill>
                  <a:srgbClr val="1D2129"/>
                </a:solidFill>
                <a:latin typeface="PingFangSC-Regular"/>
              </a:rPr>
              <a:t>eHMI</a:t>
            </a:r>
            <a:endParaRPr lang="zh-CN" altLang="en-US" dirty="0"/>
          </a:p>
        </p:txBody>
      </p:sp>
    </p:spTree>
    <p:extLst>
      <p:ext uri="{BB962C8B-B14F-4D97-AF65-F5344CB8AC3E}">
        <p14:creationId xmlns:p14="http://schemas.microsoft.com/office/powerpoint/2010/main" val="54897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6" name="图片 5">
            <a:extLst>
              <a:ext uri="{FF2B5EF4-FFF2-40B4-BE49-F238E27FC236}">
                <a16:creationId xmlns:a16="http://schemas.microsoft.com/office/drawing/2014/main" id="{639B81FA-3301-BA80-50CD-EC7B9B46343A}"/>
              </a:ext>
            </a:extLst>
          </p:cNvPr>
          <p:cNvPicPr>
            <a:picLocks noChangeAspect="1"/>
          </p:cNvPicPr>
          <p:nvPr/>
        </p:nvPicPr>
        <p:blipFill>
          <a:blip r:embed="rId4"/>
          <a:stretch>
            <a:fillRect/>
          </a:stretch>
        </p:blipFill>
        <p:spPr>
          <a:xfrm>
            <a:off x="1702821" y="951642"/>
            <a:ext cx="5738357" cy="1760373"/>
          </a:xfrm>
          <a:prstGeom prst="rect">
            <a:avLst/>
          </a:prstGeom>
        </p:spPr>
      </p:pic>
      <p:sp>
        <p:nvSpPr>
          <p:cNvPr id="10" name="文本框 9">
            <a:extLst>
              <a:ext uri="{FF2B5EF4-FFF2-40B4-BE49-F238E27FC236}">
                <a16:creationId xmlns:a16="http://schemas.microsoft.com/office/drawing/2014/main" id="{F6789EF6-72F3-FC17-5D55-B1A22A3F2838}"/>
              </a:ext>
            </a:extLst>
          </p:cNvPr>
          <p:cNvSpPr txBox="1"/>
          <p:nvPr/>
        </p:nvSpPr>
        <p:spPr>
          <a:xfrm>
            <a:off x="251711" y="2956437"/>
            <a:ext cx="8640575" cy="1200329"/>
          </a:xfrm>
          <a:prstGeom prst="rect">
            <a:avLst/>
          </a:prstGeom>
          <a:noFill/>
        </p:spPr>
        <p:txBody>
          <a:bodyPr wrap="square">
            <a:spAutoFit/>
          </a:bodyPr>
          <a:lstStyle/>
          <a:p>
            <a:r>
              <a:rPr lang="zh-CN" altLang="en-US" b="0" i="0" dirty="0">
                <a:solidFill>
                  <a:srgbClr val="1D2129"/>
                </a:solidFill>
                <a:effectLst/>
                <a:latin typeface="PingFangSC-Regular"/>
              </a:rPr>
              <a:t>         该图显示了行人在作出过街决定时的考虑因素。</a:t>
            </a:r>
            <a:r>
              <a:rPr lang="en-US" altLang="zh-CN" b="0" i="0" dirty="0">
                <a:solidFill>
                  <a:srgbClr val="1D2129"/>
                </a:solidFill>
                <a:effectLst/>
                <a:latin typeface="PingFangSC-Regular"/>
              </a:rPr>
              <a:t>85.89%</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N=73</a:t>
            </a:r>
            <a:r>
              <a:rPr lang="zh-CN" altLang="en-US" b="0" i="0" dirty="0">
                <a:solidFill>
                  <a:srgbClr val="1D2129"/>
                </a:solidFill>
                <a:effectLst/>
                <a:latin typeface="PingFangSC-Regular"/>
              </a:rPr>
              <a:t>）的参与者认为</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的速度更为重要。</a:t>
            </a:r>
            <a:r>
              <a:rPr lang="en-US" altLang="zh-CN" b="0" i="0" dirty="0">
                <a:solidFill>
                  <a:srgbClr val="1D2129"/>
                </a:solidFill>
                <a:effectLst/>
                <a:latin typeface="PingFangSC-Regular"/>
              </a:rPr>
              <a:t>65.9%</a:t>
            </a:r>
            <a:r>
              <a:rPr lang="zh-CN" altLang="en-US" b="0" i="0" dirty="0">
                <a:solidFill>
                  <a:srgbClr val="1D2129"/>
                </a:solidFill>
                <a:effectLst/>
                <a:latin typeface="PingFangSC-Regular"/>
              </a:rPr>
              <a:t>的人（</a:t>
            </a:r>
            <a:r>
              <a:rPr lang="en-US" altLang="zh-CN" b="0" i="0" dirty="0" err="1">
                <a:solidFill>
                  <a:srgbClr val="1D2129"/>
                </a:solidFill>
                <a:effectLst/>
                <a:latin typeface="PingFangSC-Regular"/>
              </a:rPr>
              <a:t>NFemale</a:t>
            </a:r>
            <a:r>
              <a:rPr lang="en-US" altLang="zh-CN" b="0" i="0" dirty="0">
                <a:solidFill>
                  <a:srgbClr val="1D2129"/>
                </a:solidFill>
                <a:effectLst/>
                <a:latin typeface="PingFangSC-Regular"/>
              </a:rPr>
              <a:t>=30</a:t>
            </a:r>
            <a:r>
              <a:rPr lang="zh-CN" altLang="en-US" b="0" i="0" dirty="0">
                <a:solidFill>
                  <a:srgbClr val="1D2129"/>
                </a:solidFill>
                <a:effectLst/>
                <a:latin typeface="PingFangSC-Regular"/>
              </a:rPr>
              <a:t>，</a:t>
            </a:r>
            <a:r>
              <a:rPr lang="en-US" altLang="zh-CN" b="0" i="0" dirty="0" err="1">
                <a:solidFill>
                  <a:srgbClr val="1D2129"/>
                </a:solidFill>
                <a:effectLst/>
                <a:latin typeface="PingFangSC-Regular"/>
              </a:rPr>
              <a:t>NMale</a:t>
            </a:r>
            <a:r>
              <a:rPr lang="en-US" altLang="zh-CN" b="0" i="0" dirty="0">
                <a:solidFill>
                  <a:srgbClr val="1D2129"/>
                </a:solidFill>
                <a:effectLst/>
                <a:latin typeface="PingFangSC-Regular"/>
              </a:rPr>
              <a:t>=26</a:t>
            </a:r>
            <a:r>
              <a:rPr lang="zh-CN" altLang="en-US" b="0" i="0" dirty="0">
                <a:solidFill>
                  <a:srgbClr val="1D2129"/>
                </a:solidFill>
                <a:effectLst/>
                <a:latin typeface="PingFangSC-Regular"/>
              </a:rPr>
              <a:t>）倾向于通过明确的沟通来接收信息，如驾驶员的手势和语言。其次是车辆灯光（</a:t>
            </a:r>
            <a:r>
              <a:rPr lang="en-US" altLang="zh-CN" b="0" i="0" dirty="0">
                <a:solidFill>
                  <a:srgbClr val="1D2129"/>
                </a:solidFill>
                <a:effectLst/>
                <a:latin typeface="PingFangSC-Regular"/>
              </a:rPr>
              <a:t>45.9%</a:t>
            </a:r>
            <a:r>
              <a:rPr lang="zh-CN" altLang="en-US" b="0" i="0" dirty="0">
                <a:solidFill>
                  <a:srgbClr val="1D2129"/>
                </a:solidFill>
                <a:effectLst/>
                <a:latin typeface="PingFangSC-Regular"/>
              </a:rPr>
              <a:t>，</a:t>
            </a:r>
            <a:r>
              <a:rPr lang="en-US" altLang="zh-CN" b="0" i="0" dirty="0" err="1">
                <a:solidFill>
                  <a:srgbClr val="1D2129"/>
                </a:solidFill>
                <a:effectLst/>
                <a:latin typeface="PingFangSC-Regular"/>
              </a:rPr>
              <a:t>NFemale</a:t>
            </a:r>
            <a:r>
              <a:rPr lang="en-US" altLang="zh-CN" b="0" i="0" dirty="0">
                <a:solidFill>
                  <a:srgbClr val="1D2129"/>
                </a:solidFill>
                <a:effectLst/>
                <a:latin typeface="PingFangSC-Regular"/>
              </a:rPr>
              <a:t>=17</a:t>
            </a:r>
            <a:r>
              <a:rPr lang="zh-CN" altLang="en-US" b="0" i="0" dirty="0">
                <a:solidFill>
                  <a:srgbClr val="1D2129"/>
                </a:solidFill>
                <a:effectLst/>
                <a:latin typeface="PingFangSC-Regular"/>
              </a:rPr>
              <a:t>，</a:t>
            </a:r>
            <a:r>
              <a:rPr lang="en-US" altLang="zh-CN" b="0" i="0" dirty="0" err="1">
                <a:solidFill>
                  <a:srgbClr val="1D2129"/>
                </a:solidFill>
                <a:effectLst/>
                <a:latin typeface="PingFangSC-Regular"/>
              </a:rPr>
              <a:t>NMale</a:t>
            </a:r>
            <a:r>
              <a:rPr lang="en-US" altLang="zh-CN" b="0" i="0" dirty="0">
                <a:solidFill>
                  <a:srgbClr val="1D2129"/>
                </a:solidFill>
                <a:effectLst/>
                <a:latin typeface="PingFangSC-Regular"/>
              </a:rPr>
              <a:t>=22</a:t>
            </a:r>
            <a:r>
              <a:rPr lang="zh-CN" altLang="en-US" b="0" i="0" dirty="0">
                <a:solidFill>
                  <a:srgbClr val="1D2129"/>
                </a:solidFill>
                <a:effectLst/>
                <a:latin typeface="PingFangSC-Regular"/>
              </a:rPr>
              <a:t>）和声音（</a:t>
            </a:r>
            <a:r>
              <a:rPr lang="en-US" altLang="zh-CN" b="0" i="0" dirty="0">
                <a:solidFill>
                  <a:srgbClr val="1D2129"/>
                </a:solidFill>
                <a:effectLst/>
                <a:latin typeface="PingFangSC-Regular"/>
              </a:rPr>
              <a:t>21.2%</a:t>
            </a:r>
            <a:r>
              <a:rPr lang="zh-CN" altLang="en-US" b="0" i="0" dirty="0">
                <a:solidFill>
                  <a:srgbClr val="1D2129"/>
                </a:solidFill>
                <a:effectLst/>
                <a:latin typeface="PingFangSC-Regular"/>
              </a:rPr>
              <a:t>，</a:t>
            </a:r>
            <a:r>
              <a:rPr lang="en-US" altLang="zh-CN" b="0" i="0" dirty="0" err="1">
                <a:solidFill>
                  <a:srgbClr val="1D2129"/>
                </a:solidFill>
                <a:effectLst/>
                <a:latin typeface="PingFangSC-Regular"/>
              </a:rPr>
              <a:t>NFemale</a:t>
            </a:r>
            <a:r>
              <a:rPr lang="en-US" altLang="zh-CN" b="0" i="0" dirty="0">
                <a:solidFill>
                  <a:srgbClr val="1D2129"/>
                </a:solidFill>
                <a:effectLst/>
                <a:latin typeface="PingFangSC-Regular"/>
              </a:rPr>
              <a:t>=10</a:t>
            </a:r>
            <a:r>
              <a:rPr lang="zh-CN" altLang="en-US" b="0" i="0" dirty="0">
                <a:solidFill>
                  <a:srgbClr val="1D2129"/>
                </a:solidFill>
                <a:effectLst/>
                <a:latin typeface="PingFangSC-Regular"/>
              </a:rPr>
              <a:t>，</a:t>
            </a:r>
            <a:r>
              <a:rPr lang="en-US" altLang="zh-CN" b="0" i="0" dirty="0" err="1">
                <a:solidFill>
                  <a:srgbClr val="1D2129"/>
                </a:solidFill>
                <a:effectLst/>
                <a:latin typeface="PingFangSC-Regular"/>
              </a:rPr>
              <a:t>NMale</a:t>
            </a:r>
            <a:r>
              <a:rPr lang="en-US" altLang="zh-CN" b="0" i="0" dirty="0">
                <a:solidFill>
                  <a:srgbClr val="1D2129"/>
                </a:solidFill>
                <a:effectLst/>
                <a:latin typeface="PingFangSC-Regular"/>
              </a:rPr>
              <a:t>=8</a:t>
            </a:r>
            <a:r>
              <a:rPr lang="zh-CN" altLang="en-US"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119099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4" name="图片 3">
            <a:extLst>
              <a:ext uri="{FF2B5EF4-FFF2-40B4-BE49-F238E27FC236}">
                <a16:creationId xmlns:a16="http://schemas.microsoft.com/office/drawing/2014/main" id="{2F410817-9CD3-2125-46AD-63F39AF097A2}"/>
              </a:ext>
            </a:extLst>
          </p:cNvPr>
          <p:cNvPicPr>
            <a:picLocks noChangeAspect="1"/>
          </p:cNvPicPr>
          <p:nvPr/>
        </p:nvPicPr>
        <p:blipFill>
          <a:blip r:embed="rId4"/>
          <a:stretch>
            <a:fillRect/>
          </a:stretch>
        </p:blipFill>
        <p:spPr>
          <a:xfrm>
            <a:off x="1382246" y="933308"/>
            <a:ext cx="6416596" cy="3276884"/>
          </a:xfrm>
          <a:prstGeom prst="rect">
            <a:avLst/>
          </a:prstGeom>
        </p:spPr>
      </p:pic>
      <p:sp>
        <p:nvSpPr>
          <p:cNvPr id="9" name="文本框 8">
            <a:extLst>
              <a:ext uri="{FF2B5EF4-FFF2-40B4-BE49-F238E27FC236}">
                <a16:creationId xmlns:a16="http://schemas.microsoft.com/office/drawing/2014/main" id="{581EAC99-7593-9B85-EDF2-16E6D5A65F12}"/>
              </a:ext>
            </a:extLst>
          </p:cNvPr>
          <p:cNvSpPr txBox="1"/>
          <p:nvPr/>
        </p:nvSpPr>
        <p:spPr>
          <a:xfrm>
            <a:off x="2144462" y="4384497"/>
            <a:ext cx="4892163" cy="369332"/>
          </a:xfrm>
          <a:prstGeom prst="rect">
            <a:avLst/>
          </a:prstGeom>
          <a:noFill/>
        </p:spPr>
        <p:txBody>
          <a:bodyPr wrap="square">
            <a:spAutoFit/>
          </a:bodyPr>
          <a:lstStyle/>
          <a:p>
            <a:r>
              <a:rPr lang="zh-CN" altLang="en-US" b="0" i="0" dirty="0">
                <a:solidFill>
                  <a:srgbClr val="1D2129"/>
                </a:solidFill>
                <a:effectLst/>
                <a:latin typeface="PingFangSC-Regular"/>
              </a:rPr>
              <a:t>自动驾驶汽车与行人首选交互方式的词频统计</a:t>
            </a:r>
            <a:endParaRPr lang="zh-CN" altLang="en-US" dirty="0"/>
          </a:p>
        </p:txBody>
      </p:sp>
    </p:spTree>
    <p:extLst>
      <p:ext uri="{BB962C8B-B14F-4D97-AF65-F5344CB8AC3E}">
        <p14:creationId xmlns:p14="http://schemas.microsoft.com/office/powerpoint/2010/main" val="108196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4" name="图片 3">
            <a:extLst>
              <a:ext uri="{FF2B5EF4-FFF2-40B4-BE49-F238E27FC236}">
                <a16:creationId xmlns:a16="http://schemas.microsoft.com/office/drawing/2014/main" id="{2F410817-9CD3-2125-46AD-63F39AF097A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14803" y="933308"/>
            <a:ext cx="4751481" cy="3276884"/>
          </a:xfrm>
          <a:prstGeom prst="rect">
            <a:avLst/>
          </a:prstGeom>
        </p:spPr>
      </p:pic>
      <p:sp>
        <p:nvSpPr>
          <p:cNvPr id="9" name="文本框 8">
            <a:extLst>
              <a:ext uri="{FF2B5EF4-FFF2-40B4-BE49-F238E27FC236}">
                <a16:creationId xmlns:a16="http://schemas.microsoft.com/office/drawing/2014/main" id="{581EAC99-7593-9B85-EDF2-16E6D5A65F12}"/>
              </a:ext>
            </a:extLst>
          </p:cNvPr>
          <p:cNvSpPr txBox="1"/>
          <p:nvPr/>
        </p:nvSpPr>
        <p:spPr>
          <a:xfrm>
            <a:off x="3131904" y="4371870"/>
            <a:ext cx="3552613" cy="369332"/>
          </a:xfrm>
          <a:prstGeom prst="rect">
            <a:avLst/>
          </a:prstGeom>
          <a:noFill/>
        </p:spPr>
        <p:txBody>
          <a:bodyPr wrap="square">
            <a:spAutoFit/>
          </a:bodyPr>
          <a:lstStyle/>
          <a:p>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可接受设计要素的词频统计</a:t>
            </a:r>
            <a:endParaRPr lang="zh-CN" altLang="en-US" dirty="0"/>
          </a:p>
        </p:txBody>
      </p:sp>
    </p:spTree>
    <p:extLst>
      <p:ext uri="{BB962C8B-B14F-4D97-AF65-F5344CB8AC3E}">
        <p14:creationId xmlns:p14="http://schemas.microsoft.com/office/powerpoint/2010/main" val="2541477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D0DEBDCC-2B71-671D-E3BB-6BB03AB6FFF0}"/>
              </a:ext>
            </a:extLst>
          </p:cNvPr>
          <p:cNvSpPr txBox="1"/>
          <p:nvPr/>
        </p:nvSpPr>
        <p:spPr>
          <a:xfrm>
            <a:off x="508155" y="1140589"/>
            <a:ext cx="8163446" cy="2862322"/>
          </a:xfrm>
          <a:prstGeom prst="rect">
            <a:avLst/>
          </a:prstGeom>
          <a:noFill/>
        </p:spPr>
        <p:txBody>
          <a:bodyPr wrap="square">
            <a:spAutoFit/>
          </a:bodyPr>
          <a:lstStyle/>
          <a:p>
            <a:r>
              <a:rPr lang="zh-CN" altLang="en-US" b="0" i="0" dirty="0">
                <a:solidFill>
                  <a:srgbClr val="1D2129"/>
                </a:solidFill>
                <a:effectLst/>
                <a:latin typeface="PingFangSC-Regular"/>
              </a:rPr>
              <a:t>         本研究旨在探讨六套</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原型之间的差异，这有助于未来设计</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的标准化叙述。文本</a:t>
            </a:r>
            <a:r>
              <a:rPr lang="en-US" altLang="zh-CN" b="0" i="0" dirty="0" err="1">
                <a:solidFill>
                  <a:srgbClr val="1D2129"/>
                </a:solidFill>
                <a:effectLst/>
                <a:latin typeface="PingFangSC-Regular"/>
              </a:rPr>
              <a:t>eHMI</a:t>
            </a:r>
            <a:r>
              <a:rPr lang="zh-CN" altLang="en-US" dirty="0">
                <a:solidFill>
                  <a:srgbClr val="1D2129"/>
                </a:solidFill>
                <a:latin typeface="PingFangSC-Regular"/>
              </a:rPr>
              <a:t>、</a:t>
            </a:r>
            <a:r>
              <a:rPr lang="zh-CN" altLang="en-US" b="0" i="0" dirty="0">
                <a:solidFill>
                  <a:srgbClr val="1D2129"/>
                </a:solidFill>
                <a:effectLst/>
                <a:latin typeface="PingFangSC-Regular"/>
              </a:rPr>
              <a:t>文本和符号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是最容易接受的设计。文本型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、文本符号型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和符号型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对老年行人的传递比对年轻行人的传递更清晰。此外，文本型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和文本符号型</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对不熟悉交通规则的行人更友好。文本</a:t>
            </a:r>
            <a:r>
              <a:rPr lang="en-US" altLang="zh-CN" b="0" i="0" dirty="0" err="1">
                <a:solidFill>
                  <a:srgbClr val="1D2129"/>
                </a:solidFill>
                <a:effectLst/>
                <a:latin typeface="PingFangSC-Regular"/>
              </a:rPr>
              <a:t>eHMIs</a:t>
            </a:r>
            <a:r>
              <a:rPr lang="zh-CN" altLang="en-US" dirty="0">
                <a:solidFill>
                  <a:srgbClr val="1D2129"/>
                </a:solidFill>
                <a:latin typeface="PingFangSC-Regular"/>
              </a:rPr>
              <a:t>可以</a:t>
            </a:r>
            <a:r>
              <a:rPr lang="zh-CN" altLang="en-US" b="0" i="0" dirty="0">
                <a:solidFill>
                  <a:srgbClr val="1D2129"/>
                </a:solidFill>
                <a:effectLst/>
                <a:latin typeface="PingFangSC-Regular"/>
              </a:rPr>
              <a:t>直接信息，似乎不需要明确的学习。符号</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的学习成本也很小，而符号</a:t>
            </a:r>
            <a:r>
              <a:rPr lang="en-US" altLang="zh-CN" dirty="0" err="1">
                <a:solidFill>
                  <a:srgbClr val="1D2129"/>
                </a:solidFill>
                <a:latin typeface="PingFangSC-Regular"/>
              </a:rPr>
              <a:t>eHMI</a:t>
            </a:r>
            <a:r>
              <a:rPr lang="zh-CN" altLang="en-US" b="0" i="0" dirty="0">
                <a:solidFill>
                  <a:srgbClr val="1D2129"/>
                </a:solidFill>
                <a:effectLst/>
                <a:latin typeface="PingFangSC-Regular"/>
              </a:rPr>
              <a:t>的学习成本来源于行人的交通灯。另一项研究指出，学习成本越小，行人理解的认知加工时间越短，然而，箭头、叉号和交通灯</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被认为没有提供明确的指示。参与者需要更多的时间来确定</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是从自我中心的角度还是从非中心的视觉角度设计的。如果参与者的判断与设计者的目的不一致，可能会发生事故。</a:t>
            </a:r>
            <a:endParaRPr lang="zh-CN" altLang="en-US" dirty="0"/>
          </a:p>
        </p:txBody>
      </p:sp>
    </p:spTree>
    <p:extLst>
      <p:ext uri="{BB962C8B-B14F-4D97-AF65-F5344CB8AC3E}">
        <p14:creationId xmlns:p14="http://schemas.microsoft.com/office/powerpoint/2010/main" val="4120473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D0DEBDCC-2B71-671D-E3BB-6BB03AB6FFF0}"/>
              </a:ext>
            </a:extLst>
          </p:cNvPr>
          <p:cNvSpPr txBox="1"/>
          <p:nvPr/>
        </p:nvSpPr>
        <p:spPr>
          <a:xfrm>
            <a:off x="507304" y="1556087"/>
            <a:ext cx="8163446" cy="2031325"/>
          </a:xfrm>
          <a:prstGeom prst="rect">
            <a:avLst/>
          </a:prstGeom>
          <a:noFill/>
        </p:spPr>
        <p:txBody>
          <a:bodyPr wrap="square">
            <a:spAutoFit/>
          </a:bodyPr>
          <a:lstStyle/>
          <a:p>
            <a:r>
              <a:rPr lang="zh-CN" altLang="en-US" b="0" i="0" dirty="0">
                <a:solidFill>
                  <a:srgbClr val="1D2129"/>
                </a:solidFill>
                <a:effectLst/>
                <a:latin typeface="PingFangSC-Regular"/>
              </a:rPr>
              <a:t>         约</a:t>
            </a:r>
            <a:r>
              <a:rPr lang="en-US" altLang="zh-CN" b="0" i="0" dirty="0">
                <a:solidFill>
                  <a:srgbClr val="1D2129"/>
                </a:solidFill>
                <a:effectLst/>
                <a:latin typeface="PingFangSC-Regular"/>
              </a:rPr>
              <a:t>65.9%</a:t>
            </a:r>
            <a:r>
              <a:rPr lang="zh-CN" altLang="en-US" b="0" i="0" dirty="0">
                <a:solidFill>
                  <a:srgbClr val="1D2129"/>
                </a:solidFill>
                <a:effectLst/>
                <a:latin typeface="PingFangSC-Regular"/>
              </a:rPr>
              <a:t>的行人认为</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将成为自动驾驶汽车和弱势道路使用者互动系统的一部分。自动驾驶汽车的速度信息可以被添加到未来的</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中，因为</a:t>
            </a:r>
            <a:r>
              <a:rPr lang="en-US" altLang="zh-CN" b="0" i="0" dirty="0">
                <a:solidFill>
                  <a:srgbClr val="1D2129"/>
                </a:solidFill>
                <a:effectLst/>
                <a:latin typeface="PingFangSC-Regular"/>
              </a:rPr>
              <a:t>85.89%</a:t>
            </a:r>
            <a:r>
              <a:rPr lang="zh-CN" altLang="en-US" b="0" i="0" dirty="0">
                <a:solidFill>
                  <a:srgbClr val="1D2129"/>
                </a:solidFill>
                <a:effectLst/>
                <a:latin typeface="PingFangSC-Regular"/>
              </a:rPr>
              <a:t>的行人过马路决策受到自动驾驶汽车速度的影响。结果表明，在未来的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上显示</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的速度是可能的。音频是一种广为接受的互动模式。光和触觉</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也被认为是有效的模式。对于设计良好的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，建议使用绿色文本颜色，如“行人优先”，以表示让步的意图。交通灯等标志是模糊的，这可能会误导行人做出危险的决定。。</a:t>
            </a:r>
            <a:endParaRPr lang="zh-CN" altLang="en-US" dirty="0"/>
          </a:p>
        </p:txBody>
      </p:sp>
    </p:spTree>
    <p:extLst>
      <p:ext uri="{BB962C8B-B14F-4D97-AF65-F5344CB8AC3E}">
        <p14:creationId xmlns:p14="http://schemas.microsoft.com/office/powerpoint/2010/main" val="1105029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249299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思考与总结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566733" y="1694587"/>
            <a:ext cx="8190546" cy="2308324"/>
          </a:xfrm>
          <a:prstGeom prst="rect">
            <a:avLst/>
          </a:prstGeom>
          <a:noFill/>
        </p:spPr>
        <p:txBody>
          <a:bodyPr wrap="square">
            <a:spAutoFit/>
          </a:bodyPr>
          <a:lstStyle/>
          <a:p>
            <a:r>
              <a:rPr lang="zh-CN" altLang="en-US" dirty="0">
                <a:solidFill>
                  <a:srgbClr val="1D2129"/>
                </a:solidFill>
                <a:latin typeface="PingFangSC-Regular"/>
              </a:rPr>
              <a:t>         关于样本的大小，参与者的多样性和敏感性分析的限制将在未来的研究中得到解决。根据现有的一些研究，参与者与自动驾驶汽车的经历和参与者的国籍也可能影响他们在与自动驾驶汽车互动时的决策。在未来的工作中，将考虑不同地区之间的文化差异和对特定颜色</a:t>
            </a:r>
            <a:r>
              <a:rPr lang="en-US" altLang="zh-CN" dirty="0">
                <a:solidFill>
                  <a:srgbClr val="1D2129"/>
                </a:solidFill>
                <a:latin typeface="PingFangSC-Regular"/>
              </a:rPr>
              <a:t>/</a:t>
            </a:r>
            <a:r>
              <a:rPr lang="zh-CN" altLang="en-US" dirty="0">
                <a:solidFill>
                  <a:srgbClr val="1D2129"/>
                </a:solidFill>
                <a:latin typeface="PingFangSC-Regular"/>
              </a:rPr>
              <a:t>符号</a:t>
            </a:r>
            <a:r>
              <a:rPr lang="en-US" altLang="zh-CN" dirty="0">
                <a:solidFill>
                  <a:srgbClr val="1D2129"/>
                </a:solidFill>
                <a:latin typeface="PingFangSC-Regular"/>
              </a:rPr>
              <a:t>/</a:t>
            </a:r>
            <a:r>
              <a:rPr lang="zh-CN" altLang="en-US" dirty="0">
                <a:solidFill>
                  <a:srgbClr val="1D2129"/>
                </a:solidFill>
                <a:latin typeface="PingFangSC-Regular"/>
              </a:rPr>
              <a:t>表达的理解。</a:t>
            </a:r>
            <a:r>
              <a:rPr lang="en-US" altLang="zh-CN" dirty="0" err="1">
                <a:solidFill>
                  <a:srgbClr val="1D2129"/>
                </a:solidFill>
                <a:latin typeface="PingFangSC-Regular"/>
              </a:rPr>
              <a:t>eHMI</a:t>
            </a:r>
            <a:r>
              <a:rPr lang="zh-CN" altLang="en-US" dirty="0">
                <a:solidFill>
                  <a:srgbClr val="1D2129"/>
                </a:solidFill>
                <a:latin typeface="PingFangSC-Regular"/>
              </a:rPr>
              <a:t>的安装位置也将被测量，因为它对行人过马路决策也会产生影响。此外，行人的生理状况，如过马路时同步的心跳，将被考虑影响动态事件控制中的无意识误差。此外，本文仅研究了适用于全自动驾驶汽车</a:t>
            </a:r>
            <a:r>
              <a:rPr lang="en-US" altLang="zh-CN" dirty="0">
                <a:solidFill>
                  <a:srgbClr val="1D2129"/>
                </a:solidFill>
                <a:latin typeface="PingFangSC-Regular"/>
              </a:rPr>
              <a:t>(l5</a:t>
            </a:r>
            <a:r>
              <a:rPr lang="zh-CN" altLang="en-US" dirty="0">
                <a:solidFill>
                  <a:srgbClr val="1D2129"/>
                </a:solidFill>
                <a:latin typeface="PingFangSC-Regular"/>
              </a:rPr>
              <a:t>级</a:t>
            </a:r>
            <a:r>
              <a:rPr lang="en-US" altLang="zh-CN" dirty="0">
                <a:solidFill>
                  <a:srgbClr val="1D2129"/>
                </a:solidFill>
                <a:latin typeface="PingFangSC-Regular"/>
              </a:rPr>
              <a:t>)</a:t>
            </a:r>
            <a:r>
              <a:rPr lang="zh-CN" altLang="en-US" dirty="0">
                <a:solidFill>
                  <a:srgbClr val="1D2129"/>
                </a:solidFill>
                <a:latin typeface="PingFangSC-Regular"/>
              </a:rPr>
              <a:t>的</a:t>
            </a:r>
            <a:r>
              <a:rPr lang="en-US" altLang="zh-CN" dirty="0" err="1">
                <a:solidFill>
                  <a:srgbClr val="1D2129"/>
                </a:solidFill>
                <a:latin typeface="PingFangSC-Regular"/>
              </a:rPr>
              <a:t>eHMI</a:t>
            </a:r>
            <a:r>
              <a:rPr lang="zh-CN" altLang="en-US" dirty="0">
                <a:solidFill>
                  <a:srgbClr val="1D2129"/>
                </a:solidFill>
                <a:latin typeface="PingFangSC-Regular"/>
              </a:rPr>
              <a:t>。对于</a:t>
            </a:r>
            <a:r>
              <a:rPr lang="en-US" altLang="zh-CN" dirty="0">
                <a:solidFill>
                  <a:srgbClr val="1D2129"/>
                </a:solidFill>
                <a:latin typeface="PingFangSC-Regular"/>
              </a:rPr>
              <a:t>L3/ l4</a:t>
            </a:r>
            <a:r>
              <a:rPr lang="zh-CN" altLang="en-US" dirty="0">
                <a:solidFill>
                  <a:srgbClr val="1D2129"/>
                </a:solidFill>
                <a:latin typeface="PingFangSC-Regular"/>
              </a:rPr>
              <a:t>级自动驾驶汽车，应进一步考虑驾驶员与系统之间决策冲突的人</a:t>
            </a:r>
            <a:r>
              <a:rPr lang="en-US" altLang="zh-CN" dirty="0">
                <a:solidFill>
                  <a:srgbClr val="1D2129"/>
                </a:solidFill>
                <a:latin typeface="PingFangSC-Regular"/>
              </a:rPr>
              <a:t>-</a:t>
            </a:r>
            <a:r>
              <a:rPr lang="zh-CN" altLang="en-US" dirty="0">
                <a:solidFill>
                  <a:srgbClr val="1D2129"/>
                </a:solidFill>
                <a:latin typeface="PingFangSC-Regular"/>
              </a:rPr>
              <a:t>系统不协调</a:t>
            </a:r>
            <a:endParaRPr lang="zh-CN" altLang="en-US" dirty="0"/>
          </a:p>
        </p:txBody>
      </p:sp>
    </p:spTree>
    <p:extLst>
      <p:ext uri="{BB962C8B-B14F-4D97-AF65-F5344CB8AC3E}">
        <p14:creationId xmlns:p14="http://schemas.microsoft.com/office/powerpoint/2010/main" val="406617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62021" y="1697475"/>
            <a:ext cx="2031326"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课题背景及内容</a:t>
            </a:r>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B694ABD5-D37F-22C0-AD44-5329AA7A7020}"/>
              </a:ext>
            </a:extLst>
          </p:cNvPr>
          <p:cNvSpPr txBox="1"/>
          <p:nvPr/>
        </p:nvSpPr>
        <p:spPr>
          <a:xfrm>
            <a:off x="454225" y="1536681"/>
            <a:ext cx="8235549" cy="2308324"/>
          </a:xfrm>
          <a:prstGeom prst="rect">
            <a:avLst/>
          </a:prstGeom>
          <a:noFill/>
        </p:spPr>
        <p:txBody>
          <a:bodyPr wrap="square" rtlCol="0">
            <a:spAutoFit/>
          </a:bodyPr>
          <a:lstStyle/>
          <a:p>
            <a:pPr>
              <a:spcBef>
                <a:spcPts val="0"/>
              </a:spcBef>
            </a:pPr>
            <a:r>
              <a:rPr lang="zh-CN" altLang="en-US" dirty="0">
                <a:latin typeface="宋体" panose="02010600030101010101" pitchFamily="2" charset="-122"/>
              </a:rPr>
              <a:t>    据统计，每年有</a:t>
            </a:r>
            <a:r>
              <a:rPr lang="en-US" altLang="zh-CN" dirty="0">
                <a:latin typeface="宋体" panose="02010600030101010101" pitchFamily="2" charset="-122"/>
              </a:rPr>
              <a:t>120</a:t>
            </a:r>
            <a:r>
              <a:rPr lang="zh-CN" altLang="en-US" dirty="0">
                <a:latin typeface="宋体" panose="02010600030101010101" pitchFamily="2" charset="-122"/>
              </a:rPr>
              <a:t>多万人死于交通事故，而驾驶员的失误是造成这一数字的重要原因。随着道路上自动驾驶汽车</a:t>
            </a:r>
            <a:r>
              <a:rPr lang="en-US" altLang="zh-CN" dirty="0">
                <a:latin typeface="宋体" panose="02010600030101010101" pitchFamily="2" charset="-122"/>
              </a:rPr>
              <a:t>(AVs)</a:t>
            </a:r>
            <a:r>
              <a:rPr lang="zh-CN" altLang="en-US" dirty="0">
                <a:latin typeface="宋体" panose="02010600030101010101" pitchFamily="2" charset="-122"/>
              </a:rPr>
              <a:t>数量的增加，自动驾驶汽车与行人等道路使用者之间的互动成为了一个新的挑战，在自动驾驶车辆中，</a:t>
            </a:r>
            <a:r>
              <a:rPr lang="zh-CN" altLang="en-US" b="0" i="0" dirty="0">
                <a:solidFill>
                  <a:srgbClr val="1D2129"/>
                </a:solidFill>
                <a:effectLst/>
                <a:latin typeface="PingFangSC-Regular"/>
              </a:rPr>
              <a:t>驾驶员不再需要随时控制车辆，主要的驾驶任务转移给了自动驾驶汽车，并且驾驶员在驾驶时不需要持续监控路况，也不需要通过眼神交流、手势、灯光和喇叭与其他道路使用者进行互动。这种情况下，弱势道路使用者可以通过隐式通信确定自己必须过马路的时间，然而，当弱势道路使用者遇到驶近的车辆时，特别是在没有斑马线或灯信号的情况下，这种情况也会变得模棱两可。</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654331" y="1626687"/>
            <a:ext cx="7830522" cy="2308324"/>
          </a:xfrm>
          <a:prstGeom prst="rect">
            <a:avLst/>
          </a:prstGeom>
          <a:noFill/>
        </p:spPr>
        <p:txBody>
          <a:bodyPr wrap="square">
            <a:spAutoFit/>
          </a:bodyPr>
          <a:lstStyle/>
          <a:p>
            <a:r>
              <a:rPr lang="zh-CN" altLang="en-US" dirty="0">
                <a:solidFill>
                  <a:srgbClr val="000000"/>
                </a:solidFill>
                <a:latin typeface="Times New Roman" panose="02020603050405020304" pitchFamily="18" charset="0"/>
              </a:rPr>
              <a:t>        外部人机界面</a:t>
            </a:r>
            <a:r>
              <a:rPr lang="en-US" altLang="zh-CN" dirty="0">
                <a:solidFill>
                  <a:srgbClr val="000000"/>
                </a:solidFill>
                <a:latin typeface="Times New Roman" panose="02020603050405020304" pitchFamily="18" charset="0"/>
              </a:rPr>
              <a:t>(</a:t>
            </a:r>
            <a:r>
              <a:rPr lang="en-US" altLang="zh-CN" dirty="0" err="1">
                <a:solidFill>
                  <a:srgbClr val="000000"/>
                </a:solidFill>
                <a:latin typeface="Times New Roman" panose="02020603050405020304" pitchFamily="18" charset="0"/>
              </a:rPr>
              <a:t>eHMIs</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可以更清晰地传达车辆的意图，从而提高了自动驾驶汽车与道路使用者之间的交互效率来弥补隐式通信的不足，</a:t>
            </a:r>
            <a:r>
              <a:rPr lang="zh-CN" altLang="en-US" b="0" i="0" dirty="0">
                <a:solidFill>
                  <a:srgbClr val="1D2129"/>
                </a:solidFill>
                <a:effectLst/>
                <a:latin typeface="PingFangSC-Regular"/>
              </a:rPr>
              <a:t>先前的研究表明，</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作为行人的次要信息来源，可能会影响行人的过马路决策，且显著提高了行人的安全感，然而，隐式通信的影响仍然占主导地位，在一项实验中，所有的行人在没有显式信号的情况下仍然通过了马路，这表明行人在日常互动中可能不需要显式</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。基于视频的观察和编码还发现，明确的沟通很少甚至不存在，车辆的运动模式和行为对于行人在进行有效的交通协商时更为重要。行人依赖于遗留的行为，而不是利用外部显示器上的信息。</a:t>
            </a:r>
            <a:endParaRPr lang="zh-CN" altLang="en-US"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431446" y="1833086"/>
            <a:ext cx="8281108" cy="1477328"/>
          </a:xfrm>
          <a:prstGeom prst="rect">
            <a:avLst/>
          </a:prstGeom>
          <a:noFill/>
        </p:spPr>
        <p:txBody>
          <a:bodyPr wrap="square" rtlCol="0">
            <a:spAutoFit/>
          </a:bodyPr>
          <a:lstStyle/>
          <a:p>
            <a:r>
              <a:rPr lang="zh-CN" altLang="en-US" dirty="0">
                <a:solidFill>
                  <a:srgbClr val="1D2129"/>
                </a:solidFill>
                <a:latin typeface="PingFangSC-Regular"/>
              </a:rPr>
              <a:t>         本研究设计了</a:t>
            </a:r>
            <a:r>
              <a:rPr lang="en-US" altLang="zh-CN" dirty="0">
                <a:solidFill>
                  <a:srgbClr val="1D2129"/>
                </a:solidFill>
                <a:latin typeface="PingFangSC-Regular"/>
              </a:rPr>
              <a:t>6</a:t>
            </a:r>
            <a:r>
              <a:rPr lang="zh-CN" altLang="en-US" dirty="0">
                <a:solidFill>
                  <a:srgbClr val="1D2129"/>
                </a:solidFill>
                <a:latin typeface="PingFangSC-Regular"/>
              </a:rPr>
              <a:t>套</a:t>
            </a:r>
            <a:r>
              <a:rPr lang="en-US" altLang="zh-CN" dirty="0" err="1">
                <a:solidFill>
                  <a:srgbClr val="1D2129"/>
                </a:solidFill>
                <a:latin typeface="PingFangSC-Regular"/>
              </a:rPr>
              <a:t>eHMIs</a:t>
            </a:r>
            <a:r>
              <a:rPr lang="zh-CN" altLang="en-US" dirty="0">
                <a:solidFill>
                  <a:srgbClr val="1D2129"/>
                </a:solidFill>
                <a:latin typeface="PingFangSC-Regular"/>
              </a:rPr>
              <a:t>，应用于某路段中街区人行横道，并在用户访谈中进行了解释。通过收集参与者的人口学特征和他们对</a:t>
            </a:r>
            <a:r>
              <a:rPr lang="en-US" altLang="zh-CN" dirty="0" err="1">
                <a:solidFill>
                  <a:srgbClr val="1D2129"/>
                </a:solidFill>
                <a:latin typeface="PingFangSC-Regular"/>
              </a:rPr>
              <a:t>eHMI</a:t>
            </a:r>
            <a:r>
              <a:rPr lang="zh-CN" altLang="en-US" dirty="0">
                <a:solidFill>
                  <a:srgbClr val="1D2129"/>
                </a:solidFill>
                <a:latin typeface="PingFangSC-Regular"/>
              </a:rPr>
              <a:t>概念的评价，分析了</a:t>
            </a:r>
            <a:r>
              <a:rPr lang="en-US" altLang="zh-CN" dirty="0" err="1">
                <a:solidFill>
                  <a:srgbClr val="1D2129"/>
                </a:solidFill>
                <a:latin typeface="PingFangSC-Regular"/>
              </a:rPr>
              <a:t>eHMI</a:t>
            </a:r>
            <a:r>
              <a:rPr lang="zh-CN" altLang="en-US" dirty="0">
                <a:solidFill>
                  <a:srgbClr val="1D2129"/>
                </a:solidFill>
                <a:latin typeface="PingFangSC-Regular"/>
              </a:rPr>
              <a:t>的设计要素和用户对信息呈现格式的偏好。</a:t>
            </a:r>
            <a:endParaRPr lang="en-US" altLang="zh-CN" dirty="0">
              <a:solidFill>
                <a:srgbClr val="1D2129"/>
              </a:solidFill>
              <a:latin typeface="PingFangSC-Regular"/>
            </a:endParaRPr>
          </a:p>
          <a:p>
            <a:r>
              <a:rPr lang="zh-CN" altLang="en-US" b="0" i="0" dirty="0">
                <a:solidFill>
                  <a:srgbClr val="1D2129"/>
                </a:solidFill>
                <a:effectLst/>
                <a:latin typeface="PingFangSC-Regular"/>
              </a:rPr>
              <a:t>         本研究通过用户访谈，根据道路使用者的理解和经验，分析</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的设计要素。在访谈开始时，提供了参与者的人口学特征，并向参与者解释了匿名和自愿参与。</a:t>
            </a:r>
            <a:r>
              <a:rPr lang="zh-CN" altLang="en-US" dirty="0">
                <a:solidFill>
                  <a:srgbClr val="1D2129"/>
                </a:solidFill>
                <a:latin typeface="PingFangSC-Regular"/>
              </a:rPr>
              <a:t> </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1556087"/>
            <a:ext cx="8343458" cy="2031325"/>
          </a:xfrm>
          <a:prstGeom prst="rect">
            <a:avLst/>
          </a:prstGeom>
          <a:noFill/>
        </p:spPr>
        <p:txBody>
          <a:bodyPr wrap="square">
            <a:spAutoFit/>
          </a:bodyPr>
          <a:lstStyle/>
          <a:p>
            <a:r>
              <a:rPr lang="zh-CN" altLang="en-US" dirty="0">
                <a:solidFill>
                  <a:srgbClr val="1D2129"/>
                </a:solidFill>
                <a:latin typeface="PingFangSC-Regular"/>
              </a:rPr>
              <a:t>         访谈采用多项选择问卷、李克特量表和开放式问题系列。收集人口统计信息，包括性别、年龄、有无驾照、交通规则和自动驾驶汽车的基本知识。通过对交通规则和自动驾驶汽车的常识性问题，如“为给定的交通标志选择最佳解释”、“你认为你对自动驾驶了解多少”等，来衡量受访者的基本知识范围。根据对交通规则和自动驾驶汽车问题的回答，将交通规则和自动驾驶汽车的基础知识分为“非常熟悉”、“熟悉”、“不熟悉”、“非常不熟悉”四组和“非常熟悉”、“相当熟悉”、“熟悉”、“不太熟悉”、“非常不熟悉”五组。</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53136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12837</TotalTime>
  <Words>3066</Words>
  <Application>Microsoft Office PowerPoint</Application>
  <PresentationFormat>全屏显示(16:9)</PresentationFormat>
  <Paragraphs>149</Paragraphs>
  <Slides>29</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-apple-system</vt:lpstr>
      <vt:lpstr>DFGothic-EB</vt:lpstr>
      <vt:lpstr>Helvetica Neue</vt:lpstr>
      <vt:lpstr>PingFangSC-Regular</vt:lpstr>
      <vt:lpstr>宋体</vt:lpstr>
      <vt:lpstr>微软雅黑</vt:lpstr>
      <vt:lpstr>Arial</vt:lpstr>
      <vt:lpstr>Calibri</vt:lpstr>
      <vt:lpstr>Cambria Math</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722</cp:revision>
  <dcterms:created xsi:type="dcterms:W3CDTF">2015-07-27T04:24:00Z</dcterms:created>
  <dcterms:modified xsi:type="dcterms:W3CDTF">2023-11-29T14:03:52Z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