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2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题报告" id="{294F1552-D073-45B9-8066-F77B4423FEE7}">
          <p14:sldIdLst>
            <p14:sldId id="257"/>
            <p14:sldId id="356"/>
            <p14:sldId id="357"/>
            <p14:sldId id="358"/>
            <p14:sldId id="359"/>
            <p14:sldId id="360"/>
            <p14:sldId id="361"/>
            <p14:sldId id="362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韬 缪" initials="韬缪" lastIdx="1" clrIdx="0">
    <p:extLst>
      <p:ext uri="{19B8F6BF-5375-455C-9EA6-DF929625EA0E}">
        <p15:presenceInfo xmlns:p15="http://schemas.microsoft.com/office/powerpoint/2012/main" userId="574830af8565a0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9" autoAdjust="0"/>
    <p:restoredTop sz="90194" autoAdjust="0"/>
  </p:normalViewPr>
  <p:slideViewPr>
    <p:cSldViewPr snapToGrid="0">
      <p:cViewPr varScale="1">
        <p:scale>
          <a:sx n="154" d="100"/>
          <a:sy n="154" d="100"/>
        </p:scale>
        <p:origin x="64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0CB40-7793-41F0-82BD-FCF24EEF427A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89F00-E60B-485C-BC63-6A31F703C1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45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0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72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A7827-C53C-D24F-0672-EBB47711D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D120F4-162E-1312-C47D-42BA5F54D9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4934-4A6C-116C-7794-E43AFCA4AB8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17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0942A-FCC8-43B6-BCB5-0EC0BADAC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91D1C80-EAB7-7D97-E301-AE17192045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8E65C-FA63-4B3C-497C-4160B69E056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31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D92DE-E677-352B-8B23-348D93B4C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0509AF-4A1D-65D7-7F64-4117E6CA56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BC8CF-5BB7-1FF2-DE6A-A40B9D3625C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837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83DD7-CDEE-1629-99FD-4F36B5BA1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E516A3-B525-6199-3BD9-8CAA111440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027A7-83F0-9339-AC0D-87404E40772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26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6A3C-E355-49F6-BC5A-FC14D9F89ED7}" type="datetime1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FA34-3331-43EB-8D25-5E71EBC8F0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F953A-E7E4-5765-D51F-BB879B4C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B9E-9C8D-423F-9D0F-BCEE280F71F7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0DC39-A8E5-CE05-8F7C-D57D88F1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5FEA2-01F5-BA8F-C1D0-BB5BD076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552-0204-45E1-8C81-68DBA02E2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1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544118" y="355712"/>
            <a:ext cx="354010" cy="354010"/>
            <a:chOff x="2233218" y="4210450"/>
            <a:chExt cx="354010" cy="354010"/>
          </a:xfrm>
        </p:grpSpPr>
        <p:sp>
          <p:nvSpPr>
            <p:cNvPr id="79" name="矩形: 圆角 78"/>
            <p:cNvSpPr/>
            <p:nvPr/>
          </p:nvSpPr>
          <p:spPr>
            <a:xfrm>
              <a:off x="2233218" y="4210450"/>
              <a:ext cx="330200" cy="330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: 圆角 79"/>
            <p:cNvSpPr/>
            <p:nvPr/>
          </p:nvSpPr>
          <p:spPr>
            <a:xfrm>
              <a:off x="2257028" y="4234260"/>
              <a:ext cx="330200" cy="3302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2" name="直接连接符 81"/>
          <p:cNvCxnSpPr/>
          <p:nvPr userDrawn="1"/>
        </p:nvCxnSpPr>
        <p:spPr>
          <a:xfrm>
            <a:off x="241300" y="901700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84"/>
          <p:cNvSpPr>
            <a:spLocks noGrp="1"/>
          </p:cNvSpPr>
          <p:nvPr>
            <p:ph type="body" sz="quarter" idx="13"/>
          </p:nvPr>
        </p:nvSpPr>
        <p:spPr>
          <a:xfrm>
            <a:off x="1029156" y="335402"/>
            <a:ext cx="5295900" cy="469897"/>
          </a:xfrm>
        </p:spPr>
        <p:txBody>
          <a:bodyPr wrap="square"/>
          <a:lstStyle>
            <a:lvl1pPr marL="0" indent="0">
              <a:buNone/>
              <a:defRPr b="1">
                <a:latin typeface="+mj-ea"/>
                <a:ea typeface="+mj-ea"/>
              </a:defRPr>
            </a:lvl1pPr>
            <a:lvl2pPr>
              <a:defRPr b="1">
                <a:latin typeface="+mj-ea"/>
                <a:ea typeface="+mj-ea"/>
              </a:defRPr>
            </a:lvl2pPr>
            <a:lvl3pPr>
              <a:defRPr b="1">
                <a:latin typeface="+mj-ea"/>
                <a:ea typeface="+mj-ea"/>
              </a:defRPr>
            </a:lvl3pPr>
            <a:lvl4pPr>
              <a:defRPr b="1">
                <a:latin typeface="+mj-ea"/>
                <a:ea typeface="+mj-ea"/>
              </a:defRPr>
            </a:lvl4pPr>
            <a:lvl5pPr>
              <a:defRPr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D966-4A08-4DBF-BB5B-682841691DE4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FD6A132-554E-99D3-2DE5-B7783792CE2D}"/>
              </a:ext>
            </a:extLst>
          </p:cNvPr>
          <p:cNvSpPr/>
          <p:nvPr/>
        </p:nvSpPr>
        <p:spPr>
          <a:xfrm>
            <a:off x="0" y="1637113"/>
            <a:ext cx="12192000" cy="2976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6B7D895-3FAF-91FD-841B-A99F5E28593E}"/>
              </a:ext>
            </a:extLst>
          </p:cNvPr>
          <p:cNvCxnSpPr>
            <a:stCxn id="2" idx="1"/>
          </p:cNvCxnSpPr>
          <p:nvPr/>
        </p:nvCxnSpPr>
        <p:spPr>
          <a:xfrm flipV="1">
            <a:off x="0" y="3005555"/>
            <a:ext cx="2598057" cy="1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AEACC89-2417-9288-C28C-24A6BF10CA31}"/>
              </a:ext>
            </a:extLst>
          </p:cNvPr>
          <p:cNvCxnSpPr>
            <a:cxnSpLocks/>
          </p:cNvCxnSpPr>
          <p:nvPr/>
        </p:nvCxnSpPr>
        <p:spPr>
          <a:xfrm>
            <a:off x="0" y="3125298"/>
            <a:ext cx="3253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BCEE8AB-E915-19F2-F0B7-65373C8070EB}"/>
              </a:ext>
            </a:extLst>
          </p:cNvPr>
          <p:cNvCxnSpPr>
            <a:cxnSpLocks/>
          </p:cNvCxnSpPr>
          <p:nvPr/>
        </p:nvCxnSpPr>
        <p:spPr>
          <a:xfrm>
            <a:off x="8839200" y="3125298"/>
            <a:ext cx="3352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B24337E-1EF0-1190-DFEE-F571B53E2A05}"/>
              </a:ext>
            </a:extLst>
          </p:cNvPr>
          <p:cNvSpPr txBox="1"/>
          <p:nvPr/>
        </p:nvSpPr>
        <p:spPr>
          <a:xfrm>
            <a:off x="3253274" y="2264228"/>
            <a:ext cx="55859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利用深度卷积网络实现图像超分辨率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336DD5-45B2-E221-0D58-2409C53C1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42" y="4613483"/>
            <a:ext cx="8142515" cy="21087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34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8F923F-81EB-E9C1-F1AF-67C6C32609A3}"/>
              </a:ext>
            </a:extLst>
          </p:cNvPr>
          <p:cNvSpPr txBox="1"/>
          <p:nvPr/>
        </p:nvSpPr>
        <p:spPr>
          <a:xfrm>
            <a:off x="1631758" y="1468016"/>
            <a:ext cx="93865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作者推出了一种基于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SISR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的超分方法。这种方法基于深度学习，旨在实现一种端对端的网络模型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——SRCNN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，其用于将低分辨率的图像转换为高分辨图像。作者指出，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SRCNN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在当时的数据集下达到了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SOAT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的水平。</a:t>
            </a:r>
            <a:endParaRPr lang="en-US" altLang="zh-CN" sz="200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SRCNN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具有结构简单且低失真度的特点：</a:t>
            </a:r>
          </a:p>
          <a:p>
            <a:pPr algn="l"/>
            <a:endParaRPr lang="zh-CN" altLang="en-US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805EB3-82B2-4072-68E1-CA6DF3B81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81" y="2859674"/>
            <a:ext cx="6460925" cy="32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SRCNN</a:t>
            </a:r>
            <a:r>
              <a:rPr lang="zh-CN" altLang="en-US" dirty="0"/>
              <a:t>模型结构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8F923F-81EB-E9C1-F1AF-67C6C32609A3}"/>
              </a:ext>
            </a:extLst>
          </p:cNvPr>
          <p:cNvSpPr txBox="1"/>
          <p:nvPr/>
        </p:nvSpPr>
        <p:spPr>
          <a:xfrm>
            <a:off x="1124867" y="1268962"/>
            <a:ext cx="93865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Y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：输入图像经过预处理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双三次插值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得到的图像，我们仍将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Y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当作是低分辨率图像，但它的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size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要比输入图像要大。</a:t>
            </a:r>
            <a:endParaRPr lang="en-US" altLang="zh-CN" sz="200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F ( Y ) 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：网络最后输出的图像，我们的目标就是通过优化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F ( Y ) 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和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Ground-Truth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之间的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loss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来学会这个函数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F ( ⋅ ) 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。</a:t>
            </a:r>
            <a:endParaRPr lang="en-US" altLang="zh-CN" sz="200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X 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：高分辨率图像，即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Ground-Truth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，它和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Y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的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size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是相同的。</a:t>
            </a:r>
          </a:p>
          <a:p>
            <a:pPr algn="l"/>
            <a:endParaRPr lang="zh-CN" altLang="en-US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6AD206-95F6-7F5B-F81B-6A1D244BC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56" y="2798890"/>
            <a:ext cx="9578019" cy="33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2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8F923F-81EB-E9C1-F1AF-67C6C32609A3}"/>
              </a:ext>
            </a:extLst>
          </p:cNvPr>
          <p:cNvSpPr txBox="1"/>
          <p:nvPr/>
        </p:nvSpPr>
        <p:spPr>
          <a:xfrm>
            <a:off x="1402702" y="2774302"/>
            <a:ext cx="93865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所示是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SRCNN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的网络模型，其分为三部分，分别是：①：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Patch extraction and representation(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其实就是图像特征提取层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。通过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CNN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将图像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Y YY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的特征提取出来存到向量中，这个向量里包含了多张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feature map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，即一张图所含的一些特征。②：非线性映射层。将上一层的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feature map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进一步做非线性映射处理，使得网络深度加大，更有利于学到东西。③：网络重建层。重建用于将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feature map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进行还原成高分辨率图像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F ( Y ) F(Y)F(Y)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，其与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X XX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做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loss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并通过反传来学习整个模型的参数。</a:t>
            </a:r>
          </a:p>
          <a:p>
            <a:pPr algn="l"/>
            <a:endParaRPr lang="zh-CN" altLang="en-US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41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26A43-F965-CB85-1C7C-FC1127EC7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7E12529C-012E-1DC0-0A17-3CD0B22153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特征提取层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07BFFE-6FAF-CD3F-9736-9D6057E34379}"/>
              </a:ext>
            </a:extLst>
          </p:cNvPr>
          <p:cNvSpPr txBox="1"/>
          <p:nvPr/>
        </p:nvSpPr>
        <p:spPr>
          <a:xfrm>
            <a:off x="1631758" y="1598645"/>
            <a:ext cx="93865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特征提取层用了一层的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CNN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以及</a:t>
            </a:r>
            <a:r>
              <a:rPr lang="en-US" altLang="zh-CN" sz="2000" i="0" dirty="0" err="1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ReLU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去将图像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Y YY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变成一堆堆向量，即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feature map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：</a:t>
            </a:r>
            <a:endParaRPr lang="zh-CN" altLang="en-US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D7B70D-12CD-F429-2A0F-75924BAE7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141" y="2275753"/>
            <a:ext cx="3847619" cy="5619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1032E81-9F30-9AF0-6774-2B774C42D88D}"/>
              </a:ext>
            </a:extLst>
          </p:cNvPr>
          <p:cNvSpPr txBox="1"/>
          <p:nvPr/>
        </p:nvSpPr>
        <p:spPr>
          <a:xfrm>
            <a:off x="1631758" y="3310812"/>
            <a:ext cx="930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W 1 </a:t>
            </a:r>
            <a:r>
              <a:rPr lang="zh-CN" altLang="en-US" dirty="0"/>
              <a:t>、</a:t>
            </a:r>
            <a:r>
              <a:rPr lang="en-US" altLang="zh-CN" dirty="0"/>
              <a:t>B 1​ </a:t>
            </a:r>
            <a:r>
              <a:rPr lang="zh-CN" altLang="en-US" dirty="0"/>
              <a:t>是滤波器</a:t>
            </a:r>
            <a:r>
              <a:rPr lang="en-US" altLang="zh-CN" dirty="0"/>
              <a:t>(</a:t>
            </a:r>
            <a:r>
              <a:rPr lang="zh-CN" altLang="en-US" dirty="0"/>
              <a:t>卷积核</a:t>
            </a:r>
            <a:r>
              <a:rPr lang="en-US" altLang="zh-CN" dirty="0"/>
              <a:t>)</a:t>
            </a:r>
            <a:r>
              <a:rPr lang="zh-CN" altLang="en-US" dirty="0"/>
              <a:t>的参数，这是一个</a:t>
            </a:r>
            <a:r>
              <a:rPr lang="en-US" altLang="zh-CN" dirty="0"/>
              <a:t>f 1 </a:t>
            </a:r>
            <a:r>
              <a:rPr lang="zh-CN" altLang="en-US" dirty="0"/>
              <a:t>大小的窗口，通道数为</a:t>
            </a:r>
            <a:r>
              <a:rPr lang="en-US" altLang="zh-CN" dirty="0"/>
              <a:t>Y</a:t>
            </a:r>
            <a:r>
              <a:rPr lang="zh-CN" altLang="en-US" dirty="0"/>
              <a:t>的通道</a:t>
            </a:r>
            <a:r>
              <a:rPr lang="en-US" altLang="zh-CN" dirty="0"/>
              <a:t>c</a:t>
            </a:r>
            <a:r>
              <a:rPr lang="zh-CN" altLang="en-US" dirty="0"/>
              <a:t>，一共有</a:t>
            </a:r>
            <a:r>
              <a:rPr lang="en-US" altLang="zh-CN" dirty="0"/>
              <a:t>n 1 </a:t>
            </a:r>
            <a:r>
              <a:rPr lang="zh-CN" altLang="en-US" dirty="0"/>
              <a:t>个滤波器。</a:t>
            </a:r>
          </a:p>
        </p:txBody>
      </p:sp>
    </p:spTree>
    <p:extLst>
      <p:ext uri="{BB962C8B-B14F-4D97-AF65-F5344CB8AC3E}">
        <p14:creationId xmlns:p14="http://schemas.microsoft.com/office/powerpoint/2010/main" val="374187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44EA2-A378-069B-7B0A-8F2C980FE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2E145CF-02A6-35D3-AA1A-E72ABF884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非线性映射层：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0BBDD2-8017-DF77-B740-1A519603F967}"/>
              </a:ext>
            </a:extLst>
          </p:cNvPr>
          <p:cNvSpPr txBox="1"/>
          <p:nvPr/>
        </p:nvSpPr>
        <p:spPr>
          <a:xfrm>
            <a:off x="1402702" y="1822580"/>
            <a:ext cx="93865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这一层就是将上一层的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feature map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再用卷积核过滤一次以及</a:t>
            </a:r>
            <a:r>
              <a:rPr lang="en-US" altLang="zh-CN" sz="2000" i="0" dirty="0" err="1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ReLU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层进行激活，也可以理解为为了加深网络从而更好的学习函数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F ( ⋅ )</a:t>
            </a:r>
          </a:p>
          <a:p>
            <a:pPr algn="l"/>
            <a:endParaRPr lang="zh-CN" altLang="en-US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48C283-AFE1-594A-509E-C59A9A2F5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666" y="2846369"/>
            <a:ext cx="4066667" cy="4761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9265D3-2F64-BB58-9C51-80DF0C7CE3C3}"/>
              </a:ext>
            </a:extLst>
          </p:cNvPr>
          <p:cNvSpPr txBox="1"/>
          <p:nvPr/>
        </p:nvSpPr>
        <p:spPr>
          <a:xfrm>
            <a:off x="1301619" y="3974840"/>
            <a:ext cx="958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大致结构和特征提取层一样，不一样的是这一层只是为了增加网络模型的非线性程度，所以只需采用</a:t>
            </a:r>
            <a:r>
              <a:rPr lang="en-US" altLang="zh-CN" dirty="0"/>
              <a:t>1 × 1 </a:t>
            </a:r>
            <a:r>
              <a:rPr lang="zh-CN" altLang="en-US" dirty="0"/>
              <a:t>的卷积核就可以了，其通道数为</a:t>
            </a:r>
            <a:r>
              <a:rPr lang="en-US" altLang="zh-CN" dirty="0"/>
              <a:t>n 1 </a:t>
            </a:r>
            <a:r>
              <a:rPr lang="zh-CN" altLang="en-US" dirty="0"/>
              <a:t>，一共有</a:t>
            </a:r>
            <a:r>
              <a:rPr lang="en-US" altLang="zh-CN" dirty="0"/>
              <a:t>n 2 ​</a:t>
            </a:r>
            <a:r>
              <a:rPr lang="zh-CN" altLang="en-US" dirty="0"/>
              <a:t>个滤波器。</a:t>
            </a:r>
          </a:p>
        </p:txBody>
      </p:sp>
    </p:spTree>
    <p:extLst>
      <p:ext uri="{BB962C8B-B14F-4D97-AF65-F5344CB8AC3E}">
        <p14:creationId xmlns:p14="http://schemas.microsoft.com/office/powerpoint/2010/main" val="382034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E0844-05E5-A10F-3E22-4CEFEDB7B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5591DF37-4300-4DA6-CAC4-2B90125739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图像重建层：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83A2F5-E778-09DF-75BA-E8C5589A6D2C}"/>
              </a:ext>
            </a:extLst>
          </p:cNvPr>
          <p:cNvSpPr txBox="1"/>
          <p:nvPr/>
        </p:nvSpPr>
        <p:spPr>
          <a:xfrm>
            <a:off x="1402702" y="1735494"/>
            <a:ext cx="9386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借鉴于传统超分的纯插值办法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——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对图像局部进行平均化的思想，其本质就是乘加结合的方式，因此作者决定采用卷积的方式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也是乘加结合的方式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去做重建：</a:t>
            </a:r>
          </a:p>
          <a:p>
            <a:pPr algn="l"/>
            <a:endParaRPr lang="zh-CN" altLang="en-US" sz="200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671087-DAE2-24FC-AAB3-7216FE981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287" y="2520324"/>
            <a:ext cx="3380952" cy="780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A3C2EAF-4EAE-81B1-9EBC-7628DE647C47}"/>
              </a:ext>
            </a:extLst>
          </p:cNvPr>
          <p:cNvSpPr txBox="1"/>
          <p:nvPr/>
        </p:nvSpPr>
        <p:spPr>
          <a:xfrm>
            <a:off x="1461796" y="3558073"/>
            <a:ext cx="91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这一层是不需要</a:t>
            </a:r>
            <a:r>
              <a:rPr lang="en-US" altLang="zh-CN" dirty="0" err="1"/>
              <a:t>ReLU</a:t>
            </a:r>
            <a:r>
              <a:rPr lang="zh-CN" altLang="en-US" dirty="0"/>
              <a:t>层的，且卷积核的大小为</a:t>
            </a:r>
            <a:r>
              <a:rPr lang="en-US" altLang="zh-CN" dirty="0"/>
              <a:t>n 2 × c × f 3</a:t>
            </a:r>
          </a:p>
        </p:txBody>
      </p:sp>
    </p:spTree>
    <p:extLst>
      <p:ext uri="{BB962C8B-B14F-4D97-AF65-F5344CB8AC3E}">
        <p14:creationId xmlns:p14="http://schemas.microsoft.com/office/powerpoint/2010/main" val="9913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7A05-9E0C-9B03-A066-8E803F87C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F4F9E3A-99E0-A884-B260-10E80D9DB1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损失函数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106B8B-B1E8-078B-9D45-FEED8AA2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95" y="1852809"/>
            <a:ext cx="11523809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0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05425"/>
            <a:ext cx="12192000" cy="1552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21704" y="2678542"/>
            <a:ext cx="446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accent1"/>
                </a:solidFill>
                <a:latin typeface="+mj-ea"/>
                <a:ea typeface="+mj-ea"/>
              </a:rPr>
              <a:t>谢谢观看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413053" y="370580"/>
            <a:ext cx="723900" cy="324274"/>
            <a:chOff x="413053" y="312508"/>
            <a:chExt cx="723900" cy="324274"/>
          </a:xfrm>
        </p:grpSpPr>
        <p:sp>
          <p:nvSpPr>
            <p:cNvPr id="82" name="矩形: 圆角 81"/>
            <p:cNvSpPr/>
            <p:nvPr/>
          </p:nvSpPr>
          <p:spPr>
            <a:xfrm>
              <a:off x="413053" y="312508"/>
              <a:ext cx="723900" cy="1223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/>
            <p:cNvSpPr/>
            <p:nvPr/>
          </p:nvSpPr>
          <p:spPr>
            <a:xfrm>
              <a:off x="413053" y="514461"/>
              <a:ext cx="477160" cy="1223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k2OGQ1MzY5N2ZiOTgyYjEwMWIwZmE2MDg4MzJlOG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7752;"/>
</p:tagLst>
</file>

<file path=ppt/theme/theme1.xml><?xml version="1.0" encoding="utf-8"?>
<a:theme xmlns:a="http://schemas.openxmlformats.org/drawingml/2006/main" name="Office 主题​​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4A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540</Words>
  <Application>Microsoft Office PowerPoint</Application>
  <PresentationFormat>宽屏</PresentationFormat>
  <Paragraphs>22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汉顺</dc:creator>
  <cp:lastModifiedBy>韬 缪</cp:lastModifiedBy>
  <cp:revision>42</cp:revision>
  <dcterms:created xsi:type="dcterms:W3CDTF">2023-06-27T07:07:00Z</dcterms:created>
  <dcterms:modified xsi:type="dcterms:W3CDTF">2024-11-20T06:48:08Z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A71654AB209A46EFBCA227D6FD91AD05_12</vt:lpwstr>
  </property>
  <property fmtid="{D5CDD505-2E9C-101B-9397-08002B2CF9AE}" pid="3" name="KSOProductBuildVer">
    <vt:lpwstr>2052-12.1.0.15712</vt:lpwstr>
  </property>
</Properties>
</file>