
<file path=[Content_Types].xml><?xml version="1.0" encoding="utf-8"?>
<Types xmlns="http://schemas.openxmlformats.org/package/2006/content-types">
  <Default Extension="jpeg" ContentType="image/jpeg"/>
  <Default Extension="JPG" ContentType="image/.jpg"/>
  <Default Extension="png" ContentType="image/png"/>
  <Default Extension="wma" ContentType="audio/x-ms-wma"/>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1" r:id="rId3"/>
    <p:sldId id="312" r:id="rId5"/>
    <p:sldId id="313" r:id="rId6"/>
    <p:sldId id="285" r:id="rId7"/>
    <p:sldId id="375" r:id="rId8"/>
    <p:sldId id="494" r:id="rId9"/>
    <p:sldId id="317" r:id="rId10"/>
    <p:sldId id="293" r:id="rId11"/>
    <p:sldId id="450" r:id="rId12"/>
    <p:sldId id="468" r:id="rId13"/>
    <p:sldId id="320" r:id="rId14"/>
    <p:sldId id="338" r:id="rId15"/>
    <p:sldId id="351" r:id="rId16"/>
    <p:sldId id="470" r:id="rId17"/>
    <p:sldId id="471" r:id="rId18"/>
    <p:sldId id="472" r:id="rId19"/>
    <p:sldId id="473" r:id="rId20"/>
    <p:sldId id="474" r:id="rId21"/>
    <p:sldId id="323" r:id="rId22"/>
    <p:sldId id="303" r:id="rId23"/>
    <p:sldId id="368" r:id="rId24"/>
    <p:sldId id="424" r:id="rId25"/>
    <p:sldId id="475" r:id="rId26"/>
    <p:sldId id="425" r:id="rId27"/>
    <p:sldId id="486" r:id="rId28"/>
    <p:sldId id="487" r:id="rId29"/>
    <p:sldId id="488" r:id="rId30"/>
    <p:sldId id="489" r:id="rId31"/>
    <p:sldId id="490" r:id="rId32"/>
    <p:sldId id="329" r:id="rId33"/>
    <p:sldId id="310" r:id="rId34"/>
    <p:sldId id="311" r:id="rId35"/>
  </p:sldIdLst>
  <p:sldSz cx="9144000" cy="5143500" type="screen16x9"/>
  <p:notesSz cx="6858000" cy="9144000"/>
  <p:custDataLst>
    <p:tags r:id="rId39"/>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0" userDrawn="1">
          <p15:clr>
            <a:srgbClr val="A4A3A4"/>
          </p15:clr>
        </p15:guide>
        <p15:guide id="2" orient="horz" pos="1081" userDrawn="1">
          <p15:clr>
            <a:srgbClr val="A4A3A4"/>
          </p15:clr>
        </p15:guide>
        <p15:guide id="3" pos="3879" userDrawn="1">
          <p15:clr>
            <a:srgbClr val="A4A3A4"/>
          </p15:clr>
        </p15:guide>
        <p15:guide id="4" pos="18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53" autoAdjust="0"/>
    <p:restoredTop sz="83866" autoAdjust="0"/>
  </p:normalViewPr>
  <p:slideViewPr>
    <p:cSldViewPr showGuides="1">
      <p:cViewPr varScale="1">
        <p:scale>
          <a:sx n="119" d="100"/>
          <a:sy n="119" d="100"/>
        </p:scale>
        <p:origin x="786" y="96"/>
      </p:cViewPr>
      <p:guideLst>
        <p:guide orient="horz" pos="2180"/>
        <p:guide orient="horz" pos="1081"/>
        <p:guide pos="3879"/>
        <p:guide pos="1892"/>
      </p:guideLst>
    </p:cSldViewPr>
  </p:slideViewPr>
  <p:notesTextViewPr>
    <p:cViewPr>
      <p:scale>
        <a:sx n="1" d="1"/>
        <a:sy n="1" d="1"/>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gs" Target="tags/tag7.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endParaRPr lang="zh-CN" altLang="en-US"/>
          </a:p>
          <a:p>
            <a:pPr>
              <a:buFontTx/>
              <a:buNone/>
            </a:pPr>
            <a:r>
              <a:rPr lang="zh-CN" altLang="en-US"/>
              <a:t>第二级</a:t>
            </a:r>
            <a:endParaRPr lang="zh-CN" altLang="en-US"/>
          </a:p>
          <a:p>
            <a:pPr>
              <a:buFontTx/>
              <a:buNone/>
            </a:pPr>
            <a:r>
              <a:rPr lang="zh-CN" altLang="en-US"/>
              <a:t>第三级</a:t>
            </a:r>
            <a:endParaRPr lang="zh-CN" altLang="en-US"/>
          </a:p>
          <a:p>
            <a:pPr>
              <a:buFontTx/>
              <a:buNone/>
            </a:pPr>
            <a:r>
              <a:rPr lang="zh-CN" altLang="en-US"/>
              <a:t>第四级</a:t>
            </a:r>
            <a:endParaRPr lang="zh-CN" altLang="en-US"/>
          </a:p>
          <a:p>
            <a:pPr>
              <a:buFontTx/>
              <a:buNone/>
            </a:pPr>
            <a:r>
              <a:rPr lang="zh-CN" altLang="en-US"/>
              <a:t>第五级</a:t>
            </a:r>
            <a:endParaRPr lang="zh-CN" altLang="en-US"/>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dirty="0"/>
              <a:t>https://liangliangtuwen.tmall.com</a:t>
            </a:r>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a:t>https://liangliangtuwen.tmall.com</a:t>
            </a:r>
            <a:endParaRPr lang="en-US" altLang="zh-CN"/>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endParaRPr lang="en-US" altLang="zh-CN" dirty="0"/>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endParaRPr lang="zh-CN" altLang="en-US" dirty="0"/>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500"/>
                                        <p:tgtEl>
                                          <p:spTgt spid="1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6000"/>
    </mc:Choice>
    <mc:Fallback>
      <p:transition spd="slow"/>
    </mc:Fallback>
  </mc:AlternateContent>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media/media1.wma"/><Relationship Id="rId1" Type="http://schemas.openxmlformats.org/officeDocument/2006/relationships/audio" Target="NUL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tags" Target="../tags/tag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tags" Target="../tags/tag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tags" Target="../tags/tag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齐秦]Longer-齐秦">
            <a:hlinkClick r:id="" action="ppaction://media"/>
          </p:cNvPr>
          <p:cNvPicPr>
            <a:picLocks noChangeAspect="1"/>
          </p:cNvPicPr>
          <p:nvPr>
            <a:audioFile r:link="rId1"/>
            <p:extLst>
              <p:ext uri="{DAA4B4D4-6D71-4841-9C94-3DE7FCFB9230}">
                <p14:media xmlns:p14="http://schemas.microsoft.com/office/powerpoint/2010/main" r:embed="rId2">
                  <p14:trim st="5269.000000" end="11474.000000"/>
                </p14:media>
              </p:ext>
            </p:extLst>
          </p:nvPr>
        </p:nvPicPr>
        <p:blipFill>
          <a:blip r:embed="rId3" cstate="print"/>
          <a:stretch>
            <a:fillRect/>
          </a:stretch>
        </p:blipFill>
        <p:spPr>
          <a:xfrm>
            <a:off x="4523537" y="-983423"/>
            <a:ext cx="609600" cy="609600"/>
          </a:xfrm>
          <a:prstGeom prst="rect">
            <a:avLst/>
          </a:prstGeom>
        </p:spPr>
      </p:pic>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975875" y="2767629"/>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2" name="Freeform 5"/>
          <p:cNvSpPr/>
          <p:nvPr/>
        </p:nvSpPr>
        <p:spPr bwMode="auto">
          <a:xfrm>
            <a:off x="7685901" y="2737010"/>
            <a:ext cx="537359" cy="978718"/>
          </a:xfrm>
          <a:prstGeom prst="ellipse">
            <a:avLst/>
          </a:pr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3" name="矩形 42"/>
          <p:cNvSpPr/>
          <p:nvPr/>
        </p:nvSpPr>
        <p:spPr>
          <a:xfrm>
            <a:off x="1331784" y="2986075"/>
            <a:ext cx="6377881" cy="645160"/>
          </a:xfrm>
          <a:prstGeom prst="rect">
            <a:avLst/>
          </a:prstGeom>
        </p:spPr>
        <p:txBody>
          <a:bodyPr wrap="square">
            <a:spAutoFit/>
          </a:bodyPr>
          <a:lstStyle/>
          <a:p>
            <a:pPr lvl="0" algn="ctr"/>
            <a:r>
              <a:rPr lang="zh-CN" altLang="en-US" sz="3600" b="1" dirty="0">
                <a:solidFill>
                  <a:schemeClr val="accent1"/>
                </a:solidFill>
                <a:ea typeface="微软雅黑" panose="020B0503020204020204" pitchFamily="34" charset="-122"/>
                <a:sym typeface="Arial" panose="020B0604020202020204" pitchFamily="34" charset="0"/>
              </a:rPr>
              <a:t>论文阅读汇报</a:t>
            </a:r>
            <a:endParaRPr lang="zh-CN" altLang="en-US" sz="3600" b="1" dirty="0">
              <a:solidFill>
                <a:schemeClr val="accent1"/>
              </a:solidFill>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3" name="文本框 2"/>
          <p:cNvSpPr txBox="1"/>
          <p:nvPr/>
        </p:nvSpPr>
        <p:spPr>
          <a:xfrm>
            <a:off x="1151890" y="3877310"/>
            <a:ext cx="7101840" cy="868045"/>
          </a:xfrm>
          <a:prstGeom prst="rect">
            <a:avLst/>
          </a:prstGeom>
          <a:noFill/>
        </p:spPr>
        <p:txBody>
          <a:bodyPr wrap="square" rtlCol="0" anchor="t">
            <a:noAutofit/>
          </a:bodyPr>
          <a:p>
            <a:r>
              <a:rPr lang="zh-CN" altLang="en-US" sz="1400">
                <a:solidFill>
                  <a:schemeClr val="accent1"/>
                </a:solidFill>
                <a:effectLst>
                  <a:outerShdw blurRad="38100" dist="25400" dir="5400000" algn="ctr" rotWithShape="0">
                    <a:srgbClr val="6E747A">
                      <a:alpha val="43000"/>
                    </a:srgbClr>
                  </a:outerShdw>
                </a:effectLst>
              </a:rPr>
              <a:t>Kalatian A, Farooq B. A context-aware pedestrian trajectory prediction framework for automated vehicles[J]. Transportation research part C: emerging technologies, 2022, 134: 103453.</a:t>
            </a:r>
            <a:endParaRPr lang="zh-CN" altLang="en-US" sz="1400">
              <a:solidFill>
                <a:schemeClr val="accent1"/>
              </a:solidFill>
              <a:effectLst>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childTnLst>
            <p:audio>
              <p:cMediaNode vol="80000" numSld="999" showWhenStopped="0">
                <p:cTn id="2" repeatCount="indefinite" fill="hold" display="0">
                  <p:stCondLst>
                    <p:cond delay="indefinite"/>
                  </p:stCondLst>
                  <p:endCondLst>
                    <p:cond evt="onStopAudio" delay="0">
                      <p:tgtEl>
                        <p:sldTgt/>
                      </p:tgtEl>
                    </p:cond>
                  </p:endCondLst>
                </p:cTn>
                <p:tgtEl>
                  <p:spTgt spid="6"/>
                </p:tgtEl>
              </p:cMediaNode>
            </p:audio>
          </p:childTnLst>
        </p:cTn>
      </p:par>
    </p:tnLst>
    <p:bldLst>
      <p:bldP spid="42" grpId="0" animBg="1"/>
      <p:bldP spid="42" grpId="1"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2" name="文本框 1"/>
          <p:cNvSpPr txBox="1"/>
          <p:nvPr/>
        </p:nvSpPr>
        <p:spPr>
          <a:xfrm>
            <a:off x="567055" y="2004060"/>
            <a:ext cx="8173720" cy="286639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en-US" altLang="zh-CN" sz="1600">
                <a:latin typeface="宋体" panose="02010600030101010101" pitchFamily="2" charset="-122"/>
                <a:cs typeface="宋体" panose="02010600030101010101" pitchFamily="2" charset="-122"/>
              </a:rPr>
              <a:t>3.</a:t>
            </a:r>
            <a:r>
              <a:rPr lang="zh-CN" altLang="en-US" sz="1600">
                <a:latin typeface="宋体" panose="02010600030101010101" pitchFamily="2" charset="-122"/>
                <a:cs typeface="宋体" panose="02010600030101010101" pitchFamily="2" charset="-122"/>
              </a:rPr>
              <a:t>自动驾驶数据集中的行人过马路行为</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提取适合本研究的开源数据集：</a:t>
            </a:r>
            <a:r>
              <a:rPr lang="zh-CN" altLang="en-US" sz="1600">
                <a:latin typeface="宋体" panose="02010600030101010101" pitchFamily="2" charset="-122"/>
                <a:cs typeface="宋体" panose="02010600030101010101" pitchFamily="2" charset="-122"/>
                <a:sym typeface="+mn-ea"/>
              </a:rPr>
              <a:t>（</a:t>
            </a:r>
            <a:r>
              <a:rPr lang="en-US" altLang="zh-CN" sz="1600">
                <a:latin typeface="宋体" panose="02010600030101010101" pitchFamily="2" charset="-122"/>
                <a:cs typeface="宋体" panose="02010600030101010101" pitchFamily="2" charset="-122"/>
                <a:sym typeface="+mn-ea"/>
              </a:rPr>
              <a:t>1</a:t>
            </a:r>
            <a:r>
              <a:rPr lang="zh-CN" altLang="en-US" sz="1600">
                <a:latin typeface="宋体" panose="02010600030101010101" pitchFamily="2" charset="-122"/>
                <a:cs typeface="宋体" panose="02010600030101010101" pitchFamily="2" charset="-122"/>
                <a:sym typeface="+mn-ea"/>
              </a:rPr>
              <a:t>）</a:t>
            </a:r>
            <a:r>
              <a:rPr lang="en-US" altLang="zh-CN" sz="1600">
                <a:latin typeface="宋体" panose="02010600030101010101" pitchFamily="2" charset="-122"/>
                <a:cs typeface="宋体" panose="02010600030101010101" pitchFamily="2" charset="-122"/>
                <a:sym typeface="+mn-ea"/>
              </a:rPr>
              <a:t>NuScenes</a:t>
            </a:r>
            <a:r>
              <a:rPr lang="zh-CN" altLang="en-US" sz="1600">
                <a:latin typeface="宋体" panose="02010600030101010101" pitchFamily="2" charset="-122"/>
                <a:cs typeface="宋体" panose="02010600030101010101" pitchFamily="2" charset="-122"/>
                <a:sym typeface="+mn-ea"/>
              </a:rPr>
              <a:t>：无</a:t>
            </a:r>
            <a:r>
              <a:rPr lang="en-US" altLang="zh-CN" sz="1600">
                <a:latin typeface="宋体" panose="02010600030101010101" pitchFamily="2" charset="-122"/>
                <a:cs typeface="宋体" panose="02010600030101010101" pitchFamily="2" charset="-122"/>
                <a:sym typeface="+mn-ea"/>
              </a:rPr>
              <a:t>  </a:t>
            </a:r>
            <a:r>
              <a:rPr lang="zh-CN" altLang="en-US" sz="1600">
                <a:latin typeface="宋体" panose="02010600030101010101" pitchFamily="2" charset="-122"/>
                <a:cs typeface="宋体" panose="02010600030101010101" pitchFamily="2" charset="-122"/>
                <a:sym typeface="+mn-ea"/>
              </a:rPr>
              <a:t>（</a:t>
            </a:r>
            <a:r>
              <a:rPr lang="en-US" altLang="zh-CN" sz="1600">
                <a:latin typeface="宋体" panose="02010600030101010101" pitchFamily="2" charset="-122"/>
                <a:cs typeface="宋体" panose="02010600030101010101" pitchFamily="2" charset="-122"/>
                <a:sym typeface="+mn-ea"/>
              </a:rPr>
              <a:t>2</a:t>
            </a:r>
            <a:r>
              <a:rPr lang="zh-CN" altLang="en-US" sz="1600">
                <a:latin typeface="宋体" panose="02010600030101010101" pitchFamily="2" charset="-122"/>
                <a:cs typeface="宋体" panose="02010600030101010101" pitchFamily="2" charset="-122"/>
                <a:sym typeface="+mn-ea"/>
              </a:rPr>
              <a:t>）</a:t>
            </a:r>
            <a:r>
              <a:rPr lang="en-US" altLang="zh-CN" sz="1600">
                <a:latin typeface="宋体" panose="02010600030101010101" pitchFamily="2" charset="-122"/>
                <a:cs typeface="宋体" panose="02010600030101010101" pitchFamily="2" charset="-122"/>
                <a:sym typeface="+mn-ea"/>
              </a:rPr>
              <a:t>Lyft.5</a:t>
            </a:r>
            <a:r>
              <a:rPr lang="zh-CN" altLang="en-US" sz="1600">
                <a:latin typeface="宋体" panose="02010600030101010101" pitchFamily="2" charset="-122"/>
                <a:cs typeface="宋体" panose="02010600030101010101" pitchFamily="2" charset="-122"/>
                <a:sym typeface="+mn-ea"/>
              </a:rPr>
              <a:t>级：无</a:t>
            </a:r>
            <a:r>
              <a:rPr lang="en-US" altLang="zh-CN" sz="1600">
                <a:latin typeface="宋体" panose="02010600030101010101" pitchFamily="2" charset="-122"/>
                <a:cs typeface="宋体" panose="02010600030101010101" pitchFamily="2" charset="-122"/>
                <a:sym typeface="+mn-ea"/>
              </a:rPr>
              <a:t>  </a:t>
            </a:r>
            <a:r>
              <a:rPr lang="zh-CN" altLang="en-US" sz="1600">
                <a:latin typeface="宋体" panose="02010600030101010101" pitchFamily="2" charset="-122"/>
                <a:cs typeface="宋体" panose="02010600030101010101" pitchFamily="2" charset="-122"/>
                <a:sym typeface="+mn-ea"/>
              </a:rPr>
              <a:t>（</a:t>
            </a:r>
            <a:r>
              <a:rPr lang="en-US" altLang="zh-CN" sz="1600">
                <a:latin typeface="宋体" panose="02010600030101010101" pitchFamily="2" charset="-122"/>
                <a:cs typeface="宋体" panose="02010600030101010101" pitchFamily="2" charset="-122"/>
                <a:sym typeface="+mn-ea"/>
              </a:rPr>
              <a:t>3</a:t>
            </a:r>
            <a:r>
              <a:rPr lang="zh-CN" altLang="en-US" sz="1600">
                <a:latin typeface="宋体" panose="02010600030101010101" pitchFamily="2" charset="-122"/>
                <a:cs typeface="宋体" panose="02010600030101010101" pitchFamily="2" charset="-122"/>
                <a:sym typeface="+mn-ea"/>
              </a:rPr>
              <a:t>）</a:t>
            </a:r>
            <a:r>
              <a:rPr lang="en-US" altLang="zh-CN" sz="1600">
                <a:latin typeface="宋体" panose="02010600030101010101" pitchFamily="2" charset="-122"/>
                <a:cs typeface="宋体" panose="02010600030101010101" pitchFamily="2" charset="-122"/>
                <a:sym typeface="+mn-ea"/>
              </a:rPr>
              <a:t>Waymo</a:t>
            </a:r>
            <a:r>
              <a:rPr lang="zh-CN" altLang="en-US" sz="1600">
                <a:latin typeface="宋体" panose="02010600030101010101" pitchFamily="2" charset="-122"/>
                <a:cs typeface="宋体" panose="02010600030101010101" pitchFamily="2" charset="-122"/>
                <a:sym typeface="+mn-ea"/>
              </a:rPr>
              <a:t>：</a:t>
            </a:r>
            <a:r>
              <a:rPr lang="en-US" altLang="zh-CN" sz="1600">
                <a:latin typeface="宋体" panose="02010600030101010101" pitchFamily="2" charset="-122"/>
                <a:cs typeface="宋体" panose="02010600030101010101" pitchFamily="2" charset="-122"/>
                <a:sym typeface="+mn-ea"/>
              </a:rPr>
              <a:t>55</a:t>
            </a:r>
            <a:r>
              <a:rPr lang="zh-CN" altLang="en-US" sz="1600">
                <a:latin typeface="宋体" panose="02010600030101010101" pitchFamily="2" charset="-122"/>
                <a:cs typeface="宋体" panose="02010600030101010101" pitchFamily="2" charset="-122"/>
                <a:sym typeface="+mn-ea"/>
              </a:rPr>
              <a:t>个实例</a:t>
            </a:r>
            <a:r>
              <a:rPr lang="en-US" altLang="zh-CN" sz="1600">
                <a:latin typeface="宋体" panose="02010600030101010101" pitchFamily="2" charset="-122"/>
                <a:cs typeface="宋体" panose="02010600030101010101" pitchFamily="2" charset="-122"/>
                <a:sym typeface="+mn-ea"/>
              </a:rPr>
              <a:t>  </a:t>
            </a:r>
            <a:r>
              <a:rPr lang="zh-CN" altLang="en-US" sz="1600">
                <a:latin typeface="宋体" panose="02010600030101010101" pitchFamily="2" charset="-122"/>
                <a:cs typeface="宋体" panose="02010600030101010101" pitchFamily="2" charset="-122"/>
                <a:sym typeface="+mn-ea"/>
              </a:rPr>
              <a:t>（</a:t>
            </a:r>
            <a:r>
              <a:rPr lang="en-US" altLang="zh-CN" sz="1600">
                <a:latin typeface="宋体" panose="02010600030101010101" pitchFamily="2" charset="-122"/>
                <a:cs typeface="宋体" panose="02010600030101010101" pitchFamily="2" charset="-122"/>
                <a:sym typeface="+mn-ea"/>
              </a:rPr>
              <a:t>3</a:t>
            </a:r>
            <a:r>
              <a:rPr lang="zh-CN" altLang="en-US" sz="1600">
                <a:latin typeface="宋体" panose="02010600030101010101" pitchFamily="2" charset="-122"/>
                <a:cs typeface="宋体" panose="02010600030101010101" pitchFamily="2" charset="-122"/>
                <a:sym typeface="+mn-ea"/>
              </a:rPr>
              <a:t>）</a:t>
            </a:r>
            <a:r>
              <a:rPr lang="en-US" altLang="zh-CN" sz="1600">
                <a:latin typeface="宋体" panose="02010600030101010101" pitchFamily="2" charset="-122"/>
                <a:cs typeface="宋体" panose="02010600030101010101" pitchFamily="2" charset="-122"/>
                <a:sym typeface="+mn-ea"/>
              </a:rPr>
              <a:t>PIE</a:t>
            </a:r>
            <a:r>
              <a:rPr lang="zh-CN" altLang="en-US" sz="1600">
                <a:latin typeface="宋体" panose="02010600030101010101" pitchFamily="2" charset="-122"/>
                <a:cs typeface="宋体" panose="02010600030101010101" pitchFamily="2" charset="-122"/>
                <a:sym typeface="+mn-ea"/>
              </a:rPr>
              <a:t>（行人意图估计）：</a:t>
            </a:r>
            <a:r>
              <a:rPr lang="en-US" altLang="zh-CN" sz="1600">
                <a:latin typeface="宋体" panose="02010600030101010101" pitchFamily="2" charset="-122"/>
                <a:cs typeface="宋体" panose="02010600030101010101" pitchFamily="2" charset="-122"/>
                <a:sym typeface="+mn-ea"/>
              </a:rPr>
              <a:t>47</a:t>
            </a:r>
            <a:r>
              <a:rPr lang="zh-CN" altLang="en-US" sz="1600">
                <a:latin typeface="宋体" panose="02010600030101010101" pitchFamily="2" charset="-122"/>
                <a:cs typeface="宋体" panose="02010600030101010101" pitchFamily="2" charset="-122"/>
                <a:sym typeface="+mn-ea"/>
              </a:rPr>
              <a:t>个</a:t>
            </a:r>
            <a:endParaRPr lang="zh-CN" altLang="en-US" sz="1600">
              <a:latin typeface="宋体" panose="02010600030101010101" pitchFamily="2" charset="-122"/>
              <a:cs typeface="宋体" panose="02010600030101010101" pitchFamily="2" charset="-122"/>
              <a:sym typeface="+mn-ea"/>
            </a:endParaRPr>
          </a:p>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因此需要更广泛的数据集。作者采用了</a:t>
            </a:r>
            <a:r>
              <a:rPr lang="en-US" altLang="zh-CN" sz="1600">
                <a:latin typeface="宋体" panose="02010600030101010101" pitchFamily="2" charset="-122"/>
                <a:cs typeface="宋体" panose="02010600030101010101" pitchFamily="2" charset="-122"/>
              </a:rPr>
              <a:t>VR</a:t>
            </a:r>
            <a:r>
              <a:rPr lang="zh-CN" altLang="en-US" sz="1600">
                <a:latin typeface="宋体" panose="02010600030101010101" pitchFamily="2" charset="-122"/>
                <a:cs typeface="宋体" panose="02010600030101010101" pitchFamily="2" charset="-122"/>
              </a:rPr>
              <a:t>试验。</a:t>
            </a:r>
            <a:endParaRPr lang="zh-CN" altLang="en-US" sz="1600">
              <a:latin typeface="宋体" panose="02010600030101010101" pitchFamily="2" charset="-122"/>
              <a:cs typeface="宋体" panose="02010600030101010101" pitchFamily="2" charset="-122"/>
            </a:endParaRPr>
          </a:p>
        </p:txBody>
      </p:sp>
      <p:sp>
        <p:nvSpPr>
          <p:cNvPr id="3" name="文本框 2"/>
          <p:cNvSpPr txBox="1"/>
          <p:nvPr/>
        </p:nvSpPr>
        <p:spPr>
          <a:xfrm>
            <a:off x="1196975" y="982040"/>
            <a:ext cx="6096000" cy="64516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3600" b="1" spc="300">
                <a:latin typeface="Arial" panose="020B0604020202020204" pitchFamily="34" charset="0"/>
                <a:ea typeface="微软雅黑" panose="020B0503020204020204" pitchFamily="34" charset="-122"/>
              </a:rPr>
              <a:t>研究现状</a:t>
            </a:r>
            <a:endParaRPr lang="zh-CN" altLang="en-US" sz="36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3694937" y="1916810"/>
            <a:ext cx="3383280" cy="1076325"/>
          </a:xfrm>
          <a:prstGeom prst="rect">
            <a:avLst/>
          </a:prstGeom>
          <a:noFill/>
        </p:spPr>
        <p:txBody>
          <a:bodyPr wrap="none" rtlCol="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研究思路及过程</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3" name="文本框 2"/>
          <p:cNvSpPr txBox="1"/>
          <p:nvPr/>
        </p:nvSpPr>
        <p:spPr>
          <a:xfrm>
            <a:off x="161925" y="1896745"/>
            <a:ext cx="7882255" cy="2499995"/>
          </a:xfrm>
          <a:prstGeom prst="rect">
            <a:avLst/>
          </a:prstGeom>
          <a:noFill/>
        </p:spPr>
        <p:txBody>
          <a:bodyPr wrap="square" rtlCol="0" anchor="ctr" anchorCtr="0">
            <a:noAutofit/>
          </a:bodyPr>
          <a:p>
            <a:pPr marL="0" indent="457200" eaLnBrk="1" latinLnBrk="0" hangingPunct="1">
              <a:lnSpc>
                <a:spcPct val="150000"/>
              </a:lnSpc>
            </a:pPr>
            <a:r>
              <a:rPr lang="en-US" altLang="zh-CN" sz="1400"/>
              <a:t>180</a:t>
            </a:r>
            <a:r>
              <a:rPr lang="zh-CN" altLang="en-US" sz="1400"/>
              <a:t>人参加了为期</a:t>
            </a:r>
            <a:r>
              <a:rPr lang="en-US" altLang="zh-CN" sz="1400"/>
              <a:t>5</a:t>
            </a:r>
            <a:r>
              <a:rPr lang="zh-CN" altLang="en-US" sz="1400"/>
              <a:t>个月的实验。</a:t>
            </a:r>
            <a:endParaRPr lang="zh-CN" altLang="en-US" sz="1400"/>
          </a:p>
          <a:p>
            <a:pPr marL="0" indent="457200" eaLnBrk="1" latinLnBrk="0" hangingPunct="1">
              <a:lnSpc>
                <a:spcPct val="150000"/>
              </a:lnSpc>
            </a:pPr>
            <a:r>
              <a:rPr lang="zh-CN" altLang="en-US" sz="1400"/>
              <a:t>除了参与者记录的时间序列数据外，还获取场景中的变量（道路类型、限速、车道宽度、天气、时间、车辆到达率）。</a:t>
            </a:r>
            <a:endParaRPr lang="zh-CN" altLang="en-US" sz="1400"/>
          </a:p>
        </p:txBody>
      </p:sp>
      <p:sp>
        <p:nvSpPr>
          <p:cNvPr id="2" name="文本框 1"/>
          <p:cNvSpPr txBox="1"/>
          <p:nvPr/>
        </p:nvSpPr>
        <p:spPr>
          <a:xfrm>
            <a:off x="836930" y="99664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一</a:t>
            </a:r>
            <a:r>
              <a:rPr lang="en-US" altLang="zh-CN" sz="2000" b="1" spc="300">
                <a:latin typeface="+mj-ea"/>
                <a:ea typeface="+mj-ea"/>
                <a:cs typeface="+mj-ea"/>
              </a:rPr>
              <a:t>.</a:t>
            </a:r>
            <a:r>
              <a:rPr lang="zh-CN" altLang="en-US" sz="2000" b="1" spc="300">
                <a:latin typeface="+mj-ea"/>
                <a:ea typeface="+mj-ea"/>
                <a:cs typeface="+mj-ea"/>
              </a:rPr>
              <a:t>虚拟现实实验</a:t>
            </a:r>
            <a:endParaRPr lang="zh-CN" altLang="en-US" sz="2000" b="1" spc="300">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3" name="文本框 2"/>
          <p:cNvSpPr txBox="1"/>
          <p:nvPr/>
        </p:nvSpPr>
        <p:spPr>
          <a:xfrm>
            <a:off x="325755" y="1557655"/>
            <a:ext cx="8442325" cy="3352800"/>
          </a:xfrm>
          <a:prstGeom prst="rect">
            <a:avLst/>
          </a:prstGeom>
          <a:noFill/>
        </p:spPr>
        <p:txBody>
          <a:bodyPr wrap="square" rtlCol="0" anchor="ctr" anchorCtr="0">
            <a:noAutofit/>
          </a:bodyPr>
          <a:p>
            <a:pPr marL="0" indent="457200" eaLnBrk="1" latinLnBrk="0" hangingPunct="1">
              <a:lnSpc>
                <a:spcPct val="150000"/>
              </a:lnSpc>
            </a:pPr>
            <a:r>
              <a:rPr lang="zh-CN" altLang="en-US" sz="1600">
                <a:latin typeface="宋体" panose="02010600030101010101" pitchFamily="2" charset="-122"/>
                <a:cs typeface="宋体" panose="02010600030101010101" pitchFamily="2" charset="-122"/>
              </a:rPr>
              <a:t>作者</a:t>
            </a:r>
            <a:r>
              <a:rPr lang="en-US" altLang="zh-CN" sz="1600">
                <a:latin typeface="宋体" panose="02010600030101010101" pitchFamily="2" charset="-122"/>
                <a:cs typeface="宋体" panose="02010600030101010101" pitchFamily="2" charset="-122"/>
              </a:rPr>
              <a:t>提出了一种由多输入LSTM层和全连接密集层组成的Aux-LSTM</a:t>
            </a:r>
            <a:r>
              <a:rPr lang="zh-CN" altLang="en-US" sz="1600">
                <a:latin typeface="宋体" panose="02010600030101010101" pitchFamily="2" charset="-122"/>
                <a:cs typeface="宋体" panose="02010600030101010101" pitchFamily="2" charset="-122"/>
              </a:rPr>
              <a:t>框架</a:t>
            </a:r>
            <a:r>
              <a:rPr lang="en-US" altLang="zh-CN" sz="1600">
                <a:latin typeface="宋体" panose="02010600030101010101" pitchFamily="2" charset="-122"/>
                <a:cs typeface="宋体" panose="02010600030101010101" pitchFamily="2" charset="-122"/>
              </a:rPr>
              <a:t>来预测行人的下一个坐标作为输出。时间序列数据的初始步骤，即坐标 （x</a:t>
            </a:r>
            <a:r>
              <a:rPr lang="en-US" altLang="zh-CN" sz="1600" baseline="-25000">
                <a:latin typeface="宋体" panose="02010600030101010101" pitchFamily="2" charset="-122"/>
                <a:cs typeface="宋体" panose="02010600030101010101" pitchFamily="2" charset="-122"/>
              </a:rPr>
              <a:t>0</a:t>
            </a:r>
            <a:r>
              <a:rPr lang="en-US" altLang="zh-CN" sz="1600">
                <a:latin typeface="宋体" panose="02010600030101010101" pitchFamily="2" charset="-122"/>
                <a:cs typeface="宋体" panose="02010600030101010101" pitchFamily="2" charset="-122"/>
              </a:rPr>
              <a:t>,y</a:t>
            </a:r>
            <a:r>
              <a:rPr lang="en-US" altLang="zh-CN" sz="1600" baseline="-25000">
                <a:latin typeface="宋体" panose="02010600030101010101" pitchFamily="2" charset="-122"/>
                <a:cs typeface="宋体" panose="02010600030101010101" pitchFamily="2" charset="-122"/>
              </a:rPr>
              <a:t>0</a:t>
            </a:r>
            <a:r>
              <a:rPr lang="en-US" altLang="zh-CN" sz="1600">
                <a:latin typeface="宋体" panose="02010600030101010101" pitchFamily="2" charset="-122"/>
                <a:cs typeface="宋体" panose="02010600030101010101" pitchFamily="2" charset="-122"/>
              </a:rPr>
              <a:t>）、头部方向 （o</a:t>
            </a:r>
            <a:r>
              <a:rPr lang="en-US" altLang="zh-CN" sz="1600" baseline="-25000">
                <a:latin typeface="宋体" panose="02010600030101010101" pitchFamily="2" charset="-122"/>
                <a:cs typeface="宋体" panose="02010600030101010101" pitchFamily="2" charset="-122"/>
              </a:rPr>
              <a:t>0</a:t>
            </a:r>
            <a:r>
              <a:rPr lang="en-US" altLang="zh-CN" sz="1600">
                <a:latin typeface="宋体" panose="02010600030101010101" pitchFamily="2" charset="-122"/>
                <a:cs typeface="宋体" panose="02010600030101010101" pitchFamily="2" charset="-122"/>
              </a:rPr>
              <a:t>）和与车辆的距离 （d</a:t>
            </a:r>
            <a:r>
              <a:rPr lang="en-US" altLang="zh-CN" sz="1600" baseline="-25000">
                <a:latin typeface="宋体" panose="02010600030101010101" pitchFamily="2" charset="-122"/>
                <a:cs typeface="宋体" panose="02010600030101010101" pitchFamily="2" charset="-122"/>
              </a:rPr>
              <a:t>0</a:t>
            </a:r>
            <a:r>
              <a:rPr lang="en-US" altLang="zh-CN" sz="1600">
                <a:latin typeface="宋体" panose="02010600030101010101" pitchFamily="2" charset="-122"/>
                <a:cs typeface="宋体" panose="02010600030101010101" pitchFamily="2" charset="-122"/>
              </a:rPr>
              <a:t>），用作 LSTM 层的输入。然后，LSTM 层的输出将与来自上下文变量C，合并进入一系列连接的密集层，以预测行人的未来轨迹（x</a:t>
            </a:r>
            <a:r>
              <a:rPr lang="en-US" altLang="zh-CN" sz="1600" baseline="-25000">
                <a:latin typeface="宋体" panose="02010600030101010101" pitchFamily="2" charset="-122"/>
                <a:cs typeface="宋体" panose="02010600030101010101" pitchFamily="2" charset="-122"/>
              </a:rPr>
              <a:t>f</a:t>
            </a:r>
            <a:r>
              <a:rPr lang="en-US" altLang="zh-CN" sz="1600">
                <a:latin typeface="宋体" panose="02010600030101010101" pitchFamily="2" charset="-122"/>
                <a:cs typeface="宋体" panose="02010600030101010101" pitchFamily="2" charset="-122"/>
              </a:rPr>
              <a:t>,y</a:t>
            </a:r>
            <a:r>
              <a:rPr lang="en-US" altLang="zh-CN" sz="1600" baseline="-25000">
                <a:latin typeface="宋体" panose="02010600030101010101" pitchFamily="2" charset="-122"/>
                <a:cs typeface="宋体" panose="02010600030101010101" pitchFamily="2" charset="-122"/>
              </a:rPr>
              <a:t>f</a:t>
            </a:r>
            <a:r>
              <a:rPr lang="en-US" altLang="zh-CN" sz="1600">
                <a:latin typeface="宋体" panose="02010600030101010101" pitchFamily="2" charset="-122"/>
                <a:cs typeface="宋体" panose="02010600030101010101" pitchFamily="2" charset="-122"/>
              </a:rPr>
              <a:t>）。利用时间序列数据(𝑆={x</a:t>
            </a:r>
            <a:r>
              <a:rPr lang="en-US" altLang="zh-CN" sz="1600" baseline="-25000">
                <a:latin typeface="宋体" panose="02010600030101010101" pitchFamily="2" charset="-122"/>
                <a:cs typeface="宋体" panose="02010600030101010101" pitchFamily="2" charset="-122"/>
              </a:rPr>
              <a:t>0</a:t>
            </a:r>
            <a:r>
              <a:rPr lang="en-US" altLang="zh-CN" sz="1600">
                <a:latin typeface="宋体" panose="02010600030101010101" pitchFamily="2" charset="-122"/>
                <a:cs typeface="宋体" panose="02010600030101010101" pitchFamily="2" charset="-122"/>
              </a:rPr>
              <a:t>，y</a:t>
            </a:r>
            <a:r>
              <a:rPr lang="en-US" altLang="zh-CN" sz="1600" baseline="-25000">
                <a:latin typeface="宋体" panose="02010600030101010101" pitchFamily="2" charset="-122"/>
                <a:cs typeface="宋体" panose="02010600030101010101" pitchFamily="2" charset="-122"/>
              </a:rPr>
              <a:t>0</a:t>
            </a:r>
            <a:r>
              <a:rPr lang="en-US" altLang="zh-CN" sz="1600">
                <a:latin typeface="宋体" panose="02010600030101010101" pitchFamily="2" charset="-122"/>
                <a:cs typeface="宋体" panose="02010600030101010101" pitchFamily="2" charset="-122"/>
              </a:rPr>
              <a:t>，o</a:t>
            </a:r>
            <a:r>
              <a:rPr lang="en-US" altLang="zh-CN" sz="1600" baseline="-25000">
                <a:latin typeface="宋体" panose="02010600030101010101" pitchFamily="2" charset="-122"/>
                <a:cs typeface="宋体" panose="02010600030101010101" pitchFamily="2" charset="-122"/>
              </a:rPr>
              <a:t>0</a:t>
            </a:r>
            <a:r>
              <a:rPr lang="en-US" altLang="zh-CN" sz="1600">
                <a:latin typeface="宋体" panose="02010600030101010101" pitchFamily="2" charset="-122"/>
                <a:cs typeface="宋体" panose="02010600030101010101" pitchFamily="2" charset="-122"/>
              </a:rPr>
              <a:t>，d</a:t>
            </a:r>
            <a:r>
              <a:rPr lang="en-US" altLang="zh-CN" sz="1600" baseline="-25000">
                <a:latin typeface="宋体" panose="02010600030101010101" pitchFamily="2" charset="-122"/>
                <a:cs typeface="宋体" panose="02010600030101010101" pitchFamily="2" charset="-122"/>
              </a:rPr>
              <a:t>0</a:t>
            </a:r>
            <a:r>
              <a:rPr lang="en-US" altLang="zh-CN" sz="1600">
                <a:latin typeface="宋体" panose="02010600030101010101" pitchFamily="2" charset="-122"/>
                <a:cs typeface="宋体" panose="02010600030101010101" pitchFamily="2" charset="-122"/>
              </a:rPr>
              <a:t>})预测行人(𝑇= {x</a:t>
            </a:r>
            <a:r>
              <a:rPr lang="en-US" altLang="zh-CN" sz="1600" baseline="-25000">
                <a:latin typeface="宋体" panose="02010600030101010101" pitchFamily="2" charset="-122"/>
                <a:cs typeface="宋体" panose="02010600030101010101" pitchFamily="2" charset="-122"/>
              </a:rPr>
              <a:t>f</a:t>
            </a:r>
            <a:r>
              <a:rPr lang="en-US" altLang="zh-CN" sz="1600">
                <a:latin typeface="宋体" panose="02010600030101010101" pitchFamily="2" charset="-122"/>
                <a:cs typeface="宋体" panose="02010600030101010101" pitchFamily="2" charset="-122"/>
              </a:rPr>
              <a:t>，y</a:t>
            </a:r>
            <a:r>
              <a:rPr lang="en-US" altLang="zh-CN" sz="1600" baseline="-25000">
                <a:latin typeface="宋体" panose="02010600030101010101" pitchFamily="2" charset="-122"/>
                <a:cs typeface="宋体" panose="02010600030101010101" pitchFamily="2" charset="-122"/>
              </a:rPr>
              <a:t>f</a:t>
            </a:r>
            <a:r>
              <a:rPr lang="en-US" altLang="zh-CN" sz="1600">
                <a:latin typeface="宋体" panose="02010600030101010101" pitchFamily="2" charset="-122"/>
                <a:cs typeface="宋体" panose="02010600030101010101" pitchFamily="2" charset="-122"/>
              </a:rPr>
              <a:t>})未来轨迹的神经网络架构</a:t>
            </a:r>
            <a:r>
              <a:rPr lang="zh-CN" altLang="en-US" sz="1600">
                <a:latin typeface="宋体" panose="02010600030101010101" pitchFamily="2" charset="-122"/>
                <a:cs typeface="宋体" panose="02010600030101010101" pitchFamily="2" charset="-122"/>
              </a:rPr>
              <a:t>。</a:t>
            </a:r>
            <a:endParaRPr lang="zh-CN" altLang="en-US" sz="1600">
              <a:latin typeface="宋体" panose="02010600030101010101" pitchFamily="2" charset="-122"/>
              <a:cs typeface="宋体" panose="02010600030101010101" pitchFamily="2" charset="-122"/>
            </a:endParaRPr>
          </a:p>
        </p:txBody>
      </p:sp>
      <p:sp>
        <p:nvSpPr>
          <p:cNvPr id="4" name="文本框 3"/>
          <p:cNvSpPr txBox="1"/>
          <p:nvPr/>
        </p:nvSpPr>
        <p:spPr>
          <a:xfrm>
            <a:off x="1016635" y="951560"/>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mj-ea"/>
                <a:ea typeface="+mj-ea"/>
                <a:cs typeface="+mj-ea"/>
              </a:rPr>
              <a:t>二</a:t>
            </a:r>
            <a:r>
              <a:rPr lang="en-US" altLang="zh-CN" sz="2000" b="1" spc="300">
                <a:latin typeface="+mj-ea"/>
                <a:ea typeface="+mj-ea"/>
                <a:cs typeface="+mj-ea"/>
              </a:rPr>
              <a:t>.</a:t>
            </a:r>
            <a:r>
              <a:rPr lang="zh-CN" altLang="en-US" sz="2000" b="1" spc="300">
                <a:latin typeface="+mj-ea"/>
                <a:ea typeface="+mj-ea"/>
                <a:cs typeface="+mj-ea"/>
              </a:rPr>
              <a:t>方法论</a:t>
            </a:r>
            <a:endParaRPr lang="zh-CN" altLang="en-US" sz="2000" b="1" spc="300">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3" name="文本框 2"/>
          <p:cNvSpPr txBox="1"/>
          <p:nvPr/>
        </p:nvSpPr>
        <p:spPr>
          <a:xfrm>
            <a:off x="297180" y="893445"/>
            <a:ext cx="8442325" cy="4040505"/>
          </a:xfrm>
          <a:prstGeom prst="rect">
            <a:avLst/>
          </a:prstGeom>
          <a:noFill/>
        </p:spPr>
        <p:txBody>
          <a:bodyPr wrap="square" rtlCol="0" anchor="ctr" anchorCtr="0">
            <a:noAutofit/>
          </a:bodyPr>
          <a:p>
            <a:pPr marL="0" indent="457200" eaLnBrk="1" latinLnBrk="0" hangingPunct="1">
              <a:lnSpc>
                <a:spcPct val="150000"/>
              </a:lnSpc>
            </a:pPr>
            <a:r>
              <a:rPr lang="zh-CN" altLang="en-US" sz="1600">
                <a:latin typeface="宋体" panose="02010600030101010101" pitchFamily="2" charset="-122"/>
                <a:cs typeface="宋体" panose="02010600030101010101" pitchFamily="2" charset="-122"/>
              </a:rPr>
              <a:t>LSTM隐藏层：𝐻</a:t>
            </a:r>
            <a:r>
              <a:rPr lang="zh-CN" altLang="en-US" sz="1600" baseline="-25000">
                <a:latin typeface="宋体" panose="02010600030101010101" pitchFamily="2" charset="-122"/>
                <a:cs typeface="宋体" panose="02010600030101010101" pitchFamily="2" charset="-122"/>
              </a:rPr>
              <a:t>𝑙</a:t>
            </a:r>
            <a:r>
              <a:rPr lang="zh-CN" altLang="en-US" sz="1600">
                <a:latin typeface="宋体" panose="02010600030101010101" pitchFamily="2" charset="-122"/>
                <a:cs typeface="宋体" panose="02010600030101010101" pitchFamily="2" charset="-122"/>
              </a:rPr>
              <a:t> = 𝐿(𝑆, 𝑊</a:t>
            </a:r>
            <a:r>
              <a:rPr lang="zh-CN" altLang="en-US" sz="1600" baseline="-25000">
                <a:latin typeface="宋体" panose="02010600030101010101" pitchFamily="2" charset="-122"/>
                <a:cs typeface="宋体" panose="02010600030101010101" pitchFamily="2" charset="-122"/>
              </a:rPr>
              <a:t>𝑙</a:t>
            </a:r>
            <a:r>
              <a:rPr lang="zh-CN" altLang="en-US" sz="1600">
                <a:latin typeface="宋体" panose="02010600030101010101" pitchFamily="2" charset="-122"/>
                <a:cs typeface="宋体" panose="02010600030101010101" pitchFamily="2" charset="-122"/>
              </a:rPr>
              <a:t> , 𝜎)</a:t>
            </a:r>
            <a:endParaRPr lang="zh-CN" altLang="en-US" sz="1600">
              <a:latin typeface="宋体" panose="02010600030101010101" pitchFamily="2" charset="-122"/>
              <a:cs typeface="宋体" panose="02010600030101010101" pitchFamily="2" charset="-122"/>
            </a:endParaRPr>
          </a:p>
          <a:p>
            <a:pPr marL="0" indent="457200" eaLnBrk="1" latinLnBrk="0" hangingPunct="1">
              <a:lnSpc>
                <a:spcPct val="150000"/>
              </a:lnSpc>
            </a:pPr>
            <a:r>
              <a:rPr lang="zh-CN" altLang="en-US" sz="1600">
                <a:latin typeface="宋体" panose="02010600030101010101" pitchFamily="2" charset="-122"/>
                <a:cs typeface="宋体" panose="02010600030101010101" pitchFamily="2" charset="-122"/>
              </a:rPr>
              <a:t>密集隐藏层变量𝐻</a:t>
            </a:r>
            <a:r>
              <a:rPr lang="zh-CN" altLang="en-US" sz="1600" baseline="-25000">
                <a:latin typeface="宋体" panose="02010600030101010101" pitchFamily="2" charset="-122"/>
                <a:cs typeface="宋体" panose="02010600030101010101" pitchFamily="2" charset="-122"/>
              </a:rPr>
              <a:t>𝑑</a:t>
            </a:r>
            <a:r>
              <a:rPr lang="zh-CN" altLang="en-US" sz="1600">
                <a:latin typeface="宋体" panose="02010600030101010101" pitchFamily="2" charset="-122"/>
                <a:cs typeface="宋体" panose="02010600030101010101" pitchFamily="2" charset="-122"/>
              </a:rPr>
              <a:t> = 𝑓 (𝐻</a:t>
            </a:r>
            <a:r>
              <a:rPr lang="zh-CN" altLang="en-US" sz="1600" baseline="-25000">
                <a:latin typeface="宋体" panose="02010600030101010101" pitchFamily="2" charset="-122"/>
                <a:cs typeface="宋体" panose="02010600030101010101" pitchFamily="2" charset="-122"/>
              </a:rPr>
              <a:t>𝑙</a:t>
            </a:r>
            <a:r>
              <a:rPr lang="zh-CN" altLang="en-US" sz="1600">
                <a:latin typeface="宋体" panose="02010600030101010101" pitchFamily="2" charset="-122"/>
                <a:cs typeface="宋体" panose="02010600030101010101" pitchFamily="2" charset="-122"/>
              </a:rPr>
              <a:t> , 𝐶, 𝑊</a:t>
            </a:r>
            <a:r>
              <a:rPr lang="zh-CN" altLang="en-US" sz="1600" baseline="-25000">
                <a:latin typeface="宋体" panose="02010600030101010101" pitchFamily="2" charset="-122"/>
                <a:cs typeface="宋体" panose="02010600030101010101" pitchFamily="2" charset="-122"/>
              </a:rPr>
              <a:t>𝑑</a:t>
            </a:r>
            <a:r>
              <a:rPr lang="zh-CN" altLang="en-US" sz="1600">
                <a:latin typeface="宋体" panose="02010600030101010101" pitchFamily="2" charset="-122"/>
                <a:cs typeface="宋体" panose="02010600030101010101" pitchFamily="2" charset="-122"/>
              </a:rPr>
              <a:t> , 𝜎)</a:t>
            </a:r>
            <a:endParaRPr lang="zh-CN" altLang="en-US" sz="1600">
              <a:latin typeface="宋体" panose="02010600030101010101" pitchFamily="2" charset="-122"/>
              <a:cs typeface="宋体" panose="02010600030101010101" pitchFamily="2" charset="-122"/>
            </a:endParaRPr>
          </a:p>
          <a:p>
            <a:pPr marL="0" indent="457200" eaLnBrk="1" latinLnBrk="0" hangingPunct="1">
              <a:lnSpc>
                <a:spcPct val="150000"/>
              </a:lnSpc>
            </a:pPr>
            <a:r>
              <a:rPr lang="zh-CN" altLang="en-US" sz="1600">
                <a:latin typeface="宋体" panose="02010600030101010101" pitchFamily="2" charset="-122"/>
                <a:cs typeface="宋体" panose="02010600030101010101" pitchFamily="2" charset="-122"/>
              </a:rPr>
              <a:t>输出层：𝑇 = 𝑓 (𝐻</a:t>
            </a:r>
            <a:r>
              <a:rPr lang="zh-CN" altLang="en-US" sz="1600" baseline="-25000">
                <a:latin typeface="宋体" panose="02010600030101010101" pitchFamily="2" charset="-122"/>
                <a:cs typeface="宋体" panose="02010600030101010101" pitchFamily="2" charset="-122"/>
              </a:rPr>
              <a:t>𝑑</a:t>
            </a:r>
            <a:r>
              <a:rPr lang="zh-CN" altLang="en-US" sz="1600">
                <a:latin typeface="宋体" panose="02010600030101010101" pitchFamily="2" charset="-122"/>
                <a:cs typeface="宋体" panose="02010600030101010101" pitchFamily="2" charset="-122"/>
              </a:rPr>
              <a:t> , 𝑊</a:t>
            </a:r>
            <a:r>
              <a:rPr lang="zh-CN" altLang="en-US" sz="1600" baseline="-25000">
                <a:latin typeface="宋体" panose="02010600030101010101" pitchFamily="2" charset="-122"/>
                <a:cs typeface="宋体" panose="02010600030101010101" pitchFamily="2" charset="-122"/>
              </a:rPr>
              <a:t>𝑜</a:t>
            </a:r>
            <a:r>
              <a:rPr lang="zh-CN" altLang="en-US" sz="1600">
                <a:latin typeface="宋体" panose="02010600030101010101" pitchFamily="2" charset="-122"/>
                <a:cs typeface="宋体" panose="02010600030101010101" pitchFamily="2" charset="-122"/>
              </a:rPr>
              <a:t>, 𝜙)</a:t>
            </a:r>
            <a:endParaRPr lang="zh-CN" altLang="en-US" sz="1600">
              <a:latin typeface="宋体" panose="02010600030101010101" pitchFamily="2" charset="-122"/>
              <a:cs typeface="宋体" panose="02010600030101010101" pitchFamily="2" charset="-122"/>
            </a:endParaRPr>
          </a:p>
          <a:p>
            <a:pPr marL="0" indent="457200" eaLnBrk="1" latinLnBrk="0" hangingPunct="1">
              <a:lnSpc>
                <a:spcPct val="150000"/>
              </a:lnSpc>
            </a:pPr>
            <a:endParaRPr lang="zh-CN" altLang="en-US" sz="1600">
              <a:latin typeface="宋体" panose="02010600030101010101" pitchFamily="2" charset="-122"/>
              <a:cs typeface="宋体" panose="02010600030101010101" pitchFamily="2" charset="-122"/>
            </a:endParaRPr>
          </a:p>
          <a:p>
            <a:pPr marL="0" indent="457200" eaLnBrk="1" latinLnBrk="0" hangingPunct="1">
              <a:lnSpc>
                <a:spcPct val="150000"/>
              </a:lnSpc>
            </a:pPr>
            <a:r>
              <a:rPr lang="zh-CN" altLang="en-US" sz="1600">
                <a:latin typeface="宋体" panose="02010600030101010101" pitchFamily="2" charset="-122"/>
                <a:cs typeface="宋体" panose="02010600030101010101" pitchFamily="2" charset="-122"/>
              </a:rPr>
              <a:t>𝑊</a:t>
            </a:r>
            <a:r>
              <a:rPr lang="zh-CN" altLang="en-US" sz="1600" baseline="-25000">
                <a:latin typeface="宋体" panose="02010600030101010101" pitchFamily="2" charset="-122"/>
                <a:cs typeface="宋体" panose="02010600030101010101" pitchFamily="2" charset="-122"/>
              </a:rPr>
              <a:t>𝑙</a:t>
            </a:r>
            <a:r>
              <a:rPr lang="zh-CN" altLang="en-US" sz="1600">
                <a:latin typeface="宋体" panose="02010600030101010101" pitchFamily="2" charset="-122"/>
                <a:cs typeface="宋体" panose="02010600030101010101" pitchFamily="2" charset="-122"/>
              </a:rPr>
              <a:t> , 𝑊</a:t>
            </a:r>
            <a:r>
              <a:rPr lang="zh-CN" altLang="en-US" sz="1600" baseline="-25000">
                <a:latin typeface="宋体" panose="02010600030101010101" pitchFamily="2" charset="-122"/>
                <a:cs typeface="宋体" panose="02010600030101010101" pitchFamily="2" charset="-122"/>
              </a:rPr>
              <a:t>𝑑</a:t>
            </a:r>
            <a:r>
              <a:rPr lang="zh-CN" altLang="en-US" sz="1600">
                <a:latin typeface="宋体" panose="02010600030101010101" pitchFamily="2" charset="-122"/>
                <a:cs typeface="宋体" panose="02010600030101010101" pitchFamily="2" charset="-122"/>
              </a:rPr>
              <a:t> , 𝑊</a:t>
            </a:r>
            <a:r>
              <a:rPr lang="zh-CN" altLang="en-US" sz="1600" baseline="-25000">
                <a:latin typeface="宋体" panose="02010600030101010101" pitchFamily="2" charset="-122"/>
                <a:cs typeface="宋体" panose="02010600030101010101" pitchFamily="2" charset="-122"/>
              </a:rPr>
              <a:t>𝑜</a:t>
            </a:r>
            <a:r>
              <a:rPr lang="zh-CN" altLang="en-US" sz="1600">
                <a:latin typeface="宋体" panose="02010600030101010101" pitchFamily="2" charset="-122"/>
                <a:cs typeface="宋体" panose="02010600030101010101" pitchFamily="2" charset="-122"/>
              </a:rPr>
              <a:t> 是隐藏LSTM、隐藏密集层和输出密集层的权重，𝜎和𝜙是具有ReLU和Sigmoid非线性的激活函数，以及𝐿和𝑓分别为LSTM层和Dense层。</a:t>
            </a:r>
            <a:endParaRPr lang="zh-CN" altLang="en-US" sz="1600">
              <a:latin typeface="宋体" panose="02010600030101010101" pitchFamily="2" charset="-122"/>
              <a:cs typeface="宋体" panose="02010600030101010101" pitchFamily="2" charset="-122"/>
            </a:endParaRPr>
          </a:p>
          <a:p>
            <a:pPr marL="0" indent="457200" eaLnBrk="1" latinLnBrk="0" hangingPunct="1">
              <a:lnSpc>
                <a:spcPct val="150000"/>
              </a:lnSpc>
            </a:pPr>
            <a:r>
              <a:rPr lang="zh-CN" altLang="en-US" sz="1600">
                <a:latin typeface="宋体" panose="02010600030101010101" pitchFamily="2" charset="-122"/>
                <a:cs typeface="宋体" panose="02010600030101010101" pitchFamily="2" charset="-122"/>
              </a:rPr>
              <a:t>作为框架的一种正则化机制，该模型通过两个相同的损失函数进行监督。两个损失函数都定义为预测坐标的均方误差。通过在LSTM层之后使用损失函数，即二次损失，使框架更平滑地训练。为了减少模型中的过拟合，还使用了批</a:t>
            </a:r>
            <a:r>
              <a:rPr lang="zh-CN" altLang="en-US" sz="1600">
                <a:latin typeface="宋体" panose="02010600030101010101" pitchFamily="2" charset="-122"/>
                <a:cs typeface="宋体" panose="02010600030101010101" pitchFamily="2" charset="-122"/>
              </a:rPr>
              <a:t>量归一化和Dropout层。Aux-LSTM的总体框架如图。</a:t>
            </a:r>
            <a:endParaRPr lang="zh-CN" altLang="en-US"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pic>
        <p:nvPicPr>
          <p:cNvPr id="2" name="图片 1" descr="1"/>
          <p:cNvPicPr>
            <a:picLocks noChangeAspect="1"/>
          </p:cNvPicPr>
          <p:nvPr/>
        </p:nvPicPr>
        <p:blipFill>
          <a:blip r:embed="rId1"/>
          <a:stretch>
            <a:fillRect/>
          </a:stretch>
        </p:blipFill>
        <p:spPr>
          <a:xfrm>
            <a:off x="1466850" y="906780"/>
            <a:ext cx="5246370" cy="3684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3" name="文本框 2"/>
          <p:cNvSpPr txBox="1"/>
          <p:nvPr/>
        </p:nvSpPr>
        <p:spPr>
          <a:xfrm>
            <a:off x="746760" y="951865"/>
            <a:ext cx="7592060" cy="4113530"/>
          </a:xfrm>
          <a:prstGeom prst="rect">
            <a:avLst/>
          </a:prstGeom>
          <a:noFill/>
        </p:spPr>
        <p:txBody>
          <a:bodyPr wrap="square" rtlCol="0" anchor="ctr" anchorCtr="0">
            <a:noAutofit/>
          </a:bodyPr>
          <a:p>
            <a:pPr marL="0" indent="457200" eaLnBrk="1" latinLnBrk="0" hangingPunct="1">
              <a:lnSpc>
                <a:spcPct val="150000"/>
              </a:lnSpc>
            </a:pPr>
            <a:r>
              <a:rPr lang="zh-CN" altLang="en-US" sz="1600">
                <a:latin typeface="宋体" panose="02010600030101010101" pitchFamily="2" charset="-122"/>
                <a:cs typeface="宋体" panose="02010600030101010101" pitchFamily="2" charset="-122"/>
              </a:rPr>
              <a:t>输入时间序列数据有两种定义方式:基于时间的和基于距离的。</a:t>
            </a:r>
            <a:endParaRPr lang="zh-CN" altLang="en-US" sz="1600">
              <a:latin typeface="宋体" panose="02010600030101010101" pitchFamily="2" charset="-122"/>
              <a:cs typeface="宋体" panose="02010600030101010101" pitchFamily="2" charset="-122"/>
            </a:endParaRPr>
          </a:p>
          <a:p>
            <a:pPr marL="0" indent="457200" eaLnBrk="1" latinLnBrk="0" hangingPunct="1">
              <a:lnSpc>
                <a:spcPct val="150000"/>
              </a:lnSpc>
            </a:pPr>
            <a:r>
              <a:rPr lang="zh-CN" altLang="en-US" sz="1600">
                <a:latin typeface="宋体" panose="02010600030101010101" pitchFamily="2" charset="-122"/>
                <a:cs typeface="宋体" panose="02010600030101010101" pitchFamily="2" charset="-122"/>
              </a:rPr>
              <a:t>在基于时间的方法中，行人在接下来</a:t>
            </a:r>
            <a:r>
              <a:rPr lang="en-US" altLang="zh-CN" sz="1600">
                <a:latin typeface="宋体" panose="02010600030101010101" pitchFamily="2" charset="-122"/>
                <a:cs typeface="宋体" panose="02010600030101010101" pitchFamily="2" charset="-122"/>
              </a:rPr>
              <a:t>t</a:t>
            </a:r>
            <a:r>
              <a:rPr lang="zh-CN" altLang="en-US" sz="1600" baseline="-25000">
                <a:latin typeface="宋体" panose="02010600030101010101" pitchFamily="2" charset="-122"/>
                <a:cs typeface="宋体" panose="02010600030101010101" pitchFamily="2" charset="-122"/>
              </a:rPr>
              <a:t>2</a:t>
            </a:r>
            <a:r>
              <a:rPr lang="zh-CN" altLang="en-US" sz="1600">
                <a:latin typeface="宋体" panose="02010600030101010101" pitchFamily="2" charset="-122"/>
                <a:cs typeface="宋体" panose="02010600030101010101" pitchFamily="2" charset="-122"/>
              </a:rPr>
              <a:t>秒内的坐标是根据他们最近</a:t>
            </a:r>
            <a:r>
              <a:rPr lang="en-US" altLang="zh-CN" sz="1600">
                <a:latin typeface="宋体" panose="02010600030101010101" pitchFamily="2" charset="-122"/>
                <a:cs typeface="宋体" panose="02010600030101010101" pitchFamily="2" charset="-122"/>
              </a:rPr>
              <a:t>t</a:t>
            </a:r>
            <a:r>
              <a:rPr lang="zh-CN" altLang="en-US" sz="1600" baseline="-25000">
                <a:latin typeface="宋体" panose="02010600030101010101" pitchFamily="2" charset="-122"/>
                <a:cs typeface="宋体" panose="02010600030101010101" pitchFamily="2" charset="-122"/>
              </a:rPr>
              <a:t>1</a:t>
            </a:r>
            <a:r>
              <a:rPr lang="zh-CN" altLang="en-US" sz="1600">
                <a:latin typeface="宋体" panose="02010600030101010101" pitchFamily="2" charset="-122"/>
                <a:cs typeface="宋体" panose="02010600030101010101" pitchFamily="2" charset="-122"/>
              </a:rPr>
              <a:t>秒的行为来预测的。在十字路口的每个点，行人坐标、头部方向以及他们在最近</a:t>
            </a:r>
            <a:r>
              <a:rPr lang="en-US" altLang="zh-CN" sz="1600">
                <a:latin typeface="宋体" panose="02010600030101010101" pitchFamily="2" charset="-122"/>
                <a:cs typeface="宋体" panose="02010600030101010101" pitchFamily="2" charset="-122"/>
              </a:rPr>
              <a:t>t</a:t>
            </a:r>
            <a:r>
              <a:rPr lang="zh-CN" altLang="en-US" sz="1600" baseline="-25000">
                <a:latin typeface="宋体" panose="02010600030101010101" pitchFamily="2" charset="-122"/>
                <a:cs typeface="宋体" panose="02010600030101010101" pitchFamily="2" charset="-122"/>
              </a:rPr>
              <a:t>1</a:t>
            </a:r>
            <a:r>
              <a:rPr lang="zh-CN" altLang="en-US" sz="1600">
                <a:latin typeface="宋体" panose="02010600030101010101" pitchFamily="2" charset="-122"/>
                <a:cs typeface="宋体" panose="02010600030101010101" pitchFamily="2" charset="-122"/>
              </a:rPr>
              <a:t>秒内与接近车辆的距离被用作时间序列输入，以预测接下来</a:t>
            </a:r>
            <a:r>
              <a:rPr lang="en-US" altLang="zh-CN" sz="1600">
                <a:latin typeface="宋体" panose="02010600030101010101" pitchFamily="2" charset="-122"/>
                <a:cs typeface="宋体" panose="02010600030101010101" pitchFamily="2" charset="-122"/>
              </a:rPr>
              <a:t>t</a:t>
            </a:r>
            <a:r>
              <a:rPr lang="zh-CN" altLang="en-US" sz="1600" baseline="-25000">
                <a:latin typeface="宋体" panose="02010600030101010101" pitchFamily="2" charset="-122"/>
                <a:cs typeface="宋体" panose="02010600030101010101" pitchFamily="2" charset="-122"/>
              </a:rPr>
              <a:t>2</a:t>
            </a:r>
            <a:r>
              <a:rPr lang="zh-CN" altLang="en-US" sz="1600">
                <a:latin typeface="宋体" panose="02010600030101010101" pitchFamily="2" charset="-122"/>
                <a:cs typeface="宋体" panose="02010600030101010101" pitchFamily="2" charset="-122"/>
              </a:rPr>
              <a:t>秒内行人的坐标。</a:t>
            </a:r>
            <a:endParaRPr lang="zh-CN" altLang="en-US" sz="1600">
              <a:latin typeface="宋体" panose="02010600030101010101" pitchFamily="2" charset="-122"/>
              <a:cs typeface="宋体" panose="02010600030101010101" pitchFamily="2" charset="-122"/>
            </a:endParaRPr>
          </a:p>
          <a:p>
            <a:pPr marL="0" indent="457200" eaLnBrk="1" latinLnBrk="0" hangingPunct="1">
              <a:lnSpc>
                <a:spcPct val="150000"/>
              </a:lnSpc>
            </a:pPr>
            <a:r>
              <a:rPr lang="zh-CN" altLang="en-US" sz="1600">
                <a:latin typeface="宋体" panose="02010600030101010101" pitchFamily="2" charset="-122"/>
                <a:cs typeface="宋体" panose="02010600030101010101" pitchFamily="2" charset="-122"/>
              </a:rPr>
              <a:t>在基于距离的模型中，作为输入的数据</a:t>
            </a:r>
            <a:r>
              <a:rPr lang="en-US" altLang="zh-CN" sz="1600">
                <a:latin typeface="宋体" panose="02010600030101010101" pitchFamily="2" charset="-122"/>
                <a:cs typeface="宋体" panose="02010600030101010101" pitchFamily="2" charset="-122"/>
              </a:rPr>
              <a:t>p</a:t>
            </a:r>
            <a:r>
              <a:rPr lang="zh-CN" altLang="en-US" sz="1600">
                <a:latin typeface="宋体" panose="02010600030101010101" pitchFamily="2" charset="-122"/>
                <a:cs typeface="宋体" panose="02010600030101010101" pitchFamily="2" charset="-122"/>
              </a:rPr>
              <a:t>：当算法预测十字路口的行人轨迹时，行人经过的车道宽度的比例。例如，如果</a:t>
            </a:r>
            <a:r>
              <a:rPr lang="en-US" altLang="zh-CN" sz="1600">
                <a:latin typeface="宋体" panose="02010600030101010101" pitchFamily="2" charset="-122"/>
                <a:cs typeface="宋体" panose="02010600030101010101" pitchFamily="2" charset="-122"/>
              </a:rPr>
              <a:t>p</a:t>
            </a:r>
            <a:r>
              <a:rPr lang="zh-CN" altLang="en-US" sz="1600">
                <a:latin typeface="宋体" panose="02010600030101010101" pitchFamily="2" charset="-122"/>
                <a:cs typeface="宋体" panose="02010600030101010101" pitchFamily="2" charset="-122"/>
              </a:rPr>
              <a:t>设置为0.3，则框架会根据行人在车道宽度的前30%的轨迹来预测行人的轨迹。</a:t>
            </a:r>
            <a:endParaRPr lang="zh-CN" altLang="en-US"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3" name="文本框 2"/>
          <p:cNvSpPr txBox="1"/>
          <p:nvPr/>
        </p:nvSpPr>
        <p:spPr>
          <a:xfrm>
            <a:off x="746760" y="951865"/>
            <a:ext cx="7592060" cy="4113530"/>
          </a:xfrm>
          <a:prstGeom prst="rect">
            <a:avLst/>
          </a:prstGeom>
          <a:noFill/>
        </p:spPr>
        <p:txBody>
          <a:bodyPr wrap="square" rtlCol="0" anchor="ctr" anchorCtr="0">
            <a:noAutofit/>
          </a:bodyPr>
          <a:p>
            <a:pPr marL="0" indent="457200" eaLnBrk="1" latinLnBrk="0" hangingPunct="1">
              <a:lnSpc>
                <a:spcPct val="150000"/>
              </a:lnSpc>
            </a:pPr>
            <a:r>
              <a:rPr lang="zh-CN" altLang="en-US" sz="1600">
                <a:latin typeface="宋体" panose="02010600030101010101" pitchFamily="2" charset="-122"/>
                <a:cs typeface="宋体" panose="02010600030101010101" pitchFamily="2" charset="-122"/>
              </a:rPr>
              <a:t>在自动驾驶环境中，基于时间的方法可以持续观察行人的行为并预测他们的下一个动作。另一方面，基于距离的方法可以预测车辆前方行人的整个轨迹，直到他们完全过马路。在基于时间的模型中，假设车辆连续观察行人的运动，因此它可以定期更新地面真实信息的坐标。基于距离的模型旨在深入了解模型在更长的序列上的性能。</a:t>
            </a:r>
            <a:endParaRPr lang="zh-CN" altLang="en-US"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3" name="文本框 2"/>
          <p:cNvSpPr txBox="1"/>
          <p:nvPr/>
        </p:nvSpPr>
        <p:spPr>
          <a:xfrm>
            <a:off x="746760" y="951865"/>
            <a:ext cx="7592060" cy="4113530"/>
          </a:xfrm>
          <a:prstGeom prst="rect">
            <a:avLst/>
          </a:prstGeom>
          <a:noFill/>
        </p:spPr>
        <p:txBody>
          <a:bodyPr wrap="square" rtlCol="0" anchor="ctr" anchorCtr="0">
            <a:noAutofit/>
          </a:bodyPr>
          <a:p>
            <a:pPr marL="0" indent="457200" eaLnBrk="1" latinLnBrk="0" hangingPunct="1">
              <a:lnSpc>
                <a:spcPct val="150000"/>
              </a:lnSpc>
            </a:pPr>
            <a:r>
              <a:rPr lang="zh-CN" altLang="en-US" sz="1600">
                <a:latin typeface="宋体" panose="02010600030101010101" pitchFamily="2" charset="-122"/>
                <a:cs typeface="宋体" panose="02010600030101010101" pitchFamily="2" charset="-122"/>
              </a:rPr>
              <a:t>虚拟现实数据可以作为自动驾驶汽车数据集的补充工具，因此，了解导致行人轨迹预测误差的因素，对未来的自动驾驶汽车数据收集以及当前的自动驾驶汽车数据分析都是有益的。本研究使用SHAP是一种基于博弈理论的解释方法，用于解释变量对预测误差的影响。</a:t>
            </a:r>
            <a:endParaRPr lang="zh-CN" altLang="en-US"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3716484" y="1981304"/>
            <a:ext cx="3383280" cy="1076325"/>
          </a:xfrm>
          <a:prstGeom prst="rect">
            <a:avLst/>
          </a:prstGeom>
          <a:noFill/>
        </p:spPr>
        <p:txBody>
          <a:bodyPr wrap="none" rtlCol="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实验数据及</a:t>
            </a:r>
            <a:r>
              <a:rPr lang="zh-CN" altLang="en-US" sz="3600" b="1" dirty="0">
                <a:solidFill>
                  <a:schemeClr val="accent1"/>
                </a:solidFill>
                <a:latin typeface="微软雅黑" panose="020B0503020204020204" pitchFamily="34" charset="-122"/>
                <a:ea typeface="微软雅黑" panose="020B0503020204020204" pitchFamily="34" charset="-122"/>
              </a:rPr>
              <a:t>结果</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endPar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6282140" y="1995686"/>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05</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82821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7435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60421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5471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735589" y="3488878"/>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课题背景及内容</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57" name="TextBox 114"/>
          <p:cNvSpPr txBox="1"/>
          <p:nvPr/>
        </p:nvSpPr>
        <p:spPr>
          <a:xfrm>
            <a:off x="2863935" y="2062758"/>
            <a:ext cx="121303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课题现状及发展情况</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0" name="TextBox 117"/>
          <p:cNvSpPr txBox="1"/>
          <p:nvPr/>
        </p:nvSpPr>
        <p:spPr>
          <a:xfrm>
            <a:off x="4190111" y="3521864"/>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研究思路及过程</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3" name="TextBox 120"/>
          <p:cNvSpPr txBox="1"/>
          <p:nvPr/>
        </p:nvSpPr>
        <p:spPr>
          <a:xfrm>
            <a:off x="5356178" y="2062759"/>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实验数据及结果</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6" name="TextBox 123"/>
          <p:cNvSpPr txBox="1"/>
          <p:nvPr/>
        </p:nvSpPr>
        <p:spPr>
          <a:xfrm>
            <a:off x="6635159" y="3521861"/>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解决方案及总结</a:t>
            </a:r>
            <a:endParaRPr lang="zh-CN" altLang="en-US" sz="16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54" grpId="0"/>
      <p:bldP spid="57" grpId="0"/>
      <p:bldP spid="60" grpId="0"/>
      <p:bldP spid="63" grpId="0"/>
      <p:bldP spid="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476885" y="816610"/>
            <a:ext cx="8063230" cy="3688715"/>
          </a:xfrm>
          <a:prstGeom prst="rect">
            <a:avLst/>
          </a:prstGeom>
          <a:noFill/>
        </p:spPr>
        <p:txBody>
          <a:bodyPr wrap="square" rtlCol="0" anchor="ctr" anchorCtr="0">
            <a:noAutofit/>
          </a:bodyPr>
          <a:p>
            <a:pPr marL="0" indent="457200" eaLnBrk="1" latinLnBrk="0" hangingPunct="1">
              <a:lnSpc>
                <a:spcPct val="150000"/>
              </a:lnSpc>
            </a:pPr>
            <a:r>
              <a:rPr lang="en-US" altLang="zh-CN" sz="1600"/>
              <a:t>1.</a:t>
            </a:r>
            <a:r>
              <a:rPr lang="zh-CN" altLang="en-US" sz="1600"/>
              <a:t>讨论将所提出的框架应用于虚拟现实数据集的结果。给出了两种输入数据格式，并对其进行了分析，以测试其在不同条件下的预测性能。</a:t>
            </a:r>
            <a:endParaRPr lang="zh-CN" altLang="en-US" sz="1600"/>
          </a:p>
          <a:p>
            <a:pPr marL="0" indent="457200" eaLnBrk="1" latinLnBrk="0" hangingPunct="1">
              <a:lnSpc>
                <a:spcPct val="150000"/>
              </a:lnSpc>
            </a:pPr>
            <a:r>
              <a:rPr lang="en-US" altLang="zh-CN" sz="1600"/>
              <a:t>2.</a:t>
            </a:r>
            <a:r>
              <a:rPr lang="zh-CN" altLang="en-US" sz="1600"/>
              <a:t>为了测试模型对真实视频数据的适用性，该模型还对从PIE数据集中提取的中间街区交叉处的行人轨迹进行了训练。</a:t>
            </a:r>
            <a:endParaRPr lang="zh-CN" altLang="en-US" sz="1600"/>
          </a:p>
          <a:p>
            <a:pPr marL="0" indent="457200" eaLnBrk="1" latinLnBrk="0" hangingPunct="1">
              <a:lnSpc>
                <a:spcPct val="150000"/>
              </a:lnSpc>
            </a:pPr>
            <a:r>
              <a:rPr lang="en-US" altLang="zh-CN" sz="1600"/>
              <a:t>3.</a:t>
            </a:r>
            <a:r>
              <a:rPr lang="zh-CN" altLang="en-US" sz="1600"/>
              <a:t>最后，将基于博弈论的机器学习可解释性方法应用于基于VR数据训练的模型，以评估上下文变量对模型准确性的贡献。</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6" name="文本框 5"/>
          <p:cNvSpPr txBox="1"/>
          <p:nvPr/>
        </p:nvSpPr>
        <p:spPr>
          <a:xfrm>
            <a:off x="5066665" y="1716405"/>
            <a:ext cx="3048000" cy="1918970"/>
          </a:xfrm>
          <a:prstGeom prst="rect">
            <a:avLst/>
          </a:prstGeom>
        </p:spPr>
        <p:txBody>
          <a:bodyPr>
            <a:noAutofit/>
            <a:extLst>
              <a:ext uri="{4A0BC546-FE56-4ADE-93B0-CB8AF2F6F144}">
                <wpsdc:textFrameExt xmlns:wpsdc="http://www.wps.cn/officeDocument/2022/drawingmlCustomData" type="text"/>
              </a:ext>
            </a:extLst>
          </a:bodyPr>
          <a:p>
            <a:pPr algn="l"/>
            <a:endParaRPr lang="zh-CN" altLang="en-US" sz="1200">
              <a:latin typeface="Arial" panose="020B0604020202020204" pitchFamily="34" charset="0"/>
              <a:ea typeface="微软雅黑" panose="020B0503020204020204" pitchFamily="34" charset="-122"/>
            </a:endParaRPr>
          </a:p>
          <a:p>
            <a:pPr algn="l"/>
            <a:endParaRPr lang="zh-CN" altLang="en-US" sz="1200">
              <a:latin typeface="Arial" panose="020B0604020202020204" pitchFamily="34" charset="0"/>
              <a:ea typeface="微软雅黑" panose="020B0503020204020204" pitchFamily="34" charset="-122"/>
            </a:endParaRPr>
          </a:p>
        </p:txBody>
      </p:sp>
      <p:sp>
        <p:nvSpPr>
          <p:cNvPr id="2" name="文本框 1"/>
          <p:cNvSpPr txBox="1"/>
          <p:nvPr/>
        </p:nvSpPr>
        <p:spPr>
          <a:xfrm>
            <a:off x="345440" y="984250"/>
            <a:ext cx="8540115" cy="407416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en-US" altLang="zh-CN" sz="1600">
                <a:latin typeface="宋体" panose="02010600030101010101" pitchFamily="2" charset="-122"/>
                <a:cs typeface="宋体" panose="02010600030101010101" pitchFamily="2" charset="-122"/>
              </a:rPr>
              <a:t>V</a:t>
            </a:r>
            <a:r>
              <a:rPr lang="zh-CN" altLang="en-US" sz="1600">
                <a:latin typeface="宋体" panose="02010600030101010101" pitchFamily="2" charset="-122"/>
                <a:cs typeface="宋体" panose="02010600030101010101" pitchFamily="2" charset="-122"/>
              </a:rPr>
              <a:t>anilla LSTM 模型用作基线模型来评估 Aux-LSTM 模型的性能。基线模型的数据处理过程和其他配置设置步骤类似于 Aux-LSTM 模型。为了找到要输入到模型中的时间序列信息的最佳组合，训练和评估模型的四种变体。时间序列输入包括：参与者的坐标{</a:t>
            </a:r>
            <a:r>
              <a:rPr lang="en-US" altLang="zh-CN" sz="1600">
                <a:latin typeface="宋体" panose="02010600030101010101" pitchFamily="2" charset="-122"/>
                <a:cs typeface="宋体" panose="02010600030101010101" pitchFamily="2" charset="-122"/>
              </a:rPr>
              <a:t>x</a:t>
            </a:r>
            <a:r>
              <a:rPr lang="zh-CN" altLang="en-US" sz="1600" baseline="-25000">
                <a:latin typeface="宋体" panose="02010600030101010101" pitchFamily="2" charset="-122"/>
                <a:cs typeface="宋体" panose="02010600030101010101" pitchFamily="2" charset="-122"/>
              </a:rPr>
              <a:t>0</a:t>
            </a: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y</a:t>
            </a:r>
            <a:r>
              <a:rPr lang="zh-CN" altLang="en-US" sz="1600" baseline="-25000">
                <a:latin typeface="宋体" panose="02010600030101010101" pitchFamily="2" charset="-122"/>
                <a:cs typeface="宋体" panose="02010600030101010101" pitchFamily="2" charset="-122"/>
              </a:rPr>
              <a:t>0</a:t>
            </a:r>
            <a:r>
              <a:rPr lang="zh-CN" altLang="en-US" sz="1600">
                <a:latin typeface="宋体" panose="02010600030101010101" pitchFamily="2" charset="-122"/>
                <a:cs typeface="宋体" panose="02010600030101010101" pitchFamily="2" charset="-122"/>
              </a:rPr>
              <a:t>}，头部方向{</a:t>
            </a:r>
            <a:r>
              <a:rPr lang="en-US" altLang="zh-CN" sz="1600">
                <a:latin typeface="宋体" panose="02010600030101010101" pitchFamily="2" charset="-122"/>
                <a:cs typeface="宋体" panose="02010600030101010101" pitchFamily="2" charset="-122"/>
              </a:rPr>
              <a:t>o</a:t>
            </a:r>
            <a:r>
              <a:rPr lang="zh-CN" altLang="en-US" sz="1600" baseline="-25000">
                <a:latin typeface="宋体" panose="02010600030101010101" pitchFamily="2" charset="-122"/>
                <a:cs typeface="宋体" panose="02010600030101010101" pitchFamily="2" charset="-122"/>
              </a:rPr>
              <a:t>0</a:t>
            </a:r>
            <a:r>
              <a:rPr lang="zh-CN" altLang="en-US" sz="1600">
                <a:latin typeface="宋体" panose="02010600030101010101" pitchFamily="2" charset="-122"/>
                <a:cs typeface="宋体" panose="02010600030101010101" pitchFamily="2" charset="-122"/>
              </a:rPr>
              <a:t>}和到车辆的距离{</a:t>
            </a:r>
            <a:r>
              <a:rPr lang="en-US" altLang="zh-CN" sz="1600">
                <a:latin typeface="宋体" panose="02010600030101010101" pitchFamily="2" charset="-122"/>
                <a:cs typeface="宋体" panose="02010600030101010101" pitchFamily="2" charset="-122"/>
              </a:rPr>
              <a:t>d</a:t>
            </a:r>
            <a:r>
              <a:rPr lang="zh-CN" altLang="en-US" sz="1600" baseline="-25000">
                <a:latin typeface="宋体" panose="02010600030101010101" pitchFamily="2" charset="-122"/>
                <a:cs typeface="宋体" panose="02010600030101010101" pitchFamily="2" charset="-122"/>
              </a:rPr>
              <a:t>0</a:t>
            </a:r>
            <a:r>
              <a:rPr lang="zh-CN" altLang="en-US" sz="1600">
                <a:latin typeface="宋体" panose="02010600030101010101" pitchFamily="2" charset="-122"/>
                <a:cs typeface="宋体" panose="02010600030101010101" pitchFamily="2" charset="-122"/>
              </a:rPr>
              <a:t>}。为了找到最佳组合，定义了模型的四种变体并训练：</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Variant-xy:仅接收行人的坐标(</a:t>
            </a:r>
            <a:r>
              <a:rPr lang="en-US" altLang="zh-CN" sz="1600">
                <a:latin typeface="宋体" panose="02010600030101010101" pitchFamily="2" charset="-122"/>
                <a:cs typeface="宋体" panose="02010600030101010101" pitchFamily="2" charset="-122"/>
              </a:rPr>
              <a:t>x</a:t>
            </a:r>
            <a:r>
              <a:rPr lang="zh-CN" altLang="en-US" sz="1600" baseline="-25000">
                <a:latin typeface="宋体" panose="02010600030101010101" pitchFamily="2" charset="-122"/>
                <a:cs typeface="宋体" panose="02010600030101010101" pitchFamily="2" charset="-122"/>
              </a:rPr>
              <a:t>0</a:t>
            </a:r>
            <a:r>
              <a:rPr lang="en-US" altLang="zh-CN" sz="1600">
                <a:latin typeface="宋体" panose="02010600030101010101" pitchFamily="2" charset="-122"/>
                <a:cs typeface="宋体" panose="02010600030101010101" pitchFamily="2" charset="-122"/>
              </a:rPr>
              <a:t>,y</a:t>
            </a:r>
            <a:r>
              <a:rPr lang="zh-CN" altLang="en-US" sz="1600" baseline="-25000">
                <a:latin typeface="宋体" panose="02010600030101010101" pitchFamily="2" charset="-122"/>
                <a:cs typeface="宋体" panose="02010600030101010101" pitchFamily="2" charset="-122"/>
              </a:rPr>
              <a:t>0</a:t>
            </a:r>
            <a:r>
              <a:rPr lang="zh-CN" altLang="en-US" sz="1600">
                <a:latin typeface="宋体" panose="02010600030101010101" pitchFamily="2" charset="-122"/>
                <a:cs typeface="宋体" panose="02010600030101010101" pitchFamily="2" charset="-122"/>
              </a:rPr>
              <a:t>)作为时间序列输入</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Variant-xyo:接收行人的坐标</a:t>
            </a:r>
            <a:r>
              <a:rPr lang="zh-CN" altLang="en-US" sz="1600">
                <a:latin typeface="宋体" panose="02010600030101010101" pitchFamily="2" charset="-122"/>
                <a:cs typeface="宋体" panose="02010600030101010101" pitchFamily="2" charset="-122"/>
                <a:sym typeface="+mn-ea"/>
              </a:rPr>
              <a:t>(</a:t>
            </a:r>
            <a:r>
              <a:rPr lang="en-US" altLang="zh-CN" sz="1600">
                <a:latin typeface="宋体" panose="02010600030101010101" pitchFamily="2" charset="-122"/>
                <a:cs typeface="宋体" panose="02010600030101010101" pitchFamily="2" charset="-122"/>
                <a:sym typeface="+mn-ea"/>
              </a:rPr>
              <a:t>x</a:t>
            </a:r>
            <a:r>
              <a:rPr lang="zh-CN" altLang="en-US" sz="1600" baseline="-25000">
                <a:latin typeface="宋体" panose="02010600030101010101" pitchFamily="2" charset="-122"/>
                <a:cs typeface="宋体" panose="02010600030101010101" pitchFamily="2" charset="-122"/>
                <a:sym typeface="+mn-ea"/>
              </a:rPr>
              <a:t>0</a:t>
            </a:r>
            <a:r>
              <a:rPr lang="en-US" altLang="zh-CN" sz="1600">
                <a:latin typeface="宋体" panose="02010600030101010101" pitchFamily="2" charset="-122"/>
                <a:cs typeface="宋体" panose="02010600030101010101" pitchFamily="2" charset="-122"/>
                <a:sym typeface="+mn-ea"/>
              </a:rPr>
              <a:t>,y</a:t>
            </a:r>
            <a:r>
              <a:rPr lang="zh-CN" altLang="en-US" sz="1600" baseline="-25000">
                <a:latin typeface="宋体" panose="02010600030101010101" pitchFamily="2" charset="-122"/>
                <a:cs typeface="宋体" panose="02010600030101010101" pitchFamily="2" charset="-122"/>
                <a:sym typeface="+mn-ea"/>
              </a:rPr>
              <a:t>0</a:t>
            </a:r>
            <a:r>
              <a:rPr lang="zh-CN" altLang="en-US" sz="1600">
                <a:latin typeface="宋体" panose="02010600030101010101" pitchFamily="2" charset="-122"/>
                <a:cs typeface="宋体" panose="02010600030101010101" pitchFamily="2" charset="-122"/>
                <a:sym typeface="+mn-ea"/>
              </a:rPr>
              <a:t>)</a:t>
            </a:r>
            <a:r>
              <a:rPr lang="zh-CN" altLang="en-US" sz="1600">
                <a:latin typeface="宋体" panose="02010600030101010101" pitchFamily="2" charset="-122"/>
                <a:cs typeface="宋体" panose="02010600030101010101" pitchFamily="2" charset="-122"/>
              </a:rPr>
              <a:t>和头部方向(</a:t>
            </a:r>
            <a:r>
              <a:rPr lang="en-US" altLang="zh-CN" sz="1600">
                <a:latin typeface="宋体" panose="02010600030101010101" pitchFamily="2" charset="-122"/>
                <a:cs typeface="宋体" panose="02010600030101010101" pitchFamily="2" charset="-122"/>
              </a:rPr>
              <a:t>o</a:t>
            </a:r>
            <a:r>
              <a:rPr lang="zh-CN" altLang="en-US" sz="1600" baseline="-25000">
                <a:latin typeface="宋体" panose="02010600030101010101" pitchFamily="2" charset="-122"/>
                <a:cs typeface="宋体" panose="02010600030101010101" pitchFamily="2" charset="-122"/>
              </a:rPr>
              <a:t>0</a:t>
            </a:r>
            <a:r>
              <a:rPr lang="zh-CN" altLang="en-US" sz="1600">
                <a:latin typeface="宋体" panose="02010600030101010101" pitchFamily="2" charset="-122"/>
                <a:cs typeface="宋体" panose="02010600030101010101" pitchFamily="2" charset="-122"/>
              </a:rPr>
              <a:t>)作为时间序列输入</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Variant-xyd:接收行人的坐标</a:t>
            </a:r>
            <a:r>
              <a:rPr lang="zh-CN" altLang="en-US" sz="1600">
                <a:latin typeface="宋体" panose="02010600030101010101" pitchFamily="2" charset="-122"/>
                <a:cs typeface="宋体" panose="02010600030101010101" pitchFamily="2" charset="-122"/>
                <a:sym typeface="+mn-ea"/>
              </a:rPr>
              <a:t>(</a:t>
            </a:r>
            <a:r>
              <a:rPr lang="en-US" altLang="zh-CN" sz="1600">
                <a:latin typeface="宋体" panose="02010600030101010101" pitchFamily="2" charset="-122"/>
                <a:cs typeface="宋体" panose="02010600030101010101" pitchFamily="2" charset="-122"/>
                <a:sym typeface="+mn-ea"/>
              </a:rPr>
              <a:t>x</a:t>
            </a:r>
            <a:r>
              <a:rPr lang="zh-CN" altLang="en-US" sz="1600" baseline="-25000">
                <a:latin typeface="宋体" panose="02010600030101010101" pitchFamily="2" charset="-122"/>
                <a:cs typeface="宋体" panose="02010600030101010101" pitchFamily="2" charset="-122"/>
                <a:sym typeface="+mn-ea"/>
              </a:rPr>
              <a:t>0</a:t>
            </a:r>
            <a:r>
              <a:rPr lang="en-US" altLang="zh-CN" sz="1600">
                <a:latin typeface="宋体" panose="02010600030101010101" pitchFamily="2" charset="-122"/>
                <a:cs typeface="宋体" panose="02010600030101010101" pitchFamily="2" charset="-122"/>
                <a:sym typeface="+mn-ea"/>
              </a:rPr>
              <a:t>,y</a:t>
            </a:r>
            <a:r>
              <a:rPr lang="zh-CN" altLang="en-US" sz="1600" baseline="-25000">
                <a:latin typeface="宋体" panose="02010600030101010101" pitchFamily="2" charset="-122"/>
                <a:cs typeface="宋体" panose="02010600030101010101" pitchFamily="2" charset="-122"/>
                <a:sym typeface="+mn-ea"/>
              </a:rPr>
              <a:t>0</a:t>
            </a:r>
            <a:r>
              <a:rPr lang="zh-CN" altLang="en-US" sz="1600">
                <a:latin typeface="宋体" panose="02010600030101010101" pitchFamily="2" charset="-122"/>
                <a:cs typeface="宋体" panose="02010600030101010101" pitchFamily="2" charset="-122"/>
                <a:sym typeface="+mn-ea"/>
              </a:rPr>
              <a:t>)</a:t>
            </a:r>
            <a:r>
              <a:rPr lang="zh-CN" altLang="en-US" sz="1600">
                <a:latin typeface="宋体" panose="02010600030101010101" pitchFamily="2" charset="-122"/>
                <a:cs typeface="宋体" panose="02010600030101010101" pitchFamily="2" charset="-122"/>
              </a:rPr>
              <a:t>和距离车辆(</a:t>
            </a:r>
            <a:r>
              <a:rPr lang="en-US" altLang="zh-CN" sz="1600">
                <a:latin typeface="宋体" panose="02010600030101010101" pitchFamily="2" charset="-122"/>
                <a:cs typeface="宋体" panose="02010600030101010101" pitchFamily="2" charset="-122"/>
              </a:rPr>
              <a:t>d</a:t>
            </a:r>
            <a:r>
              <a:rPr lang="zh-CN" altLang="en-US" sz="1600" baseline="-25000">
                <a:latin typeface="宋体" panose="02010600030101010101" pitchFamily="2" charset="-122"/>
                <a:cs typeface="宋体" panose="02010600030101010101" pitchFamily="2" charset="-122"/>
              </a:rPr>
              <a:t>0</a:t>
            </a:r>
            <a:r>
              <a:rPr lang="zh-CN" altLang="en-US" sz="1600">
                <a:latin typeface="宋体" panose="02010600030101010101" pitchFamily="2" charset="-122"/>
                <a:cs typeface="宋体" panose="02010600030101010101" pitchFamily="2" charset="-122"/>
              </a:rPr>
              <a:t>)作为时间序列输入</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Variant-xyod接收行人的坐标</a:t>
            </a:r>
            <a:r>
              <a:rPr lang="zh-CN" altLang="en-US" sz="1600">
                <a:latin typeface="宋体" panose="02010600030101010101" pitchFamily="2" charset="-122"/>
                <a:cs typeface="宋体" panose="02010600030101010101" pitchFamily="2" charset="-122"/>
                <a:sym typeface="+mn-ea"/>
              </a:rPr>
              <a:t>(</a:t>
            </a:r>
            <a:r>
              <a:rPr lang="en-US" altLang="zh-CN" sz="1600">
                <a:latin typeface="宋体" panose="02010600030101010101" pitchFamily="2" charset="-122"/>
                <a:cs typeface="宋体" panose="02010600030101010101" pitchFamily="2" charset="-122"/>
                <a:sym typeface="+mn-ea"/>
              </a:rPr>
              <a:t>x</a:t>
            </a:r>
            <a:r>
              <a:rPr lang="zh-CN" altLang="en-US" sz="1600" baseline="-25000">
                <a:latin typeface="宋体" panose="02010600030101010101" pitchFamily="2" charset="-122"/>
                <a:cs typeface="宋体" panose="02010600030101010101" pitchFamily="2" charset="-122"/>
                <a:sym typeface="+mn-ea"/>
              </a:rPr>
              <a:t>0</a:t>
            </a:r>
            <a:r>
              <a:rPr lang="en-US" altLang="zh-CN" sz="1600">
                <a:latin typeface="宋体" panose="02010600030101010101" pitchFamily="2" charset="-122"/>
                <a:cs typeface="宋体" panose="02010600030101010101" pitchFamily="2" charset="-122"/>
                <a:sym typeface="+mn-ea"/>
              </a:rPr>
              <a:t>,y</a:t>
            </a:r>
            <a:r>
              <a:rPr lang="zh-CN" altLang="en-US" sz="1600" baseline="-25000">
                <a:latin typeface="宋体" panose="02010600030101010101" pitchFamily="2" charset="-122"/>
                <a:cs typeface="宋体" panose="02010600030101010101" pitchFamily="2" charset="-122"/>
                <a:sym typeface="+mn-ea"/>
              </a:rPr>
              <a:t>0</a:t>
            </a:r>
            <a:r>
              <a:rPr lang="zh-CN" altLang="en-US" sz="1600">
                <a:latin typeface="宋体" panose="02010600030101010101" pitchFamily="2" charset="-122"/>
                <a:cs typeface="宋体" panose="02010600030101010101" pitchFamily="2" charset="-122"/>
                <a:sym typeface="+mn-ea"/>
              </a:rPr>
              <a:t>)</a:t>
            </a:r>
            <a:r>
              <a:rPr lang="zh-CN" altLang="en-US" sz="1600">
                <a:latin typeface="宋体" panose="02010600030101010101" pitchFamily="2" charset="-122"/>
                <a:cs typeface="宋体" panose="02010600030101010101" pitchFamily="2" charset="-122"/>
              </a:rPr>
              <a:t>,头部方向(</a:t>
            </a:r>
            <a:r>
              <a:rPr lang="en-US" altLang="zh-CN" sz="1600">
                <a:latin typeface="宋体" panose="02010600030101010101" pitchFamily="2" charset="-122"/>
                <a:cs typeface="宋体" panose="02010600030101010101" pitchFamily="2" charset="-122"/>
              </a:rPr>
              <a:t>o</a:t>
            </a:r>
            <a:r>
              <a:rPr lang="zh-CN" altLang="en-US" sz="1600" baseline="-25000">
                <a:latin typeface="宋体" panose="02010600030101010101" pitchFamily="2" charset="-122"/>
                <a:cs typeface="宋体" panose="02010600030101010101" pitchFamily="2" charset="-122"/>
              </a:rPr>
              <a:t>0</a:t>
            </a:r>
            <a:r>
              <a:rPr lang="zh-CN" altLang="en-US" sz="1600">
                <a:latin typeface="宋体" panose="02010600030101010101" pitchFamily="2" charset="-122"/>
                <a:cs typeface="宋体" panose="02010600030101010101" pitchFamily="2" charset="-122"/>
              </a:rPr>
              <a:t>)和距离车辆(</a:t>
            </a:r>
            <a:r>
              <a:rPr lang="en-US" altLang="zh-CN" sz="1600">
                <a:latin typeface="宋体" panose="02010600030101010101" pitchFamily="2" charset="-122"/>
                <a:cs typeface="宋体" panose="02010600030101010101" pitchFamily="2" charset="-122"/>
              </a:rPr>
              <a:t>d</a:t>
            </a:r>
            <a:r>
              <a:rPr lang="zh-CN" altLang="en-US" sz="1600" baseline="-25000">
                <a:latin typeface="宋体" panose="02010600030101010101" pitchFamily="2" charset="-122"/>
                <a:cs typeface="宋体" panose="02010600030101010101" pitchFamily="2" charset="-122"/>
              </a:rPr>
              <a:t>0</a:t>
            </a:r>
            <a:r>
              <a:rPr lang="zh-CN" altLang="en-US" sz="1600">
                <a:latin typeface="宋体" panose="02010600030101010101" pitchFamily="2" charset="-122"/>
                <a:cs typeface="宋体" panose="02010600030101010101" pitchFamily="2" charset="-122"/>
              </a:rPr>
              <a:t>)作为时间序列输入</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对于每个变体，将开发基于距离和基于时间的模型，并根据验证集上的误差比较模型的性能，以找到最佳配置。测试集在最后一步用于最终模型性能评估。</a:t>
            </a:r>
            <a:endParaRPr lang="zh-CN" altLang="en-US"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6" name="文本框 5"/>
          <p:cNvSpPr txBox="1"/>
          <p:nvPr/>
        </p:nvSpPr>
        <p:spPr>
          <a:xfrm>
            <a:off x="5066665" y="1716405"/>
            <a:ext cx="3048000" cy="1918970"/>
          </a:xfrm>
          <a:prstGeom prst="rect">
            <a:avLst/>
          </a:prstGeom>
        </p:spPr>
        <p:txBody>
          <a:bodyPr>
            <a:noAutofit/>
            <a:extLst>
              <a:ext uri="{4A0BC546-FE56-4ADE-93B0-CB8AF2F6F144}">
                <wpsdc:textFrameExt xmlns:wpsdc="http://www.wps.cn/officeDocument/2022/drawingmlCustomData" type="text"/>
              </a:ext>
            </a:extLst>
          </a:bodyPr>
          <a:p>
            <a:pPr algn="l"/>
            <a:endParaRPr lang="zh-CN" altLang="en-US" sz="1200">
              <a:latin typeface="Arial" panose="020B0604020202020204" pitchFamily="34" charset="0"/>
              <a:ea typeface="微软雅黑" panose="020B0503020204020204" pitchFamily="34" charset="-122"/>
            </a:endParaRPr>
          </a:p>
          <a:p>
            <a:pPr algn="l"/>
            <a:endParaRPr lang="zh-CN" altLang="en-US" sz="1200">
              <a:latin typeface="Arial" panose="020B0604020202020204" pitchFamily="34" charset="0"/>
              <a:ea typeface="微软雅黑" panose="020B0503020204020204" pitchFamily="34" charset="-122"/>
            </a:endParaRPr>
          </a:p>
        </p:txBody>
      </p:sp>
      <p:sp>
        <p:nvSpPr>
          <p:cNvPr id="2" name="文本框 1"/>
          <p:cNvSpPr txBox="1"/>
          <p:nvPr/>
        </p:nvSpPr>
        <p:spPr>
          <a:xfrm>
            <a:off x="506095" y="3350260"/>
            <a:ext cx="8079740" cy="1612265"/>
          </a:xfrm>
          <a:prstGeom prst="rect">
            <a:avLst/>
          </a:prstGeom>
        </p:spPr>
        <p:txBody>
          <a:bodyPr anchor="ctr" anchorCtr="0">
            <a:noAutofit/>
            <a:extLst>
              <a:ext uri="{4A0BC546-FE56-4ADE-93B0-CB8AF2F6F144}">
                <wpsdc:textFrameExt xmlns:wpsdc="http://www.wps.cn/officeDocument/2022/drawingmlCustomData" type="text"/>
              </a:ext>
            </a:extLst>
          </a:bodyPr>
          <a:p>
            <a:pPr algn="l"/>
            <a:endParaRPr lang="zh-CN" altLang="en-US" sz="1600" b="1">
              <a:latin typeface="+mj-ea"/>
              <a:ea typeface="+mj-ea"/>
              <a:cs typeface="宋体" panose="02010600030101010101" pitchFamily="2" charset="-122"/>
            </a:endParaRPr>
          </a:p>
          <a:p>
            <a:pPr algn="l"/>
            <a:endParaRPr lang="zh-CN" altLang="en-US" sz="1600" b="1">
              <a:latin typeface="+mj-ea"/>
              <a:ea typeface="+mj-ea"/>
              <a:cs typeface="宋体" panose="02010600030101010101" pitchFamily="2" charset="-122"/>
            </a:endParaRPr>
          </a:p>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上</a:t>
            </a:r>
            <a:r>
              <a:rPr lang="en-US" altLang="zh-CN" sz="1600">
                <a:latin typeface="宋体" panose="02010600030101010101" pitchFamily="2" charset="-122"/>
                <a:cs typeface="宋体" panose="02010600030101010101" pitchFamily="2" charset="-122"/>
              </a:rPr>
              <a:t>表给出了基于3个不同p</a:t>
            </a:r>
            <a:r>
              <a:rPr lang="zh-CN" altLang="en-US" sz="1600">
                <a:latin typeface="宋体" panose="02010600030101010101" pitchFamily="2" charset="-122"/>
                <a:cs typeface="宋体" panose="02010600030101010101" pitchFamily="2" charset="-122"/>
              </a:rPr>
              <a:t>值</a:t>
            </a:r>
            <a:r>
              <a:rPr lang="en-US" altLang="zh-CN" sz="1600">
                <a:latin typeface="宋体" panose="02010600030101010101" pitchFamily="2" charset="-122"/>
                <a:cs typeface="宋体" panose="02010600030101010101" pitchFamily="2" charset="-122"/>
              </a:rPr>
              <a:t>的</a:t>
            </a:r>
            <a:r>
              <a:rPr lang="zh-CN" altLang="en-US" sz="1600">
                <a:latin typeface="宋体" panose="02010600030101010101" pitchFamily="2" charset="-122"/>
                <a:cs typeface="宋体" panose="02010600030101010101" pitchFamily="2" charset="-122"/>
              </a:rPr>
              <a:t>基于距离的</a:t>
            </a:r>
            <a:r>
              <a:rPr lang="en-US" altLang="zh-CN" sz="1600">
                <a:latin typeface="宋体" panose="02010600030101010101" pitchFamily="2" charset="-122"/>
                <a:cs typeface="宋体" panose="02010600030101010101" pitchFamily="2" charset="-122"/>
              </a:rPr>
              <a:t> Vanilla和Aux-LSTM模型的配置。从表中可以看出，添加dropout层并没有提高模型的性能，在不同模型的6个配置中</a:t>
            </a: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dropout率都为0。</a:t>
            </a:r>
            <a:r>
              <a:rPr lang="zh-CN" altLang="en-US" sz="1600">
                <a:latin typeface="宋体" panose="02010600030101010101" pitchFamily="2" charset="-122"/>
                <a:cs typeface="宋体" panose="02010600030101010101" pitchFamily="2" charset="-122"/>
              </a:rPr>
              <a:t>此外</a:t>
            </a:r>
            <a:r>
              <a:rPr lang="en-US" altLang="zh-CN" sz="1600">
                <a:latin typeface="宋体" panose="02010600030101010101" pitchFamily="2" charset="-122"/>
                <a:cs typeface="宋体" panose="02010600030101010101" pitchFamily="2" charset="-122"/>
              </a:rPr>
              <a:t>可以观察到随着输入序列长度的增加，网络的深度和密度减小。</a:t>
            </a:r>
            <a:endParaRPr lang="en-US" altLang="zh-CN" sz="1600">
              <a:latin typeface="宋体" panose="02010600030101010101" pitchFamily="2" charset="-122"/>
              <a:cs typeface="宋体" panose="02010600030101010101" pitchFamily="2" charset="-122"/>
            </a:endParaRPr>
          </a:p>
        </p:txBody>
      </p:sp>
      <p:pic>
        <p:nvPicPr>
          <p:cNvPr id="3" name="图片 2"/>
          <p:cNvPicPr>
            <a:picLocks noChangeAspect="1"/>
          </p:cNvPicPr>
          <p:nvPr>
            <p:custDataLst>
              <p:tags r:id="rId1"/>
            </p:custDataLst>
          </p:nvPr>
        </p:nvPicPr>
        <p:blipFill>
          <a:blip r:embed="rId2"/>
          <a:stretch>
            <a:fillRect/>
          </a:stretch>
        </p:blipFill>
        <p:spPr>
          <a:xfrm>
            <a:off x="341630" y="1339850"/>
            <a:ext cx="8534400" cy="2333625"/>
          </a:xfrm>
          <a:prstGeom prst="rect">
            <a:avLst/>
          </a:prstGeom>
        </p:spPr>
      </p:pic>
      <p:sp>
        <p:nvSpPr>
          <p:cNvPr id="4" name="文本框 3"/>
          <p:cNvSpPr txBox="1"/>
          <p:nvPr/>
        </p:nvSpPr>
        <p:spPr>
          <a:xfrm>
            <a:off x="1106805" y="726135"/>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mj-ea"/>
                <a:ea typeface="+mj-ea"/>
              </a:rPr>
              <a:t>基于距离模型</a:t>
            </a:r>
            <a:endParaRPr lang="zh-CN" altLang="en-US" sz="2000" b="1" spc="30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pic>
        <p:nvPicPr>
          <p:cNvPr id="2" name="图片 1"/>
          <p:cNvPicPr>
            <a:picLocks noChangeAspect="1"/>
          </p:cNvPicPr>
          <p:nvPr>
            <p:custDataLst>
              <p:tags r:id="rId1"/>
            </p:custDataLst>
          </p:nvPr>
        </p:nvPicPr>
        <p:blipFill>
          <a:blip r:embed="rId2"/>
          <a:stretch>
            <a:fillRect/>
          </a:stretch>
        </p:blipFill>
        <p:spPr>
          <a:xfrm>
            <a:off x="1602105" y="951865"/>
            <a:ext cx="4572000" cy="1819275"/>
          </a:xfrm>
          <a:prstGeom prst="rect">
            <a:avLst/>
          </a:prstGeom>
        </p:spPr>
      </p:pic>
      <p:sp>
        <p:nvSpPr>
          <p:cNvPr id="4" name="文本框 3"/>
          <p:cNvSpPr txBox="1"/>
          <p:nvPr/>
        </p:nvSpPr>
        <p:spPr>
          <a:xfrm>
            <a:off x="732155" y="2886075"/>
            <a:ext cx="7373620" cy="1760855"/>
          </a:xfrm>
          <a:prstGeom prst="rect">
            <a:avLst/>
          </a:prstGeom>
          <a:noFill/>
        </p:spPr>
        <p:txBody>
          <a:bodyPr wrap="square" rtlCol="0" anchor="ctr" anchorCtr="0">
            <a:noAutofit/>
          </a:bodyPr>
          <a:p>
            <a:pPr marL="0" indent="457200" eaLnBrk="1" latinLnBrk="0" hangingPunct="1">
              <a:lnSpc>
                <a:spcPct val="150000"/>
              </a:lnSpc>
            </a:pPr>
            <a:r>
              <a:rPr lang="zh-CN" altLang="en-US" sz="1600"/>
              <a:t>从上表中可以看出，当应用于测试集时，所有Aux-LSTM模型的性能都优于vanilla基线模型。且p = 0.7</a:t>
            </a:r>
            <a:r>
              <a:rPr lang="zh-CN" altLang="en-US" sz="1600"/>
              <a:t>时，其中Aux-LSTM与基线模型之间的差距最显著。当p = 0.7时，模型的误差差异更大，这证实了使用更长的时间序列数据作为输入会导致模型更依赖于时间序列输入。</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6" name="文本框 5"/>
          <p:cNvSpPr txBox="1"/>
          <p:nvPr/>
        </p:nvSpPr>
        <p:spPr>
          <a:xfrm>
            <a:off x="5066665" y="1716405"/>
            <a:ext cx="3048000" cy="1918970"/>
          </a:xfrm>
          <a:prstGeom prst="rect">
            <a:avLst/>
          </a:prstGeom>
        </p:spPr>
        <p:txBody>
          <a:bodyPr>
            <a:noAutofit/>
            <a:extLst>
              <a:ext uri="{4A0BC546-FE56-4ADE-93B0-CB8AF2F6F144}">
                <wpsdc:textFrameExt xmlns:wpsdc="http://www.wps.cn/officeDocument/2022/drawingmlCustomData" type="text"/>
              </a:ext>
            </a:extLst>
          </a:bodyPr>
          <a:p>
            <a:pPr algn="l"/>
            <a:endParaRPr lang="zh-CN" altLang="en-US" sz="1200">
              <a:latin typeface="Arial" panose="020B0604020202020204" pitchFamily="34" charset="0"/>
              <a:ea typeface="微软雅黑" panose="020B0503020204020204" pitchFamily="34" charset="-122"/>
            </a:endParaRPr>
          </a:p>
          <a:p>
            <a:pPr algn="l"/>
            <a:endParaRPr lang="zh-CN" altLang="en-US" sz="1200">
              <a:latin typeface="Arial" panose="020B0604020202020204" pitchFamily="34" charset="0"/>
              <a:ea typeface="微软雅黑" panose="020B0503020204020204" pitchFamily="34" charset="-122"/>
            </a:endParaRPr>
          </a:p>
        </p:txBody>
      </p:sp>
      <p:sp>
        <p:nvSpPr>
          <p:cNvPr id="2" name="文本框 1"/>
          <p:cNvSpPr txBox="1"/>
          <p:nvPr/>
        </p:nvSpPr>
        <p:spPr>
          <a:xfrm>
            <a:off x="420370" y="3382010"/>
            <a:ext cx="8175625" cy="144653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上表给出了在验证数据上性能</a:t>
            </a:r>
            <a:r>
              <a:rPr lang="zh-CN" altLang="en-US" sz="1600">
                <a:latin typeface="宋体" panose="02010600030101010101" pitchFamily="2" charset="-122"/>
                <a:cs typeface="宋体" panose="02010600030101010101" pitchFamily="2" charset="-122"/>
              </a:rPr>
              <a:t>更好的基于时间的模型的配置，以及它们相应的验证和训练误差。除了T_2_1中隐藏的LSTM层的数量外，模型的所有其他配置看起来都是相似的。与基于距离的模型不同，所有Aux-LSTM基于时间的模型在验证数据上都优于基线模型。</a:t>
            </a:r>
            <a:endParaRPr lang="zh-CN" altLang="en-US" sz="1600">
              <a:latin typeface="宋体" panose="02010600030101010101" pitchFamily="2" charset="-122"/>
              <a:cs typeface="宋体" panose="02010600030101010101" pitchFamily="2" charset="-122"/>
            </a:endParaRPr>
          </a:p>
        </p:txBody>
      </p:sp>
      <p:pic>
        <p:nvPicPr>
          <p:cNvPr id="3" name="图片 2"/>
          <p:cNvPicPr>
            <a:picLocks noChangeAspect="1"/>
          </p:cNvPicPr>
          <p:nvPr>
            <p:custDataLst>
              <p:tags r:id="rId1"/>
            </p:custDataLst>
          </p:nvPr>
        </p:nvPicPr>
        <p:blipFill>
          <a:blip r:embed="rId2"/>
          <a:stretch>
            <a:fillRect/>
          </a:stretch>
        </p:blipFill>
        <p:spPr>
          <a:xfrm>
            <a:off x="521970" y="1176655"/>
            <a:ext cx="8172450" cy="2076450"/>
          </a:xfrm>
          <a:prstGeom prst="rect">
            <a:avLst/>
          </a:prstGeom>
        </p:spPr>
      </p:pic>
      <p:sp>
        <p:nvSpPr>
          <p:cNvPr id="4" name="文本框 3"/>
          <p:cNvSpPr txBox="1"/>
          <p:nvPr/>
        </p:nvSpPr>
        <p:spPr>
          <a:xfrm>
            <a:off x="971550" y="747090"/>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mj-ea"/>
                <a:ea typeface="+mj-ea"/>
              </a:rPr>
              <a:t>基于时间模型</a:t>
            </a:r>
            <a:endParaRPr lang="zh-CN" altLang="en-US" sz="2000" b="1" spc="300">
              <a:latin typeface="+mj-ea"/>
              <a:ea typeface="+mj-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4" name="文本框 3"/>
          <p:cNvSpPr txBox="1"/>
          <p:nvPr/>
        </p:nvSpPr>
        <p:spPr>
          <a:xfrm>
            <a:off x="971550" y="747090"/>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mj-ea"/>
                <a:ea typeface="+mj-ea"/>
              </a:rPr>
              <a:t>基于时间模型</a:t>
            </a:r>
            <a:endParaRPr lang="zh-CN" altLang="en-US" sz="2000" b="1" spc="300">
              <a:latin typeface="+mj-ea"/>
              <a:ea typeface="+mj-ea"/>
            </a:endParaRPr>
          </a:p>
        </p:txBody>
      </p:sp>
      <p:pic>
        <p:nvPicPr>
          <p:cNvPr id="5" name="图片 4"/>
          <p:cNvPicPr>
            <a:picLocks noChangeAspect="1"/>
          </p:cNvPicPr>
          <p:nvPr>
            <p:custDataLst>
              <p:tags r:id="rId1"/>
            </p:custDataLst>
          </p:nvPr>
        </p:nvPicPr>
        <p:blipFill>
          <a:blip r:embed="rId2"/>
          <a:stretch>
            <a:fillRect/>
          </a:stretch>
        </p:blipFill>
        <p:spPr>
          <a:xfrm>
            <a:off x="1871980" y="1221740"/>
            <a:ext cx="4743450" cy="1990725"/>
          </a:xfrm>
          <a:prstGeom prst="rect">
            <a:avLst/>
          </a:prstGeom>
        </p:spPr>
      </p:pic>
      <p:sp>
        <p:nvSpPr>
          <p:cNvPr id="7" name="文本框 6"/>
          <p:cNvSpPr txBox="1"/>
          <p:nvPr/>
        </p:nvSpPr>
        <p:spPr>
          <a:xfrm>
            <a:off x="469900" y="3197225"/>
            <a:ext cx="8086725" cy="1760855"/>
          </a:xfrm>
          <a:prstGeom prst="rect">
            <a:avLst/>
          </a:prstGeom>
          <a:noFill/>
        </p:spPr>
        <p:txBody>
          <a:bodyPr wrap="square" rtlCol="0" anchor="ctr" anchorCtr="0">
            <a:noAutofit/>
          </a:bodyPr>
          <a:p>
            <a:pPr marL="0" indent="457200" eaLnBrk="1" latinLnBrk="0" hangingPunct="1">
              <a:lnSpc>
                <a:spcPct val="150000"/>
              </a:lnSpc>
            </a:pPr>
            <a:r>
              <a:rPr lang="zh-CN" altLang="en-US" sz="1600">
                <a:latin typeface="宋体" panose="02010600030101010101" pitchFamily="2" charset="-122"/>
                <a:cs typeface="宋体" panose="02010600030101010101" pitchFamily="2" charset="-122"/>
              </a:rPr>
              <a:t>所有Aux-LSTM基于时间的模型在验证数据上都优于基线模型。基于时间的Aux-LSTM模型的性能比基线模型更好，这是通过较短的序列长度作为输入数据来实现的。总体而言，基于时间的Aux-LSTM模型在T_1_1、T_1_2和T_2_1数据类型上的坐标预测均方根误差分别比基线模型高7%、12%和12%。与基于距离的模型相比，不同时间数据类型的精度改进之间的差距更小，</a:t>
            </a:r>
            <a:r>
              <a:rPr lang="zh-CN" altLang="en-US" sz="1600">
                <a:latin typeface="宋体" panose="02010600030101010101" pitchFamily="2" charset="-122"/>
                <a:cs typeface="宋体" panose="02010600030101010101" pitchFamily="2" charset="-122"/>
              </a:rPr>
              <a:t>因为时间数据输入和输出序列长度的差异更小。</a:t>
            </a:r>
            <a:endParaRPr lang="zh-CN" altLang="en-US"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pic>
        <p:nvPicPr>
          <p:cNvPr id="2" name="图片 1" descr="2"/>
          <p:cNvPicPr>
            <a:picLocks noChangeAspect="1"/>
          </p:cNvPicPr>
          <p:nvPr/>
        </p:nvPicPr>
        <p:blipFill>
          <a:blip r:embed="rId1"/>
          <a:stretch>
            <a:fillRect/>
          </a:stretch>
        </p:blipFill>
        <p:spPr>
          <a:xfrm>
            <a:off x="791845" y="726440"/>
            <a:ext cx="7205980" cy="2458720"/>
          </a:xfrm>
          <a:prstGeom prst="rect">
            <a:avLst/>
          </a:prstGeom>
        </p:spPr>
      </p:pic>
      <p:sp>
        <p:nvSpPr>
          <p:cNvPr id="3" name="文本框 2"/>
          <p:cNvSpPr txBox="1"/>
          <p:nvPr/>
        </p:nvSpPr>
        <p:spPr>
          <a:xfrm>
            <a:off x="396240" y="3292475"/>
            <a:ext cx="8289290" cy="1764665"/>
          </a:xfrm>
          <a:prstGeom prst="rect">
            <a:avLst/>
          </a:prstGeom>
          <a:noFill/>
        </p:spPr>
        <p:txBody>
          <a:bodyPr wrap="square" rtlCol="0" anchor="ctr" anchorCtr="0">
            <a:noAutofit/>
          </a:bodyPr>
          <a:p>
            <a:pPr marL="0" indent="457200" eaLnBrk="1" latinLnBrk="0" hangingPunct="1">
              <a:lnSpc>
                <a:spcPct val="150000"/>
              </a:lnSpc>
            </a:pPr>
            <a:r>
              <a:rPr lang="zh-CN" altLang="en-US" sz="1600"/>
              <a:t>上图描绘了基于距离和基于时间模型的两个预测样本。图中提供了测试集中样本用户的真实轨迹，以及使用vanilla和Aux-LSTM模型的相应预测轨迹。</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3" name="文本框 2"/>
          <p:cNvSpPr txBox="1"/>
          <p:nvPr/>
        </p:nvSpPr>
        <p:spPr>
          <a:xfrm>
            <a:off x="386715" y="1420495"/>
            <a:ext cx="8289290" cy="3636010"/>
          </a:xfrm>
          <a:prstGeom prst="rect">
            <a:avLst/>
          </a:prstGeom>
          <a:noFill/>
        </p:spPr>
        <p:txBody>
          <a:bodyPr wrap="square" rtlCol="0" anchor="ctr" anchorCtr="0">
            <a:noAutofit/>
          </a:bodyPr>
          <a:p>
            <a:pPr marL="0" indent="457200" eaLnBrk="1" latinLnBrk="0" hangingPunct="1">
              <a:lnSpc>
                <a:spcPct val="150000"/>
              </a:lnSpc>
            </a:pPr>
            <a:r>
              <a:rPr lang="zh-CN" altLang="en-US" sz="1600"/>
              <a:t>上为了在真实数据集上测试Aux-LSTM框架，作者选择了PIE数据集。道路类型（单向或双向）、车道数和首次检测到行人时的车速被用作辅助变量。每个时间间隔的车辆速度与相机帧中过马路行人的坐标一起用作 LSTM 层的输入。</a:t>
            </a:r>
            <a:endParaRPr lang="zh-CN" altLang="en-US" sz="1600"/>
          </a:p>
        </p:txBody>
      </p:sp>
      <p:sp>
        <p:nvSpPr>
          <p:cNvPr id="4" name="文本框 3"/>
          <p:cNvSpPr txBox="1"/>
          <p:nvPr/>
        </p:nvSpPr>
        <p:spPr>
          <a:xfrm>
            <a:off x="1242060" y="861390"/>
            <a:ext cx="6096000" cy="337185"/>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1600" b="1" spc="300">
                <a:latin typeface="+mj-ea"/>
                <a:ea typeface="+mj-ea"/>
                <a:cs typeface="+mj-ea"/>
              </a:rPr>
              <a:t>应用于开源的</a:t>
            </a:r>
            <a:r>
              <a:rPr lang="en-US" altLang="zh-CN" sz="1600" b="1" spc="300">
                <a:latin typeface="+mj-ea"/>
                <a:ea typeface="+mj-ea"/>
                <a:cs typeface="+mj-ea"/>
              </a:rPr>
              <a:t>AV</a:t>
            </a:r>
            <a:r>
              <a:rPr lang="zh-CN" altLang="en-US" sz="1600" b="1" spc="300">
                <a:latin typeface="+mj-ea"/>
                <a:ea typeface="+mj-ea"/>
                <a:cs typeface="+mj-ea"/>
              </a:rPr>
              <a:t>数据集</a:t>
            </a:r>
            <a:endParaRPr lang="zh-CN" altLang="en-US" sz="1600" b="1" spc="300">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5" name="文本框 4"/>
          <p:cNvSpPr txBox="1"/>
          <p:nvPr/>
        </p:nvSpPr>
        <p:spPr>
          <a:xfrm>
            <a:off x="251460" y="2808605"/>
            <a:ext cx="8490585" cy="2018665"/>
          </a:xfrm>
          <a:prstGeom prst="rect">
            <a:avLst/>
          </a:prstGeom>
          <a:noFill/>
        </p:spPr>
        <p:txBody>
          <a:bodyPr wrap="square" rtlCol="0" anchor="ctr" anchorCtr="0">
            <a:noAutofit/>
          </a:bodyPr>
          <a:p>
            <a:pPr marL="0" indent="457200" eaLnBrk="1" latinLnBrk="0" hangingPunct="1">
              <a:lnSpc>
                <a:spcPct val="150000"/>
              </a:lnSpc>
            </a:pPr>
            <a:r>
              <a:rPr lang="zh-CN" altLang="en-US" sz="1600"/>
              <a:t>上表显示了在PIE数据集上训练的模型的8折交叉验证结果。可以看出，在模型中加入辅助信息可以提高预测相对于验证数据和训练数据的误差。这与VR数据集的结果一致，当先验时间序列数据量最少时，辅助信息最有用。</a:t>
            </a:r>
            <a:endParaRPr lang="zh-CN" altLang="en-US" sz="1600"/>
          </a:p>
        </p:txBody>
      </p:sp>
      <p:pic>
        <p:nvPicPr>
          <p:cNvPr id="6" name="图片 5"/>
          <p:cNvPicPr>
            <a:picLocks noChangeAspect="1"/>
          </p:cNvPicPr>
          <p:nvPr>
            <p:custDataLst>
              <p:tags r:id="rId1"/>
            </p:custDataLst>
          </p:nvPr>
        </p:nvPicPr>
        <p:blipFill>
          <a:blip r:embed="rId2"/>
          <a:stretch>
            <a:fillRect/>
          </a:stretch>
        </p:blipFill>
        <p:spPr>
          <a:xfrm>
            <a:off x="431800" y="681355"/>
            <a:ext cx="8039100" cy="2085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pic>
        <p:nvPicPr>
          <p:cNvPr id="3" name="图片 2" descr="3"/>
          <p:cNvPicPr>
            <a:picLocks noChangeAspect="1"/>
          </p:cNvPicPr>
          <p:nvPr/>
        </p:nvPicPr>
        <p:blipFill>
          <a:blip r:embed="rId1"/>
          <a:stretch>
            <a:fillRect/>
          </a:stretch>
        </p:blipFill>
        <p:spPr>
          <a:xfrm>
            <a:off x="1602105" y="591820"/>
            <a:ext cx="4560570" cy="2536825"/>
          </a:xfrm>
          <a:prstGeom prst="rect">
            <a:avLst/>
          </a:prstGeom>
        </p:spPr>
      </p:pic>
      <p:sp>
        <p:nvSpPr>
          <p:cNvPr id="4" name="文本框 3"/>
          <p:cNvSpPr txBox="1"/>
          <p:nvPr/>
        </p:nvSpPr>
        <p:spPr>
          <a:xfrm>
            <a:off x="431800" y="3119120"/>
            <a:ext cx="7795260" cy="1938020"/>
          </a:xfrm>
          <a:prstGeom prst="rect">
            <a:avLst/>
          </a:prstGeom>
          <a:noFill/>
        </p:spPr>
        <p:txBody>
          <a:bodyPr wrap="square" rtlCol="0" anchor="ctr" anchorCtr="0">
            <a:spAutoFit/>
          </a:bodyPr>
          <a:p>
            <a:pPr marL="0" indent="457200" eaLnBrk="1" latinLnBrk="0" hangingPunct="1">
              <a:lnSpc>
                <a:spcPct val="150000"/>
              </a:lnSpc>
            </a:pPr>
            <a:r>
              <a:rPr lang="zh-CN" altLang="en-US" sz="1600"/>
              <a:t>一般来说，交通特征、道路几何形状和天气条件等信息对模型的误差影响最大。</a:t>
            </a:r>
            <a:endParaRPr lang="zh-CN" altLang="en-US" sz="1600"/>
          </a:p>
          <a:p>
            <a:pPr marL="0" indent="457200" eaLnBrk="1" latinLnBrk="0" hangingPunct="1">
              <a:lnSpc>
                <a:spcPct val="150000"/>
              </a:lnSpc>
            </a:pPr>
            <a:r>
              <a:rPr lang="zh-CN" altLang="en-US" sz="1600"/>
              <a:t>基于这些观察结果，</a:t>
            </a:r>
            <a:r>
              <a:rPr lang="zh-CN" altLang="en-US" sz="1600"/>
              <a:t>作者建议在数据收集过程中考虑这些变量，并在与自动驾驶汽车互动时对行人行为进行建模。模型中包含的所有变量都已设置好，因此典型的自动驾驶汽车可以根据其摄像头、激光雷达或其他可用传感器获得的信息进行捕获或计算。</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968842" y="1306438"/>
            <a:ext cx="3416321"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第一部分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课题背景及内容</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5090951" y="1949554"/>
            <a:ext cx="1657985" cy="1076325"/>
          </a:xfrm>
          <a:prstGeom prst="rect">
            <a:avLst/>
          </a:prstGeom>
          <a:noFill/>
        </p:spPr>
        <p:txBody>
          <a:bodyPr wrap="none" rtlCol="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总结</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解决方案及总结</a:t>
            </a:r>
            <a:endParaRPr lang="zh-CN" altLang="en-US" dirty="0"/>
          </a:p>
        </p:txBody>
      </p:sp>
      <p:sp>
        <p:nvSpPr>
          <p:cNvPr id="2" name="文本框 1"/>
          <p:cNvSpPr txBox="1"/>
          <p:nvPr/>
        </p:nvSpPr>
        <p:spPr>
          <a:xfrm>
            <a:off x="251460" y="1395095"/>
            <a:ext cx="7573010" cy="3296920"/>
          </a:xfrm>
          <a:prstGeom prst="rect">
            <a:avLst/>
          </a:prstGeom>
          <a:noFill/>
        </p:spPr>
        <p:txBody>
          <a:bodyPr wrap="square" rtlCol="0" anchor="t">
            <a:noAutofit/>
          </a:bodyPr>
          <a:p>
            <a:endParaRPr lang="zh-CN" altLang="en-US" sz="1600"/>
          </a:p>
        </p:txBody>
      </p:sp>
      <p:sp>
        <p:nvSpPr>
          <p:cNvPr id="3" name="文本框 2"/>
          <p:cNvSpPr txBox="1"/>
          <p:nvPr/>
        </p:nvSpPr>
        <p:spPr>
          <a:xfrm>
            <a:off x="341630" y="861060"/>
            <a:ext cx="8305800" cy="3775710"/>
          </a:xfrm>
          <a:prstGeom prst="rect">
            <a:avLst/>
          </a:prstGeom>
          <a:noFill/>
        </p:spPr>
        <p:txBody>
          <a:bodyPr wrap="square" rtlCol="0" anchor="ctr" anchorCtr="0">
            <a:noAutofit/>
          </a:bodyPr>
          <a:p>
            <a:pPr marL="0" indent="457200" eaLnBrk="1" latinLnBrk="0" hangingPunct="1">
              <a:lnSpc>
                <a:spcPct val="150000"/>
              </a:lnSpc>
            </a:pPr>
            <a:r>
              <a:rPr lang="zh-CN" altLang="en-US" sz="1600"/>
              <a:t>本文使用虚拟现实数据和先进的机器学习模型来预测行人过街轨迹。在所提出的方法中，来自环境的信息被用作辅助数据。然后将辅助数据添加到行人过去的轨迹、头部方向和与即将到来的车辆的距离的顺序数据中，以训练 LSTM 网络以预测行人的下一个坐标。</a:t>
            </a:r>
            <a:endParaRPr lang="zh-CN" altLang="en-US" sz="1600"/>
          </a:p>
          <a:p>
            <a:pPr marL="0" indent="457200" eaLnBrk="1" latinLnBrk="0" hangingPunct="1">
              <a:lnSpc>
                <a:spcPct val="150000"/>
              </a:lnSpc>
            </a:pPr>
            <a:r>
              <a:rPr lang="zh-CN" altLang="en-US" sz="1600"/>
              <a:t>为了证明所提出模型的泛化性，作者将所提方法应用于从PIE数据集中提取的行人轨迹数据。结果表明，在轨迹预测模型中加入环境</a:t>
            </a:r>
            <a:r>
              <a:rPr lang="zh-CN" altLang="en-US" sz="1600"/>
              <a:t>变量可以提高对视频数据的预测准确性。</a:t>
            </a:r>
            <a:endParaRPr lang="zh-CN" altLang="en-US" sz="1600"/>
          </a:p>
          <a:p>
            <a:pPr marL="0" indent="457200" eaLnBrk="1" latinLnBrk="0" hangingPunct="1">
              <a:lnSpc>
                <a:spcPct val="150000"/>
              </a:lnSpc>
            </a:pPr>
            <a:r>
              <a:rPr lang="zh-CN" altLang="en-US" sz="1600"/>
              <a:t>通过实施神经网络可解释性方法，得出结论：面向行人的自动驾驶数据集需要包括不同的天气和视觉条件，以及不同的交通状况，以便能够准确地预测和模拟行人轨迹。</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27190" y="1272772"/>
            <a:ext cx="1535551" cy="1535546"/>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3" name="组合 12"/>
          <p:cNvGrpSpPr/>
          <p:nvPr/>
        </p:nvGrpSpPr>
        <p:grpSpPr>
          <a:xfrm>
            <a:off x="3224341" y="2110972"/>
            <a:ext cx="1535551" cy="15355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6" name="组合 15"/>
          <p:cNvGrpSpPr/>
          <p:nvPr/>
        </p:nvGrpSpPr>
        <p:grpSpPr>
          <a:xfrm>
            <a:off x="2298390" y="1360518"/>
            <a:ext cx="1535551" cy="153554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281741" y="1741518"/>
            <a:ext cx="1535551" cy="15355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4" name="矩形 23"/>
          <p:cNvSpPr/>
          <p:nvPr/>
        </p:nvSpPr>
        <p:spPr>
          <a:xfrm>
            <a:off x="2608356" y="1626490"/>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5" name="矩形 24"/>
          <p:cNvSpPr/>
          <p:nvPr/>
        </p:nvSpPr>
        <p:spPr>
          <a:xfrm>
            <a:off x="3551010" y="24029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6" name="矩形 25"/>
          <p:cNvSpPr/>
          <p:nvPr/>
        </p:nvSpPr>
        <p:spPr>
          <a:xfrm>
            <a:off x="4445314" y="15647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观</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7" name="矩形 26"/>
          <p:cNvSpPr/>
          <p:nvPr/>
        </p:nvSpPr>
        <p:spPr>
          <a:xfrm>
            <a:off x="5610954" y="2035636"/>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看</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241425" y="905840"/>
            <a:ext cx="6096000" cy="64516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3600" b="1" spc="300">
                <a:latin typeface="Arial" panose="020B0604020202020204" pitchFamily="34" charset="0"/>
                <a:ea typeface="微软雅黑" panose="020B0503020204020204" pitchFamily="34" charset="-122"/>
              </a:rPr>
              <a:t>研究背景</a:t>
            </a:r>
            <a:endParaRPr lang="zh-CN" altLang="en-US" sz="3600" b="1" spc="300">
              <a:latin typeface="Arial" panose="020B0604020202020204" pitchFamily="34" charset="0"/>
              <a:ea typeface="微软雅黑" panose="020B0503020204020204" pitchFamily="34" charset="-122"/>
            </a:endParaRPr>
          </a:p>
        </p:txBody>
      </p:sp>
      <p:sp>
        <p:nvSpPr>
          <p:cNvPr id="6" name="文本框 5"/>
          <p:cNvSpPr txBox="1"/>
          <p:nvPr/>
        </p:nvSpPr>
        <p:spPr>
          <a:xfrm>
            <a:off x="395605" y="1765300"/>
            <a:ext cx="7651750" cy="331533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自动驾驶汽车(AVs)技术的快速发展及运用，城市道路动态会发生巨大改变。其中之一</a:t>
            </a:r>
            <a:r>
              <a:rPr lang="zh-CN" altLang="en-US" sz="1600">
                <a:latin typeface="宋体" panose="02010600030101010101" pitchFamily="2" charset="-122"/>
                <a:cs typeface="宋体" panose="02010600030101010101" pitchFamily="2" charset="-122"/>
              </a:rPr>
              <a:t>就是自动驾驶汽车对行人的影响。因此，有必要重新审视车辆和行人之间的相互作用，同时考虑到预期的变化。为了能够弥补目前驾驶员和行人之间的沉默协议，并在自动驾驶环境中建立他们之间类似类型的互动，自动驾驶汽车需要找到一种预测行人行为的方法，即意图、选择和轨迹。</a:t>
            </a:r>
            <a:endParaRPr lang="zh-CN" altLang="en-US" sz="1600">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106170" y="894410"/>
            <a:ext cx="6096000" cy="64516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3600" b="1" spc="300">
                <a:latin typeface="Arial" panose="020B0604020202020204" pitchFamily="34" charset="0"/>
                <a:ea typeface="微软雅黑" panose="020B0503020204020204" pitchFamily="34" charset="-122"/>
              </a:rPr>
              <a:t>研究</a:t>
            </a:r>
            <a:r>
              <a:rPr lang="zh-CN" altLang="en-US" sz="3600" b="1" spc="300">
                <a:latin typeface="Arial" panose="020B0604020202020204" pitchFamily="34" charset="0"/>
                <a:ea typeface="微软雅黑" panose="020B0503020204020204" pitchFamily="34" charset="-122"/>
              </a:rPr>
              <a:t>背景</a:t>
            </a:r>
            <a:endParaRPr lang="zh-CN" altLang="en-US" sz="3600" b="1" spc="300">
              <a:latin typeface="Arial" panose="020B0604020202020204" pitchFamily="34" charset="0"/>
              <a:ea typeface="微软雅黑" panose="020B0503020204020204" pitchFamily="34" charset="-122"/>
            </a:endParaRPr>
          </a:p>
        </p:txBody>
      </p:sp>
      <p:sp>
        <p:nvSpPr>
          <p:cNvPr id="6" name="文本框 5"/>
          <p:cNvSpPr txBox="1"/>
          <p:nvPr/>
        </p:nvSpPr>
        <p:spPr>
          <a:xfrm>
            <a:off x="395605" y="1557655"/>
            <a:ext cx="7936230" cy="352298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Times New Roman" panose="02020603050405020304" charset="0"/>
                <a:cs typeface="Times New Roman" panose="02020603050405020304" charset="0"/>
              </a:rPr>
              <a:t>行人在无信号口过马路与自动驾驶汽车交互可分为三个阶段：</a:t>
            </a:r>
            <a:endParaRPr lang="zh-CN" altLang="en-US" sz="1600">
              <a:latin typeface="Times New Roman" panose="02020603050405020304" charset="0"/>
              <a:cs typeface="Times New Roman" panose="02020603050405020304" charset="0"/>
            </a:endParaRPr>
          </a:p>
          <a:p>
            <a:pPr marL="0" indent="457200" algn="l" eaLnBrk="1" latinLnBrk="0" hangingPunct="1">
              <a:lnSpc>
                <a:spcPct val="150000"/>
              </a:lnSpc>
            </a:pPr>
            <a:r>
              <a:rPr lang="zh-CN" altLang="en-US" sz="1600">
                <a:latin typeface="Times New Roman" panose="02020603050405020304" charset="0"/>
                <a:cs typeface="Times New Roman" panose="02020603050405020304" charset="0"/>
              </a:rPr>
              <a:t>(a)行人在人行道上等待，选择合适的时机过马路;</a:t>
            </a:r>
            <a:endParaRPr lang="zh-CN" altLang="en-US" sz="1600">
              <a:latin typeface="Times New Roman" panose="02020603050405020304" charset="0"/>
              <a:cs typeface="Times New Roman" panose="02020603050405020304" charset="0"/>
            </a:endParaRPr>
          </a:p>
          <a:p>
            <a:pPr marL="0" indent="457200" algn="l" eaLnBrk="1" latinLnBrk="0" hangingPunct="1">
              <a:lnSpc>
                <a:spcPct val="150000"/>
              </a:lnSpc>
            </a:pPr>
            <a:r>
              <a:rPr lang="zh-CN" altLang="en-US" sz="1600">
                <a:latin typeface="Times New Roman" panose="02020603050405020304" charset="0"/>
                <a:cs typeface="Times New Roman" panose="02020603050405020304" charset="0"/>
              </a:rPr>
              <a:t>(b)行人根据接近的车辆的特征和环境条件遵循一定的轨迹;</a:t>
            </a:r>
            <a:endParaRPr lang="zh-CN" altLang="en-US" sz="1600">
              <a:latin typeface="Times New Roman" panose="02020603050405020304" charset="0"/>
              <a:cs typeface="Times New Roman" panose="02020603050405020304" charset="0"/>
            </a:endParaRPr>
          </a:p>
          <a:p>
            <a:pPr marL="0" indent="457200" algn="l" eaLnBrk="1" latinLnBrk="0" hangingPunct="1">
              <a:lnSpc>
                <a:spcPct val="150000"/>
              </a:lnSpc>
            </a:pPr>
            <a:r>
              <a:rPr lang="zh-CN" altLang="en-US" sz="1600">
                <a:latin typeface="Times New Roman" panose="02020603050405020304" charset="0"/>
                <a:cs typeface="Times New Roman" panose="02020603050405020304" charset="0"/>
                <a:sym typeface="+mn-ea"/>
              </a:rPr>
              <a:t>(</a:t>
            </a:r>
            <a:r>
              <a:rPr lang="en-US" altLang="zh-CN" sz="1600">
                <a:latin typeface="Times New Roman" panose="02020603050405020304" charset="0"/>
                <a:cs typeface="Times New Roman" panose="02020603050405020304" charset="0"/>
                <a:sym typeface="+mn-ea"/>
              </a:rPr>
              <a:t>c</a:t>
            </a:r>
            <a:r>
              <a:rPr lang="zh-CN" altLang="en-US" sz="1600">
                <a:latin typeface="Times New Roman" panose="02020603050405020304" charset="0"/>
                <a:cs typeface="Times New Roman" panose="02020603050405020304" charset="0"/>
                <a:sym typeface="+mn-ea"/>
              </a:rPr>
              <a:t>)</a:t>
            </a:r>
            <a:r>
              <a:rPr lang="zh-CN" altLang="en-US" sz="1600">
                <a:latin typeface="Times New Roman" panose="02020603050405020304" charset="0"/>
                <a:cs typeface="Times New Roman" panose="02020603050405020304" charset="0"/>
              </a:rPr>
              <a:t>车辆预测行人的行为并作出</a:t>
            </a:r>
            <a:r>
              <a:rPr lang="zh-CN" altLang="en-US" sz="1600">
                <a:latin typeface="Times New Roman" panose="02020603050405020304" charset="0"/>
                <a:cs typeface="Times New Roman" panose="02020603050405020304" charset="0"/>
              </a:rPr>
              <a:t>相应决定，为行人提供安全舒适的互动。</a:t>
            </a:r>
            <a:endParaRPr lang="zh-CN" altLang="en-US" sz="1600">
              <a:latin typeface="Times New Roman" panose="02020603050405020304" charset="0"/>
              <a:cs typeface="Times New Roman" panose="02020603050405020304" charset="0"/>
            </a:endParaRPr>
          </a:p>
          <a:p>
            <a:pPr marL="0" indent="457200" algn="l" eaLnBrk="1" latinLnBrk="0" hangingPunct="1">
              <a:lnSpc>
                <a:spcPct val="150000"/>
              </a:lnSpc>
            </a:pPr>
            <a:r>
              <a:rPr lang="zh-CN" altLang="en-US" sz="1600">
                <a:latin typeface="Times New Roman" panose="02020603050405020304" charset="0"/>
                <a:cs typeface="Times New Roman" panose="02020603050405020304" charset="0"/>
              </a:rPr>
              <a:t>本研究重点研究第二部分，即行人轨迹的预测模型。如图所示，很多因素可能影响行人在过马路时遵循的轨迹：行人和车辆</a:t>
            </a:r>
            <a:r>
              <a:rPr lang="zh-CN" altLang="en-US" sz="1600">
                <a:latin typeface="Times New Roman" panose="02020603050405020304" charset="0"/>
                <a:cs typeface="Times New Roman" panose="02020603050405020304" charset="0"/>
              </a:rPr>
              <a:t>先前的的动作、十字路口的环境特征，都可以用来预测行人的下一步动作。总之，自动驾驶汽车可以整合和利用(a)部分和(b)部分的预测模型，以更准确地理解和预测行人的行为，并主动做出机动决策。</a:t>
            </a:r>
            <a:endParaRPr lang="zh-CN" altLang="en-US" sz="1350">
              <a:latin typeface="Times New Roman" panose="02020603050405020304" charset="0"/>
              <a:ea typeface="微软雅黑" panose="020B0503020204020204" pitchFamily="34" charset="-122"/>
              <a:cs typeface="Times New Roman" panose="02020603050405020304" charset="0"/>
            </a:endParaRPr>
          </a:p>
        </p:txBody>
      </p:sp>
      <p:sp>
        <p:nvSpPr>
          <p:cNvPr id="7" name="文本框 6"/>
          <p:cNvSpPr txBox="1"/>
          <p:nvPr/>
        </p:nvSpPr>
        <p:spPr>
          <a:xfrm>
            <a:off x="1516380" y="1188720"/>
            <a:ext cx="3048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7" name="文本框 6"/>
          <p:cNvSpPr txBox="1"/>
          <p:nvPr/>
        </p:nvSpPr>
        <p:spPr>
          <a:xfrm>
            <a:off x="1516380" y="1188720"/>
            <a:ext cx="3048000" cy="368300"/>
          </a:xfrm>
          <a:prstGeom prst="rect">
            <a:avLst/>
          </a:prstGeom>
          <a:noFill/>
        </p:spPr>
        <p:txBody>
          <a:bodyPr wrap="square" rtlCol="0">
            <a:spAutoFit/>
          </a:bodyPr>
          <a:p>
            <a:endParaRPr lang="zh-CN" altLang="en-US"/>
          </a:p>
        </p:txBody>
      </p:sp>
      <p:pic>
        <p:nvPicPr>
          <p:cNvPr id="8" name="图片 7"/>
          <p:cNvPicPr>
            <a:picLocks noChangeAspect="1"/>
          </p:cNvPicPr>
          <p:nvPr>
            <p:custDataLst>
              <p:tags r:id="rId2"/>
            </p:custDataLst>
          </p:nvPr>
        </p:nvPicPr>
        <p:blipFill>
          <a:blip r:embed="rId3"/>
          <a:stretch>
            <a:fillRect/>
          </a:stretch>
        </p:blipFill>
        <p:spPr>
          <a:xfrm>
            <a:off x="881380" y="1131570"/>
            <a:ext cx="6000750" cy="3381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211955" y="1806575"/>
            <a:ext cx="2306320" cy="1093470"/>
          </a:xfrm>
          <a:prstGeom prst="rect">
            <a:avLst/>
          </a:prstGeom>
          <a:noFill/>
        </p:spPr>
        <p:txBody>
          <a:bodyPr wrap="none" rtlCol="0">
            <a:no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第二部分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研究现状</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2" name="文本框 1"/>
          <p:cNvSpPr txBox="1"/>
          <p:nvPr/>
        </p:nvSpPr>
        <p:spPr>
          <a:xfrm>
            <a:off x="567055" y="2004060"/>
            <a:ext cx="8173720" cy="286639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en-US" altLang="zh-CN" sz="1600">
                <a:latin typeface="宋体" panose="02010600030101010101" pitchFamily="2" charset="-122"/>
                <a:cs typeface="宋体" panose="02010600030101010101" pitchFamily="2" charset="-122"/>
              </a:rPr>
              <a:t>1.</a:t>
            </a:r>
            <a:r>
              <a:rPr lang="zh-CN" altLang="en-US" sz="1600">
                <a:latin typeface="宋体" panose="02010600030101010101" pitchFamily="2" charset="-122"/>
                <a:cs typeface="宋体" panose="02010600030101010101" pitchFamily="2" charset="-122"/>
              </a:rPr>
              <a:t>行人轨迹预测：</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1</a:t>
            </a:r>
            <a:r>
              <a:rPr lang="zh-CN" altLang="en-US" sz="1600">
                <a:latin typeface="宋体" panose="02010600030101010101" pitchFamily="2" charset="-122"/>
                <a:cs typeface="宋体" panose="02010600030101010101" pitchFamily="2" charset="-122"/>
              </a:rPr>
              <a:t>）使用流体的概念模拟行人的运动。</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2</a:t>
            </a:r>
            <a:r>
              <a:rPr lang="zh-CN" altLang="en-US" sz="1600">
                <a:latin typeface="宋体" panose="02010600030101010101" pitchFamily="2" charset="-122"/>
                <a:cs typeface="宋体" panose="02010600030101010101" pitchFamily="2" charset="-122"/>
              </a:rPr>
              <a:t>）循环神经网络</a:t>
            </a:r>
            <a:r>
              <a:rPr lang="en-US" altLang="zh-CN" sz="1600">
                <a:latin typeface="宋体" panose="02010600030101010101" pitchFamily="2" charset="-122"/>
                <a:cs typeface="宋体" panose="02010600030101010101" pitchFamily="2" charset="-122"/>
              </a:rPr>
              <a:t>CNN</a:t>
            </a:r>
            <a:r>
              <a:rPr lang="zh-CN" altLang="en-US" sz="1600">
                <a:latin typeface="宋体" panose="02010600030101010101" pitchFamily="2" charset="-122"/>
                <a:cs typeface="宋体" panose="02010600030101010101" pitchFamily="2" charset="-122"/>
              </a:rPr>
              <a:t>、长短期记忆</a:t>
            </a:r>
            <a:r>
              <a:rPr lang="en-US" altLang="zh-CN" sz="1600">
                <a:latin typeface="宋体" panose="02010600030101010101" pitchFamily="2" charset="-122"/>
                <a:cs typeface="宋体" panose="02010600030101010101" pitchFamily="2" charset="-122"/>
              </a:rPr>
              <a:t>LSTM</a:t>
            </a:r>
            <a:r>
              <a:rPr lang="zh-CN" altLang="en-US" sz="1600">
                <a:latin typeface="宋体" panose="02010600030101010101" pitchFamily="2" charset="-122"/>
                <a:cs typeface="宋体" panose="02010600030101010101" pitchFamily="2" charset="-122"/>
              </a:rPr>
              <a:t>。Alahi等人引入了</a:t>
            </a:r>
            <a:r>
              <a:rPr lang="en-US" altLang="zh-CN" sz="1600">
                <a:latin typeface="宋体" panose="02010600030101010101" pitchFamily="2" charset="-122"/>
                <a:cs typeface="宋体" panose="02010600030101010101" pitchFamily="2" charset="-122"/>
              </a:rPr>
              <a:t>social-</a:t>
            </a:r>
            <a:r>
              <a:rPr lang="zh-CN" altLang="en-US" sz="1600">
                <a:latin typeface="宋体" panose="02010600030101010101" pitchFamily="2" charset="-122"/>
                <a:cs typeface="宋体" panose="02010600030101010101" pitchFamily="2" charset="-122"/>
              </a:rPr>
              <a:t>LSTM，该模型在预测行人轨迹方面取得了成功，但该模型没有考虑到环境和行人视线等方面的信息。Lee等人在他们提出的RNN模型中添加了道路结构、智能体的交互等细节，并在视频数据集中预测了可变长度的行人轨迹，但只考虑了行人之间的相互作用，并没有预测在自动驾驶汽车作用下的行人</a:t>
            </a:r>
            <a:r>
              <a:rPr lang="zh-CN" altLang="en-US" sz="1600">
                <a:latin typeface="宋体" panose="02010600030101010101" pitchFamily="2" charset="-122"/>
                <a:cs typeface="宋体" panose="02010600030101010101" pitchFamily="2" charset="-122"/>
              </a:rPr>
              <a:t>轨迹。</a:t>
            </a:r>
            <a:endParaRPr lang="zh-CN" altLang="en-US" sz="1600">
              <a:latin typeface="宋体" panose="02010600030101010101" pitchFamily="2" charset="-122"/>
              <a:cs typeface="宋体" panose="02010600030101010101" pitchFamily="2" charset="-122"/>
            </a:endParaRPr>
          </a:p>
        </p:txBody>
      </p:sp>
      <p:sp>
        <p:nvSpPr>
          <p:cNvPr id="3" name="文本框 2"/>
          <p:cNvSpPr txBox="1"/>
          <p:nvPr/>
        </p:nvSpPr>
        <p:spPr>
          <a:xfrm>
            <a:off x="1196975" y="982040"/>
            <a:ext cx="6096000" cy="64516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3600" b="1" spc="300">
                <a:latin typeface="Arial" panose="020B0604020202020204" pitchFamily="34" charset="0"/>
                <a:ea typeface="微软雅黑" panose="020B0503020204020204" pitchFamily="34" charset="-122"/>
              </a:rPr>
              <a:t>研究现状</a:t>
            </a:r>
            <a:endParaRPr lang="zh-CN" altLang="en-US" sz="36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2" name="文本框 1"/>
          <p:cNvSpPr txBox="1"/>
          <p:nvPr/>
        </p:nvSpPr>
        <p:spPr>
          <a:xfrm>
            <a:off x="567055" y="2004060"/>
            <a:ext cx="8173720" cy="286639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en-US" altLang="zh-CN" sz="1600">
                <a:latin typeface="宋体" panose="02010600030101010101" pitchFamily="2" charset="-122"/>
                <a:cs typeface="宋体" panose="02010600030101010101" pitchFamily="2" charset="-122"/>
              </a:rPr>
              <a:t>2.</a:t>
            </a:r>
            <a:r>
              <a:rPr lang="zh-CN" altLang="en-US" sz="1600">
                <a:latin typeface="宋体" panose="02010600030101010101" pitchFamily="2" charset="-122"/>
                <a:cs typeface="宋体" panose="02010600030101010101" pitchFamily="2" charset="-122"/>
              </a:rPr>
              <a:t>开源</a:t>
            </a:r>
            <a:r>
              <a:rPr lang="en-US" altLang="zh-CN" sz="1600">
                <a:latin typeface="宋体" panose="02010600030101010101" pitchFamily="2" charset="-122"/>
                <a:cs typeface="宋体" panose="02010600030101010101" pitchFamily="2" charset="-122"/>
              </a:rPr>
              <a:t>AV</a:t>
            </a:r>
            <a:r>
              <a:rPr lang="zh-CN" altLang="en-US" sz="1600">
                <a:latin typeface="宋体" panose="02010600030101010101" pitchFamily="2" charset="-122"/>
                <a:cs typeface="宋体" panose="02010600030101010101" pitchFamily="2" charset="-122"/>
              </a:rPr>
              <a:t>数据：通过视频和传感器收集数据集，这些数据集的行人-自动驾驶汽车交互建模尚未得到彻底的探索。为了本研究的目的，</a:t>
            </a:r>
            <a:r>
              <a:rPr lang="zh-CN" altLang="en-US" sz="1600">
                <a:latin typeface="宋体" panose="02010600030101010101" pitchFamily="2" charset="-122"/>
                <a:cs typeface="宋体" panose="02010600030101010101" pitchFamily="2" charset="-122"/>
              </a:rPr>
              <a:t>作者调查了四个</a:t>
            </a:r>
            <a:r>
              <a:rPr lang="zh-CN" altLang="en-US" sz="1600">
                <a:latin typeface="宋体" panose="02010600030101010101" pitchFamily="2" charset="-122"/>
                <a:cs typeface="宋体" panose="02010600030101010101" pitchFamily="2" charset="-122"/>
              </a:rPr>
              <a:t>开源的AV数据集：</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1</a:t>
            </a: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NuScenes</a:t>
            </a:r>
            <a:r>
              <a:rPr lang="zh-CN" altLang="en-US" sz="1600">
                <a:latin typeface="宋体" panose="02010600030101010101" pitchFamily="2" charset="-122"/>
                <a:cs typeface="宋体" panose="02010600030101010101" pitchFamily="2" charset="-122"/>
              </a:rPr>
              <a:t>数据集</a:t>
            </a:r>
            <a:r>
              <a:rPr lang="en-US" altLang="zh-CN" sz="1600">
                <a:latin typeface="宋体" panose="02010600030101010101" pitchFamily="2" charset="-122"/>
                <a:cs typeface="宋体" panose="02010600030101010101" pitchFamily="2" charset="-122"/>
              </a:rPr>
              <a:t> </a:t>
            </a: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2</a:t>
            </a: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Lyft.5</a:t>
            </a:r>
            <a:r>
              <a:rPr lang="zh-CN" altLang="en-US" sz="1600">
                <a:latin typeface="宋体" panose="02010600030101010101" pitchFamily="2" charset="-122"/>
                <a:cs typeface="宋体" panose="02010600030101010101" pitchFamily="2" charset="-122"/>
              </a:rPr>
              <a:t>级数据集</a:t>
            </a:r>
            <a:r>
              <a:rPr lang="en-US" altLang="zh-CN" sz="1600">
                <a:latin typeface="宋体" panose="02010600030101010101" pitchFamily="2" charset="-122"/>
                <a:cs typeface="宋体" panose="02010600030101010101" pitchFamily="2" charset="-122"/>
              </a:rPr>
              <a:t> </a:t>
            </a: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3</a:t>
            </a:r>
            <a:r>
              <a:rPr lang="zh-CN" altLang="en-US" sz="1600">
                <a:latin typeface="宋体" panose="02010600030101010101" pitchFamily="2" charset="-122"/>
                <a:cs typeface="宋体" panose="02010600030101010101" pitchFamily="2" charset="-122"/>
              </a:rPr>
              <a:t>）谷歌的</a:t>
            </a:r>
            <a:r>
              <a:rPr lang="en-US" altLang="zh-CN" sz="1600">
                <a:latin typeface="宋体" panose="02010600030101010101" pitchFamily="2" charset="-122"/>
                <a:cs typeface="宋体" panose="02010600030101010101" pitchFamily="2" charset="-122"/>
              </a:rPr>
              <a:t>Waymo</a:t>
            </a:r>
            <a:r>
              <a:rPr lang="zh-CN" altLang="en-US" sz="1600">
                <a:latin typeface="宋体" panose="02010600030101010101" pitchFamily="2" charset="-122"/>
                <a:cs typeface="宋体" panose="02010600030101010101" pitchFamily="2" charset="-122"/>
              </a:rPr>
              <a:t>数据集</a:t>
            </a:r>
            <a:endParaRPr lang="zh-CN" altLang="en-US" sz="1600">
              <a:latin typeface="宋体" panose="02010600030101010101" pitchFamily="2" charset="-122"/>
              <a:cs typeface="宋体" panose="02010600030101010101" pitchFamily="2" charset="-122"/>
            </a:endParaRPr>
          </a:p>
          <a:p>
            <a:pPr marL="0" indent="457200" algn="l" eaLnBrk="1" latinLnBrk="0" hangingPunct="1">
              <a:lnSpc>
                <a:spcPct val="150000"/>
              </a:lnSpc>
            </a:pP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3</a:t>
            </a:r>
            <a:r>
              <a:rPr lang="zh-CN" altLang="en-US" sz="1600">
                <a:latin typeface="宋体" panose="02010600030101010101" pitchFamily="2" charset="-122"/>
                <a:cs typeface="宋体" panose="02010600030101010101" pitchFamily="2" charset="-122"/>
              </a:rPr>
              <a:t>）</a:t>
            </a:r>
            <a:r>
              <a:rPr lang="en-US" altLang="zh-CN" sz="1600">
                <a:latin typeface="宋体" panose="02010600030101010101" pitchFamily="2" charset="-122"/>
                <a:cs typeface="宋体" panose="02010600030101010101" pitchFamily="2" charset="-122"/>
              </a:rPr>
              <a:t>PIE</a:t>
            </a:r>
            <a:r>
              <a:rPr lang="zh-CN" altLang="en-US" sz="1600">
                <a:latin typeface="宋体" panose="02010600030101010101" pitchFamily="2" charset="-122"/>
                <a:cs typeface="宋体" panose="02010600030101010101" pitchFamily="2" charset="-122"/>
              </a:rPr>
              <a:t>（</a:t>
            </a:r>
            <a:r>
              <a:rPr lang="zh-CN" altLang="en-US" sz="1600">
                <a:latin typeface="宋体" panose="02010600030101010101" pitchFamily="2" charset="-122"/>
                <a:cs typeface="宋体" panose="02010600030101010101" pitchFamily="2" charset="-122"/>
              </a:rPr>
              <a:t>行人意图估计）</a:t>
            </a:r>
            <a:endParaRPr lang="zh-CN" altLang="en-US" sz="1600">
              <a:latin typeface="宋体" panose="02010600030101010101" pitchFamily="2" charset="-122"/>
              <a:cs typeface="宋体" panose="02010600030101010101" pitchFamily="2" charset="-122"/>
            </a:endParaRPr>
          </a:p>
        </p:txBody>
      </p:sp>
      <p:sp>
        <p:nvSpPr>
          <p:cNvPr id="3" name="文本框 2"/>
          <p:cNvSpPr txBox="1"/>
          <p:nvPr/>
        </p:nvSpPr>
        <p:spPr>
          <a:xfrm>
            <a:off x="1196975" y="982040"/>
            <a:ext cx="6096000" cy="64516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3600" b="1" spc="300">
                <a:latin typeface="Arial" panose="020B0604020202020204" pitchFamily="34" charset="0"/>
                <a:ea typeface="微软雅黑" panose="020B0503020204020204" pitchFamily="34" charset="-122"/>
              </a:rPr>
              <a:t>研究现状</a:t>
            </a:r>
            <a:endParaRPr lang="zh-CN" altLang="en-US" sz="36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commondata" val="eyJoZGlkIjoiNDFjMDllMWQ1YzEyMmY5MmRhMTQyY2M4NWFmNDcxNjA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5130</Words>
  <Application>WPS 演示</Application>
  <PresentationFormat>全屏显示(16:9)</PresentationFormat>
  <Paragraphs>258</Paragraphs>
  <Slides>32</Slides>
  <Notes>42</Notes>
  <HiddenSlides>0</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32</vt:i4>
      </vt:variant>
    </vt:vector>
  </HeadingPairs>
  <TitlesOfParts>
    <vt:vector size="48" baseType="lpstr">
      <vt:lpstr>Arial</vt:lpstr>
      <vt:lpstr>宋体</vt:lpstr>
      <vt:lpstr>Wingdings</vt:lpstr>
      <vt:lpstr>Impact</vt:lpstr>
      <vt:lpstr>微软雅黑</vt:lpstr>
      <vt:lpstr>仿宋_GB2312</vt:lpstr>
      <vt:lpstr>仿宋</vt:lpstr>
      <vt:lpstr>Arial</vt:lpstr>
      <vt:lpstr>DFGothic-EB</vt:lpstr>
      <vt:lpstr>MS UI Gothic</vt:lpstr>
      <vt:lpstr>Calibri</vt:lpstr>
      <vt:lpstr>Times New Roman</vt:lpstr>
      <vt:lpstr>Arial Unicode MS</vt:lpstr>
      <vt:lpstr>BatangChe</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小源</cp:lastModifiedBy>
  <cp:revision>640</cp:revision>
  <dcterms:created xsi:type="dcterms:W3CDTF">2015-07-27T04:24:00Z</dcterms:created>
  <dcterms:modified xsi:type="dcterms:W3CDTF">2023-11-15T01:38:35Z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C943E0E344CF49CC81D330987977A609_13</vt:lpwstr>
  </property>
</Properties>
</file>