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sldIdLst>
    <p:sldId id="256" r:id="rId3"/>
    <p:sldId id="468" r:id="rId4"/>
    <p:sldId id="589" r:id="rId5"/>
    <p:sldId id="485" r:id="rId6"/>
    <p:sldId id="586" r:id="rId8"/>
    <p:sldId id="429" r:id="rId9"/>
    <p:sldId id="611" r:id="rId10"/>
    <p:sldId id="612" r:id="rId11"/>
    <p:sldId id="613" r:id="rId12"/>
    <p:sldId id="617" r:id="rId13"/>
    <p:sldId id="618" r:id="rId14"/>
    <p:sldId id="619" r:id="rId15"/>
    <p:sldId id="620" r:id="rId16"/>
    <p:sldId id="622" r:id="rId17"/>
    <p:sldId id="623" r:id="rId18"/>
    <p:sldId id="572" r:id="rId19"/>
    <p:sldId id="302"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4" userDrawn="1">
          <p15:clr>
            <a:srgbClr val="A4A3A4"/>
          </p15:clr>
        </p15:guide>
        <p15:guide id="2" pos="1956" userDrawn="1">
          <p15:clr>
            <a:srgbClr val="A4A3A4"/>
          </p15:clr>
        </p15:guide>
        <p15:guide id="3" pos="5651" userDrawn="1">
          <p15:clr>
            <a:srgbClr val="A4A3A4"/>
          </p15:clr>
        </p15:guide>
        <p15:guide id="4" pos="3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624"/>
        <p:guide pos="1956"/>
        <p:guide pos="5651"/>
        <p:guide pos="3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7.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332605" y="3613785"/>
            <a:ext cx="3735705" cy="1054100"/>
          </a:xfrm>
          <a:prstGeom prst="rect">
            <a:avLst/>
          </a:prstGeom>
          <a:noFill/>
        </p:spPr>
        <p:txBody>
          <a:bodyPr wrap="square">
            <a:noAutofit/>
          </a:bodyPr>
          <a:lstStyle/>
          <a:p>
            <a:pPr algn="dist"/>
            <a:r>
              <a:rPr lang="zh-CN" altLang="en-US" sz="6000" spc="100" dirty="0">
                <a:solidFill>
                  <a:schemeClr val="tx1"/>
                </a:solidFill>
                <a:uFillTx/>
              </a:rPr>
              <a:t>文献汇报</a:t>
            </a:r>
            <a:endParaRPr lang="zh-CN" altLang="en-US" sz="6000" spc="100" dirty="0">
              <a:solidFill>
                <a:schemeClr val="tx1"/>
              </a:solidFill>
              <a:uFillTx/>
            </a:endParaRPr>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文献汇报</a:t>
              </a:r>
              <a:endParaRPr lang="zh-CN" altLang="en-US" b="1" spc="300" dirty="0">
                <a:solidFill>
                  <a:schemeClr val="bg1"/>
                </a:solidFill>
              </a:endParaRPr>
            </a:p>
          </p:txBody>
        </p:sp>
      </p:grpSp>
      <p:sp>
        <p:nvSpPr>
          <p:cNvPr id="28" name="文本框 27"/>
          <p:cNvSpPr txBox="1"/>
          <p:nvPr/>
        </p:nvSpPr>
        <p:spPr>
          <a:xfrm>
            <a:off x="4424680" y="5083175"/>
            <a:ext cx="3549015" cy="1100455"/>
          </a:xfrm>
          <a:prstGeom prst="rect">
            <a:avLst/>
          </a:prstGeom>
          <a:noFill/>
        </p:spPr>
        <p:txBody>
          <a:bodyPr wrap="none" rtlCol="0">
            <a:noAutofit/>
          </a:bodyPr>
          <a:lstStyle/>
          <a:p>
            <a:pPr indent="0" algn="ctr" fontAlgn="auto">
              <a:lnSpc>
                <a:spcPct val="150000"/>
              </a:lnSpc>
            </a:pPr>
            <a:r>
              <a:rPr lang="zh-CN" altLang="en-US" sz="2000" dirty="0"/>
              <a:t>汇报人：</a:t>
            </a:r>
            <a:r>
              <a:rPr lang="zh-CN" altLang="en-US" sz="2000" dirty="0"/>
              <a:t>曹思雨</a:t>
            </a:r>
            <a:endParaRPr lang="zh-CN" altLang="en-US" sz="2000" dirty="0"/>
          </a:p>
          <a:p>
            <a:pPr indent="0" algn="ctr" fontAlgn="auto">
              <a:lnSpc>
                <a:spcPct val="150000"/>
              </a:lnSpc>
            </a:pPr>
            <a:r>
              <a:rPr lang="zh-CN" altLang="en-US" sz="2000" dirty="0"/>
              <a:t>日期：</a:t>
            </a:r>
            <a:r>
              <a:rPr lang="en-US" altLang="zh-CN" sz="2000" dirty="0"/>
              <a:t>2024.10.30</a:t>
            </a:r>
            <a:endParaRPr lang="en-US" altLang="zh-CN" sz="2000" dirty="0"/>
          </a:p>
        </p:txBody>
      </p:sp>
      <p:pic>
        <p:nvPicPr>
          <p:cNvPr id="3" name="图片 2" descr="3"/>
          <p:cNvPicPr>
            <a:picLocks noChangeAspect="1"/>
          </p:cNvPicPr>
          <p:nvPr/>
        </p:nvPicPr>
        <p:blipFill>
          <a:blip r:embed="rId1"/>
          <a:stretch>
            <a:fillRect/>
          </a:stretch>
        </p:blipFill>
        <p:spPr>
          <a:xfrm>
            <a:off x="4828540" y="782955"/>
            <a:ext cx="2679065" cy="25679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587990" cy="10464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二）人工神经网络（ANN）分析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1</a:t>
            </a:r>
            <a:r>
              <a:rPr lang="zh-CN" altLang="en-US" sz="2000" b="1" dirty="0"/>
              <a:t>、神经网络的验证</a:t>
            </a:r>
            <a:r>
              <a:rPr lang="en-US" altLang="zh-CN" sz="2000" b="1" dirty="0"/>
              <a:t>——</a:t>
            </a:r>
            <a:r>
              <a:rPr sz="2000" dirty="0">
                <a:sym typeface="+mn-ea"/>
              </a:rPr>
              <a:t>PLS-SEM分析中支持的所有假设关系都用于创建三个ANN模型</a:t>
            </a:r>
            <a:endParaRPr lang="zh-CN" sz="2000" dirty="0"/>
          </a:p>
          <a:p>
            <a:pPr indent="508000" algn="just" fontAlgn="auto">
              <a:lnSpc>
                <a:spcPct val="150000"/>
              </a:lnSpc>
              <a:extLst>
                <a:ext uri="{35155182-B16C-46BC-9424-99874614C6A1}">
                  <wpsdc:indentchars xmlns:wpsdc="http://www.wps.cn/officeDocument/2017/drawingmlCustomData" val="200" checksum="282533468"/>
                </a:ext>
              </a:extLst>
            </a:pPr>
            <a:endParaRPr lang="en-US" altLang="zh-CN" sz="2000" b="1" dirty="0"/>
          </a:p>
        </p:txBody>
      </p:sp>
      <p:sp>
        <p:nvSpPr>
          <p:cNvPr id="7" name="文本框 6"/>
          <p:cNvSpPr txBox="1"/>
          <p:nvPr>
            <p:custDataLst>
              <p:tags r:id="rId3"/>
            </p:custDataLst>
          </p:nvPr>
        </p:nvSpPr>
        <p:spPr>
          <a:xfrm>
            <a:off x="1604010" y="2283460"/>
            <a:ext cx="10579100" cy="726440"/>
          </a:xfrm>
          <a:prstGeom prst="rect">
            <a:avLst/>
          </a:prstGeom>
          <a:noFill/>
        </p:spPr>
        <p:txBody>
          <a:bodyPr wrap="square" rtlCol="0">
            <a:noAutofit/>
          </a:bodyPr>
          <a:p>
            <a:pPr indent="0" algn="just" fontAlgn="auto">
              <a:lnSpc>
                <a:spcPct val="150000"/>
              </a:lnSpc>
            </a:pPr>
            <a:r>
              <a:rPr lang="zh-CN" sz="2000" dirty="0"/>
              <a:t>ANN模型B：品牌</a:t>
            </a:r>
            <a:r>
              <a:rPr lang="zh-CN" sz="2000" dirty="0">
                <a:sym typeface="+mn-ea"/>
              </a:rPr>
              <a:t>权益</a:t>
            </a:r>
            <a:r>
              <a:rPr lang="zh-CN" sz="2000" dirty="0"/>
              <a:t>、关系</a:t>
            </a:r>
            <a:r>
              <a:rPr lang="zh-CN" sz="2000" dirty="0">
                <a:sym typeface="+mn-ea"/>
              </a:rPr>
              <a:t>权益</a:t>
            </a:r>
            <a:r>
              <a:rPr lang="zh-CN" sz="2000" dirty="0"/>
              <a:t>、对服务提供商的信任</a:t>
            </a:r>
            <a:r>
              <a:rPr lang="zh-CN" sz="2000" dirty="0">
                <a:sym typeface="+mn-ea"/>
              </a:rPr>
              <a:t>用作</a:t>
            </a:r>
            <a:r>
              <a:rPr lang="zh-CN" sz="2000" dirty="0"/>
              <a:t>预测</a:t>
            </a:r>
            <a:r>
              <a:rPr lang="zh-CN" sz="2000" b="1" dirty="0"/>
              <a:t>对</a:t>
            </a:r>
            <a:r>
              <a:rPr lang="zh-CN" sz="2000" b="1" dirty="0"/>
              <a:t>社交机器人信任</a:t>
            </a:r>
            <a:r>
              <a:rPr lang="zh-CN" sz="2000" dirty="0">
                <a:sym typeface="+mn-ea"/>
              </a:rPr>
              <a:t>的输入</a:t>
            </a:r>
            <a:r>
              <a:rPr lang="zh-CN" sz="2000" dirty="0"/>
              <a:t>。</a:t>
            </a:r>
            <a:endParaRPr lang="zh-CN"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pic>
        <p:nvPicPr>
          <p:cNvPr id="4" name="图片 3"/>
          <p:cNvPicPr>
            <a:picLocks noChangeAspect="1"/>
          </p:cNvPicPr>
          <p:nvPr/>
        </p:nvPicPr>
        <p:blipFill>
          <a:blip r:embed="rId4"/>
          <a:stretch>
            <a:fillRect/>
          </a:stretch>
        </p:blipFill>
        <p:spPr>
          <a:xfrm>
            <a:off x="7075805" y="3283585"/>
            <a:ext cx="4990465" cy="2859405"/>
          </a:xfrm>
          <a:prstGeom prst="rect">
            <a:avLst/>
          </a:prstGeom>
        </p:spPr>
      </p:pic>
      <p:pic>
        <p:nvPicPr>
          <p:cNvPr id="8" name="图片 8" descr="1727167077529"/>
          <p:cNvPicPr>
            <a:picLocks noChangeAspect="1"/>
          </p:cNvPicPr>
          <p:nvPr/>
        </p:nvPicPr>
        <p:blipFill>
          <a:blip r:embed="rId5"/>
          <a:stretch>
            <a:fillRect/>
          </a:stretch>
        </p:blipFill>
        <p:spPr>
          <a:xfrm>
            <a:off x="1603693" y="3135630"/>
            <a:ext cx="5268595" cy="3007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587990" cy="10464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二）人工神经网络（ANN）分析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1</a:t>
            </a:r>
            <a:r>
              <a:rPr lang="zh-CN" altLang="en-US" sz="2000" b="1" dirty="0"/>
              <a:t>、神经网络的验证</a:t>
            </a:r>
            <a:r>
              <a:rPr lang="en-US" altLang="zh-CN" sz="2000" b="1" dirty="0"/>
              <a:t>——</a:t>
            </a:r>
            <a:r>
              <a:rPr sz="2000" dirty="0">
                <a:sym typeface="+mn-ea"/>
              </a:rPr>
              <a:t>PLS-SEM分析中支持的所有假设关系都用于创建三个ANN模型</a:t>
            </a:r>
            <a:endParaRPr lang="zh-CN" sz="2000" dirty="0"/>
          </a:p>
          <a:p>
            <a:pPr indent="508000" algn="just" fontAlgn="auto">
              <a:lnSpc>
                <a:spcPct val="150000"/>
              </a:lnSpc>
              <a:extLst>
                <a:ext uri="{35155182-B16C-46BC-9424-99874614C6A1}">
                  <wpsdc:indentchars xmlns:wpsdc="http://www.wps.cn/officeDocument/2017/drawingmlCustomData" val="200" checksum="282533468"/>
                </a:ext>
              </a:extLst>
            </a:pPr>
            <a:endParaRPr lang="en-US" altLang="zh-CN" sz="2000" b="1" dirty="0"/>
          </a:p>
        </p:txBody>
      </p:sp>
      <p:sp>
        <p:nvSpPr>
          <p:cNvPr id="7" name="文本框 6"/>
          <p:cNvSpPr txBox="1"/>
          <p:nvPr>
            <p:custDataLst>
              <p:tags r:id="rId3"/>
            </p:custDataLst>
          </p:nvPr>
        </p:nvSpPr>
        <p:spPr>
          <a:xfrm>
            <a:off x="1604010" y="2283460"/>
            <a:ext cx="10579100" cy="726440"/>
          </a:xfrm>
          <a:prstGeom prst="rect">
            <a:avLst/>
          </a:prstGeom>
          <a:noFill/>
        </p:spPr>
        <p:txBody>
          <a:bodyPr wrap="square" rtlCol="0">
            <a:noAutofit/>
          </a:bodyPr>
          <a:p>
            <a:pPr indent="0" algn="just" fontAlgn="auto">
              <a:lnSpc>
                <a:spcPct val="150000"/>
              </a:lnSpc>
            </a:pPr>
            <a:r>
              <a:rPr lang="zh-CN" sz="2000" dirty="0"/>
              <a:t>ANN模型C：对服务提供商的信任、对社交机器人的信任用作预测</a:t>
            </a:r>
            <a:r>
              <a:rPr lang="zh-CN" sz="2000" b="1" dirty="0"/>
              <a:t>顾客体验质量</a:t>
            </a:r>
            <a:r>
              <a:rPr lang="zh-CN" sz="2000" dirty="0"/>
              <a:t>的输入。</a:t>
            </a:r>
            <a:endParaRPr lang="zh-CN"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pic>
        <p:nvPicPr>
          <p:cNvPr id="2" name="图片 1"/>
          <p:cNvPicPr>
            <a:picLocks noChangeAspect="1"/>
          </p:cNvPicPr>
          <p:nvPr/>
        </p:nvPicPr>
        <p:blipFill>
          <a:blip r:embed="rId4"/>
          <a:stretch>
            <a:fillRect/>
          </a:stretch>
        </p:blipFill>
        <p:spPr>
          <a:xfrm>
            <a:off x="6997700" y="3428365"/>
            <a:ext cx="5068570" cy="2723515"/>
          </a:xfrm>
          <a:prstGeom prst="rect">
            <a:avLst/>
          </a:prstGeom>
        </p:spPr>
      </p:pic>
      <p:pic>
        <p:nvPicPr>
          <p:cNvPr id="8" name="图片 8" descr="1727167077529"/>
          <p:cNvPicPr>
            <a:picLocks noChangeAspect="1"/>
          </p:cNvPicPr>
          <p:nvPr/>
        </p:nvPicPr>
        <p:blipFill>
          <a:blip r:embed="rId5"/>
          <a:stretch>
            <a:fillRect/>
          </a:stretch>
        </p:blipFill>
        <p:spPr>
          <a:xfrm>
            <a:off x="1603693" y="3135630"/>
            <a:ext cx="5268595" cy="3007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587990" cy="10464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二）人工神经网络（ANN）分析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1</a:t>
            </a:r>
            <a:r>
              <a:rPr lang="zh-CN" altLang="en-US" sz="2000" b="1" dirty="0"/>
              <a:t>、神经网络的验证</a:t>
            </a:r>
            <a:endParaRPr lang="zh-CN" sz="2000" dirty="0"/>
          </a:p>
          <a:p>
            <a:pPr indent="508000" algn="just" fontAlgn="auto">
              <a:lnSpc>
                <a:spcPct val="150000"/>
              </a:lnSpc>
              <a:extLst>
                <a:ext uri="{35155182-B16C-46BC-9424-99874614C6A1}">
                  <wpsdc:indentchars xmlns:wpsdc="http://www.wps.cn/officeDocument/2017/drawingmlCustomData" val="200" checksum="282533468"/>
                </a:ext>
              </a:extLst>
            </a:pPr>
            <a:endParaRPr lang="en-US" altLang="zh-CN" sz="2000" b="1" dirty="0"/>
          </a:p>
        </p:txBody>
      </p:sp>
      <p:sp>
        <p:nvSpPr>
          <p:cNvPr id="7" name="文本框 6"/>
          <p:cNvSpPr txBox="1"/>
          <p:nvPr>
            <p:custDataLst>
              <p:tags r:id="rId3"/>
            </p:custDataLst>
          </p:nvPr>
        </p:nvSpPr>
        <p:spPr>
          <a:xfrm>
            <a:off x="1604010" y="2133600"/>
            <a:ext cx="10587990" cy="930910"/>
          </a:xfrm>
          <a:prstGeom prst="rect">
            <a:avLst/>
          </a:prstGeom>
          <a:noFill/>
        </p:spPr>
        <p:txBody>
          <a:bodyPr wrap="square" rtlCol="0">
            <a:noAutofit/>
          </a:bodyPr>
          <a:p>
            <a:pPr indent="0" algn="just" fontAlgn="auto">
              <a:lnSpc>
                <a:spcPct val="150000"/>
              </a:lnSpc>
            </a:pPr>
            <a:r>
              <a:rPr lang="zh-CN" sz="2000" dirty="0"/>
              <a:t>模型的预测准确性通过均方根误差（RMSE）的指标评估，</a:t>
            </a:r>
            <a:r>
              <a:rPr lang="zh-CN" sz="2000" dirty="0">
                <a:sym typeface="+mn-ea"/>
              </a:rPr>
              <a:t>值</a:t>
            </a:r>
            <a:r>
              <a:rPr lang="zh-CN" sz="2000" dirty="0"/>
              <a:t>越小表示预测准确性高。</a:t>
            </a:r>
            <a:endParaRPr lang="zh-CN" sz="2000" dirty="0"/>
          </a:p>
          <a:p>
            <a:pPr indent="0" algn="just" fontAlgn="auto">
              <a:lnSpc>
                <a:spcPct val="150000"/>
              </a:lnSpc>
            </a:pPr>
            <a:r>
              <a:rPr lang="zh-CN" sz="2000" dirty="0"/>
              <a:t>三个ANN模型的RMSE值都非常小，均为&lt;0.5，表明预测准确性高，见</a:t>
            </a:r>
            <a:r>
              <a:rPr lang="zh-CN" sz="2000" dirty="0"/>
              <a:t>表。</a:t>
            </a:r>
            <a:endParaRPr lang="zh-CN"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pic>
        <p:nvPicPr>
          <p:cNvPr id="3" name="图片 2" descr="1727166772291"/>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2237740" y="3158490"/>
            <a:ext cx="7713345" cy="3699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587990" cy="53340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二）人工神经网络（ANN）分析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sym typeface="+mn-ea"/>
              </a:rPr>
              <a:t>1</a:t>
            </a:r>
            <a:r>
              <a:rPr lang="zh-CN" altLang="en-US" sz="2000" b="1" dirty="0">
                <a:sym typeface="+mn-ea"/>
              </a:rPr>
              <a:t>、神经网络的验证</a:t>
            </a:r>
            <a:endParaRPr lang="zh-CN" sz="2000" dirty="0"/>
          </a:p>
          <a:p>
            <a:pPr indent="508000" algn="just" fontAlgn="auto">
              <a:lnSpc>
                <a:spcPct val="150000"/>
              </a:lnSpc>
              <a:extLst>
                <a:ext uri="{35155182-B16C-46BC-9424-99874614C6A1}">
                  <wpsdc:indentchars xmlns:wpsdc="http://www.wps.cn/officeDocument/2017/drawingmlCustomData" val="200" checksum="282533468"/>
                </a:ext>
              </a:extLst>
            </a:pPr>
            <a:endParaRPr lang="en-US" altLang="zh-CN" sz="2000" b="1" dirty="0"/>
          </a:p>
        </p:txBody>
      </p:sp>
      <p:sp>
        <p:nvSpPr>
          <p:cNvPr id="7" name="文本框 6"/>
          <p:cNvSpPr txBox="1"/>
          <p:nvPr>
            <p:custDataLst>
              <p:tags r:id="rId3"/>
            </p:custDataLst>
          </p:nvPr>
        </p:nvSpPr>
        <p:spPr>
          <a:xfrm>
            <a:off x="1612900" y="2049780"/>
            <a:ext cx="10579100" cy="1859915"/>
          </a:xfrm>
          <a:prstGeom prst="rect">
            <a:avLst/>
          </a:prstGeom>
          <a:noFill/>
        </p:spPr>
        <p:txBody>
          <a:bodyPr wrap="square" rtlCol="0">
            <a:noAutofit/>
          </a:bodyPr>
          <a:p>
            <a:pPr indent="0" algn="just" fontAlgn="auto">
              <a:lnSpc>
                <a:spcPct val="150000"/>
              </a:lnSpc>
            </a:pPr>
            <a:r>
              <a:rPr lang="zh-CN" sz="2000" dirty="0"/>
              <a:t>R</a:t>
            </a:r>
            <a:r>
              <a:rPr lang="en-US" altLang="zh-CN" sz="2000" baseline="30000" dirty="0"/>
              <a:t>2</a:t>
            </a:r>
            <a:r>
              <a:rPr lang="zh-CN" sz="2000" dirty="0"/>
              <a:t>确定</a:t>
            </a:r>
            <a:r>
              <a:rPr lang="zh-CN" sz="2000" dirty="0"/>
              <a:t>了每个神经网络模型解释的方差百分比：</a:t>
            </a:r>
            <a:endParaRPr lang="zh-CN" sz="2000" dirty="0"/>
          </a:p>
          <a:p>
            <a:pPr indent="0" algn="just" fontAlgn="auto">
              <a:lnSpc>
                <a:spcPct val="150000"/>
              </a:lnSpc>
            </a:pPr>
            <a:r>
              <a:rPr lang="zh-CN" sz="2000" dirty="0"/>
              <a:t>模型A：对服务提供商</a:t>
            </a:r>
            <a:r>
              <a:rPr lang="zh-CN" sz="2000" dirty="0"/>
              <a:t>的信任</a:t>
            </a:r>
            <a:r>
              <a:rPr lang="en-US" altLang="zh-CN" sz="2000" dirty="0"/>
              <a:t>——</a:t>
            </a:r>
            <a:r>
              <a:rPr lang="zh-CN" sz="2000" dirty="0"/>
              <a:t>62.90%的方差；</a:t>
            </a:r>
            <a:endParaRPr lang="zh-CN" sz="2000" dirty="0"/>
          </a:p>
          <a:p>
            <a:pPr indent="0" algn="just" fontAlgn="auto">
              <a:lnSpc>
                <a:spcPct val="150000"/>
              </a:lnSpc>
            </a:pPr>
            <a:r>
              <a:rPr lang="zh-CN" sz="2000" dirty="0"/>
              <a:t>模型B：对社交机器人</a:t>
            </a:r>
            <a:r>
              <a:rPr lang="zh-CN" sz="2000" dirty="0"/>
              <a:t>的信任</a:t>
            </a:r>
            <a:r>
              <a:rPr lang="en-US" altLang="zh-CN" sz="2000" dirty="0"/>
              <a:t>——</a:t>
            </a:r>
            <a:r>
              <a:rPr lang="zh-CN" sz="2000" dirty="0"/>
              <a:t>66.44%的方差；</a:t>
            </a:r>
            <a:endParaRPr lang="zh-CN" sz="2000" dirty="0"/>
          </a:p>
          <a:p>
            <a:pPr indent="0" algn="just" fontAlgn="auto">
              <a:lnSpc>
                <a:spcPct val="150000"/>
              </a:lnSpc>
            </a:pPr>
            <a:r>
              <a:rPr lang="zh-CN" sz="2000" dirty="0"/>
              <a:t>模型C：</a:t>
            </a:r>
            <a:r>
              <a:rPr lang="zh-CN" sz="2000" dirty="0"/>
              <a:t>顾客体验质量</a:t>
            </a:r>
            <a:r>
              <a:rPr lang="en-US" altLang="zh-CN" sz="2000" dirty="0"/>
              <a:t>——</a:t>
            </a:r>
            <a:r>
              <a:rPr lang="zh-CN" sz="2000" dirty="0"/>
              <a:t>81.76%的方差。</a:t>
            </a:r>
            <a:endParaRPr lang="zh-CN"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pic>
        <p:nvPicPr>
          <p:cNvPr id="3" name="图片 2" descr="1727166772291"/>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1818005" y="3829685"/>
            <a:ext cx="8555990" cy="30283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143954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二）人工神经网络（ANN）分析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2</a:t>
            </a:r>
            <a:r>
              <a:rPr lang="zh-CN" altLang="en-US" sz="2000" b="1" dirty="0"/>
              <a:t>、因子排序</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计算</a:t>
            </a:r>
            <a:r>
              <a:rPr b="1" dirty="0">
                <a:solidFill>
                  <a:srgbClr val="FF0000"/>
                </a:solidFill>
                <a:sym typeface="+mn-ea"/>
              </a:rPr>
              <a:t>归一化重要性分数</a:t>
            </a:r>
            <a:r>
              <a:rPr lang="en-US" sz="2000" dirty="0">
                <a:sym typeface="+mn-ea"/>
              </a:rPr>
              <a:t>——</a:t>
            </a:r>
            <a:r>
              <a:rPr sz="2000" dirty="0">
                <a:sym typeface="+mn-ea"/>
              </a:rPr>
              <a:t>评估每个输入神经元对三个ANN模型的输出变量的贡献。</a:t>
            </a:r>
            <a:endParaRPr lang="en-US" altLang="zh-CN" sz="2000" b="1" dirty="0"/>
          </a:p>
        </p:txBody>
      </p:sp>
      <p:sp>
        <p:nvSpPr>
          <p:cNvPr id="7" name="文本框 6"/>
          <p:cNvSpPr txBox="1"/>
          <p:nvPr>
            <p:custDataLst>
              <p:tags r:id="rId3"/>
            </p:custDataLst>
          </p:nvPr>
        </p:nvSpPr>
        <p:spPr>
          <a:xfrm>
            <a:off x="1604010" y="2592070"/>
            <a:ext cx="10579100" cy="2051685"/>
          </a:xfrm>
          <a:prstGeom prst="rect">
            <a:avLst/>
          </a:prstGeom>
          <a:noFill/>
        </p:spPr>
        <p:txBody>
          <a:bodyPr wrap="square" rtlCol="0">
            <a:noAutofit/>
          </a:bodyPr>
          <a:p>
            <a:pPr indent="0" algn="just" fontAlgn="auto">
              <a:lnSpc>
                <a:spcPct val="150000"/>
              </a:lnSpc>
            </a:pPr>
            <a:r>
              <a:rPr sz="2000" dirty="0"/>
              <a:t>模型A</a:t>
            </a:r>
            <a:r>
              <a:rPr lang="zh-CN" sz="2000" dirty="0"/>
              <a:t>：</a:t>
            </a:r>
            <a:r>
              <a:rPr sz="2000" dirty="0"/>
              <a:t>品牌</a:t>
            </a:r>
            <a:r>
              <a:rPr lang="zh-CN" sz="2000" dirty="0">
                <a:sym typeface="+mn-ea"/>
              </a:rPr>
              <a:t>权益</a:t>
            </a:r>
            <a:r>
              <a:rPr sz="2000" dirty="0"/>
              <a:t>是</a:t>
            </a:r>
            <a:r>
              <a:rPr sz="2000" dirty="0">
                <a:sym typeface="+mn-ea"/>
              </a:rPr>
              <a:t>影响</a:t>
            </a:r>
            <a:r>
              <a:rPr sz="2000" b="1" dirty="0"/>
              <a:t>对服务提供商信任</a:t>
            </a:r>
            <a:r>
              <a:rPr sz="2000" dirty="0"/>
              <a:t>的</a:t>
            </a:r>
            <a:r>
              <a:rPr sz="2000" dirty="0">
                <a:sym typeface="+mn-ea"/>
              </a:rPr>
              <a:t>最关键因素</a:t>
            </a:r>
            <a:r>
              <a:rPr sz="2000" dirty="0"/>
              <a:t>，其次是关系</a:t>
            </a:r>
            <a:r>
              <a:rPr lang="zh-CN" sz="2000" dirty="0"/>
              <a:t>权益</a:t>
            </a:r>
            <a:r>
              <a:rPr sz="2000" dirty="0"/>
              <a:t>和价值</a:t>
            </a:r>
            <a:r>
              <a:rPr lang="zh-CN" sz="2000" dirty="0">
                <a:sym typeface="+mn-ea"/>
              </a:rPr>
              <a:t>权益</a:t>
            </a:r>
            <a:r>
              <a:rPr lang="zh-CN" sz="2000" dirty="0"/>
              <a:t>；</a:t>
            </a:r>
            <a:endParaRPr sz="2000" dirty="0"/>
          </a:p>
          <a:p>
            <a:pPr indent="0" algn="just" fontAlgn="auto">
              <a:lnSpc>
                <a:spcPct val="150000"/>
              </a:lnSpc>
            </a:pPr>
            <a:r>
              <a:rPr sz="2000" dirty="0"/>
              <a:t>模型B</a:t>
            </a:r>
            <a:r>
              <a:rPr lang="zh-CN" sz="2000" dirty="0"/>
              <a:t>：</a:t>
            </a:r>
            <a:r>
              <a:rPr sz="2000" dirty="0"/>
              <a:t>对服务提供商信任是影响</a:t>
            </a:r>
            <a:r>
              <a:rPr lang="zh-CN" sz="2000" b="1" dirty="0"/>
              <a:t>对</a:t>
            </a:r>
            <a:r>
              <a:rPr sz="2000" b="1" dirty="0"/>
              <a:t>社交机器人信任</a:t>
            </a:r>
            <a:r>
              <a:rPr sz="2000" dirty="0"/>
              <a:t>的最关键因素，其次是关系</a:t>
            </a:r>
            <a:r>
              <a:rPr lang="zh-CN" sz="2000" dirty="0">
                <a:sym typeface="+mn-ea"/>
              </a:rPr>
              <a:t>权益</a:t>
            </a:r>
            <a:r>
              <a:rPr sz="2000" dirty="0"/>
              <a:t>和品牌</a:t>
            </a:r>
            <a:r>
              <a:rPr lang="zh-CN" sz="2000" dirty="0">
                <a:sym typeface="+mn-ea"/>
              </a:rPr>
              <a:t>权益</a:t>
            </a:r>
            <a:r>
              <a:rPr lang="zh-CN" sz="2000" dirty="0"/>
              <a:t>；</a:t>
            </a:r>
            <a:endParaRPr sz="2000" dirty="0"/>
          </a:p>
          <a:p>
            <a:pPr indent="0" algn="just" fontAlgn="auto">
              <a:lnSpc>
                <a:spcPct val="150000"/>
              </a:lnSpc>
            </a:pPr>
            <a:r>
              <a:rPr sz="2000" dirty="0"/>
              <a:t>模型C</a:t>
            </a:r>
            <a:r>
              <a:rPr lang="zh-CN" sz="2000" dirty="0"/>
              <a:t>：</a:t>
            </a:r>
            <a:r>
              <a:rPr sz="2000" dirty="0"/>
              <a:t>对服务提供商信任是</a:t>
            </a:r>
            <a:r>
              <a:rPr sz="2000" dirty="0">
                <a:sym typeface="+mn-ea"/>
              </a:rPr>
              <a:t>影响</a:t>
            </a:r>
            <a:r>
              <a:rPr lang="zh-CN" sz="2000" b="1" dirty="0"/>
              <a:t>顾客</a:t>
            </a:r>
            <a:r>
              <a:rPr sz="2000" b="1" dirty="0"/>
              <a:t>体验质量</a:t>
            </a:r>
            <a:r>
              <a:rPr sz="2000" dirty="0"/>
              <a:t>的</a:t>
            </a:r>
            <a:r>
              <a:rPr sz="2000" dirty="0">
                <a:sym typeface="+mn-ea"/>
              </a:rPr>
              <a:t>最关键因素</a:t>
            </a:r>
            <a:r>
              <a:rPr sz="2000" dirty="0"/>
              <a:t>，其次是对社交机器人信任。</a:t>
            </a:r>
            <a:endParaRPr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pic>
        <p:nvPicPr>
          <p:cNvPr id="3" name="图片 3" descr="1727166791595"/>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2932430" y="4518025"/>
            <a:ext cx="6238875" cy="2339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10464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二）人工神经网络（ANN）分析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2</a:t>
            </a:r>
            <a:r>
              <a:rPr lang="zh-CN" altLang="en-US" sz="2000" b="1" dirty="0"/>
              <a:t>、因子排序</a:t>
            </a:r>
            <a:endParaRPr lang="zh-CN" altLang="en-US" sz="2000" b="1" dirty="0"/>
          </a:p>
        </p:txBody>
      </p:sp>
      <p:sp>
        <p:nvSpPr>
          <p:cNvPr id="7" name="文本框 6"/>
          <p:cNvSpPr txBox="1"/>
          <p:nvPr>
            <p:custDataLst>
              <p:tags r:id="rId3"/>
            </p:custDataLst>
          </p:nvPr>
        </p:nvSpPr>
        <p:spPr>
          <a:xfrm>
            <a:off x="1603375" y="2109470"/>
            <a:ext cx="10579735" cy="1101090"/>
          </a:xfrm>
          <a:prstGeom prst="rect">
            <a:avLst/>
          </a:prstGeom>
          <a:noFill/>
        </p:spPr>
        <p:txBody>
          <a:bodyPr wrap="square" rtlCol="0">
            <a:noAutofit/>
          </a:bodyPr>
          <a:p>
            <a:pPr indent="0" algn="just" fontAlgn="auto">
              <a:lnSpc>
                <a:spcPct val="150000"/>
              </a:lnSpc>
            </a:pPr>
            <a:r>
              <a:rPr lang="zh-CN" sz="2000" dirty="0"/>
              <a:t>比较：</a:t>
            </a:r>
            <a:r>
              <a:rPr sz="2000" u="sng" dirty="0"/>
              <a:t>ANN分析的归一化重要性结果</a:t>
            </a:r>
            <a:r>
              <a:rPr lang="zh-CN" sz="2000" dirty="0"/>
              <a:t>和</a:t>
            </a:r>
            <a:r>
              <a:rPr sz="2000" u="sng" dirty="0"/>
              <a:t>PLS-SEM</a:t>
            </a:r>
            <a:r>
              <a:rPr lang="zh-CN" sz="2000" u="sng" dirty="0"/>
              <a:t>中</a:t>
            </a:r>
            <a:r>
              <a:rPr sz="2000" u="sng" dirty="0"/>
              <a:t>获得的</a:t>
            </a:r>
            <a:r>
              <a:rPr lang="zh-CN" sz="2000" u="sng" dirty="0"/>
              <a:t>所有</a:t>
            </a:r>
            <a:r>
              <a:rPr sz="2000" u="sng" dirty="0"/>
              <a:t>模型路径系数结果</a:t>
            </a:r>
            <a:endParaRPr sz="2000" dirty="0"/>
          </a:p>
          <a:p>
            <a:pPr indent="0" algn="just" fontAlgn="auto">
              <a:lnSpc>
                <a:spcPct val="150000"/>
              </a:lnSpc>
            </a:pPr>
            <a:r>
              <a:rPr lang="zh-CN" sz="2000" dirty="0"/>
              <a:t>表明，使用PLS-SEM和ANN方法获得的结果是一致的。</a:t>
            </a:r>
            <a:endParaRPr lang="zh-CN"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pic>
        <p:nvPicPr>
          <p:cNvPr id="2" name="图片 1" descr="1727166728274"/>
          <p:cNvPicPr>
            <a:picLocks noChangeAspect="1"/>
          </p:cNvPicPr>
          <p:nvPr/>
        </p:nvPicPr>
        <p:blipFill>
          <a:blip r:embed="rId4"/>
          <a:stretch>
            <a:fillRect/>
          </a:stretch>
        </p:blipFill>
        <p:spPr>
          <a:xfrm>
            <a:off x="2717800" y="3209925"/>
            <a:ext cx="7785735" cy="3647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3" name="文本框 12"/>
          <p:cNvSpPr txBox="1"/>
          <p:nvPr>
            <p:custDataLst>
              <p:tags r:id="rId2"/>
            </p:custDataLst>
          </p:nvPr>
        </p:nvSpPr>
        <p:spPr>
          <a:xfrm>
            <a:off x="1727835" y="1358900"/>
            <a:ext cx="10338435" cy="47929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这篇文献研究了在零售环境中，顾客与社会机器人互动体验质量的影响因素。</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本</a:t>
            </a:r>
            <a:r>
              <a:rPr sz="2000" dirty="0"/>
              <a:t>研究构建了一个包含顾客权益驱动因素（价值权益、品牌权益和关系权益）、顾客对服务提供商和机器人的信任以及顾客体验质量的研究模型。</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研究</a:t>
            </a:r>
            <a:r>
              <a:rPr sz="2000" dirty="0"/>
              <a:t>采用混合</a:t>
            </a:r>
            <a:r>
              <a:rPr lang="en-US" sz="2000" dirty="0"/>
              <a:t>PLS-SEM</a:t>
            </a:r>
            <a:r>
              <a:rPr sz="2000" dirty="0"/>
              <a:t>-</a:t>
            </a:r>
            <a:r>
              <a:rPr lang="en-US" sz="2000" dirty="0"/>
              <a:t>ANN</a:t>
            </a:r>
            <a:r>
              <a:rPr sz="2000" dirty="0"/>
              <a:t>方法对数据进行分析，发现所有顾客权益驱动因素都会影响顾客对服务提供商的信任，但只有品牌权益和关系权益会影响顾客对机器人的信任。</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此外，顾客对服务提供商的信任在顾客权益驱动因素与顾客体验质量之间起着中介作用，而顾客对机器人的信任只在品牌权益和关系权益与顾客体验质量之间起着中介作用。</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研究还发现，顾客对服务提供商的信任有助于建立对机器人的信任。</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总的来说，这项研究表明，顾客与社会机器人互动体验质量取决于顾客对服务提供商和机器人的信任程度。</a:t>
            </a:r>
            <a:endParaRPr sz="2000" dirty="0"/>
          </a:p>
        </p:txBody>
      </p:sp>
      <p:sp>
        <p:nvSpPr>
          <p:cNvPr id="5" name="文本框 4"/>
          <p:cNvSpPr txBox="1"/>
          <p:nvPr/>
        </p:nvSpPr>
        <p:spPr>
          <a:xfrm>
            <a:off x="1947636" y="700008"/>
            <a:ext cx="2011680" cy="460375"/>
          </a:xfrm>
          <a:prstGeom prst="rect">
            <a:avLst/>
          </a:prstGeom>
          <a:noFill/>
        </p:spPr>
        <p:txBody>
          <a:bodyPr wrap="none" rtlCol="0">
            <a:spAutoFit/>
          </a:bodyPr>
          <a:p>
            <a:r>
              <a:rPr lang="zh-CN" altLang="en-US" sz="2400" b="1" dirty="0">
                <a:solidFill>
                  <a:schemeClr val="accent1"/>
                </a:solidFill>
                <a:sym typeface="+mn-ea"/>
              </a:rPr>
              <a:t>五、研究</a:t>
            </a:r>
            <a:r>
              <a:rPr lang="zh-CN" altLang="en-US" sz="2400" b="1" dirty="0">
                <a:solidFill>
                  <a:schemeClr val="accent1"/>
                </a:solidFill>
                <a:sym typeface="+mn-ea"/>
              </a:rPr>
              <a:t>总结</a:t>
            </a:r>
            <a:endParaRPr lang="zh-CN" altLang="en-US" sz="2400" b="1" dirty="0">
              <a:solidFill>
                <a:schemeClr val="accent1"/>
              </a:solidFill>
              <a:sym typeface="+mn-ea"/>
            </a:endParaRPr>
          </a:p>
        </p:txBody>
      </p:sp>
      <p:grpSp>
        <p:nvGrpSpPr>
          <p:cNvPr id="2" name="组合 1"/>
          <p:cNvGrpSpPr/>
          <p:nvPr/>
        </p:nvGrpSpPr>
        <p:grpSpPr>
          <a:xfrm>
            <a:off x="8255" y="815340"/>
            <a:ext cx="1604010" cy="5452110"/>
            <a:chOff x="13" y="1284"/>
            <a:chExt cx="2526" cy="8586"/>
          </a:xfrm>
        </p:grpSpPr>
        <p:grpSp>
          <p:nvGrpSpPr>
            <p:cNvPr id="15" name="组合 14"/>
            <p:cNvGrpSpPr/>
            <p:nvPr/>
          </p:nvGrpSpPr>
          <p:grpSpPr>
            <a:xfrm>
              <a:off x="13" y="1516"/>
              <a:ext cx="2526" cy="8354"/>
              <a:chOff x="8255" y="962169"/>
              <a:chExt cx="1603948" cy="5302243"/>
            </a:xfrm>
          </p:grpSpPr>
          <p:sp>
            <p:nvSpPr>
              <p:cNvPr id="11" name="矩形 10"/>
              <p:cNvSpPr/>
              <p:nvPr/>
            </p:nvSpPr>
            <p:spPr>
              <a:xfrm>
                <a:off x="8255" y="5678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 name="文本框 2"/>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6" name="文本框 5"/>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buClrTx/>
                <a:buSzTx/>
                <a:buFontTx/>
              </a:pPr>
              <a:r>
                <a:rPr lang="zh-CN" altLang="en-US" sz="2000" b="1" dirty="0">
                  <a:solidFill>
                    <a:schemeClr val="bg1"/>
                  </a:solidFill>
                </a:rPr>
                <a:t>总结启发</a:t>
              </a:r>
              <a:endParaRPr lang="zh-CN" altLang="en-US" sz="2000" b="1" dirty="0">
                <a:solidFill>
                  <a:schemeClr val="bg1"/>
                </a:solidFill>
              </a:endParaRPr>
            </a:p>
          </p:txBody>
        </p:sp>
        <p:sp>
          <p:nvSpPr>
            <p:cNvPr id="8" name="文本框 7"/>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17" name="文本框 16"/>
            <p:cNvSpPr txBox="1"/>
            <p:nvPr/>
          </p:nvSpPr>
          <p:spPr>
            <a:xfrm>
              <a:off x="319"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880485" y="2442845"/>
            <a:ext cx="4977765" cy="1417320"/>
          </a:xfrm>
          <a:prstGeom prst="rect">
            <a:avLst/>
          </a:prstGeom>
          <a:noFill/>
        </p:spPr>
        <p:txBody>
          <a:bodyPr wrap="none" rtlCol="0">
            <a:noAutofit/>
          </a:bodyPr>
          <a:lstStyle/>
          <a:p>
            <a:pPr algn="ctr"/>
            <a:r>
              <a:rPr lang="zh-CN" altLang="en-US" sz="6600" b="1" spc="300" dirty="0"/>
              <a:t>感谢观看！</a:t>
            </a:r>
            <a:endParaRPr lang="en-US" altLang="zh-CN" sz="66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文献汇报</a:t>
              </a:r>
              <a:endParaRPr lang="zh-CN" altLang="en-US" b="1" spc="300" dirty="0">
                <a:solidFill>
                  <a:schemeClr val="bg1"/>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矩形 2"/>
          <p:cNvSpPr/>
          <p:nvPr/>
        </p:nvSpPr>
        <p:spPr>
          <a:xfrm>
            <a:off x="635" y="1708150"/>
            <a:ext cx="12192000" cy="35845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bg1"/>
              </a:solidFill>
            </a:endParaRPr>
          </a:p>
        </p:txBody>
      </p:sp>
      <p:sp>
        <p:nvSpPr>
          <p:cNvPr id="4" name="文本框 3"/>
          <p:cNvSpPr txBox="1"/>
          <p:nvPr/>
        </p:nvSpPr>
        <p:spPr>
          <a:xfrm>
            <a:off x="-83185" y="2010410"/>
            <a:ext cx="12191365" cy="3094355"/>
          </a:xfrm>
          <a:prstGeom prst="rect">
            <a:avLst/>
          </a:prstGeom>
          <a:noFill/>
        </p:spPr>
        <p:txBody>
          <a:bodyPr wrap="square" rtlCol="0">
            <a:noAutofit/>
          </a:bodyPr>
          <a:p>
            <a:pPr indent="0" algn="ctr" fontAlgn="auto">
              <a:lnSpc>
                <a:spcPct val="150000"/>
              </a:lnSpc>
              <a:buClrTx/>
              <a:buSzTx/>
              <a:buFontTx/>
            </a:pPr>
            <a:r>
              <a:rPr lang="zh-CN" altLang="en-US" sz="2400" b="1" dirty="0">
                <a:solidFill>
                  <a:schemeClr val="bg1"/>
                </a:solidFill>
              </a:rPr>
              <a:t>Customer experience quality with social robots: Does trust matter?</a:t>
            </a:r>
            <a:endParaRPr lang="zh-CN" altLang="en-US" sz="2400" b="1" dirty="0">
              <a:solidFill>
                <a:schemeClr val="bg1"/>
              </a:solidFill>
            </a:endParaRPr>
          </a:p>
          <a:p>
            <a:pPr indent="0" algn="ctr" fontAlgn="auto">
              <a:lnSpc>
                <a:spcPct val="150000"/>
              </a:lnSpc>
              <a:buClrTx/>
              <a:buSzTx/>
              <a:buFontTx/>
            </a:pPr>
            <a:r>
              <a:rPr lang="zh-CN" altLang="en-US" sz="2800" b="1" dirty="0">
                <a:solidFill>
                  <a:schemeClr val="bg1"/>
                </a:solidFill>
                <a:sym typeface="+mn-ea"/>
              </a:rPr>
              <a:t>社交机器人的客户体验质量：信任重要吗？</a:t>
            </a:r>
            <a:endParaRPr lang="zh-CN" altLang="en-US" sz="2800" b="1" dirty="0">
              <a:solidFill>
                <a:schemeClr val="bg1"/>
              </a:solidFill>
              <a:sym typeface="+mn-ea"/>
            </a:endParaRPr>
          </a:p>
          <a:p>
            <a:pPr indent="0" algn="ctr" fontAlgn="auto">
              <a:lnSpc>
                <a:spcPct val="150000"/>
              </a:lnSpc>
              <a:buClrTx/>
              <a:buSzTx/>
              <a:buFontTx/>
            </a:pPr>
            <a:r>
              <a:rPr lang="zh-CN" altLang="en-US" sz="2000" b="1" dirty="0">
                <a:solidFill>
                  <a:schemeClr val="bg1"/>
                </a:solidFill>
              </a:rPr>
              <a:t>作者：Sanjit K. Roy , Gaganpreet Singh , Saalem Sadeque, Richard L. Gruner</a:t>
            </a:r>
            <a:endParaRPr lang="zh-CN" altLang="en-US" sz="2000" b="1" dirty="0">
              <a:solidFill>
                <a:schemeClr val="bg1"/>
              </a:solidFill>
            </a:endParaRPr>
          </a:p>
          <a:p>
            <a:pPr indent="0" algn="ctr" fontAlgn="auto">
              <a:lnSpc>
                <a:spcPct val="200000"/>
              </a:lnSpc>
              <a:buClrTx/>
              <a:buSzTx/>
              <a:buFontTx/>
            </a:pPr>
            <a:r>
              <a:rPr lang="zh-CN" altLang="en-US" sz="2000" b="1" dirty="0">
                <a:solidFill>
                  <a:schemeClr val="bg1"/>
                </a:solidFill>
              </a:rPr>
              <a:t> 期刊：Technological Forecasting &amp; Social Change  </a:t>
            </a:r>
            <a:endParaRPr lang="zh-CN" altLang="en-US" sz="2000" b="1" dirty="0">
              <a:solidFill>
                <a:schemeClr val="bg1"/>
              </a:solidFill>
            </a:endParaRPr>
          </a:p>
          <a:p>
            <a:pPr indent="0" algn="ctr" fontAlgn="auto">
              <a:lnSpc>
                <a:spcPct val="150000"/>
              </a:lnSpc>
              <a:buClrTx/>
              <a:buSzTx/>
              <a:buFontTx/>
            </a:pPr>
            <a:r>
              <a:rPr lang="zh-CN" altLang="en-US" sz="2000" b="1" dirty="0">
                <a:solidFill>
                  <a:schemeClr val="bg1"/>
                </a:solidFill>
              </a:rPr>
              <a:t>时间：20</a:t>
            </a:r>
            <a:r>
              <a:rPr lang="en-US" altLang="zh-CN" sz="2000" b="1" dirty="0">
                <a:solidFill>
                  <a:schemeClr val="bg1"/>
                </a:solidFill>
              </a:rPr>
              <a:t>24</a:t>
            </a:r>
            <a:endParaRPr lang="en-US" altLang="zh-CN" sz="20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文本框 3"/>
          <p:cNvSpPr txBox="1"/>
          <p:nvPr/>
        </p:nvSpPr>
        <p:spPr>
          <a:xfrm>
            <a:off x="0" y="1671955"/>
            <a:ext cx="12192000" cy="3829050"/>
          </a:xfrm>
          <a:prstGeom prst="rect">
            <a:avLst/>
          </a:prstGeom>
          <a:noFill/>
        </p:spPr>
        <p:txBody>
          <a:bodyPr wrap="square" rtlCol="0">
            <a:noAutofit/>
          </a:bodyPr>
          <a:p>
            <a:pPr indent="0" algn="ctr" fontAlgn="auto">
              <a:lnSpc>
                <a:spcPct val="150000"/>
              </a:lnSpc>
              <a:buClrTx/>
              <a:buSzTx/>
              <a:buFontTx/>
            </a:pPr>
            <a:r>
              <a:rPr lang="zh-CN" altLang="en-US" sz="2400" b="1" dirty="0">
                <a:solidFill>
                  <a:schemeClr val="bg1"/>
                </a:solidFill>
              </a:rPr>
              <a:t>Campus commute mode choice in a college town: An application of the </a:t>
            </a:r>
            <a:endParaRPr lang="zh-CN" altLang="en-US" sz="2400" b="1" dirty="0">
              <a:solidFill>
                <a:schemeClr val="bg1"/>
              </a:solidFill>
            </a:endParaRPr>
          </a:p>
          <a:p>
            <a:pPr indent="0" algn="ctr" fontAlgn="auto">
              <a:lnSpc>
                <a:spcPct val="150000"/>
              </a:lnSpc>
              <a:buClrTx/>
              <a:buSzTx/>
              <a:buFontTx/>
            </a:pPr>
            <a:r>
              <a:rPr lang="zh-CN" altLang="en-US" sz="2400" b="1" dirty="0">
                <a:solidFill>
                  <a:schemeClr val="bg1"/>
                </a:solidFill>
              </a:rPr>
              <a:t>integrated choice and latent variable (ICLV) model </a:t>
            </a:r>
            <a:endParaRPr lang="zh-CN" altLang="en-US" sz="2400" b="1" dirty="0">
              <a:solidFill>
                <a:schemeClr val="bg1"/>
              </a:solidFill>
            </a:endParaRPr>
          </a:p>
          <a:p>
            <a:pPr indent="0" algn="ctr" fontAlgn="auto">
              <a:lnSpc>
                <a:spcPct val="200000"/>
              </a:lnSpc>
              <a:buClrTx/>
              <a:buSzTx/>
              <a:buFontTx/>
            </a:pPr>
            <a:r>
              <a:rPr lang="zh-CN" altLang="en-US" sz="2800" b="1" dirty="0">
                <a:solidFill>
                  <a:schemeClr val="bg1"/>
                </a:solidFill>
                <a:sym typeface="+mn-ea"/>
              </a:rPr>
              <a:t>大学城校园通勤方式选择研究：综合选择与潜在变量（ICLV）模型的应用</a:t>
            </a:r>
            <a:endParaRPr lang="zh-CN" altLang="en-US" sz="2800" b="1" dirty="0">
              <a:solidFill>
                <a:schemeClr val="bg1"/>
              </a:solidFill>
              <a:sym typeface="+mn-ea"/>
            </a:endParaRPr>
          </a:p>
          <a:p>
            <a:pPr indent="0" algn="ctr" fontAlgn="auto">
              <a:lnSpc>
                <a:spcPct val="200000"/>
              </a:lnSpc>
              <a:buClrTx/>
              <a:buSzTx/>
              <a:buFontTx/>
            </a:pPr>
            <a:r>
              <a:rPr lang="zh-CN" altLang="en-US" sz="2000" b="1" dirty="0">
                <a:solidFill>
                  <a:schemeClr val="bg1"/>
                </a:solidFill>
              </a:rPr>
              <a:t>作者：Junghwan Kim，Bumsoo Lee</a:t>
            </a:r>
            <a:endParaRPr lang="zh-CN" altLang="en-US" sz="2400" b="1" dirty="0">
              <a:solidFill>
                <a:schemeClr val="bg1"/>
              </a:solidFill>
            </a:endParaRPr>
          </a:p>
          <a:p>
            <a:pPr indent="0" algn="ctr" fontAlgn="auto">
              <a:lnSpc>
                <a:spcPct val="150000"/>
              </a:lnSpc>
              <a:buClrTx/>
              <a:buSzTx/>
              <a:buFontTx/>
            </a:pPr>
            <a:r>
              <a:rPr lang="zh-CN" altLang="en-US" sz="2000" b="1" dirty="0">
                <a:solidFill>
                  <a:schemeClr val="bg1"/>
                </a:solidFill>
              </a:rPr>
              <a:t>期刊：Travel Behaviour and Society</a:t>
            </a:r>
            <a:endParaRPr lang="zh-CN" altLang="en-US" sz="2000" b="1" dirty="0">
              <a:solidFill>
                <a:schemeClr val="bg1"/>
              </a:solidFill>
            </a:endParaRPr>
          </a:p>
          <a:p>
            <a:pPr indent="0" algn="ctr" fontAlgn="auto">
              <a:lnSpc>
                <a:spcPct val="150000"/>
              </a:lnSpc>
              <a:buClrTx/>
              <a:buSzTx/>
              <a:buFontTx/>
            </a:pPr>
            <a:r>
              <a:rPr lang="zh-CN" altLang="en-US" sz="2000" b="1" dirty="0">
                <a:solidFill>
                  <a:schemeClr val="bg1"/>
                </a:solidFill>
              </a:rPr>
              <a:t>时间：20</a:t>
            </a:r>
            <a:r>
              <a:rPr lang="en-US" altLang="zh-CN" sz="2000" b="1" dirty="0">
                <a:solidFill>
                  <a:schemeClr val="bg1"/>
                </a:solidFill>
              </a:rPr>
              <a:t>23</a:t>
            </a:r>
            <a:endParaRPr lang="en-US" altLang="zh-CN" sz="2000" b="1" dirty="0">
              <a:solidFill>
                <a:schemeClr val="bg1"/>
              </a:solidFill>
            </a:endParaRPr>
          </a:p>
        </p:txBody>
      </p:sp>
      <p:pic>
        <p:nvPicPr>
          <p:cNvPr id="3" name="图片 2"/>
          <p:cNvPicPr>
            <a:picLocks noChangeAspect="1"/>
          </p:cNvPicPr>
          <p:nvPr/>
        </p:nvPicPr>
        <p:blipFill>
          <a:blip r:embed="rId1"/>
          <a:srcRect t="2193"/>
          <a:stretch>
            <a:fillRect/>
          </a:stretch>
        </p:blipFill>
        <p:spPr>
          <a:xfrm>
            <a:off x="1119505" y="251460"/>
            <a:ext cx="8963660" cy="6606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一、研究背景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730375" y="1382395"/>
            <a:ext cx="10335895" cy="297243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随着社交机器人技术的快速发展，越来越多的服务提供商开始采用社交机器人来提升服务效率、降低成本并改善顾客体验。</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然而，现有的研究大多集中在概念化顾客体验质量及其影响因素，而针对社交机器人如何影响顾客体验质量的实证研究相对较少。</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因此，这篇文献旨在填补这一研究空白，探究社交机器人如何影响顾客体验质量，以及哪些因素会驱动这种影响。</a:t>
            </a:r>
            <a:endParaRPr lang="zh-CN" altLang="en-US" sz="2000" dirty="0"/>
          </a:p>
        </p:txBody>
      </p:sp>
      <p:grpSp>
        <p:nvGrpSpPr>
          <p:cNvPr id="10" name="组合 9"/>
          <p:cNvGrpSpPr/>
          <p:nvPr/>
        </p:nvGrpSpPr>
        <p:grpSpPr>
          <a:xfrm>
            <a:off x="0" y="699770"/>
            <a:ext cx="1604010" cy="5452110"/>
            <a:chOff x="0" y="1102"/>
            <a:chExt cx="2526" cy="8586"/>
          </a:xfrm>
        </p:grpSpPr>
        <p:grpSp>
          <p:nvGrpSpPr>
            <p:cNvPr id="15" name="组合 14"/>
            <p:cNvGrpSpPr/>
            <p:nvPr/>
          </p:nvGrpSpPr>
          <p:grpSpPr>
            <a:xfrm>
              <a:off x="0" y="1102"/>
              <a:ext cx="2526" cy="923"/>
              <a:chOff x="0" y="699610"/>
              <a:chExt cx="1603948" cy="585802"/>
            </a:xfrm>
          </p:grpSpPr>
          <p:sp>
            <p:nvSpPr>
              <p:cNvPr id="11" name="矩形 10"/>
              <p:cNvSpPr/>
              <p:nvPr/>
            </p:nvSpPr>
            <p:spPr>
              <a:xfrm>
                <a:off x="0" y="69961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b="1" dirty="0">
                  <a:solidFill>
                    <a:schemeClr val="bg1"/>
                  </a:solidFill>
                </a:rPr>
                <a:t>研究</a:t>
              </a:r>
              <a:r>
                <a:rPr lang="zh-CN" altLang="en-US" sz="2000" b="1" dirty="0">
                  <a:solidFill>
                    <a:schemeClr val="bg1"/>
                  </a:solidFill>
                </a:rPr>
                <a:t>背景</a:t>
              </a:r>
              <a:endParaRPr lang="zh-CN" altLang="en-US" sz="2000" b="1" dirty="0">
                <a:solidFill>
                  <a:schemeClr val="bg1"/>
                </a:solidFill>
              </a:endParaRPr>
            </a:p>
          </p:txBody>
        </p:sp>
        <p:sp>
          <p:nvSpPr>
            <p:cNvPr id="7" name="文本框 6"/>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2" name="文本框 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 name="文本框 3"/>
            <p:cNvSpPr txBox="1"/>
            <p:nvPr/>
          </p:nvSpPr>
          <p:spPr>
            <a:xfrm>
              <a:off x="319"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二、数据</a:t>
            </a:r>
            <a:r>
              <a:rPr lang="zh-CN" altLang="en-US" sz="2400" b="1" dirty="0">
                <a:solidFill>
                  <a:schemeClr val="accent1"/>
                </a:solidFill>
                <a:sym typeface="+mn-ea"/>
              </a:rPr>
              <a:t>收集</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145"/>
            <a:ext cx="10587990" cy="212407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研究样本：以前在零售环境中与社交机器人有互动经验的参与者（</a:t>
            </a:r>
            <a:r>
              <a:rPr lang="zh-CN" sz="2000" dirty="0">
                <a:sym typeface="+mn-ea"/>
              </a:rPr>
              <a:t>澳大利亚</a:t>
            </a:r>
            <a:r>
              <a:rPr lang="zh-CN" sz="2000" dirty="0">
                <a:sym typeface="+mn-ea"/>
              </a:rPr>
              <a:t>）；</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问卷调查：使用Mechanical Turk（MTurk）调查收集</a:t>
            </a:r>
            <a:r>
              <a:rPr lang="zh-CN" sz="2000" dirty="0">
                <a:sym typeface="+mn-ea"/>
              </a:rPr>
              <a:t>数据；</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参与者：326名受访者</a:t>
            </a:r>
            <a:r>
              <a:rPr lang="en-US" altLang="zh-CN" sz="2000" dirty="0">
                <a:sym typeface="+mn-ea"/>
              </a:rPr>
              <a:t>——</a:t>
            </a:r>
            <a:r>
              <a:rPr lang="zh-CN" sz="2000" dirty="0">
                <a:sym typeface="+mn-ea"/>
              </a:rPr>
              <a:t>男性（60%），女性（40%）；</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量表</a:t>
            </a:r>
            <a:r>
              <a:rPr lang="zh-CN" sz="2000" dirty="0">
                <a:sym typeface="+mn-ea"/>
              </a:rPr>
              <a:t>设计：七分制（1-7）量表</a:t>
            </a:r>
            <a:endParaRPr lang="zh-CN" altLang="en-US" sz="2000" dirty="0"/>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2487"/>
              <a:chOff x="0" y="962169"/>
              <a:chExt cx="1603948" cy="1578624"/>
            </a:xfrm>
          </p:grpSpPr>
          <p:sp>
            <p:nvSpPr>
              <p:cNvPr id="11" name="矩形 10"/>
              <p:cNvSpPr/>
              <p:nvPr/>
            </p:nvSpPr>
            <p:spPr>
              <a:xfrm>
                <a:off x="0" y="1954991"/>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19" y="5172"/>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3" name="文本框 2"/>
            <p:cNvSpPr txBox="1"/>
            <p:nvPr/>
          </p:nvSpPr>
          <p:spPr>
            <a:xfrm>
              <a:off x="319" y="3228"/>
              <a:ext cx="1888" cy="628"/>
            </a:xfrm>
            <a:prstGeom prst="rect">
              <a:avLst/>
            </a:prstGeom>
            <a:noFill/>
          </p:spPr>
          <p:txBody>
            <a:bodyPr wrap="none" rtlCol="0">
              <a:spAutoFit/>
            </a:bodyPr>
            <a:p>
              <a:pPr algn="ctr"/>
              <a:r>
                <a:rPr lang="zh-CN" altLang="en-US" sz="2000" b="1" dirty="0">
                  <a:solidFill>
                    <a:schemeClr val="bg1"/>
                  </a:solidFill>
                  <a:sym typeface="+mn-ea"/>
                </a:rPr>
                <a:t>数据收集</a:t>
              </a:r>
              <a:endParaRPr lang="zh-CN" altLang="en-US" sz="2000" b="1" dirty="0">
                <a:solidFill>
                  <a:schemeClr val="bg1"/>
                </a:solidFill>
                <a:sym typeface="+mn-ea"/>
              </a:endParaRPr>
            </a:p>
          </p:txBody>
        </p:sp>
        <p:sp>
          <p:nvSpPr>
            <p:cNvPr id="4" name="文本框 3"/>
            <p:cNvSpPr txBox="1"/>
            <p:nvPr/>
          </p:nvSpPr>
          <p:spPr>
            <a:xfrm>
              <a:off x="319" y="7116"/>
              <a:ext cx="1888" cy="628"/>
            </a:xfrm>
            <a:prstGeom prst="rect">
              <a:avLst/>
            </a:prstGeom>
            <a:noFill/>
          </p:spPr>
          <p:txBody>
            <a:bodyPr wrap="none" rtlCol="0">
              <a:spAutoFit/>
            </a:bodyPr>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方法</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3839210"/>
          </a:xfrm>
          <a:prstGeom prst="rect">
            <a:avLst/>
          </a:prstGeom>
          <a:noFill/>
        </p:spPr>
        <p:txBody>
          <a:bodyPr wrap="square" rtlCol="0">
            <a:noAutofit/>
          </a:bodyPr>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将</a:t>
            </a:r>
            <a:r>
              <a:rPr lang="zh-CN" altLang="en-US" sz="2000" b="1" dirty="0">
                <a:sym typeface="+mn-ea"/>
              </a:rPr>
              <a:t>PLS-SEM</a:t>
            </a:r>
            <a:r>
              <a:rPr lang="zh-CN" altLang="en-US" sz="2000" dirty="0">
                <a:sym typeface="+mn-ea"/>
              </a:rPr>
              <a:t>与</a:t>
            </a:r>
            <a:r>
              <a:rPr lang="zh-CN" altLang="en-US" sz="2000" b="1" dirty="0">
                <a:sym typeface="+mn-ea"/>
              </a:rPr>
              <a:t>ANN</a:t>
            </a:r>
            <a:r>
              <a:rPr lang="zh-CN" altLang="en-US" sz="2000" dirty="0">
                <a:sym typeface="+mn-ea"/>
              </a:rPr>
              <a:t>相结合</a:t>
            </a:r>
            <a:r>
              <a:rPr lang="zh-CN" altLang="en-US" sz="2000" dirty="0">
                <a:sym typeface="+mn-ea"/>
              </a:rPr>
              <a:t>，揭示因变量和自变量之间存在的线性和非线性关系：</a:t>
            </a:r>
            <a:endParaRPr lang="zh-CN" altLang="en-US" sz="2000" dirty="0"/>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）第一阶段：使用 PLS-SEM </a:t>
            </a:r>
            <a:r>
              <a:rPr lang="zh-CN" altLang="en-US" sz="2000" dirty="0">
                <a:sym typeface="+mn-ea"/>
              </a:rPr>
              <a:t>检验假设；</a:t>
            </a:r>
            <a:endParaRPr lang="zh-CN" altLang="en-US" sz="2000" dirty="0"/>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）第二阶段：将PLS-SEM所获得的显著关系，用作ANN分析的输入，获</a:t>
            </a:r>
            <a:r>
              <a:rPr lang="zh-CN" altLang="en-US" sz="2000" dirty="0">
                <a:sym typeface="+mn-ea"/>
              </a:rPr>
              <a:t>得SEM分析中不明显的非线性关系。</a:t>
            </a:r>
            <a:endParaRPr lang="zh-CN" altLang="en-US"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b="1" dirty="0">
                <a:sym typeface="+mn-ea"/>
              </a:rPr>
              <a:t>（一）</a:t>
            </a:r>
            <a:r>
              <a:rPr sz="2000" b="1" dirty="0">
                <a:sym typeface="+mn-ea"/>
              </a:rPr>
              <a:t>PLS结构方程建模（PLS-SEM）</a:t>
            </a:r>
            <a:endParaRPr sz="2000" b="1"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使用SmartPLS 3.0</a:t>
            </a:r>
            <a:r>
              <a:rPr lang="zh-CN" altLang="en-US" sz="2000" dirty="0">
                <a:sym typeface="+mn-ea"/>
              </a:rPr>
              <a:t>数据分析。</a:t>
            </a:r>
            <a:endParaRPr lang="zh-CN" altLang="en-US" sz="2000" dirty="0">
              <a:sym typeface="+mn-ea"/>
            </a:endParaRPr>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b="1" dirty="0">
                <a:sym typeface="+mn-ea"/>
              </a:rPr>
              <a:t>（二）</a:t>
            </a:r>
            <a:r>
              <a:rPr lang="zh-CN" altLang="en-US" sz="2000" b="1" dirty="0">
                <a:sym typeface="+mn-ea"/>
              </a:rPr>
              <a:t>人工神经网络（ANN）</a:t>
            </a:r>
            <a:endParaRPr lang="zh-CN" altLang="en-US" sz="2000" dirty="0"/>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sym typeface="+mn-ea"/>
              </a:rPr>
              <a:t>使用sigmoid函数作为激活函数，使用 SPSS 26.0生成ANN层之间的关系。</a:t>
            </a:r>
            <a:endParaRPr lang="zh-CN" altLang="en-US" sz="2000" dirty="0"/>
          </a:p>
        </p:txBody>
      </p:sp>
      <p:grpSp>
        <p:nvGrpSpPr>
          <p:cNvPr id="10" name="组合 9"/>
          <p:cNvGrpSpPr/>
          <p:nvPr/>
        </p:nvGrpSpPr>
        <p:grpSpPr>
          <a:xfrm>
            <a:off x="0" y="815340"/>
            <a:ext cx="1604010" cy="5336540"/>
            <a:chOff x="0" y="1284"/>
            <a:chExt cx="2526" cy="8404"/>
          </a:xfrm>
        </p:grpSpPr>
        <p:grpSp>
          <p:nvGrpSpPr>
            <p:cNvPr id="15" name="组合 14"/>
            <p:cNvGrpSpPr/>
            <p:nvPr/>
          </p:nvGrpSpPr>
          <p:grpSpPr>
            <a:xfrm>
              <a:off x="0" y="1516"/>
              <a:ext cx="2526" cy="4488"/>
              <a:chOff x="0" y="962169"/>
              <a:chExt cx="1603948" cy="2848602"/>
            </a:xfrm>
          </p:grpSpPr>
          <p:sp>
            <p:nvSpPr>
              <p:cNvPr id="3" name="矩形 2"/>
              <p:cNvSpPr/>
              <p:nvPr/>
            </p:nvSpPr>
            <p:spPr>
              <a:xfrm>
                <a:off x="0" y="3224969"/>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319" y="1284"/>
              <a:ext cx="1888" cy="628"/>
            </a:xfrm>
            <a:prstGeom prst="rect">
              <a:avLst/>
            </a:prstGeom>
            <a:noFill/>
          </p:spPr>
          <p:txBody>
            <a:bodyPr wrap="none" rtlCol="0">
              <a:spAutoFit/>
            </a:bodyPr>
            <a:lstStyle/>
            <a:p>
              <a:pPr algn="ct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7" name="文本框 6"/>
            <p:cNvSpPr txBox="1"/>
            <p:nvPr/>
          </p:nvSpPr>
          <p:spPr>
            <a:xfrm>
              <a:off x="319" y="5172"/>
              <a:ext cx="1888" cy="628"/>
            </a:xfrm>
            <a:prstGeom prst="rect">
              <a:avLst/>
            </a:prstGeom>
            <a:noFill/>
          </p:spPr>
          <p:txBody>
            <a:bodyPr wrap="none" rtlCol="0">
              <a:spAutoFit/>
            </a:bodyPr>
            <a:lstStyle/>
            <a:p>
              <a:pPr algn="ctr"/>
              <a:r>
                <a:rPr lang="zh-CN" altLang="en-US" sz="2000" b="1" dirty="0">
                  <a:solidFill>
                    <a:schemeClr val="bg1"/>
                  </a:solidFill>
                  <a:sym typeface="+mn-ea"/>
                </a:rPr>
                <a:t>研究方法</a:t>
              </a:r>
              <a:endParaRPr lang="zh-CN" altLang="en-US" sz="2000" b="1" dirty="0">
                <a:solidFill>
                  <a:schemeClr val="bg1"/>
                </a:solidFill>
                <a:sym typeface="+mn-ea"/>
              </a:endParaRPr>
            </a:p>
          </p:txBody>
        </p:sp>
        <p:sp>
          <p:nvSpPr>
            <p:cNvPr id="9" name="文本框 8"/>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 name="文本框 3"/>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6" name="文本框 5"/>
            <p:cNvSpPr txBox="1"/>
            <p:nvPr/>
          </p:nvSpPr>
          <p:spPr>
            <a:xfrm>
              <a:off x="319" y="7116"/>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研究结果</a:t>
              </a:r>
              <a:endParaRPr lang="zh-CN" altLang="en-US" sz="2000" dirty="0">
                <a:solidFill>
                  <a:schemeClr val="bg1">
                    <a:lumMod val="50000"/>
                  </a:schemeClr>
                </a:solidFill>
                <a:sym typeface="+mn-ea"/>
              </a:endParaRPr>
            </a:p>
          </p:txBody>
        </p:sp>
      </p:grpSp>
      <p:pic>
        <p:nvPicPr>
          <p:cNvPr id="2" name="图片 9" descr="1728453390758"/>
          <p:cNvPicPr>
            <a:picLocks noChangeAspect="1"/>
          </p:cNvPicPr>
          <p:nvPr/>
        </p:nvPicPr>
        <p:blipFill>
          <a:blip r:embed="rId3"/>
          <a:stretch>
            <a:fillRect/>
          </a:stretch>
        </p:blipFill>
        <p:spPr>
          <a:xfrm>
            <a:off x="2382838" y="4917440"/>
            <a:ext cx="3345815" cy="1892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10464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一）PLS-SEM分析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1</a:t>
            </a:r>
            <a:r>
              <a:rPr lang="zh-CN" altLang="en-US" sz="2000" b="1" dirty="0"/>
              <a:t>、测量模型</a:t>
            </a:r>
            <a:r>
              <a:rPr lang="zh-CN" altLang="en-US" sz="2000" b="1" dirty="0"/>
              <a:t>评估</a:t>
            </a:r>
            <a:endParaRPr lang="zh-CN" altLang="en-US" sz="2000" b="1" dirty="0"/>
          </a:p>
        </p:txBody>
      </p:sp>
      <p:sp>
        <p:nvSpPr>
          <p:cNvPr id="7" name="文本框 6"/>
          <p:cNvSpPr txBox="1"/>
          <p:nvPr>
            <p:custDataLst>
              <p:tags r:id="rId3"/>
            </p:custDataLst>
          </p:nvPr>
        </p:nvSpPr>
        <p:spPr>
          <a:xfrm>
            <a:off x="1822450" y="2283460"/>
            <a:ext cx="10360660" cy="1556385"/>
          </a:xfrm>
          <a:prstGeom prst="rect">
            <a:avLst/>
          </a:prstGeom>
          <a:noFill/>
        </p:spPr>
        <p:txBody>
          <a:bodyPr wrap="square" rtlCol="0">
            <a:noAutofit/>
          </a:bodyPr>
          <a:p>
            <a:pPr indent="0" algn="just" fontAlgn="auto">
              <a:lnSpc>
                <a:spcPct val="150000"/>
              </a:lnSpc>
            </a:pPr>
            <a:r>
              <a:rPr sz="2000" dirty="0"/>
              <a:t>组合信度：CR、Cronbach's alpha</a:t>
            </a:r>
            <a:endParaRPr sz="2000" dirty="0"/>
          </a:p>
          <a:p>
            <a:pPr indent="0" algn="just" fontAlgn="auto">
              <a:lnSpc>
                <a:spcPct val="150000"/>
              </a:lnSpc>
            </a:pPr>
            <a:r>
              <a:rPr sz="2000" dirty="0"/>
              <a:t>收敛效度：因子载荷、平均萃取方差（AVE）</a:t>
            </a:r>
            <a:endParaRPr sz="2000" dirty="0"/>
          </a:p>
          <a:p>
            <a:pPr indent="0" algn="just" fontAlgn="auto">
              <a:lnSpc>
                <a:spcPct val="150000"/>
              </a:lnSpc>
            </a:pPr>
            <a:r>
              <a:rPr sz="2000" dirty="0"/>
              <a:t>区分效度：异质性-单性状比（HTMT）</a:t>
            </a:r>
            <a:endParaRPr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10464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一）PLS-SEM分析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2</a:t>
            </a:r>
            <a:r>
              <a:rPr lang="zh-CN" altLang="en-US" sz="2000" b="1" dirty="0"/>
              <a:t>、结构模型</a:t>
            </a:r>
            <a:r>
              <a:rPr lang="zh-CN" altLang="en-US" sz="2000" b="1" dirty="0"/>
              <a:t>评估</a:t>
            </a:r>
            <a:endParaRPr lang="zh-CN" altLang="en-US" sz="2000" b="1" dirty="0"/>
          </a:p>
        </p:txBody>
      </p:sp>
      <p:sp>
        <p:nvSpPr>
          <p:cNvPr id="7" name="文本框 6"/>
          <p:cNvSpPr txBox="1"/>
          <p:nvPr>
            <p:custDataLst>
              <p:tags r:id="rId3"/>
            </p:custDataLst>
          </p:nvPr>
        </p:nvSpPr>
        <p:spPr>
          <a:xfrm>
            <a:off x="1604010" y="2283460"/>
            <a:ext cx="10579100" cy="1179195"/>
          </a:xfrm>
          <a:prstGeom prst="rect">
            <a:avLst/>
          </a:prstGeom>
          <a:noFill/>
        </p:spPr>
        <p:txBody>
          <a:bodyPr wrap="square" rtlCol="0">
            <a:noAutofit/>
          </a:bodyPr>
          <a:p>
            <a:pPr indent="0" algn="just" fontAlgn="auto">
              <a:lnSpc>
                <a:spcPct val="150000"/>
              </a:lnSpc>
            </a:pPr>
            <a:r>
              <a:rPr sz="2000" dirty="0"/>
              <a:t>使用基于326个</a:t>
            </a:r>
            <a:r>
              <a:rPr lang="zh-CN" sz="2000" dirty="0"/>
              <a:t>案例</a:t>
            </a:r>
            <a:r>
              <a:rPr sz="2000" dirty="0"/>
              <a:t>的5000个</a:t>
            </a:r>
            <a:r>
              <a:rPr lang="zh-CN" sz="2000" dirty="0"/>
              <a:t>自助抽样（bootstrapped）</a:t>
            </a:r>
            <a:r>
              <a:rPr sz="2000" dirty="0"/>
              <a:t>样本估计所提</a:t>
            </a:r>
            <a:r>
              <a:rPr lang="zh-CN" sz="2000" dirty="0"/>
              <a:t>的</a:t>
            </a:r>
            <a:r>
              <a:rPr sz="2000" dirty="0"/>
              <a:t>假设</a:t>
            </a:r>
            <a:r>
              <a:rPr lang="en-US" sz="2000" dirty="0"/>
              <a:t>——</a:t>
            </a:r>
            <a:r>
              <a:rPr sz="2000" dirty="0"/>
              <a:t>t值</a:t>
            </a:r>
            <a:r>
              <a:rPr lang="zh-CN" sz="2000" dirty="0"/>
              <a:t>；</a:t>
            </a:r>
            <a:endParaRPr sz="2000" dirty="0"/>
          </a:p>
          <a:p>
            <a:pPr indent="0" algn="just" fontAlgn="auto">
              <a:lnSpc>
                <a:spcPct val="150000"/>
              </a:lnSpc>
            </a:pPr>
            <a:r>
              <a:rPr sz="2000" dirty="0"/>
              <a:t>使用R</a:t>
            </a:r>
            <a:r>
              <a:rPr sz="2000" baseline="30000" dirty="0"/>
              <a:t>2</a:t>
            </a:r>
            <a:r>
              <a:rPr lang="zh-CN" sz="2000" dirty="0"/>
              <a:t>、</a:t>
            </a:r>
            <a:r>
              <a:rPr sz="2000" dirty="0"/>
              <a:t>Stone-Geisser</a:t>
            </a:r>
            <a:r>
              <a:rPr lang="en-US" sz="2000" dirty="0"/>
              <a:t> </a:t>
            </a:r>
            <a:r>
              <a:rPr sz="2000" dirty="0"/>
              <a:t>Q</a:t>
            </a:r>
            <a:r>
              <a:rPr sz="2000" baseline="30000" dirty="0"/>
              <a:t>2</a:t>
            </a:r>
            <a:r>
              <a:rPr lang="en-US" sz="2000" dirty="0"/>
              <a:t>——</a:t>
            </a:r>
            <a:r>
              <a:rPr lang="zh-CN" altLang="en-US" sz="2000" dirty="0"/>
              <a:t>检验</a:t>
            </a:r>
            <a:r>
              <a:rPr sz="2000" dirty="0"/>
              <a:t>模型的预测相关性</a:t>
            </a:r>
            <a:r>
              <a:rPr lang="zh-CN" sz="2000" dirty="0"/>
              <a:t>。</a:t>
            </a:r>
            <a:endParaRPr lang="zh-CN"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四、研究</a:t>
            </a:r>
            <a:r>
              <a:rPr lang="zh-CN" altLang="en-US" sz="2400" b="1" dirty="0">
                <a:solidFill>
                  <a:schemeClr val="accent1"/>
                </a:solidFill>
              </a:rPr>
              <a:t>结果</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587990" cy="10464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a:t>
            </a:r>
            <a:r>
              <a:rPr lang="zh-CN" altLang="en-US" sz="2000" b="1" dirty="0"/>
              <a:t>二）人工神经网络（ANN）分析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1</a:t>
            </a:r>
            <a:r>
              <a:rPr lang="zh-CN" altLang="en-US" sz="2000" b="1" dirty="0"/>
              <a:t>、神经网络的验证</a:t>
            </a:r>
            <a:r>
              <a:rPr lang="en-US" altLang="zh-CN" sz="2000" b="1" dirty="0"/>
              <a:t>——</a:t>
            </a:r>
            <a:r>
              <a:rPr sz="2000" dirty="0">
                <a:sym typeface="+mn-ea"/>
              </a:rPr>
              <a:t>PLS-SEM分析中支持的所有假设关系都用于创建三个ANN模型</a:t>
            </a:r>
            <a:endParaRPr lang="zh-CN" sz="2000" dirty="0"/>
          </a:p>
          <a:p>
            <a:pPr indent="508000" algn="just" fontAlgn="auto">
              <a:lnSpc>
                <a:spcPct val="150000"/>
              </a:lnSpc>
              <a:extLst>
                <a:ext uri="{35155182-B16C-46BC-9424-99874614C6A1}">
                  <wpsdc:indentchars xmlns:wpsdc="http://www.wps.cn/officeDocument/2017/drawingmlCustomData" val="200" checksum="282533468"/>
                </a:ext>
              </a:extLst>
            </a:pPr>
            <a:endParaRPr lang="en-US" altLang="zh-CN" sz="2000" b="1" dirty="0"/>
          </a:p>
        </p:txBody>
      </p:sp>
      <p:sp>
        <p:nvSpPr>
          <p:cNvPr id="7" name="文本框 6"/>
          <p:cNvSpPr txBox="1"/>
          <p:nvPr>
            <p:custDataLst>
              <p:tags r:id="rId3"/>
            </p:custDataLst>
          </p:nvPr>
        </p:nvSpPr>
        <p:spPr>
          <a:xfrm>
            <a:off x="1603375" y="2283460"/>
            <a:ext cx="10579735" cy="726440"/>
          </a:xfrm>
          <a:prstGeom prst="rect">
            <a:avLst/>
          </a:prstGeom>
          <a:noFill/>
        </p:spPr>
        <p:txBody>
          <a:bodyPr wrap="square" rtlCol="0">
            <a:noAutofit/>
          </a:bodyPr>
          <a:p>
            <a:pPr indent="0" algn="just" fontAlgn="auto">
              <a:lnSpc>
                <a:spcPct val="150000"/>
              </a:lnSpc>
            </a:pPr>
            <a:r>
              <a:rPr lang="zh-CN" sz="2000" dirty="0"/>
              <a:t>ANN模型A：三个</a:t>
            </a:r>
            <a:r>
              <a:rPr sz="2000" dirty="0">
                <a:sym typeface="+mn-ea"/>
              </a:rPr>
              <a:t>顾客权益驱动因素</a:t>
            </a:r>
            <a:r>
              <a:rPr lang="zh-CN" sz="2000" dirty="0"/>
              <a:t>都用作预测</a:t>
            </a:r>
            <a:r>
              <a:rPr lang="zh-CN" sz="2000" b="1" dirty="0"/>
              <a:t>对</a:t>
            </a:r>
            <a:r>
              <a:rPr lang="zh-CN" sz="2000" b="1" dirty="0"/>
              <a:t>服务提供商信任</a:t>
            </a:r>
            <a:r>
              <a:rPr lang="zh-CN" sz="2000" dirty="0"/>
              <a:t>的输入。</a:t>
            </a:r>
            <a:endParaRPr lang="zh-CN" sz="2000" dirty="0"/>
          </a:p>
        </p:txBody>
      </p:sp>
      <p:grpSp>
        <p:nvGrpSpPr>
          <p:cNvPr id="35" name="组合 34"/>
          <p:cNvGrpSpPr/>
          <p:nvPr/>
        </p:nvGrpSpPr>
        <p:grpSpPr>
          <a:xfrm>
            <a:off x="0" y="815340"/>
            <a:ext cx="1604010" cy="5336540"/>
            <a:chOff x="0" y="1284"/>
            <a:chExt cx="2526" cy="8404"/>
          </a:xfrm>
        </p:grpSpPr>
        <p:grpSp>
          <p:nvGrpSpPr>
            <p:cNvPr id="36" name="组合 35"/>
            <p:cNvGrpSpPr/>
            <p:nvPr/>
          </p:nvGrpSpPr>
          <p:grpSpPr>
            <a:xfrm>
              <a:off x="0" y="1516"/>
              <a:ext cx="2526" cy="6375"/>
              <a:chOff x="0" y="962169"/>
              <a:chExt cx="1603948" cy="4046227"/>
            </a:xfrm>
          </p:grpSpPr>
          <p:sp>
            <p:nvSpPr>
              <p:cNvPr id="37" name="矩形 36"/>
              <p:cNvSpPr/>
              <p:nvPr/>
            </p:nvSpPr>
            <p:spPr>
              <a:xfrm>
                <a:off x="0" y="4422594"/>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等腰三角形 37"/>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39" name="文本框 38"/>
            <p:cNvSpPr txBox="1"/>
            <p:nvPr/>
          </p:nvSpPr>
          <p:spPr>
            <a:xfrm>
              <a:off x="319" y="1284"/>
              <a:ext cx="1888" cy="628"/>
            </a:xfrm>
            <a:prstGeom prst="rect">
              <a:avLst/>
            </a:prstGeom>
            <a:noFill/>
          </p:spPr>
          <p:txBody>
            <a:bodyPr wrap="none" rtlCol="0">
              <a:spAutoFit/>
            </a:bodyPr>
            <a:lstStyle/>
            <a:p>
              <a:pPr algn="ctr">
                <a:buClrTx/>
                <a:buSzTx/>
                <a:buFontTx/>
              </a:pPr>
              <a:r>
                <a:rPr lang="zh-CN" altLang="en-US" sz="2000" dirty="0">
                  <a:solidFill>
                    <a:schemeClr val="bg1">
                      <a:lumMod val="50000"/>
                    </a:schemeClr>
                  </a:solidFill>
                </a:rPr>
                <a:t>研究背景</a:t>
              </a:r>
              <a:endParaRPr lang="zh-CN" altLang="en-US" sz="2000" dirty="0">
                <a:solidFill>
                  <a:schemeClr val="bg1">
                    <a:lumMod val="50000"/>
                  </a:schemeClr>
                </a:solidFill>
              </a:endParaRPr>
            </a:p>
          </p:txBody>
        </p:sp>
        <p:sp>
          <p:nvSpPr>
            <p:cNvPr id="40" name="文本框 39"/>
            <p:cNvSpPr txBox="1"/>
            <p:nvPr/>
          </p:nvSpPr>
          <p:spPr>
            <a:xfrm>
              <a:off x="319" y="5172"/>
              <a:ext cx="1888" cy="628"/>
            </a:xfrm>
            <a:prstGeom prst="rect">
              <a:avLst/>
            </a:prstGeom>
            <a:noFill/>
          </p:spPr>
          <p:txBody>
            <a:bodyPr wrap="none" rtlCol="0">
              <a:spAutoFit/>
            </a:bodyPr>
            <a:lstStyle/>
            <a:p>
              <a:pPr algn="ctr"/>
              <a:r>
                <a:rPr lang="zh-CN" altLang="en-US" sz="2000" dirty="0">
                  <a:solidFill>
                    <a:schemeClr val="bg1">
                      <a:lumMod val="50000"/>
                    </a:schemeClr>
                  </a:solidFill>
                  <a:sym typeface="+mn-ea"/>
                </a:rPr>
                <a:t>研究</a:t>
              </a:r>
              <a:r>
                <a:rPr lang="zh-CN" altLang="en-US" sz="2000" dirty="0">
                  <a:solidFill>
                    <a:schemeClr val="bg1">
                      <a:lumMod val="50000"/>
                    </a:schemeClr>
                  </a:solidFill>
                  <a:sym typeface="+mn-ea"/>
                </a:rPr>
                <a:t>方法</a:t>
              </a:r>
              <a:endParaRPr lang="zh-CN" altLang="en-US" sz="2000" dirty="0">
                <a:solidFill>
                  <a:schemeClr val="bg1">
                    <a:lumMod val="50000"/>
                  </a:schemeClr>
                </a:solidFill>
                <a:sym typeface="+mn-ea"/>
              </a:endParaRPr>
            </a:p>
          </p:txBody>
        </p:sp>
        <p:sp>
          <p:nvSpPr>
            <p:cNvPr id="41" name="文本框 40"/>
            <p:cNvSpPr txBox="1"/>
            <p:nvPr/>
          </p:nvSpPr>
          <p:spPr>
            <a:xfrm>
              <a:off x="319" y="9060"/>
              <a:ext cx="1888" cy="628"/>
            </a:xfrm>
            <a:prstGeom prst="rect">
              <a:avLst/>
            </a:prstGeom>
            <a:noFill/>
          </p:spPr>
          <p:txBody>
            <a:bodyPr wrap="none" rtlCol="0">
              <a:spAutoFit/>
            </a:bodyPr>
            <a:lstStyle/>
            <a:p>
              <a:pPr algn="ctr"/>
              <a:r>
                <a:rPr lang="zh-CN" altLang="en-US" sz="2000" dirty="0">
                  <a:solidFill>
                    <a:schemeClr val="bg1">
                      <a:lumMod val="50000"/>
                    </a:schemeClr>
                  </a:solidFill>
                </a:rPr>
                <a:t>总结</a:t>
              </a:r>
              <a:r>
                <a:rPr lang="zh-CN" altLang="en-US" sz="2000" dirty="0">
                  <a:solidFill>
                    <a:schemeClr val="bg1">
                      <a:lumMod val="50000"/>
                    </a:schemeClr>
                  </a:solidFill>
                </a:rPr>
                <a:t>启发</a:t>
              </a:r>
              <a:endParaRPr lang="zh-CN" altLang="en-US" sz="2000" dirty="0">
                <a:solidFill>
                  <a:schemeClr val="bg1">
                    <a:lumMod val="50000"/>
                  </a:schemeClr>
                </a:solidFill>
              </a:endParaRPr>
            </a:p>
          </p:txBody>
        </p:sp>
        <p:sp>
          <p:nvSpPr>
            <p:cNvPr id="42" name="文本框 41"/>
            <p:cNvSpPr txBox="1"/>
            <p:nvPr/>
          </p:nvSpPr>
          <p:spPr>
            <a:xfrm>
              <a:off x="319" y="3228"/>
              <a:ext cx="1888" cy="628"/>
            </a:xfrm>
            <a:prstGeom prst="rect">
              <a:avLst/>
            </a:prstGeom>
            <a:noFill/>
          </p:spPr>
          <p:txBody>
            <a:bodyPr wrap="none" rtlCol="0">
              <a:spAutoFit/>
            </a:bodyPr>
            <a:p>
              <a:pPr algn="ctr"/>
              <a:r>
                <a:rPr lang="zh-CN" altLang="en-US" sz="2000" dirty="0">
                  <a:solidFill>
                    <a:schemeClr val="bg1">
                      <a:lumMod val="50000"/>
                    </a:schemeClr>
                  </a:solidFill>
                  <a:sym typeface="+mn-ea"/>
                </a:rPr>
                <a:t>数据收集</a:t>
              </a:r>
              <a:endParaRPr lang="zh-CN" altLang="en-US" sz="2000" dirty="0">
                <a:solidFill>
                  <a:schemeClr val="bg1">
                    <a:lumMod val="50000"/>
                  </a:schemeClr>
                </a:solidFill>
                <a:sym typeface="+mn-ea"/>
              </a:endParaRPr>
            </a:p>
          </p:txBody>
        </p:sp>
        <p:sp>
          <p:nvSpPr>
            <p:cNvPr id="43" name="文本框 42"/>
            <p:cNvSpPr txBox="1"/>
            <p:nvPr/>
          </p:nvSpPr>
          <p:spPr>
            <a:xfrm>
              <a:off x="319" y="7116"/>
              <a:ext cx="1888" cy="628"/>
            </a:xfrm>
            <a:prstGeom prst="rect">
              <a:avLst/>
            </a:prstGeom>
            <a:noFill/>
          </p:spPr>
          <p:txBody>
            <a:bodyPr wrap="none" rtlCol="0">
              <a:spAutoFit/>
            </a:bodyPr>
            <a:lstStyle/>
            <a:p>
              <a:pPr algn="ctr"/>
              <a:r>
                <a:rPr lang="zh-CN" altLang="en-US" sz="2000" b="1" dirty="0">
                  <a:solidFill>
                    <a:schemeClr val="bg1"/>
                  </a:solidFill>
                  <a:sym typeface="+mn-ea"/>
                </a:rPr>
                <a:t>研究结果</a:t>
              </a:r>
              <a:endParaRPr lang="zh-CN" altLang="en-US" sz="2000" b="1" dirty="0">
                <a:solidFill>
                  <a:schemeClr val="bg1"/>
                </a:solidFill>
                <a:sym typeface="+mn-ea"/>
              </a:endParaRPr>
            </a:p>
          </p:txBody>
        </p:sp>
      </p:grpSp>
      <p:pic>
        <p:nvPicPr>
          <p:cNvPr id="4" name="图片 3"/>
          <p:cNvPicPr>
            <a:picLocks noChangeAspect="1"/>
          </p:cNvPicPr>
          <p:nvPr/>
        </p:nvPicPr>
        <p:blipFill>
          <a:blip r:embed="rId4"/>
          <a:stretch>
            <a:fillRect/>
          </a:stretch>
        </p:blipFill>
        <p:spPr>
          <a:xfrm>
            <a:off x="7197090" y="3347085"/>
            <a:ext cx="4869180" cy="2868295"/>
          </a:xfrm>
          <a:prstGeom prst="rect">
            <a:avLst/>
          </a:prstGeom>
        </p:spPr>
      </p:pic>
      <p:pic>
        <p:nvPicPr>
          <p:cNvPr id="8" name="图片 8" descr="1727167077529"/>
          <p:cNvPicPr>
            <a:picLocks noChangeAspect="1"/>
          </p:cNvPicPr>
          <p:nvPr/>
        </p:nvPicPr>
        <p:blipFill>
          <a:blip r:embed="rId5"/>
          <a:stretch>
            <a:fillRect/>
          </a:stretch>
        </p:blipFill>
        <p:spPr>
          <a:xfrm>
            <a:off x="1603693" y="3135630"/>
            <a:ext cx="5268595" cy="300736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commondata" val="eyJoZGlkIjoiZGJhZDVmYzE5NzdkZjQ5NjE0YWRhNDlkMmE4YTBkN2E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3629</Words>
  <Application>WPS 演示</Application>
  <PresentationFormat>宽屏</PresentationFormat>
  <Paragraphs>317</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1472</cp:revision>
  <dcterms:created xsi:type="dcterms:W3CDTF">2022-12-24T13:33:00Z</dcterms:created>
  <dcterms:modified xsi:type="dcterms:W3CDTF">2024-11-09T02:09:27Z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94D7436B54E64DA1B47962C639CC7794_13</vt:lpwstr>
  </property>
  <property fmtid="{D5CDD505-2E9C-101B-9397-08002B2CF9AE}" pid="3" name="KSOProductBuildVer">
    <vt:lpwstr>2052-12.1.0.18608</vt:lpwstr>
  </property>
</Properties>
</file>