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256" r:id="rId3"/>
    <p:sldId id="468" r:id="rId4"/>
    <p:sldId id="485" r:id="rId5"/>
    <p:sldId id="526" r:id="rId7"/>
    <p:sldId id="429" r:id="rId8"/>
    <p:sldId id="547" r:id="rId9"/>
    <p:sldId id="528" r:id="rId10"/>
    <p:sldId id="529" r:id="rId11"/>
    <p:sldId id="530" r:id="rId12"/>
    <p:sldId id="373" r:id="rId13"/>
    <p:sldId id="531" r:id="rId14"/>
    <p:sldId id="532" r:id="rId15"/>
    <p:sldId id="394" r:id="rId16"/>
    <p:sldId id="545" r:id="rId17"/>
    <p:sldId id="546" r:id="rId18"/>
    <p:sldId id="543" r:id="rId19"/>
    <p:sldId id="544" r:id="rId20"/>
    <p:sldId id="548" r:id="rId21"/>
    <p:sldId id="549" r:id="rId22"/>
    <p:sldId id="484" r:id="rId23"/>
    <p:sldId id="302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4" userDrawn="1">
          <p15:clr>
            <a:srgbClr val="A4A3A4"/>
          </p15:clr>
        </p15:guide>
        <p15:guide id="2" pos="1956" userDrawn="1">
          <p15:clr>
            <a:srgbClr val="A4A3A4"/>
          </p15:clr>
        </p15:guide>
        <p15:guide id="3" pos="5658" userDrawn="1">
          <p15:clr>
            <a:srgbClr val="A4A3A4"/>
          </p15:clr>
        </p15:guide>
        <p15:guide id="4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ACAC"/>
    <a:srgbClr val="F9C7C7"/>
    <a:srgbClr val="E8E8E8"/>
    <a:srgbClr val="D5D5D5"/>
    <a:srgbClr val="C0C0C0"/>
    <a:srgbClr val="FDE7E7"/>
    <a:srgbClr val="FBD9D9"/>
    <a:srgbClr val="F8C0C0"/>
    <a:srgbClr val="A1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218" y="84"/>
      </p:cViewPr>
      <p:guideLst>
        <p:guide orient="horz" pos="3624"/>
        <p:guide pos="1956"/>
        <p:guide pos="5658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50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08043-7B73-4AEA-A83B-184583894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F9D89-0FA3-4657-B495-A12000107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1130" y="180975"/>
            <a:ext cx="1731010" cy="586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6039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11130" y="180975"/>
            <a:ext cx="1731010" cy="586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E297-474B-4A86-A7C8-228BCE0B58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7DEB-90F5-4A8C-8837-7104AE75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image" Target="../media/image7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332605" y="3613785"/>
            <a:ext cx="3735705" cy="10541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/>
            <a:r>
              <a:rPr lang="zh-CN" altLang="en-US" sz="6000" spc="100" dirty="0">
                <a:solidFill>
                  <a:schemeClr val="tx1"/>
                </a:solidFill>
                <a:uFillTx/>
              </a:rPr>
              <a:t>文献汇报</a:t>
            </a:r>
            <a:endParaRPr lang="zh-CN" altLang="en-US" sz="6000" spc="1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400" y="0"/>
            <a:ext cx="1930400" cy="513715"/>
            <a:chOff x="406529" y="0"/>
            <a:chExt cx="1282523" cy="513472"/>
          </a:xfrm>
        </p:grpSpPr>
        <p:sp>
          <p:nvSpPr>
            <p:cNvPr id="24" name="矩形 23"/>
            <p:cNvSpPr/>
            <p:nvPr/>
          </p:nvSpPr>
          <p:spPr>
            <a:xfrm>
              <a:off x="406529" y="0"/>
              <a:ext cx="1282523" cy="513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22952" y="72070"/>
              <a:ext cx="1249680" cy="36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文献汇报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424680" y="5083175"/>
            <a:ext cx="3549015" cy="1100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000" dirty="0"/>
              <a:t>汇报人：</a:t>
            </a:r>
            <a:r>
              <a:rPr lang="zh-CN" altLang="en-US" sz="2000" dirty="0"/>
              <a:t>曹思雨</a:t>
            </a:r>
            <a:endParaRPr lang="zh-CN" altLang="en-US" sz="2000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000" dirty="0"/>
              <a:t>日期：</a:t>
            </a:r>
            <a:r>
              <a:rPr lang="en-US" altLang="zh-CN" sz="2000" dirty="0"/>
              <a:t>2024.07.16</a:t>
            </a:r>
            <a:endParaRPr lang="en-US" altLang="zh-CN" sz="2000" dirty="0"/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782955"/>
            <a:ext cx="2679065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四、研究方法和</a:t>
            </a:r>
            <a:r>
              <a:rPr lang="zh-CN" altLang="en-US" sz="2400" b="1" dirty="0">
                <a:solidFill>
                  <a:schemeClr val="accent1"/>
                </a:solidFill>
              </a:rPr>
              <a:t>设计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142220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（一）</a:t>
            </a:r>
            <a:r>
              <a:rPr lang="zh-CN" altLang="en-US" sz="2400" b="1" dirty="0">
                <a:sym typeface="+mn-ea"/>
              </a:rPr>
              <a:t>量表设计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量表项目是从先前的研究中改编而来</a:t>
            </a:r>
            <a:r>
              <a:rPr lang="zh-CN" altLang="en-US" sz="2000" dirty="0">
                <a:sym typeface="+mn-ea"/>
              </a:rPr>
              <a:t>；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所有变量</a:t>
            </a:r>
            <a:r>
              <a:rPr lang="zh-CN" altLang="en-US" sz="2000" dirty="0">
                <a:sym typeface="+mn-ea"/>
              </a:rPr>
              <a:t>由</a:t>
            </a:r>
            <a:r>
              <a:rPr lang="en-US" altLang="zh-CN" sz="2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solidFill>
                  <a:srgbClr val="0000FF"/>
                </a:solidFill>
              </a:rPr>
              <a:t>分Likert量表</a:t>
            </a:r>
            <a:r>
              <a:rPr lang="zh-CN" altLang="en-US" sz="2000" dirty="0"/>
              <a:t>(1=非常不同意和</a:t>
            </a:r>
            <a:r>
              <a:rPr lang="en-US" altLang="zh-CN" sz="2000" dirty="0"/>
              <a:t>5</a:t>
            </a:r>
            <a:r>
              <a:rPr lang="zh-CN" altLang="en-US" sz="2000" dirty="0"/>
              <a:t>=非常同意)来测量（见表1）。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设计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 descr="表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55" y="2705735"/>
            <a:ext cx="6009640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四、研究方法和</a:t>
            </a:r>
            <a:r>
              <a:rPr lang="zh-CN" altLang="en-US" sz="2400" b="1" dirty="0">
                <a:solidFill>
                  <a:schemeClr val="accent1"/>
                </a:solidFill>
              </a:rPr>
              <a:t>设计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142220" cy="262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（二）</a:t>
            </a:r>
            <a:r>
              <a:rPr lang="zh-CN" altLang="en-US" sz="2400" b="1" dirty="0">
                <a:sym typeface="+mn-ea"/>
              </a:rPr>
              <a:t>参与者</a:t>
            </a:r>
            <a:endParaRPr lang="zh-CN" altLang="en-US" sz="2400" b="1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本研究采用便利抽样技术。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潜在的受访者为访问期间停在公共停车场的</a:t>
            </a:r>
            <a:r>
              <a:rPr lang="zh-CN" altLang="en-US" sz="2000" dirty="0"/>
              <a:t>司机。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共收集</a:t>
            </a:r>
            <a:r>
              <a:rPr lang="zh-CN" altLang="en-US" sz="2000" dirty="0">
                <a:sym typeface="+mn-ea"/>
              </a:rPr>
              <a:t>216份</a:t>
            </a:r>
            <a:r>
              <a:rPr lang="zh-CN" altLang="en-US" sz="2000" dirty="0">
                <a:sym typeface="+mn-ea"/>
              </a:rPr>
              <a:t>问卷调查。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受访者的人口统计特征和驾驶相关信息，如</a:t>
            </a:r>
            <a:r>
              <a:rPr lang="zh-CN" altLang="en-US" sz="2000" dirty="0"/>
              <a:t>表所示。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设计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5" descr="表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720" y="1350645"/>
            <a:ext cx="4263390" cy="5507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四、研究方法和</a:t>
            </a:r>
            <a:r>
              <a:rPr lang="zh-CN" altLang="en-US" sz="2400" b="1" dirty="0">
                <a:solidFill>
                  <a:schemeClr val="accent1"/>
                </a:solidFill>
              </a:rPr>
              <a:t>设计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142220" cy="5203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（三）</a:t>
            </a:r>
            <a:r>
              <a:rPr lang="zh-CN" altLang="en-US" sz="2400" b="1" dirty="0">
                <a:sym typeface="+mn-ea"/>
              </a:rPr>
              <a:t>数据分析</a:t>
            </a:r>
            <a:endParaRPr lang="zh-CN" altLang="en-US" sz="2400" b="1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应用验证性因素分析（CFA）检查量表的心理测量特性。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使用卡方值与自由度的比值（X2/df）、比较拟合指数（CFI）、标准化均方根残差（SRMR）和近似均方根误差（RMSEA）作为拟合优度指数。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聚合效度使用平均萃取方差（AVE）指数进行评估。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/>
              <a:t>判断</a:t>
            </a:r>
            <a:r>
              <a:rPr sz="2000" dirty="0"/>
              <a:t>每个结构的AVE（SAVE）的平方根</a:t>
            </a:r>
            <a:r>
              <a:rPr lang="zh-CN" sz="2000" dirty="0"/>
              <a:t>是否</a:t>
            </a:r>
            <a:r>
              <a:rPr sz="2000" dirty="0"/>
              <a:t>大于模型中涉及结构的任何双变量相关性</a:t>
            </a:r>
            <a:r>
              <a:rPr lang="zh-CN" sz="2000" dirty="0"/>
              <a:t>，</a:t>
            </a:r>
            <a:r>
              <a:rPr lang="zh-CN" sz="2000" dirty="0"/>
              <a:t>检验区分效度。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使用Cronbach’s alpha和组合信度（CR值）检查内部一致性。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使用Harman单因素检验研究了共用方法方差（CMV）</a:t>
            </a:r>
            <a:r>
              <a:rPr lang="zh-CN" sz="2000" dirty="0"/>
              <a:t>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采用结构方程建模（SEM）对所提模型中的假设进行了检验</a:t>
            </a:r>
            <a:r>
              <a:rPr lang="zh-CN" sz="2000" dirty="0"/>
              <a:t>，</a:t>
            </a:r>
            <a:r>
              <a:rPr sz="2000" dirty="0"/>
              <a:t>采用拟合优度标准（即X2/df&lt;2，CFI&gt;0.95，SRMR&lt;0.08，RMSEA&lt;0.06）来评估所提模型的拟合。</a:t>
            </a:r>
            <a:endParaRPr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设计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五、结果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612265" y="1140460"/>
            <a:ext cx="1057973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（一）</a:t>
            </a:r>
            <a:r>
              <a:rPr lang="zh-CN" altLang="en-US" sz="2400" b="1" dirty="0">
                <a:sym typeface="+mn-ea"/>
              </a:rPr>
              <a:t>测量模型</a:t>
            </a:r>
            <a:r>
              <a:rPr lang="zh-CN" altLang="en-US" sz="2400" b="1" dirty="0">
                <a:sym typeface="+mn-ea"/>
              </a:rPr>
              <a:t>评估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612265" y="1802130"/>
            <a:ext cx="10587355" cy="1386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原始测量模型中的两个项目PU1和PU5的因子载荷小于0.6，因此被删除。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剔除这两个项目后的验证性因素分析（CFA）。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检验的模型的拟合指数，如表所示。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6" descr="表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545" y="3371215"/>
            <a:ext cx="9941560" cy="256349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612265" y="5934710"/>
            <a:ext cx="10587355" cy="69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由</a:t>
            </a:r>
            <a:r>
              <a:rPr lang="zh-CN" altLang="en-US" sz="2000" dirty="0"/>
              <a:t>表可以</a:t>
            </a:r>
            <a:r>
              <a:rPr lang="zh-CN" altLang="en-US" sz="2000" dirty="0"/>
              <a:t>得出，拟合优度指数表明测量模型与数据拟合良好。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五、结果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612265" y="1140460"/>
            <a:ext cx="1057973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（一）</a:t>
            </a:r>
            <a:r>
              <a:rPr lang="zh-CN" altLang="en-US" sz="2400" b="1" dirty="0">
                <a:sym typeface="+mn-ea"/>
              </a:rPr>
              <a:t>测量模型</a:t>
            </a:r>
            <a:r>
              <a:rPr lang="zh-CN" altLang="en-US" sz="2400" b="1" dirty="0">
                <a:sym typeface="+mn-ea"/>
              </a:rPr>
              <a:t>评估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612265" y="1802130"/>
            <a:ext cx="10587355" cy="988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CFA结果、聚合效度和内部一致性，如表所示。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所有因子载荷均高于阈值0.6，表明这些项目与</a:t>
            </a:r>
            <a:r>
              <a:rPr lang="zh-CN" altLang="en-US" sz="2000" dirty="0"/>
              <a:t>其测量的结构显著相关。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图片 7" descr="表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010" y="2907665"/>
            <a:ext cx="7719060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五、结果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612265" y="1140460"/>
            <a:ext cx="1057973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（一）</a:t>
            </a:r>
            <a:r>
              <a:rPr lang="zh-CN" altLang="en-US" sz="2400" b="1" dirty="0">
                <a:sym typeface="+mn-ea"/>
              </a:rPr>
              <a:t>测量模型</a:t>
            </a:r>
            <a:r>
              <a:rPr lang="zh-CN" altLang="en-US" sz="2400" b="1" dirty="0">
                <a:sym typeface="+mn-ea"/>
              </a:rPr>
              <a:t>评估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604645" y="3127375"/>
            <a:ext cx="10587355" cy="3730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ym typeface="+mn-ea"/>
              </a:rPr>
              <a:t>(1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dirty="0"/>
              <a:t>区分效度检验，</a:t>
            </a:r>
            <a:r>
              <a:rPr lang="zh-CN" altLang="en-US" sz="2000" dirty="0">
                <a:sym typeface="+mn-ea"/>
              </a:rPr>
              <a:t>如表所示。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所有AV</a:t>
            </a:r>
            <a:r>
              <a:rPr lang="en-US" altLang="zh-CN" sz="2000" dirty="0"/>
              <a:t>E</a:t>
            </a:r>
            <a:r>
              <a:rPr lang="zh-CN" altLang="en-US" sz="2000" dirty="0">
                <a:sym typeface="+mn-ea"/>
              </a:rPr>
              <a:t>大于</a:t>
            </a:r>
            <a:r>
              <a:rPr lang="zh-CN" altLang="en-US" sz="2000" dirty="0"/>
              <a:t>0.5，并且每个AVE都大于模型中涉及结构的任何双变量相关性。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因此，这些</a:t>
            </a:r>
            <a:r>
              <a:rPr lang="zh-CN" altLang="en-US" sz="2000" dirty="0">
                <a:sym typeface="+mn-ea"/>
              </a:rPr>
              <a:t>构念</a:t>
            </a:r>
            <a:r>
              <a:rPr lang="zh-CN" altLang="en-US" sz="2000" dirty="0"/>
              <a:t>保持了良好的收敛性和区分效度。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/>
              <a:t>(2)</a:t>
            </a:r>
            <a:r>
              <a:rPr lang="zh-CN" altLang="en-US" sz="2000" dirty="0"/>
              <a:t>Cronbach’s alpha和组合信度的所有值都大于0.7。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表明用于测量每个构</a:t>
            </a:r>
            <a:r>
              <a:rPr lang="zh-CN" altLang="en-US" sz="2000" dirty="0"/>
              <a:t>念的项目保持了良好的内部一致性。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/>
              <a:t>(3)</a:t>
            </a:r>
            <a:r>
              <a:rPr lang="zh-CN" altLang="en-US" sz="2000" dirty="0"/>
              <a:t>Harman的单因素检验显示，单因素占总方差的38%（小于50%阈值）。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证实了共用方法方差（CMV）在该数据集中不是问题。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综上，测量模型表现出令人满意的信度和效度，适合于结构模型的分析。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8" descr="表5"/>
          <p:cNvPicPr>
            <a:picLocks noChangeAspect="1"/>
          </p:cNvPicPr>
          <p:nvPr/>
        </p:nvPicPr>
        <p:blipFill>
          <a:blip r:embed="rId4"/>
          <a:srcRect b="26926"/>
          <a:stretch>
            <a:fillRect/>
          </a:stretch>
        </p:blipFill>
        <p:spPr>
          <a:xfrm>
            <a:off x="5665470" y="1362710"/>
            <a:ext cx="6311900" cy="2332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五、结果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603375" y="1158240"/>
            <a:ext cx="1057973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（二）</a:t>
            </a:r>
            <a:r>
              <a:rPr lang="zh-CN" altLang="en-US" sz="2400" b="1" dirty="0">
                <a:sym typeface="+mn-ea"/>
              </a:rPr>
              <a:t>模型中结构的描述性分析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621790" y="1686560"/>
            <a:ext cx="10570210" cy="5171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受访者平均认为自动驾驶汽车易于使用。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男性认为AV比女性更容易使用。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教育水平对感知易用性（PEOU）的影响也显著。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感知易用性（PEOU）与驾驶经验和传票记录呈正相关。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感知有用性（PU）的平均评分为3.45，它随着年龄和传票记录而增加。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性别差异也显著，男性认为AV比女性更有用。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受访者认为安全风险和隐私风险水平很高，平均评分分别为3.82和3.69。这两种风险认知在不同的消费群体中没有差异。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AV的平均得分为3.20，被评为中等可信度。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态度（ATT）和使用意向（BI）的平均值分别为3.54和3.57。这两个值都高于平均水平，表明受访者对使用自动驾驶汽车持积极态度（ATT）和良好意愿（BI）。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五、结果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612265" y="1140460"/>
            <a:ext cx="1057973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（三）</a:t>
            </a:r>
            <a:r>
              <a:rPr lang="zh-CN" altLang="en-US" sz="2400" b="1" dirty="0">
                <a:sym typeface="+mn-ea"/>
              </a:rPr>
              <a:t>结构模型评估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612265" y="1685925"/>
            <a:ext cx="10587355" cy="1040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检验的模型的拟合指数，</a:t>
            </a:r>
            <a:r>
              <a:rPr lang="zh-CN" altLang="en-US" sz="2000" dirty="0">
                <a:sym typeface="+mn-ea"/>
              </a:rPr>
              <a:t>如表所示。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所有拟合优度指数均符合建议的标准，表明所提出的模型很好地代表了假设的关系。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9" descr="表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140" y="2940050"/>
            <a:ext cx="8898255" cy="22237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五、结果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612265" y="1140460"/>
            <a:ext cx="1057973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（三）</a:t>
            </a:r>
            <a:r>
              <a:rPr lang="zh-CN" altLang="en-US" sz="2400" b="1" dirty="0">
                <a:sym typeface="+mn-ea"/>
              </a:rPr>
              <a:t>结构模型评估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612265" y="1685925"/>
            <a:ext cx="10587355" cy="1040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估计结构模型的结果，如图所示。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有效路径为实线，非有效路径为虚线。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10" descr="图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2993390"/>
            <a:ext cx="8015605" cy="3452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五、结果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612265" y="1140460"/>
            <a:ext cx="10579735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（三）</a:t>
            </a:r>
            <a:r>
              <a:rPr lang="zh-CN" altLang="en-US" sz="2400" b="1" dirty="0">
                <a:sym typeface="+mn-ea"/>
              </a:rPr>
              <a:t>结构模型评估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612265" y="1685925"/>
            <a:ext cx="10587355" cy="1040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路径系数和假设检验的结果，如表所示。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图片 11" descr="表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65" y="2274570"/>
            <a:ext cx="5593715" cy="4116705"/>
          </a:xfrm>
          <a:prstGeom prst="rect">
            <a:avLst/>
          </a:prstGeom>
        </p:spPr>
      </p:pic>
      <p:pic>
        <p:nvPicPr>
          <p:cNvPr id="34" name="图片 34" descr="图3"/>
          <p:cNvPicPr>
            <a:picLocks noChangeAspect="1"/>
          </p:cNvPicPr>
          <p:nvPr/>
        </p:nvPicPr>
        <p:blipFill>
          <a:blip r:embed="rId5"/>
          <a:srcRect l="10940" r="11229" b="8677"/>
          <a:stretch>
            <a:fillRect/>
          </a:stretch>
        </p:blipFill>
        <p:spPr>
          <a:xfrm>
            <a:off x="7237730" y="4471035"/>
            <a:ext cx="4944110" cy="2316480"/>
          </a:xfrm>
          <a:prstGeom prst="rect">
            <a:avLst/>
          </a:prstGeom>
        </p:spPr>
      </p:pic>
      <p:pic>
        <p:nvPicPr>
          <p:cNvPr id="5" name="图片 32" descr="图2"/>
          <p:cNvPicPr>
            <a:picLocks noChangeAspect="1"/>
          </p:cNvPicPr>
          <p:nvPr/>
        </p:nvPicPr>
        <p:blipFill>
          <a:blip r:embed="rId6"/>
          <a:srcRect l="10787" r="10643" b="11496"/>
          <a:stretch>
            <a:fillRect/>
          </a:stretch>
        </p:blipFill>
        <p:spPr>
          <a:xfrm>
            <a:off x="7385050" y="1954530"/>
            <a:ext cx="4775835" cy="2070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77010"/>
            <a:ext cx="12191365" cy="4024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671955"/>
            <a:ext cx="12192000" cy="3829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The roles of initial trust and perceived risk in public’s acceptance of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automated vehicles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初始信任和感知风险在公众对自动驾驶汽车接受度中的作用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indent="0" algn="ctr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作者：Tingru Zhang，Da Tao，Xingda Qu，Xiaoyan Zhang，Rui Lin，Wei Zhang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期刊：Transportation Research Part C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时间：2019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5630385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</a:rPr>
              <a:t>六、总结与</a:t>
            </a:r>
            <a:r>
              <a:rPr lang="zh-CN" altLang="en-US" sz="2400" b="1" dirty="0">
                <a:solidFill>
                  <a:schemeClr val="accent1"/>
                </a:solidFill>
              </a:rPr>
              <a:t>展望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604010" y="1159510"/>
            <a:ext cx="10587990" cy="294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本研究提出了理论上的AV接受模型，通过扩展TAM与初始信任和感知风险。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该模型认为，用户是否接受自动驾驶汽车在很大程度上直接取决于</a:t>
            </a:r>
            <a:r>
              <a:rPr lang="zh-CN" sz="2000" dirty="0"/>
              <a:t>其</a:t>
            </a:r>
            <a:r>
              <a:rPr sz="2000" dirty="0"/>
              <a:t>对自动驾驶汽车的初始信任，而初始信任是建立在认知信念上的，包括PEOU、PU和感知风险。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结果</a:t>
            </a:r>
            <a:r>
              <a:rPr lang="zh-CN" sz="2000" dirty="0"/>
              <a:t>显示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/>
              <a:t>（</a:t>
            </a:r>
            <a:r>
              <a:rPr lang="en-US" altLang="zh-CN" sz="2000" dirty="0"/>
              <a:t>1</a:t>
            </a:r>
            <a:r>
              <a:rPr lang="zh-CN" sz="2000" dirty="0"/>
              <a:t>）</a:t>
            </a:r>
            <a:r>
              <a:rPr sz="2000" dirty="0"/>
              <a:t>信任被认为是用户态度的最强预测因子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sz="2000" dirty="0"/>
              <a:t>认知信念</a:t>
            </a:r>
            <a:r>
              <a:rPr lang="zh-CN" sz="2000" dirty="0"/>
              <a:t>通过初始信任</a:t>
            </a:r>
            <a:r>
              <a:rPr sz="2000" dirty="0"/>
              <a:t>对AV接受度的</a:t>
            </a:r>
            <a:r>
              <a:rPr lang="zh-CN" sz="2000" dirty="0"/>
              <a:t>具有间接</a:t>
            </a:r>
            <a:r>
              <a:rPr sz="2000" dirty="0"/>
              <a:t>影响。</a:t>
            </a:r>
            <a:endParaRPr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10" descr="图3"/>
          <p:cNvPicPr>
            <a:picLocks noChangeAspect="1"/>
          </p:cNvPicPr>
          <p:nvPr/>
        </p:nvPicPr>
        <p:blipFill>
          <a:blip r:embed="rId3"/>
          <a:srcRect l="10835" r="11279" b="8802"/>
          <a:stretch>
            <a:fillRect/>
          </a:stretch>
        </p:blipFill>
        <p:spPr>
          <a:xfrm>
            <a:off x="6663690" y="3975735"/>
            <a:ext cx="5520055" cy="28816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80485" y="2442845"/>
            <a:ext cx="4977765" cy="14173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6600" b="1" spc="300" dirty="0"/>
              <a:t>感谢观看！</a:t>
            </a:r>
            <a:endParaRPr lang="en-US" altLang="zh-CN" sz="6600" b="1" spc="300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6400" y="0"/>
            <a:ext cx="1930400" cy="513715"/>
            <a:chOff x="406529" y="0"/>
            <a:chExt cx="1282523" cy="513472"/>
          </a:xfrm>
        </p:grpSpPr>
        <p:sp>
          <p:nvSpPr>
            <p:cNvPr id="6" name="矩形 5"/>
            <p:cNvSpPr/>
            <p:nvPr/>
          </p:nvSpPr>
          <p:spPr>
            <a:xfrm>
              <a:off x="406529" y="0"/>
              <a:ext cx="1282523" cy="513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2952" y="72070"/>
              <a:ext cx="1249680" cy="36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文献汇报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</a:rPr>
              <a:t>背景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总结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一、研究背景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595120" y="1160145"/>
            <a:ext cx="10587990" cy="2112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为了提高公众对自动驾驶汽车的接受度，了解影响自动驾驶汽车接受度的因素非常重要。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本研究主要</a:t>
            </a:r>
            <a:r>
              <a:rPr lang="zh-CN" altLang="en-US" sz="2000" dirty="0">
                <a:sym typeface="+mn-ea"/>
              </a:rPr>
              <a:t>研究3级自动驾驶汽车的接受度。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本研究模型是通过扩展成熟的技术接受理论（即技术接受模型（TAM））构建的，具有初始信任和感知风险，首次将TAM与信任和感知风险相结合以评估AV接受度。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过程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1" descr="图2"/>
          <p:cNvPicPr>
            <a:picLocks noChangeAspect="1"/>
          </p:cNvPicPr>
          <p:nvPr/>
        </p:nvPicPr>
        <p:blipFill>
          <a:blip r:embed="rId3"/>
          <a:srcRect l="10021" r="11090" b="11775"/>
          <a:stretch>
            <a:fillRect/>
          </a:stretch>
        </p:blipFill>
        <p:spPr>
          <a:xfrm>
            <a:off x="7116445" y="3777615"/>
            <a:ext cx="5067300" cy="3079750"/>
          </a:xfrm>
          <a:prstGeom prst="rect">
            <a:avLst/>
          </a:prstGeom>
        </p:spPr>
      </p:pic>
      <p:pic>
        <p:nvPicPr>
          <p:cNvPr id="10" name="图片 15" descr="图1"/>
          <p:cNvPicPr>
            <a:picLocks noChangeAspect="1"/>
          </p:cNvPicPr>
          <p:nvPr/>
        </p:nvPicPr>
        <p:blipFill>
          <a:blip r:embed="rId4"/>
          <a:srcRect l="2380" t="796" r="56024" b="64776"/>
          <a:stretch>
            <a:fillRect/>
          </a:stretch>
        </p:blipFill>
        <p:spPr>
          <a:xfrm>
            <a:off x="1706880" y="3998595"/>
            <a:ext cx="4966335" cy="2397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3568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二、技术接受模型</a:t>
            </a:r>
            <a:r>
              <a:rPr lang="en-US" altLang="zh-CN" sz="2400" b="1" dirty="0">
                <a:solidFill>
                  <a:schemeClr val="accent1"/>
                </a:solidFill>
                <a:sym typeface="+mn-ea"/>
              </a:rPr>
              <a:t>(</a:t>
            </a:r>
            <a:r>
              <a:rPr lang="en-US" altLang="zh-CN" sz="2400" b="1" dirty="0">
                <a:solidFill>
                  <a:schemeClr val="accent1"/>
                </a:solidFill>
                <a:sym typeface="+mn-ea"/>
              </a:rPr>
              <a:t>TAM)</a:t>
            </a:r>
            <a:endParaRPr lang="en-US" altLang="zh-CN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04010" y="1160145"/>
            <a:ext cx="10587990" cy="548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原始的技术接受模型</a:t>
            </a:r>
            <a:r>
              <a:rPr lang="en-US" altLang="zh-CN" sz="2000" dirty="0"/>
              <a:t>(TAM)</a:t>
            </a:r>
            <a:r>
              <a:rPr lang="zh-CN" altLang="en-US" sz="2000" dirty="0"/>
              <a:t>，如图</a:t>
            </a:r>
            <a:r>
              <a:rPr lang="zh-CN" altLang="en-US" sz="2000" dirty="0"/>
              <a:t>所示。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模型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1708625"/>
            <a:ext cx="1603948" cy="585802"/>
            <a:chOff x="0" y="722470"/>
            <a:chExt cx="1603948" cy="585802"/>
          </a:xfrm>
        </p:grpSpPr>
        <p:sp>
          <p:nvSpPr>
            <p:cNvPr id="35" name="矩形 34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理论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背景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5" name="图片 15" descr="图1"/>
          <p:cNvPicPr>
            <a:picLocks noChangeAspect="1"/>
          </p:cNvPicPr>
          <p:nvPr/>
        </p:nvPicPr>
        <p:blipFill>
          <a:blip r:embed="rId3"/>
          <a:srcRect r="54568" b="63081"/>
          <a:stretch>
            <a:fillRect/>
          </a:stretch>
        </p:blipFill>
        <p:spPr>
          <a:xfrm>
            <a:off x="2575560" y="2543175"/>
            <a:ext cx="7027545" cy="3209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三、研究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模型和</a:t>
            </a:r>
            <a:r>
              <a:rPr lang="zh-CN" altLang="en-US" sz="2400" b="1" dirty="0">
                <a:solidFill>
                  <a:schemeClr val="accent1"/>
                </a:solidFill>
              </a:rPr>
              <a:t>假设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80210" y="1160780"/>
            <a:ext cx="10386060" cy="1534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本研究中，</a:t>
            </a:r>
            <a:r>
              <a:rPr lang="zh-CN" altLang="en-US" sz="2000" dirty="0"/>
              <a:t>初始信任和两种类型的感知风险（即感知安全风险[PSR]和感知隐私风险[PPR]）被纳入原始</a:t>
            </a:r>
            <a:r>
              <a:rPr lang="zh-CN" altLang="en-US" sz="2000" dirty="0"/>
              <a:t>的TAM以形成本</a:t>
            </a:r>
            <a:r>
              <a:rPr lang="zh-CN" altLang="en-US" sz="2000" dirty="0"/>
              <a:t>模型。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所提出的模型如图所示。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795" y="269605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研究模型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1" descr="图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2696210"/>
            <a:ext cx="8270875" cy="3945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三、研究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模型和</a:t>
            </a:r>
            <a:r>
              <a:rPr lang="zh-CN" altLang="en-US" sz="2400" b="1" dirty="0">
                <a:solidFill>
                  <a:schemeClr val="accent1"/>
                </a:solidFill>
              </a:rPr>
              <a:t>假设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80210" y="1160780"/>
            <a:ext cx="10386060" cy="162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（一）使用的行为意图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BI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和态度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ATT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行为意图（BI）是指个人使用技术的程度。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使用的态度（ATT）是指个人对使用技术的积极或消极感受。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04010" y="6248400"/>
            <a:ext cx="10386060" cy="610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H1</a:t>
            </a:r>
            <a:r>
              <a:rPr lang="zh-CN" altLang="en-US" sz="2000" dirty="0"/>
              <a:t>：对自动驾驶汽车的积极态度（ATT）会增加使用自动驾驶汽车的行为意愿（BI）。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795" y="269605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研究模型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1" descr="图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255" y="2788920"/>
            <a:ext cx="6693535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三、研究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模型和</a:t>
            </a:r>
            <a:r>
              <a:rPr lang="zh-CN" altLang="en-US" sz="2400" b="1" dirty="0">
                <a:solidFill>
                  <a:schemeClr val="accent1"/>
                </a:solidFill>
              </a:rPr>
              <a:t>假设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80210" y="1160780"/>
            <a:ext cx="10386060" cy="1536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（二）</a:t>
            </a:r>
            <a:r>
              <a:rPr lang="zh-CN" altLang="en-US" sz="2400" b="1" dirty="0">
                <a:sym typeface="+mn-ea"/>
              </a:rPr>
              <a:t>感知有用性</a:t>
            </a:r>
            <a:r>
              <a:rPr lang="en-US" altLang="zh-CN" sz="2400" b="1" dirty="0">
                <a:sym typeface="+mn-ea"/>
              </a:rPr>
              <a:t>(PU)</a:t>
            </a:r>
            <a:r>
              <a:rPr lang="zh-CN" altLang="en-US" sz="2400" b="1" dirty="0">
                <a:sym typeface="+mn-ea"/>
              </a:rPr>
              <a:t>和感知易用性</a:t>
            </a:r>
            <a:r>
              <a:rPr lang="en-US" altLang="zh-CN" sz="2400" b="1" dirty="0">
                <a:sym typeface="+mn-ea"/>
              </a:rPr>
              <a:t>(PEOU)</a:t>
            </a:r>
            <a:endParaRPr lang="zh-CN" altLang="en-US" sz="2400" b="1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感知有用性（PU）是指一个人认为使用AV可以提高他或她表现的程度。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感知易用性（PEOU）是指一个人认为使用AV可以毫不费力的程度。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80210" y="4859020"/>
            <a:ext cx="10502265" cy="1998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H2</a:t>
            </a:r>
            <a:r>
              <a:rPr lang="zh-CN" altLang="en-US" sz="2000" dirty="0"/>
              <a:t>：感知有用性（PU）对使用自动驾驶汽车的积极态度（ATT）有积极影响。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H3</a:t>
            </a:r>
            <a:r>
              <a:rPr lang="zh-CN" altLang="en-US" sz="2000" dirty="0"/>
              <a:t>：感知有用性（PU）对使用自动驾驶汽车的行为意向（BI）有积极影响。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H4</a:t>
            </a:r>
            <a:r>
              <a:rPr lang="zh-CN" altLang="en-US" sz="2000" dirty="0"/>
              <a:t>：感知易用性（PEOU）对感知有用性（PU）有积极影响。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H5</a:t>
            </a:r>
            <a:r>
              <a:rPr lang="zh-CN" altLang="en-US" sz="2000" dirty="0"/>
              <a:t>：感知易用性（PEOU）对使用自动驾驶汽车的积极态度（ATT）有积极影响。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795" y="269605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研究模型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1" descr="图2"/>
          <p:cNvPicPr>
            <a:picLocks noChangeAspect="1"/>
          </p:cNvPicPr>
          <p:nvPr/>
        </p:nvPicPr>
        <p:blipFill>
          <a:blip r:embed="rId4"/>
          <a:srcRect l="11055" r="10990" b="10548"/>
          <a:stretch>
            <a:fillRect/>
          </a:stretch>
        </p:blipFill>
        <p:spPr>
          <a:xfrm>
            <a:off x="3482340" y="2698115"/>
            <a:ext cx="4813935" cy="2243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三、研究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模型和</a:t>
            </a:r>
            <a:r>
              <a:rPr lang="zh-CN" altLang="en-US" sz="2400" b="1" dirty="0">
                <a:solidFill>
                  <a:schemeClr val="accent1"/>
                </a:solidFill>
              </a:rPr>
              <a:t>假设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80210" y="1160780"/>
            <a:ext cx="10386060" cy="708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（三）</a:t>
            </a:r>
            <a:r>
              <a:rPr lang="zh-CN" altLang="en-US" sz="2400" b="1" dirty="0">
                <a:sym typeface="+mn-ea"/>
              </a:rPr>
              <a:t>对自动驾驶汽车的初始信任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04010" y="5302250"/>
            <a:ext cx="10578465" cy="1555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H6</a:t>
            </a:r>
            <a:r>
              <a:rPr lang="zh-CN" altLang="en-US" sz="2000" dirty="0"/>
              <a:t>：初始信任对使用自动驾驶汽车的积极态度（ATT）有积极影响。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H7</a:t>
            </a:r>
            <a:r>
              <a:rPr lang="zh-CN" altLang="en-US" sz="2000" dirty="0"/>
              <a:t>：感知有用性（PU）对用户对自动驾驶汽车的初始信任有积极影响（H7）。</a:t>
            </a:r>
            <a:endParaRPr lang="zh-CN" altLang="en-US" sz="2000" b="1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H8</a:t>
            </a:r>
            <a:r>
              <a:rPr lang="zh-CN" altLang="en-US" sz="2000" dirty="0"/>
              <a:t>：感知易用性（PEOU）对用户对自动驾驶汽车的初始信任有积极影响（H8）。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795" y="269605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研究模型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1" descr="图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0" y="1868805"/>
            <a:ext cx="7030085" cy="3424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三、研究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模型和</a:t>
            </a:r>
            <a:r>
              <a:rPr lang="zh-CN" altLang="en-US" sz="2400" b="1" dirty="0">
                <a:solidFill>
                  <a:schemeClr val="accent1"/>
                </a:solidFill>
              </a:rPr>
              <a:t>假设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80210" y="1160780"/>
            <a:ext cx="10386060" cy="162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6096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b="1" dirty="0"/>
              <a:t>（四）</a:t>
            </a:r>
            <a:r>
              <a:rPr lang="zh-CN" altLang="en-US" sz="2400" b="1" dirty="0">
                <a:sym typeface="+mn-ea"/>
              </a:rPr>
              <a:t>感知风险</a:t>
            </a:r>
            <a:r>
              <a:rPr lang="en-US" altLang="zh-CN" sz="2400" b="1" dirty="0">
                <a:sym typeface="+mn-ea"/>
              </a:rPr>
              <a:t>(PR)</a:t>
            </a:r>
            <a:endParaRPr lang="zh-CN" altLang="en-US" sz="2400" b="1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感知安全风险（PSR）是指</a:t>
            </a:r>
            <a:r>
              <a:rPr lang="zh-CN" altLang="en-US" sz="2000" dirty="0"/>
              <a:t>担心系统或设备故障</a:t>
            </a:r>
            <a:r>
              <a:rPr lang="zh-CN" altLang="en-US" sz="2000" dirty="0"/>
              <a:t>等导致的风险。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感知</a:t>
            </a:r>
            <a:r>
              <a:rPr lang="zh-CN" altLang="en-US" sz="2000" dirty="0"/>
              <a:t>隐私风险</a:t>
            </a:r>
            <a:r>
              <a:rPr lang="zh-CN" altLang="en-US" sz="2000" dirty="0">
                <a:sym typeface="+mn-ea"/>
              </a:rPr>
              <a:t>（PPR）</a:t>
            </a:r>
            <a:r>
              <a:rPr lang="zh-CN" altLang="en-US" sz="2000" dirty="0">
                <a:sym typeface="+mn-ea"/>
              </a:rPr>
              <a:t>是指</a:t>
            </a:r>
            <a:r>
              <a:rPr lang="zh-CN" altLang="en-US" sz="2000" dirty="0">
                <a:sym typeface="+mn-ea"/>
              </a:rPr>
              <a:t>担心</a:t>
            </a:r>
            <a:r>
              <a:rPr lang="zh-CN" altLang="en-US" sz="2000" dirty="0"/>
              <a:t>行为数据可能在不知情情况下传输给保险公司</a:t>
            </a:r>
            <a:r>
              <a:rPr lang="zh-CN" altLang="en-US" sz="2000" dirty="0">
                <a:sym typeface="+mn-ea"/>
              </a:rPr>
              <a:t>等风险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04010" y="5752465"/>
            <a:ext cx="10578465" cy="1106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H9</a:t>
            </a:r>
            <a:r>
              <a:rPr lang="zh-CN" altLang="en-US" sz="2000" dirty="0"/>
              <a:t>：感知安全风险（PSR）对自动驾驶汽车的初始信任有负面影响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H10</a:t>
            </a:r>
            <a:r>
              <a:rPr lang="zh-CN" altLang="en-US" sz="2000" dirty="0"/>
              <a:t>：感知隐私风险（PPR）对自动驾驶汽车的初始信任有负面影响。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理论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设计过程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795" y="269605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研究模型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1" descr="图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15" y="2696210"/>
            <a:ext cx="7199630" cy="30467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commondata" val="eyJoZGlkIjoiZGJhZDVmYzE5NzdkZjQ5NjE0YWRhNDlkMmE4YTBkN2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中科院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994"/>
      </a:accent1>
      <a:accent2>
        <a:srgbClr val="CA865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4567</Words>
  <Application>WPS 演示</Application>
  <PresentationFormat>宽屏</PresentationFormat>
  <Paragraphs>455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eee7y_</cp:lastModifiedBy>
  <cp:revision>1242</cp:revision>
  <dcterms:created xsi:type="dcterms:W3CDTF">2022-12-24T13:33:00Z</dcterms:created>
  <dcterms:modified xsi:type="dcterms:W3CDTF">2024-07-16T12:02:01Z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23AC8FC2B85C410CA5E765A4B0C04982_13</vt:lpwstr>
  </property>
  <property fmtid="{D5CDD505-2E9C-101B-9397-08002B2CF9AE}" pid="3" name="KSOProductBuildVer">
    <vt:lpwstr>2052-12.1.0.16929</vt:lpwstr>
  </property>
</Properties>
</file>