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7"/>
  </p:notesMasterIdLst>
  <p:sldIdLst>
    <p:sldId id="256" r:id="rId3"/>
    <p:sldId id="654" r:id="rId4"/>
    <p:sldId id="589" r:id="rId5"/>
    <p:sldId id="485" r:id="rId6"/>
    <p:sldId id="586" r:id="rId8"/>
    <p:sldId id="662" r:id="rId9"/>
    <p:sldId id="663" r:id="rId10"/>
    <p:sldId id="664" r:id="rId11"/>
    <p:sldId id="665" r:id="rId12"/>
    <p:sldId id="429" r:id="rId13"/>
    <p:sldId id="658" r:id="rId14"/>
    <p:sldId id="659" r:id="rId15"/>
    <p:sldId id="660" r:id="rId16"/>
    <p:sldId id="661" r:id="rId17"/>
    <p:sldId id="666" r:id="rId18"/>
    <p:sldId id="667" r:id="rId19"/>
    <p:sldId id="611" r:id="rId20"/>
    <p:sldId id="668" r:id="rId21"/>
    <p:sldId id="669" r:id="rId22"/>
    <p:sldId id="670" r:id="rId23"/>
    <p:sldId id="671" r:id="rId24"/>
    <p:sldId id="672" r:id="rId25"/>
    <p:sldId id="673" r:id="rId26"/>
    <p:sldId id="674" r:id="rId27"/>
    <p:sldId id="572" r:id="rId28"/>
    <p:sldId id="675" r:id="rId29"/>
    <p:sldId id="676" r:id="rId30"/>
    <p:sldId id="677" r:id="rId31"/>
    <p:sldId id="679" r:id="rId32"/>
    <p:sldId id="680" r:id="rId33"/>
    <p:sldId id="681" r:id="rId34"/>
    <p:sldId id="682" r:id="rId35"/>
    <p:sldId id="683" r:id="rId36"/>
    <p:sldId id="684" r:id="rId37"/>
    <p:sldId id="685" r:id="rId38"/>
    <p:sldId id="686" r:id="rId39"/>
    <p:sldId id="687" r:id="rId40"/>
    <p:sldId id="302" r:id="rId41"/>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4" userDrawn="1">
          <p15:clr>
            <a:srgbClr val="A4A3A4"/>
          </p15:clr>
        </p15:guide>
        <p15:guide id="2" pos="1956" userDrawn="1">
          <p15:clr>
            <a:srgbClr val="A4A3A4"/>
          </p15:clr>
        </p15:guide>
        <p15:guide id="3" pos="5676" userDrawn="1">
          <p15:clr>
            <a:srgbClr val="A4A3A4"/>
          </p15:clr>
        </p15:guide>
        <p15:guide id="4"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ACAC"/>
    <a:srgbClr val="F9C7C7"/>
    <a:srgbClr val="E8E8E8"/>
    <a:srgbClr val="D5D5D5"/>
    <a:srgbClr val="C0C0C0"/>
    <a:srgbClr val="FDE7E7"/>
    <a:srgbClr val="FBD9D9"/>
    <a:srgbClr val="F8C0C0"/>
    <a:srgbClr val="A1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94660"/>
  </p:normalViewPr>
  <p:slideViewPr>
    <p:cSldViewPr snapToGrid="0" showGuides="1">
      <p:cViewPr varScale="1">
        <p:scale>
          <a:sx n="100" d="100"/>
          <a:sy n="100" d="100"/>
        </p:scale>
        <p:origin x="1218" y="84"/>
      </p:cViewPr>
      <p:guideLst>
        <p:guide orient="horz" pos="3624"/>
        <p:guide pos="1956"/>
        <p:guide pos="5676"/>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70.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08043-7B73-4AEA-A83B-1845838945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F9D89-0FA3-4657-B495-A12000107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2" name="图片 1" descr="1"/>
          <p:cNvPicPr>
            <a:picLocks noChangeAspect="1"/>
          </p:cNvPicPr>
          <p:nvPr userDrawn="1"/>
        </p:nvPicPr>
        <p:blipFill>
          <a:blip r:embed="rId2"/>
          <a:stretch>
            <a:fillRect/>
          </a:stretch>
        </p:blipFill>
        <p:spPr>
          <a:xfrm>
            <a:off x="10311130" y="180975"/>
            <a:ext cx="1731010" cy="5861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0"/>
            <a:ext cx="160394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3" name="图片 2" descr="1"/>
          <p:cNvPicPr>
            <a:picLocks noChangeAspect="1"/>
          </p:cNvPicPr>
          <p:nvPr userDrawn="1">
            <p:custDataLst>
              <p:tags r:id="rId2"/>
            </p:custDataLst>
          </p:nvPr>
        </p:nvPicPr>
        <p:blipFill>
          <a:blip r:embed="rId3"/>
          <a:stretch>
            <a:fillRect/>
          </a:stretch>
        </p:blipFill>
        <p:spPr>
          <a:xfrm>
            <a:off x="10311130" y="180975"/>
            <a:ext cx="1731010" cy="5861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4EE297-474B-4A86-A7C8-228BCE0B587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877DEB-90F5-4A8C-8837-7104AE75A0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463C-8A17-4A8D-B0B4-7766AA8D53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1F0E9-3BF6-457F-9976-1858A2C910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21.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23.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25.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27.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29.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31.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33.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tags" Target="../tags/tag35.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tags" Target="../tags/tag39.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tags" Target="../tags/tag41.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43.xml"/><Relationship Id="rId1" Type="http://schemas.openxmlformats.org/officeDocument/2006/relationships/tags" Target="../tags/tag42.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tags" Target="../tags/tag45.xml"/><Relationship Id="rId1" Type="http://schemas.openxmlformats.org/officeDocument/2006/relationships/tags" Target="../tags/tag44.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47.xml"/><Relationship Id="rId1" Type="http://schemas.openxmlformats.org/officeDocument/2006/relationships/tags" Target="../tags/tag4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51.xml"/><Relationship Id="rId1" Type="http://schemas.openxmlformats.org/officeDocument/2006/relationships/tags" Target="../tags/tag50.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tags" Target="../tags/tag53.xml"/><Relationship Id="rId1" Type="http://schemas.openxmlformats.org/officeDocument/2006/relationships/tags" Target="../tags/tag5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tags" Target="../tags/tag59.xml"/><Relationship Id="rId1" Type="http://schemas.openxmlformats.org/officeDocument/2006/relationships/tags" Target="../tags/tag58.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tags" Target="../tags/tag61.xml"/><Relationship Id="rId1" Type="http://schemas.openxmlformats.org/officeDocument/2006/relationships/tags" Target="../tags/tag60.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tags" Target="../tags/tag63.xml"/><Relationship Id="rId1" Type="http://schemas.openxmlformats.org/officeDocument/2006/relationships/tags" Target="../tags/tag6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tags" Target="../tags/tag67.xml"/><Relationship Id="rId1" Type="http://schemas.openxmlformats.org/officeDocument/2006/relationships/tags" Target="../tags/tag66.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tags" Target="../tags/tag69.xml"/><Relationship Id="rId1" Type="http://schemas.openxmlformats.org/officeDocument/2006/relationships/tags" Target="../tags/tag6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文本框 22"/>
          <p:cNvSpPr txBox="1"/>
          <p:nvPr/>
        </p:nvSpPr>
        <p:spPr>
          <a:xfrm>
            <a:off x="4425315" y="3613785"/>
            <a:ext cx="3548380" cy="1054100"/>
          </a:xfrm>
          <a:prstGeom prst="rect">
            <a:avLst/>
          </a:prstGeom>
          <a:noFill/>
        </p:spPr>
        <p:txBody>
          <a:bodyPr wrap="square">
            <a:noAutofit/>
          </a:bodyPr>
          <a:lstStyle/>
          <a:p>
            <a:pPr algn="dist"/>
            <a:r>
              <a:rPr lang="zh-CN" altLang="en-US" sz="6000" spc="100" dirty="0">
                <a:solidFill>
                  <a:schemeClr val="tx1"/>
                </a:solidFill>
                <a:uFillTx/>
              </a:rPr>
              <a:t>文献</a:t>
            </a:r>
            <a:r>
              <a:rPr lang="zh-CN" altLang="en-US" sz="6000" spc="100" dirty="0">
                <a:solidFill>
                  <a:schemeClr val="tx1"/>
                </a:solidFill>
                <a:uFillTx/>
              </a:rPr>
              <a:t>汇报</a:t>
            </a:r>
            <a:endParaRPr lang="zh-CN" altLang="en-US" sz="6000" spc="100" dirty="0">
              <a:solidFill>
                <a:schemeClr val="tx1"/>
              </a:solidFill>
              <a:uFillTx/>
            </a:endParaRPr>
          </a:p>
        </p:txBody>
      </p:sp>
      <p:grpSp>
        <p:nvGrpSpPr>
          <p:cNvPr id="26" name="组合 25"/>
          <p:cNvGrpSpPr/>
          <p:nvPr/>
        </p:nvGrpSpPr>
        <p:grpSpPr>
          <a:xfrm>
            <a:off x="406400" y="0"/>
            <a:ext cx="1930400" cy="513715"/>
            <a:chOff x="406529" y="0"/>
            <a:chExt cx="1282523" cy="513472"/>
          </a:xfrm>
        </p:grpSpPr>
        <p:sp>
          <p:nvSpPr>
            <p:cNvPr id="24" name="矩形 23"/>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文本框 24"/>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文献汇报</a:t>
              </a:r>
              <a:endParaRPr lang="zh-CN" altLang="en-US" b="1" spc="300" dirty="0">
                <a:solidFill>
                  <a:schemeClr val="bg1"/>
                </a:solidFill>
              </a:endParaRPr>
            </a:p>
          </p:txBody>
        </p:sp>
      </p:grpSp>
      <p:sp>
        <p:nvSpPr>
          <p:cNvPr id="28" name="文本框 27"/>
          <p:cNvSpPr txBox="1"/>
          <p:nvPr/>
        </p:nvSpPr>
        <p:spPr>
          <a:xfrm>
            <a:off x="4424680" y="5083175"/>
            <a:ext cx="3549015" cy="1100455"/>
          </a:xfrm>
          <a:prstGeom prst="rect">
            <a:avLst/>
          </a:prstGeom>
          <a:noFill/>
        </p:spPr>
        <p:txBody>
          <a:bodyPr wrap="none" rtlCol="0">
            <a:noAutofit/>
          </a:bodyPr>
          <a:lstStyle/>
          <a:p>
            <a:pPr indent="0" algn="ctr" fontAlgn="auto">
              <a:lnSpc>
                <a:spcPct val="150000"/>
              </a:lnSpc>
            </a:pPr>
            <a:r>
              <a:rPr lang="zh-CN" altLang="en-US" sz="2000" dirty="0"/>
              <a:t>汇报人：</a:t>
            </a:r>
            <a:r>
              <a:rPr lang="zh-CN" altLang="en-US" sz="2000" dirty="0"/>
              <a:t>曹思雨</a:t>
            </a:r>
            <a:endParaRPr lang="zh-CN" altLang="en-US" sz="2000" dirty="0"/>
          </a:p>
          <a:p>
            <a:pPr indent="0" algn="ctr" fontAlgn="auto">
              <a:lnSpc>
                <a:spcPct val="150000"/>
              </a:lnSpc>
            </a:pPr>
            <a:r>
              <a:rPr lang="zh-CN" altLang="en-US" sz="2000" dirty="0"/>
              <a:t>日期：</a:t>
            </a:r>
            <a:r>
              <a:rPr lang="en-US" altLang="zh-CN" sz="2000" dirty="0"/>
              <a:t>2024.11.27</a:t>
            </a:r>
            <a:endParaRPr lang="en-US" altLang="zh-CN" sz="2000" dirty="0"/>
          </a:p>
        </p:txBody>
      </p:sp>
      <p:pic>
        <p:nvPicPr>
          <p:cNvPr id="3" name="图片 2" descr="3"/>
          <p:cNvPicPr>
            <a:picLocks noChangeAspect="1"/>
          </p:cNvPicPr>
          <p:nvPr/>
        </p:nvPicPr>
        <p:blipFill>
          <a:blip r:embed="rId1"/>
          <a:stretch>
            <a:fillRect/>
          </a:stretch>
        </p:blipFill>
        <p:spPr>
          <a:xfrm>
            <a:off x="4828540" y="782955"/>
            <a:ext cx="2679065" cy="25679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三、实验</a:t>
            </a:r>
            <a:r>
              <a:rPr lang="zh-CN" altLang="en-US" sz="2400" b="1" dirty="0">
                <a:solidFill>
                  <a:schemeClr val="accent1"/>
                </a:solidFill>
                <a:sym typeface="+mn-ea"/>
              </a:rPr>
              <a:t>设计</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419225"/>
            <a:ext cx="10386060" cy="3813810"/>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基于实际出行经验的陈述偏好调查，</a:t>
            </a:r>
            <a:r>
              <a:rPr lang="zh-CN" altLang="en-US" sz="2000" dirty="0">
                <a:sym typeface="+mn-ea"/>
              </a:rPr>
              <a:t>结合多维评价、揭示偏好（</a:t>
            </a:r>
            <a:r>
              <a:rPr lang="en-US" altLang="zh-CN" sz="2000" dirty="0">
                <a:sym typeface="+mn-ea"/>
              </a:rPr>
              <a:t>RP</a:t>
            </a:r>
            <a:r>
              <a:rPr lang="zh-CN" altLang="en-US" sz="2000" dirty="0">
                <a:sym typeface="+mn-ea"/>
              </a:rPr>
              <a:t>）和陈述偏好（</a:t>
            </a:r>
            <a:r>
              <a:rPr lang="en-US" altLang="zh-CN" sz="2000" dirty="0">
                <a:sym typeface="+mn-ea"/>
              </a:rPr>
              <a:t>SP</a:t>
            </a:r>
            <a:r>
              <a:rPr lang="zh-CN" altLang="en-US" sz="2000" dirty="0">
                <a:sym typeface="+mn-ea"/>
              </a:rPr>
              <a:t>）的组合方法，根据自动驾驶汽车的出行体验设计调查内容。</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调查</a:t>
            </a:r>
            <a:r>
              <a:rPr lang="zh-CN" altLang="en-US" sz="2000" dirty="0">
                <a:sym typeface="+mn-ea"/>
              </a:rPr>
              <a:t>包括四个部分：</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1</a:t>
            </a:r>
            <a:r>
              <a:rPr lang="zh-CN" altLang="en-US" sz="2000" dirty="0">
                <a:sym typeface="+mn-ea"/>
              </a:rPr>
              <a:t>）出行者的日常通勤行为；</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2</a:t>
            </a:r>
            <a:r>
              <a:rPr lang="zh-CN" altLang="en-US" sz="2000" dirty="0">
                <a:sym typeface="+mn-ea"/>
              </a:rPr>
              <a:t>）对自动驾驶汽车出行的认知和态度（出行体验</a:t>
            </a:r>
            <a:r>
              <a:rPr lang="zh-CN" altLang="en-US" sz="2000" dirty="0">
                <a:sym typeface="+mn-ea"/>
              </a:rPr>
              <a:t>前）；</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3</a:t>
            </a:r>
            <a:r>
              <a:rPr lang="zh-CN" altLang="en-US" sz="2000" dirty="0">
                <a:sym typeface="+mn-ea"/>
              </a:rPr>
              <a:t>）对自动驾驶汽车出行的认知和态度（出行体验</a:t>
            </a:r>
            <a:r>
              <a:rPr lang="zh-CN" altLang="en-US" sz="2000" dirty="0">
                <a:sym typeface="+mn-ea"/>
              </a:rPr>
              <a:t>后）；</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4</a:t>
            </a:r>
            <a:r>
              <a:rPr lang="zh-CN" altLang="en-US" sz="2000" dirty="0">
                <a:sym typeface="+mn-ea"/>
              </a:rPr>
              <a:t>）自动驾驶汽车的个性化陈述选择实验</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共有</a:t>
            </a:r>
            <a:r>
              <a:rPr lang="en-US" altLang="zh-CN" sz="2000" dirty="0">
                <a:sym typeface="+mn-ea"/>
              </a:rPr>
              <a:t>303</a:t>
            </a:r>
            <a:r>
              <a:rPr lang="zh-CN" altLang="en-US" sz="2000" dirty="0">
                <a:sym typeface="+mn-ea"/>
              </a:rPr>
              <a:t>名受访者参与。</a:t>
            </a:r>
            <a:endParaRPr lang="zh-CN" altLang="en-US" sz="2000" dirty="0">
              <a:sym typeface="+mn-ea"/>
            </a:endParaRPr>
          </a:p>
        </p:txBody>
      </p:sp>
      <p:grpSp>
        <p:nvGrpSpPr>
          <p:cNvPr id="10" name="组合 9"/>
          <p:cNvGrpSpPr/>
          <p:nvPr/>
        </p:nvGrpSpPr>
        <p:grpSpPr>
          <a:xfrm>
            <a:off x="0" y="815340"/>
            <a:ext cx="1604010" cy="5336540"/>
            <a:chOff x="0" y="1284"/>
            <a:chExt cx="2526" cy="8404"/>
          </a:xfrm>
        </p:grpSpPr>
        <p:grpSp>
          <p:nvGrpSpPr>
            <p:cNvPr id="15" name="组合 14"/>
            <p:cNvGrpSpPr/>
            <p:nvPr/>
          </p:nvGrpSpPr>
          <p:grpSpPr>
            <a:xfrm>
              <a:off x="0" y="1516"/>
              <a:ext cx="2526" cy="4488"/>
              <a:chOff x="0" y="962169"/>
              <a:chExt cx="1603948" cy="2848602"/>
            </a:xfrm>
          </p:grpSpPr>
          <p:sp>
            <p:nvSpPr>
              <p:cNvPr id="3" name="矩形 2"/>
              <p:cNvSpPr/>
              <p:nvPr/>
            </p:nvSpPr>
            <p:spPr>
              <a:xfrm>
                <a:off x="0" y="3224969"/>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7" name="文本框 6"/>
            <p:cNvSpPr txBox="1"/>
            <p:nvPr/>
          </p:nvSpPr>
          <p:spPr>
            <a:xfrm>
              <a:off x="321" y="5172"/>
              <a:ext cx="1888" cy="628"/>
            </a:xfrm>
            <a:prstGeom prst="rect">
              <a:avLst/>
            </a:prstGeom>
            <a:noFill/>
          </p:spPr>
          <p:txBody>
            <a:bodyPr wrap="none" rtlCol="0">
              <a:spAutoFit/>
            </a:bodyPr>
            <a:lstStyle/>
            <a:p>
              <a:pPr algn="ctr"/>
              <a:r>
                <a:rPr lang="zh-CN" altLang="en-US" sz="2000" b="1" dirty="0">
                  <a:solidFill>
                    <a:schemeClr val="bg1"/>
                  </a:solidFill>
                  <a:sym typeface="+mn-ea"/>
                </a:rPr>
                <a:t>实验</a:t>
              </a:r>
              <a:r>
                <a:rPr lang="zh-CN" altLang="en-US" sz="2000" b="1" dirty="0">
                  <a:solidFill>
                    <a:schemeClr val="bg1"/>
                  </a:solidFill>
                  <a:sym typeface="+mn-ea"/>
                </a:rPr>
                <a:t>设计</a:t>
              </a:r>
              <a:endParaRPr lang="zh-CN" altLang="en-US" sz="2000" b="1" dirty="0">
                <a:solidFill>
                  <a:schemeClr val="bg1"/>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4" name="文本框 3"/>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6" name="文本框 5"/>
            <p:cNvSpPr txBox="1"/>
            <p:nvPr/>
          </p:nvSpPr>
          <p:spPr>
            <a:xfrm>
              <a:off x="320"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数据分析</a:t>
              </a:r>
              <a:endParaRPr lang="zh-CN" altLang="en-US" sz="2000" dirty="0">
                <a:solidFill>
                  <a:schemeClr val="bg1">
                    <a:lumMod val="50000"/>
                  </a:schemeClr>
                </a:solidFill>
                <a:sym typeface="+mn-ea"/>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三、实验</a:t>
            </a:r>
            <a:r>
              <a:rPr lang="zh-CN" altLang="en-US" sz="2400" b="1" dirty="0">
                <a:solidFill>
                  <a:schemeClr val="accent1"/>
                </a:solidFill>
                <a:sym typeface="+mn-ea"/>
              </a:rPr>
              <a:t>设计</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219200"/>
            <a:ext cx="10386060" cy="5251450"/>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sz="2000" b="1" dirty="0">
                <a:sym typeface="+mn-ea"/>
              </a:rPr>
              <a:t>1</a:t>
            </a:r>
            <a:r>
              <a:rPr lang="zh-CN" altLang="en-US" sz="2000" b="1" dirty="0">
                <a:sym typeface="+mn-ea"/>
              </a:rPr>
              <a:t>、出行者的日常通勤行为</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olidFill>
                  <a:srgbClr val="7030A0"/>
                </a:solidFill>
                <a:sym typeface="+mn-ea"/>
              </a:rPr>
              <a:t>问卷</a:t>
            </a:r>
            <a:r>
              <a:rPr lang="en-US" altLang="zh-CN" sz="2000" dirty="0">
                <a:solidFill>
                  <a:srgbClr val="7030A0"/>
                </a:solidFill>
                <a:sym typeface="+mn-ea"/>
              </a:rPr>
              <a:t>1——</a:t>
            </a:r>
            <a:r>
              <a:rPr lang="zh-CN" altLang="en-US" sz="2000" dirty="0">
                <a:solidFill>
                  <a:srgbClr val="7030A0"/>
                </a:solidFill>
                <a:sym typeface="+mn-ea"/>
              </a:rPr>
              <a:t>自动驾驶汽车的出行体验之前</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1</a:t>
            </a:r>
            <a:r>
              <a:rPr lang="zh-CN" altLang="en-US" sz="2000" dirty="0">
                <a:sym typeface="+mn-ea"/>
              </a:rPr>
              <a:t>）通常的通勤方式</a:t>
            </a:r>
            <a:r>
              <a:rPr lang="en-US" altLang="zh-CN" sz="2000" dirty="0">
                <a:sym typeface="+mn-ea"/>
              </a:rPr>
              <a:t> (</a:t>
            </a:r>
            <a:r>
              <a:rPr lang="zh-CN" altLang="en-US" sz="2000" dirty="0">
                <a:sym typeface="+mn-ea"/>
              </a:rPr>
              <a:t>私家车、公共交通、自行车、步行等</a:t>
            </a:r>
            <a:r>
              <a:rPr lang="en-US" altLang="zh-CN" sz="2000" dirty="0">
                <a:sym typeface="+mn-ea"/>
              </a:rPr>
              <a:t>)</a:t>
            </a:r>
            <a:endParaRPr lang="en-US" altLang="zh-CN"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2</a:t>
            </a:r>
            <a:r>
              <a:rPr lang="zh-CN" altLang="en-US" sz="2000" dirty="0">
                <a:sym typeface="+mn-ea"/>
              </a:rPr>
              <a:t>）</a:t>
            </a:r>
            <a:r>
              <a:rPr lang="zh-CN" altLang="en-US" sz="2000" dirty="0">
                <a:sym typeface="+mn-ea"/>
              </a:rPr>
              <a:t>出发时间</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3</a:t>
            </a:r>
            <a:r>
              <a:rPr lang="zh-CN" altLang="en-US" sz="2000" dirty="0">
                <a:sym typeface="+mn-ea"/>
              </a:rPr>
              <a:t>）</a:t>
            </a:r>
            <a:r>
              <a:rPr lang="zh-CN" altLang="en-US" sz="2000" dirty="0">
                <a:sym typeface="+mn-ea"/>
              </a:rPr>
              <a:t>通勤时间和成本</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4</a:t>
            </a:r>
            <a:r>
              <a:rPr lang="zh-CN" altLang="en-US" sz="2000" dirty="0">
                <a:sym typeface="+mn-ea"/>
              </a:rPr>
              <a:t>）</a:t>
            </a:r>
            <a:r>
              <a:rPr lang="zh-CN" altLang="en-US" sz="2000" dirty="0">
                <a:sym typeface="+mn-ea"/>
              </a:rPr>
              <a:t>驾驶或乘坐公共交通的舒适度</a:t>
            </a:r>
            <a:r>
              <a:rPr lang="en-US" altLang="zh-CN" sz="2000" dirty="0">
                <a:sym typeface="+mn-ea"/>
              </a:rPr>
              <a:t> (5</a:t>
            </a:r>
            <a:r>
              <a:rPr lang="zh-CN" altLang="en-US" sz="2000" dirty="0">
                <a:sym typeface="+mn-ea"/>
              </a:rPr>
              <a:t>点量表</a:t>
            </a:r>
            <a:r>
              <a:rPr lang="en-US" altLang="zh-CN" sz="2000" dirty="0">
                <a:sym typeface="+mn-ea"/>
              </a:rPr>
              <a:t>)</a:t>
            </a:r>
            <a:endParaRPr lang="en-US" altLang="zh-CN"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5</a:t>
            </a:r>
            <a:r>
              <a:rPr lang="zh-CN" altLang="en-US" sz="2000" dirty="0">
                <a:sym typeface="+mn-ea"/>
              </a:rPr>
              <a:t>）</a:t>
            </a:r>
            <a:r>
              <a:rPr lang="zh-CN" altLang="en-US" sz="2000" dirty="0">
                <a:sym typeface="+mn-ea"/>
              </a:rPr>
              <a:t>共享出行经验</a:t>
            </a:r>
            <a:r>
              <a:rPr lang="en-US" altLang="zh-CN" sz="2000" dirty="0">
                <a:sym typeface="+mn-ea"/>
              </a:rPr>
              <a:t> (</a:t>
            </a:r>
            <a:r>
              <a:rPr lang="zh-CN" altLang="en-US" sz="2000" dirty="0">
                <a:sym typeface="+mn-ea"/>
              </a:rPr>
              <a:t>从未、有时、经常</a:t>
            </a:r>
            <a:r>
              <a:rPr lang="en-US" altLang="zh-CN" sz="2000" dirty="0">
                <a:sym typeface="+mn-ea"/>
              </a:rPr>
              <a:t>)</a:t>
            </a:r>
            <a:endParaRPr lang="en-US" altLang="zh-CN"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6</a:t>
            </a:r>
            <a:r>
              <a:rPr lang="zh-CN" altLang="en-US" sz="2000" dirty="0">
                <a:sym typeface="+mn-ea"/>
              </a:rPr>
              <a:t>）</a:t>
            </a:r>
            <a:r>
              <a:rPr lang="zh-CN" altLang="en-US" sz="2000" dirty="0">
                <a:sym typeface="+mn-ea"/>
              </a:rPr>
              <a:t>打车软件使用频率</a:t>
            </a:r>
            <a:r>
              <a:rPr lang="en-US" altLang="zh-CN" sz="2000" dirty="0">
                <a:sym typeface="+mn-ea"/>
              </a:rPr>
              <a:t> (</a:t>
            </a:r>
            <a:r>
              <a:rPr lang="zh-CN" altLang="en-US" sz="2000" dirty="0">
                <a:sym typeface="+mn-ea"/>
              </a:rPr>
              <a:t>从未、有时、经常</a:t>
            </a:r>
            <a:r>
              <a:rPr lang="en-US" altLang="zh-CN" sz="2000" dirty="0">
                <a:sym typeface="+mn-ea"/>
              </a:rPr>
              <a:t>)</a:t>
            </a:r>
            <a:endParaRPr lang="en-US" altLang="zh-CN"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7</a:t>
            </a:r>
            <a:r>
              <a:rPr lang="zh-CN" altLang="en-US" sz="2000" dirty="0">
                <a:sym typeface="+mn-ea"/>
              </a:rPr>
              <a:t>）</a:t>
            </a:r>
            <a:r>
              <a:rPr lang="zh-CN" altLang="en-US" sz="2000" dirty="0">
                <a:sym typeface="+mn-ea"/>
              </a:rPr>
              <a:t>私家车通勤者的停车信息</a:t>
            </a:r>
            <a:r>
              <a:rPr lang="en-US" altLang="zh-CN" sz="2000" dirty="0">
                <a:sym typeface="+mn-ea"/>
              </a:rPr>
              <a:t> (</a:t>
            </a:r>
            <a:r>
              <a:rPr lang="zh-CN" altLang="en-US" sz="2000" dirty="0">
                <a:sym typeface="+mn-ea"/>
              </a:rPr>
              <a:t>停车巡航时间、每日停车费用、停车后步行距离</a:t>
            </a:r>
            <a:r>
              <a:rPr lang="en-US" altLang="zh-CN" sz="2000" dirty="0">
                <a:sym typeface="+mn-ea"/>
              </a:rPr>
              <a:t>)</a:t>
            </a:r>
            <a:endParaRPr lang="en-US" altLang="zh-CN"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8</a:t>
            </a:r>
            <a:r>
              <a:rPr lang="zh-CN" altLang="en-US" sz="2000" dirty="0">
                <a:sym typeface="+mn-ea"/>
              </a:rPr>
              <a:t>）</a:t>
            </a:r>
            <a:r>
              <a:rPr lang="zh-CN" altLang="en-US" sz="2000" dirty="0">
                <a:sym typeface="+mn-ea"/>
              </a:rPr>
              <a:t>个人社会经济信息</a:t>
            </a:r>
            <a:r>
              <a:rPr lang="en-US" altLang="zh-CN" sz="2000" dirty="0">
                <a:sym typeface="+mn-ea"/>
              </a:rPr>
              <a:t> (</a:t>
            </a:r>
            <a:r>
              <a:rPr lang="zh-CN" altLang="en-US" sz="2000" dirty="0">
                <a:sym typeface="+mn-ea"/>
              </a:rPr>
              <a:t>性别、年龄、职业、教育程度、个人月收入、家庭拥有汽车数量、是否</a:t>
            </a:r>
            <a:r>
              <a:rPr lang="zh-CN" altLang="en-US" sz="2000" dirty="0">
                <a:sym typeface="+mn-ea"/>
              </a:rPr>
              <a:t>经常开车</a:t>
            </a:r>
            <a:r>
              <a:rPr lang="en-US" altLang="zh-CN" sz="2000" dirty="0">
                <a:sym typeface="+mn-ea"/>
              </a:rPr>
              <a:t>)</a:t>
            </a:r>
            <a:endParaRPr lang="en-US" altLang="zh-CN" sz="2000" dirty="0">
              <a:sym typeface="+mn-ea"/>
            </a:endParaRPr>
          </a:p>
        </p:txBody>
      </p:sp>
      <p:grpSp>
        <p:nvGrpSpPr>
          <p:cNvPr id="10" name="组合 9"/>
          <p:cNvGrpSpPr/>
          <p:nvPr/>
        </p:nvGrpSpPr>
        <p:grpSpPr>
          <a:xfrm>
            <a:off x="0" y="815340"/>
            <a:ext cx="1604010" cy="5336540"/>
            <a:chOff x="0" y="1284"/>
            <a:chExt cx="2526" cy="8404"/>
          </a:xfrm>
        </p:grpSpPr>
        <p:grpSp>
          <p:nvGrpSpPr>
            <p:cNvPr id="15" name="组合 14"/>
            <p:cNvGrpSpPr/>
            <p:nvPr/>
          </p:nvGrpSpPr>
          <p:grpSpPr>
            <a:xfrm>
              <a:off x="0" y="1516"/>
              <a:ext cx="2526" cy="4488"/>
              <a:chOff x="0" y="962169"/>
              <a:chExt cx="1603948" cy="2848602"/>
            </a:xfrm>
          </p:grpSpPr>
          <p:sp>
            <p:nvSpPr>
              <p:cNvPr id="3" name="矩形 2"/>
              <p:cNvSpPr/>
              <p:nvPr/>
            </p:nvSpPr>
            <p:spPr>
              <a:xfrm>
                <a:off x="0" y="3224969"/>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7" name="文本框 6"/>
            <p:cNvSpPr txBox="1"/>
            <p:nvPr/>
          </p:nvSpPr>
          <p:spPr>
            <a:xfrm>
              <a:off x="321" y="5172"/>
              <a:ext cx="1888" cy="628"/>
            </a:xfrm>
            <a:prstGeom prst="rect">
              <a:avLst/>
            </a:prstGeom>
            <a:noFill/>
          </p:spPr>
          <p:txBody>
            <a:bodyPr wrap="none" rtlCol="0">
              <a:spAutoFit/>
            </a:bodyPr>
            <a:lstStyle/>
            <a:p>
              <a:pPr algn="ctr"/>
              <a:r>
                <a:rPr lang="zh-CN" altLang="en-US" sz="2000" b="1" dirty="0">
                  <a:solidFill>
                    <a:schemeClr val="bg1"/>
                  </a:solidFill>
                  <a:sym typeface="+mn-ea"/>
                </a:rPr>
                <a:t>实验</a:t>
              </a:r>
              <a:r>
                <a:rPr lang="zh-CN" altLang="en-US" sz="2000" b="1" dirty="0">
                  <a:solidFill>
                    <a:schemeClr val="bg1"/>
                  </a:solidFill>
                  <a:sym typeface="+mn-ea"/>
                </a:rPr>
                <a:t>设计</a:t>
              </a:r>
              <a:endParaRPr lang="zh-CN" altLang="en-US" sz="2000" b="1" dirty="0">
                <a:solidFill>
                  <a:schemeClr val="bg1"/>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4" name="文本框 3"/>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6" name="文本框 5"/>
            <p:cNvSpPr txBox="1"/>
            <p:nvPr/>
          </p:nvSpPr>
          <p:spPr>
            <a:xfrm>
              <a:off x="320"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数据分析</a:t>
              </a:r>
              <a:endParaRPr lang="zh-CN" altLang="en-US" sz="2000" dirty="0">
                <a:solidFill>
                  <a:schemeClr val="bg1">
                    <a:lumMod val="50000"/>
                  </a:schemeClr>
                </a:solidFill>
                <a:sym typeface="+mn-ea"/>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三、实验</a:t>
            </a:r>
            <a:r>
              <a:rPr lang="zh-CN" altLang="en-US" sz="2400" b="1" dirty="0">
                <a:solidFill>
                  <a:schemeClr val="accent1"/>
                </a:solidFill>
                <a:sym typeface="+mn-ea"/>
              </a:rPr>
              <a:t>设计</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219200"/>
            <a:ext cx="10386060" cy="5248910"/>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sz="2000" b="1" dirty="0">
                <a:sym typeface="+mn-ea"/>
              </a:rPr>
              <a:t>2</a:t>
            </a:r>
            <a:r>
              <a:rPr lang="zh-CN" altLang="en-US" sz="2000" b="1" dirty="0">
                <a:sym typeface="+mn-ea"/>
              </a:rPr>
              <a:t>、对自动驾驶汽车出行的认知和态度</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olidFill>
                  <a:srgbClr val="7030A0"/>
                </a:solidFill>
                <a:sym typeface="+mn-ea"/>
              </a:rPr>
              <a:t>问卷</a:t>
            </a:r>
            <a:r>
              <a:rPr lang="en-US" altLang="zh-CN" sz="2000" dirty="0">
                <a:solidFill>
                  <a:srgbClr val="7030A0"/>
                </a:solidFill>
                <a:sym typeface="+mn-ea"/>
              </a:rPr>
              <a:t>2——</a:t>
            </a:r>
            <a:r>
              <a:rPr lang="zh-CN" altLang="en-US" sz="2000" dirty="0">
                <a:solidFill>
                  <a:srgbClr val="7030A0"/>
                </a:solidFill>
                <a:sym typeface="+mn-ea"/>
              </a:rPr>
              <a:t>自动驾驶汽车的出行体验之前</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1</a:t>
            </a:r>
            <a:r>
              <a:rPr lang="zh-CN" altLang="en-US" sz="2000" dirty="0">
                <a:sym typeface="+mn-ea"/>
              </a:rPr>
              <a:t>）对自动驾驶汽车的初始感知</a:t>
            </a:r>
            <a:r>
              <a:rPr lang="en-US" altLang="zh-CN" sz="2000" dirty="0">
                <a:sym typeface="+mn-ea"/>
              </a:rPr>
              <a:t> (6</a:t>
            </a:r>
            <a:r>
              <a:rPr lang="zh-CN" altLang="en-US" sz="2000" dirty="0">
                <a:sym typeface="+mn-ea"/>
              </a:rPr>
              <a:t>个选项</a:t>
            </a:r>
            <a:r>
              <a:rPr lang="en-US" altLang="zh-CN" sz="2000" dirty="0">
                <a:sym typeface="+mn-ea"/>
              </a:rPr>
              <a:t>)</a:t>
            </a:r>
            <a:endParaRPr lang="en-US" altLang="zh-CN"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2</a:t>
            </a:r>
            <a:r>
              <a:rPr lang="zh-CN" altLang="en-US" sz="2000" dirty="0">
                <a:sym typeface="+mn-ea"/>
              </a:rPr>
              <a:t>）出行</a:t>
            </a:r>
            <a:r>
              <a:rPr lang="zh-CN" altLang="en-US" sz="2000" dirty="0">
                <a:sym typeface="+mn-ea"/>
              </a:rPr>
              <a:t>体验</a:t>
            </a:r>
            <a:r>
              <a:rPr lang="zh-CN" altLang="en-US" sz="2000" dirty="0">
                <a:sym typeface="+mn-ea"/>
              </a:rPr>
              <a:t>前对自动驾驶汽车的感知评价</a:t>
            </a:r>
            <a:r>
              <a:rPr lang="en-US" altLang="zh-CN" sz="2000" dirty="0">
                <a:sym typeface="+mn-ea"/>
              </a:rPr>
              <a:t> (4</a:t>
            </a:r>
            <a:r>
              <a:rPr lang="zh-CN" altLang="en-US" sz="2000" dirty="0">
                <a:sym typeface="+mn-ea"/>
              </a:rPr>
              <a:t>个维度，</a:t>
            </a:r>
            <a:r>
              <a:rPr lang="en-US" altLang="zh-CN" sz="2000" dirty="0">
                <a:sym typeface="+mn-ea"/>
              </a:rPr>
              <a:t>7</a:t>
            </a:r>
            <a:r>
              <a:rPr lang="zh-CN" altLang="en-US" sz="2000" dirty="0">
                <a:sym typeface="+mn-ea"/>
              </a:rPr>
              <a:t>点量表</a:t>
            </a:r>
            <a:r>
              <a:rPr lang="en-US" altLang="zh-CN" sz="2000" dirty="0">
                <a:sym typeface="+mn-ea"/>
              </a:rPr>
              <a:t>)</a:t>
            </a:r>
            <a:endParaRPr lang="en-US" altLang="zh-CN"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dirty="0">
                <a:sym typeface="+mn-ea"/>
              </a:rPr>
              <a:t>1</a:t>
            </a:r>
            <a:r>
              <a:rPr lang="zh-CN" altLang="en-US" sz="2000" dirty="0">
                <a:sym typeface="+mn-ea"/>
              </a:rPr>
              <a:t>）驾驶过程</a:t>
            </a:r>
            <a:r>
              <a:rPr lang="en-US" altLang="zh-CN" sz="2000" dirty="0">
                <a:sym typeface="+mn-ea"/>
              </a:rPr>
              <a:t> (</a:t>
            </a:r>
            <a:r>
              <a:rPr lang="zh-CN" altLang="en-US" sz="2000" dirty="0">
                <a:sym typeface="+mn-ea"/>
              </a:rPr>
              <a:t>操作的流畅性、处理交通状况的灵活性</a:t>
            </a:r>
            <a:r>
              <a:rPr lang="en-US" altLang="zh-CN" sz="2000" dirty="0">
                <a:sym typeface="+mn-ea"/>
              </a:rPr>
              <a:t>)</a:t>
            </a:r>
            <a:endParaRPr lang="en-US" altLang="zh-CN"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dirty="0">
                <a:sym typeface="+mn-ea"/>
              </a:rPr>
              <a:t>2</a:t>
            </a:r>
            <a:r>
              <a:rPr lang="zh-CN" altLang="en-US" sz="2000" dirty="0">
                <a:sym typeface="+mn-ea"/>
              </a:rPr>
              <a:t>）日常使用感受</a:t>
            </a:r>
            <a:r>
              <a:rPr lang="en-US" altLang="zh-CN" sz="2000" dirty="0">
                <a:sym typeface="+mn-ea"/>
              </a:rPr>
              <a:t> (</a:t>
            </a:r>
            <a:r>
              <a:rPr lang="zh-CN" altLang="en-US" sz="2000" dirty="0">
                <a:sym typeface="+mn-ea"/>
              </a:rPr>
              <a:t>感知的便利性、出</a:t>
            </a:r>
            <a:r>
              <a:rPr lang="zh-CN" altLang="en-US" sz="2000" dirty="0">
                <a:sym typeface="+mn-ea"/>
              </a:rPr>
              <a:t>行时间的变化</a:t>
            </a:r>
            <a:r>
              <a:rPr lang="en-US" altLang="zh-CN" sz="2000" dirty="0">
                <a:sym typeface="+mn-ea"/>
              </a:rPr>
              <a:t>)</a:t>
            </a:r>
            <a:endParaRPr lang="en-US" altLang="zh-CN"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dirty="0">
                <a:sym typeface="+mn-ea"/>
              </a:rPr>
              <a:t>3</a:t>
            </a:r>
            <a:r>
              <a:rPr lang="zh-CN" altLang="en-US" sz="2000" dirty="0">
                <a:sym typeface="+mn-ea"/>
              </a:rPr>
              <a:t>）安全性</a:t>
            </a:r>
            <a:r>
              <a:rPr lang="en-US" altLang="zh-CN" sz="2000" dirty="0">
                <a:sym typeface="+mn-ea"/>
              </a:rPr>
              <a:t> (</a:t>
            </a:r>
            <a:r>
              <a:rPr lang="zh-CN" altLang="en-US" sz="2000" dirty="0">
                <a:sym typeface="+mn-ea"/>
              </a:rPr>
              <a:t>隐私保护、事故责任分配</a:t>
            </a:r>
            <a:r>
              <a:rPr lang="en-US" altLang="zh-CN" sz="2000" dirty="0">
                <a:sym typeface="+mn-ea"/>
              </a:rPr>
              <a:t>)</a:t>
            </a:r>
            <a:endParaRPr lang="en-US" altLang="zh-CN"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dirty="0">
                <a:sym typeface="+mn-ea"/>
              </a:rPr>
              <a:t>4</a:t>
            </a:r>
            <a:r>
              <a:rPr lang="zh-CN" altLang="en-US" sz="2000" dirty="0">
                <a:sym typeface="+mn-ea"/>
              </a:rPr>
              <a:t>）对道路交通和周围环境的影响</a:t>
            </a:r>
            <a:endParaRPr lang="en-US" altLang="zh-CN" sz="2000" dirty="0">
              <a:sym typeface="+mn-ea"/>
            </a:endParaRPr>
          </a:p>
        </p:txBody>
      </p:sp>
      <p:grpSp>
        <p:nvGrpSpPr>
          <p:cNvPr id="10" name="组合 9"/>
          <p:cNvGrpSpPr/>
          <p:nvPr/>
        </p:nvGrpSpPr>
        <p:grpSpPr>
          <a:xfrm>
            <a:off x="0" y="815340"/>
            <a:ext cx="1604010" cy="5336540"/>
            <a:chOff x="0" y="1284"/>
            <a:chExt cx="2526" cy="8404"/>
          </a:xfrm>
        </p:grpSpPr>
        <p:grpSp>
          <p:nvGrpSpPr>
            <p:cNvPr id="15" name="组合 14"/>
            <p:cNvGrpSpPr/>
            <p:nvPr/>
          </p:nvGrpSpPr>
          <p:grpSpPr>
            <a:xfrm>
              <a:off x="0" y="1516"/>
              <a:ext cx="2526" cy="4488"/>
              <a:chOff x="0" y="962169"/>
              <a:chExt cx="1603948" cy="2848602"/>
            </a:xfrm>
          </p:grpSpPr>
          <p:sp>
            <p:nvSpPr>
              <p:cNvPr id="3" name="矩形 2"/>
              <p:cNvSpPr/>
              <p:nvPr/>
            </p:nvSpPr>
            <p:spPr>
              <a:xfrm>
                <a:off x="0" y="3224969"/>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7" name="文本框 6"/>
            <p:cNvSpPr txBox="1"/>
            <p:nvPr/>
          </p:nvSpPr>
          <p:spPr>
            <a:xfrm>
              <a:off x="321" y="5172"/>
              <a:ext cx="1888" cy="628"/>
            </a:xfrm>
            <a:prstGeom prst="rect">
              <a:avLst/>
            </a:prstGeom>
            <a:noFill/>
          </p:spPr>
          <p:txBody>
            <a:bodyPr wrap="none" rtlCol="0">
              <a:spAutoFit/>
            </a:bodyPr>
            <a:lstStyle/>
            <a:p>
              <a:pPr algn="ctr"/>
              <a:r>
                <a:rPr lang="zh-CN" altLang="en-US" sz="2000" b="1" dirty="0">
                  <a:solidFill>
                    <a:schemeClr val="bg1"/>
                  </a:solidFill>
                  <a:sym typeface="+mn-ea"/>
                </a:rPr>
                <a:t>实验</a:t>
              </a:r>
              <a:r>
                <a:rPr lang="zh-CN" altLang="en-US" sz="2000" b="1" dirty="0">
                  <a:solidFill>
                    <a:schemeClr val="bg1"/>
                  </a:solidFill>
                  <a:sym typeface="+mn-ea"/>
                </a:rPr>
                <a:t>设计</a:t>
              </a:r>
              <a:endParaRPr lang="zh-CN" altLang="en-US" sz="2000" b="1" dirty="0">
                <a:solidFill>
                  <a:schemeClr val="bg1"/>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4" name="文本框 3"/>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6" name="文本框 5"/>
            <p:cNvSpPr txBox="1"/>
            <p:nvPr/>
          </p:nvSpPr>
          <p:spPr>
            <a:xfrm>
              <a:off x="320"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数据分析</a:t>
              </a:r>
              <a:endParaRPr lang="zh-CN" altLang="en-US" sz="2000" dirty="0">
                <a:solidFill>
                  <a:schemeClr val="bg1">
                    <a:lumMod val="50000"/>
                  </a:schemeClr>
                </a:solidFill>
                <a:sym typeface="+mn-ea"/>
              </a:endParaRPr>
            </a:p>
          </p:txBody>
        </p:sp>
      </p:grpSp>
      <p:pic>
        <p:nvPicPr>
          <p:cNvPr id="2" name="图片 1"/>
          <p:cNvPicPr>
            <a:picLocks noChangeAspect="1"/>
          </p:cNvPicPr>
          <p:nvPr/>
        </p:nvPicPr>
        <p:blipFill>
          <a:blip r:embed="rId3"/>
          <a:srcRect r="3269"/>
          <a:stretch>
            <a:fillRect/>
          </a:stretch>
        </p:blipFill>
        <p:spPr>
          <a:xfrm>
            <a:off x="2867660" y="2701290"/>
            <a:ext cx="4465320" cy="13989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三、实验</a:t>
            </a:r>
            <a:r>
              <a:rPr lang="zh-CN" altLang="en-US" sz="2400" b="1" dirty="0">
                <a:solidFill>
                  <a:schemeClr val="accent1"/>
                </a:solidFill>
                <a:sym typeface="+mn-ea"/>
              </a:rPr>
              <a:t>设计</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219200"/>
            <a:ext cx="10511790" cy="5377815"/>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sz="2000" b="1" dirty="0">
                <a:sym typeface="+mn-ea"/>
              </a:rPr>
              <a:t>3</a:t>
            </a:r>
            <a:r>
              <a:rPr lang="zh-CN" altLang="en-US" sz="2000" b="1" dirty="0">
                <a:sym typeface="+mn-ea"/>
              </a:rPr>
              <a:t>、对自动驾驶汽车出行的认知和态度</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olidFill>
                  <a:srgbClr val="7030A0"/>
                </a:solidFill>
                <a:sym typeface="+mn-ea"/>
              </a:rPr>
              <a:t>问卷</a:t>
            </a:r>
            <a:r>
              <a:rPr lang="en-US" altLang="zh-CN" sz="2000" dirty="0">
                <a:solidFill>
                  <a:srgbClr val="7030A0"/>
                </a:solidFill>
                <a:sym typeface="+mn-ea"/>
              </a:rPr>
              <a:t>3——</a:t>
            </a:r>
            <a:r>
              <a:rPr lang="zh-CN" altLang="en-US" sz="2000" dirty="0">
                <a:solidFill>
                  <a:srgbClr val="7030A0"/>
                </a:solidFill>
                <a:sym typeface="+mn-ea"/>
              </a:rPr>
              <a:t>自动驾驶汽车的出行体验之后</a:t>
            </a:r>
            <a:endParaRPr lang="zh-CN" altLang="en-US" sz="2000" dirty="0">
              <a:solidFill>
                <a:srgbClr val="7030A0"/>
              </a:solidFill>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1</a:t>
            </a:r>
            <a:r>
              <a:rPr lang="zh-CN" altLang="en-US" sz="2000" dirty="0">
                <a:sym typeface="+mn-ea"/>
              </a:rPr>
              <a:t>）出行</a:t>
            </a:r>
            <a:r>
              <a:rPr lang="zh-CN" altLang="en-US" sz="2000" dirty="0">
                <a:sym typeface="+mn-ea"/>
              </a:rPr>
              <a:t>体验</a:t>
            </a:r>
            <a:r>
              <a:rPr lang="zh-CN" altLang="en-US" sz="2000" dirty="0">
                <a:sym typeface="+mn-ea"/>
              </a:rPr>
              <a:t>后对自动驾驶汽车的感知评价</a:t>
            </a:r>
            <a:r>
              <a:rPr lang="en-US" altLang="zh-CN" sz="2000" dirty="0">
                <a:sym typeface="+mn-ea"/>
              </a:rPr>
              <a:t> (4</a:t>
            </a:r>
            <a:r>
              <a:rPr lang="zh-CN" altLang="en-US" sz="2000" dirty="0">
                <a:sym typeface="+mn-ea"/>
              </a:rPr>
              <a:t>个维度，</a:t>
            </a:r>
            <a:r>
              <a:rPr lang="en-US" altLang="zh-CN" sz="2000" dirty="0">
                <a:sym typeface="+mn-ea"/>
              </a:rPr>
              <a:t>7</a:t>
            </a:r>
            <a:r>
              <a:rPr lang="zh-CN" altLang="en-US" sz="2000" dirty="0">
                <a:sym typeface="+mn-ea"/>
              </a:rPr>
              <a:t>点量表</a:t>
            </a:r>
            <a:r>
              <a:rPr lang="en-US" altLang="zh-CN" sz="2000" dirty="0">
                <a:sym typeface="+mn-ea"/>
              </a:rPr>
              <a:t>)</a:t>
            </a:r>
            <a:endParaRPr lang="en-US" altLang="zh-CN"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sz="2000" dirty="0">
                <a:sym typeface="+mn-ea"/>
              </a:rPr>
              <a:t>a.</a:t>
            </a:r>
            <a:r>
              <a:rPr lang="zh-CN" altLang="en-US" sz="2000" dirty="0">
                <a:sym typeface="+mn-ea"/>
              </a:rPr>
              <a:t>驾驶过程</a:t>
            </a:r>
            <a:r>
              <a:rPr lang="en-US" altLang="zh-CN" sz="2000" dirty="0">
                <a:sym typeface="+mn-ea"/>
              </a:rPr>
              <a:t> (</a:t>
            </a:r>
            <a:r>
              <a:rPr lang="zh-CN" altLang="en-US" sz="2000" dirty="0">
                <a:sym typeface="+mn-ea"/>
              </a:rPr>
              <a:t>操作的流畅性、处理交通状况的灵活性</a:t>
            </a:r>
            <a:r>
              <a:rPr lang="en-US" altLang="zh-CN" sz="2000" dirty="0">
                <a:sym typeface="+mn-ea"/>
              </a:rPr>
              <a:t>)</a:t>
            </a:r>
            <a:endParaRPr lang="en-US" altLang="zh-CN"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dirty="0">
                <a:sym typeface="+mn-ea"/>
              </a:rPr>
              <a:t>b.</a:t>
            </a:r>
            <a:r>
              <a:rPr lang="zh-CN" altLang="en-US" sz="2000" dirty="0">
                <a:sym typeface="+mn-ea"/>
              </a:rPr>
              <a:t>日常使用感受</a:t>
            </a:r>
            <a:r>
              <a:rPr lang="en-US" altLang="zh-CN" sz="2000" dirty="0">
                <a:sym typeface="+mn-ea"/>
              </a:rPr>
              <a:t> (</a:t>
            </a:r>
            <a:r>
              <a:rPr lang="zh-CN" altLang="en-US" sz="2000" dirty="0">
                <a:sym typeface="+mn-ea"/>
              </a:rPr>
              <a:t>感知的便利性、出</a:t>
            </a:r>
            <a:r>
              <a:rPr lang="zh-CN" altLang="en-US" sz="2000" dirty="0">
                <a:sym typeface="+mn-ea"/>
              </a:rPr>
              <a:t>行时间的变化</a:t>
            </a:r>
            <a:r>
              <a:rPr lang="en-US" altLang="zh-CN" sz="2000" dirty="0">
                <a:sym typeface="+mn-ea"/>
              </a:rPr>
              <a:t>)</a:t>
            </a:r>
            <a:endParaRPr lang="en-US" altLang="zh-CN"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dirty="0">
                <a:sym typeface="+mn-ea"/>
              </a:rPr>
              <a:t>c.</a:t>
            </a:r>
            <a:r>
              <a:rPr lang="zh-CN" altLang="en-US" sz="2000" dirty="0">
                <a:sym typeface="+mn-ea"/>
              </a:rPr>
              <a:t>安全性</a:t>
            </a:r>
            <a:r>
              <a:rPr lang="en-US" altLang="zh-CN" sz="2000" dirty="0">
                <a:sym typeface="+mn-ea"/>
              </a:rPr>
              <a:t> (</a:t>
            </a:r>
            <a:r>
              <a:rPr lang="zh-CN" altLang="en-US" sz="2000" dirty="0">
                <a:sym typeface="+mn-ea"/>
              </a:rPr>
              <a:t>隐私保护、事故责任分配</a:t>
            </a:r>
            <a:r>
              <a:rPr lang="en-US" altLang="zh-CN" sz="2000" dirty="0">
                <a:sym typeface="+mn-ea"/>
              </a:rPr>
              <a:t>)</a:t>
            </a:r>
            <a:endParaRPr lang="en-US" altLang="zh-CN"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dirty="0">
                <a:sym typeface="+mn-ea"/>
              </a:rPr>
              <a:t>d.</a:t>
            </a:r>
            <a:r>
              <a:rPr lang="zh-CN" altLang="en-US" sz="2000" dirty="0">
                <a:sym typeface="+mn-ea"/>
              </a:rPr>
              <a:t>对道路交通和周围环境的影响</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2</a:t>
            </a:r>
            <a:r>
              <a:rPr lang="zh-CN" altLang="en-US" sz="2000" dirty="0">
                <a:sym typeface="+mn-ea"/>
              </a:rPr>
              <a:t>）出行</a:t>
            </a:r>
            <a:r>
              <a:rPr lang="zh-CN" altLang="en-US" sz="2000" dirty="0">
                <a:sym typeface="+mn-ea"/>
              </a:rPr>
              <a:t>体验</a:t>
            </a:r>
            <a:r>
              <a:rPr lang="zh-CN" altLang="en-US" sz="2000" dirty="0">
                <a:sym typeface="+mn-ea"/>
              </a:rPr>
              <a:t>后对自动驾驶汽车的总体评价</a:t>
            </a:r>
            <a:r>
              <a:rPr lang="en-US" altLang="zh-CN" sz="2000" dirty="0">
                <a:sym typeface="+mn-ea"/>
              </a:rPr>
              <a:t> (4</a:t>
            </a:r>
            <a:r>
              <a:rPr lang="zh-CN" altLang="en-US" sz="2000" dirty="0">
                <a:sym typeface="+mn-ea"/>
              </a:rPr>
              <a:t>个选项</a:t>
            </a:r>
            <a:r>
              <a:rPr lang="en-US" altLang="zh-CN" sz="2000" dirty="0">
                <a:sym typeface="+mn-ea"/>
              </a:rPr>
              <a:t>)</a:t>
            </a:r>
            <a:endParaRPr lang="en-US" altLang="zh-CN"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3</a:t>
            </a:r>
            <a:r>
              <a:rPr lang="zh-CN" altLang="en-US" sz="2000" dirty="0">
                <a:sym typeface="+mn-ea"/>
              </a:rPr>
              <a:t>）安全员对出行体验的影响</a:t>
            </a:r>
            <a:r>
              <a:rPr lang="en-US" altLang="zh-CN" sz="2000" dirty="0">
                <a:sym typeface="+mn-ea"/>
              </a:rPr>
              <a:t> (3</a:t>
            </a:r>
            <a:r>
              <a:rPr lang="zh-CN" altLang="en-US" sz="2000" dirty="0">
                <a:sym typeface="+mn-ea"/>
              </a:rPr>
              <a:t>个选项</a:t>
            </a:r>
            <a:r>
              <a:rPr lang="en-US" altLang="zh-CN" sz="2000" dirty="0">
                <a:sym typeface="+mn-ea"/>
              </a:rPr>
              <a:t>)</a:t>
            </a:r>
            <a:endParaRPr lang="en-US" altLang="zh-CN"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4</a:t>
            </a:r>
            <a:r>
              <a:rPr lang="zh-CN" altLang="en-US" sz="2000" dirty="0">
                <a:sym typeface="+mn-ea"/>
              </a:rPr>
              <a:t>）出行</a:t>
            </a:r>
            <a:r>
              <a:rPr lang="zh-CN" altLang="en-US" sz="2000" dirty="0">
                <a:sym typeface="+mn-ea"/>
              </a:rPr>
              <a:t>体验</a:t>
            </a:r>
            <a:r>
              <a:rPr lang="zh-CN" altLang="en-US" sz="2000" dirty="0">
                <a:sym typeface="+mn-ea"/>
              </a:rPr>
              <a:t>后</a:t>
            </a:r>
            <a:r>
              <a:rPr lang="en-US" altLang="zh-CN" sz="2000" dirty="0">
                <a:sym typeface="+mn-ea"/>
              </a:rPr>
              <a:t>a.</a:t>
            </a:r>
            <a:r>
              <a:rPr lang="zh-CN" altLang="en-US" sz="2000" dirty="0">
                <a:sym typeface="+mn-ea"/>
              </a:rPr>
              <a:t>对使用自动驾驶汽车的态度</a:t>
            </a:r>
            <a:r>
              <a:rPr lang="en-US" altLang="zh-CN" sz="2000" dirty="0">
                <a:sym typeface="+mn-ea"/>
              </a:rPr>
              <a:t>b.</a:t>
            </a:r>
            <a:r>
              <a:rPr lang="zh-CN" altLang="en-US" sz="2000" dirty="0">
                <a:sym typeface="+mn-ea"/>
              </a:rPr>
              <a:t>对共享出行的态度</a:t>
            </a:r>
            <a:r>
              <a:rPr lang="en-US" altLang="zh-CN" sz="2000" dirty="0">
                <a:sym typeface="+mn-ea"/>
              </a:rPr>
              <a:t>c.</a:t>
            </a:r>
            <a:r>
              <a:rPr lang="zh-CN" altLang="en-US" sz="2000" dirty="0">
                <a:sym typeface="+mn-ea"/>
              </a:rPr>
              <a:t>对出行环境的关注</a:t>
            </a:r>
            <a:r>
              <a:rPr lang="en-US" altLang="zh-CN" sz="2000" dirty="0">
                <a:sym typeface="+mn-ea"/>
              </a:rPr>
              <a:t> (8</a:t>
            </a:r>
            <a:r>
              <a:rPr lang="zh-CN" altLang="en-US" sz="2000" dirty="0">
                <a:sym typeface="+mn-ea"/>
              </a:rPr>
              <a:t>个条目，</a:t>
            </a:r>
            <a:r>
              <a:rPr lang="en-US" altLang="zh-CN" sz="2000" dirty="0">
                <a:sym typeface="+mn-ea"/>
              </a:rPr>
              <a:t>7</a:t>
            </a:r>
            <a:r>
              <a:rPr lang="zh-CN" altLang="en-US" sz="2000" dirty="0">
                <a:sym typeface="+mn-ea"/>
              </a:rPr>
              <a:t>点量表</a:t>
            </a:r>
            <a:r>
              <a:rPr lang="en-US" altLang="zh-CN" sz="2000" dirty="0">
                <a:sym typeface="+mn-ea"/>
              </a:rPr>
              <a:t>)</a:t>
            </a:r>
            <a:endParaRPr lang="en-US" altLang="zh-CN" sz="2000" dirty="0">
              <a:sym typeface="+mn-ea"/>
            </a:endParaRPr>
          </a:p>
        </p:txBody>
      </p:sp>
      <p:grpSp>
        <p:nvGrpSpPr>
          <p:cNvPr id="10" name="组合 9"/>
          <p:cNvGrpSpPr/>
          <p:nvPr/>
        </p:nvGrpSpPr>
        <p:grpSpPr>
          <a:xfrm>
            <a:off x="0" y="815340"/>
            <a:ext cx="1604010" cy="5336540"/>
            <a:chOff x="0" y="1284"/>
            <a:chExt cx="2526" cy="8404"/>
          </a:xfrm>
        </p:grpSpPr>
        <p:grpSp>
          <p:nvGrpSpPr>
            <p:cNvPr id="15" name="组合 14"/>
            <p:cNvGrpSpPr/>
            <p:nvPr/>
          </p:nvGrpSpPr>
          <p:grpSpPr>
            <a:xfrm>
              <a:off x="0" y="1516"/>
              <a:ext cx="2526" cy="4488"/>
              <a:chOff x="0" y="962169"/>
              <a:chExt cx="1603948" cy="2848602"/>
            </a:xfrm>
          </p:grpSpPr>
          <p:sp>
            <p:nvSpPr>
              <p:cNvPr id="3" name="矩形 2"/>
              <p:cNvSpPr/>
              <p:nvPr/>
            </p:nvSpPr>
            <p:spPr>
              <a:xfrm>
                <a:off x="0" y="3224969"/>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7" name="文本框 6"/>
            <p:cNvSpPr txBox="1"/>
            <p:nvPr/>
          </p:nvSpPr>
          <p:spPr>
            <a:xfrm>
              <a:off x="321" y="5172"/>
              <a:ext cx="1888" cy="628"/>
            </a:xfrm>
            <a:prstGeom prst="rect">
              <a:avLst/>
            </a:prstGeom>
            <a:noFill/>
          </p:spPr>
          <p:txBody>
            <a:bodyPr wrap="none" rtlCol="0">
              <a:spAutoFit/>
            </a:bodyPr>
            <a:lstStyle/>
            <a:p>
              <a:pPr algn="ctr"/>
              <a:r>
                <a:rPr lang="zh-CN" altLang="en-US" sz="2000" b="1" dirty="0">
                  <a:solidFill>
                    <a:schemeClr val="bg1"/>
                  </a:solidFill>
                  <a:sym typeface="+mn-ea"/>
                </a:rPr>
                <a:t>实验</a:t>
              </a:r>
              <a:r>
                <a:rPr lang="zh-CN" altLang="en-US" sz="2000" b="1" dirty="0">
                  <a:solidFill>
                    <a:schemeClr val="bg1"/>
                  </a:solidFill>
                  <a:sym typeface="+mn-ea"/>
                </a:rPr>
                <a:t>设计</a:t>
              </a:r>
              <a:endParaRPr lang="zh-CN" altLang="en-US" sz="2000" b="1" dirty="0">
                <a:solidFill>
                  <a:schemeClr val="bg1"/>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4" name="文本框 3"/>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6" name="文本框 5"/>
            <p:cNvSpPr txBox="1"/>
            <p:nvPr/>
          </p:nvSpPr>
          <p:spPr>
            <a:xfrm>
              <a:off x="320"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数据分析</a:t>
              </a:r>
              <a:endParaRPr lang="zh-CN" altLang="en-US" sz="2000" dirty="0">
                <a:solidFill>
                  <a:schemeClr val="bg1">
                    <a:lumMod val="50000"/>
                  </a:schemeClr>
                </a:solidFill>
                <a:sym typeface="+mn-ea"/>
              </a:endParaRPr>
            </a:p>
          </p:txBody>
        </p:sp>
      </p:grpSp>
      <p:pic>
        <p:nvPicPr>
          <p:cNvPr id="2" name="图片 1"/>
          <p:cNvPicPr>
            <a:picLocks noChangeAspect="1"/>
          </p:cNvPicPr>
          <p:nvPr/>
        </p:nvPicPr>
        <p:blipFill>
          <a:blip r:embed="rId3"/>
          <a:srcRect t="-3070" r="8578"/>
          <a:stretch>
            <a:fillRect/>
          </a:stretch>
        </p:blipFill>
        <p:spPr>
          <a:xfrm>
            <a:off x="8386445" y="4354195"/>
            <a:ext cx="3796665" cy="746125"/>
          </a:xfrm>
          <a:prstGeom prst="rect">
            <a:avLst/>
          </a:prstGeom>
        </p:spPr>
      </p:pic>
      <p:cxnSp>
        <p:nvCxnSpPr>
          <p:cNvPr id="11" name="肘形连接符 10"/>
          <p:cNvCxnSpPr>
            <a:endCxn id="2" idx="0"/>
          </p:cNvCxnSpPr>
          <p:nvPr/>
        </p:nvCxnSpPr>
        <p:spPr>
          <a:xfrm flipV="1">
            <a:off x="7736205" y="4354195"/>
            <a:ext cx="2548890" cy="189230"/>
          </a:xfrm>
          <a:prstGeom prst="bentConnector4">
            <a:avLst>
              <a:gd name="adj1" fmla="val 398"/>
              <a:gd name="adj2" fmla="val 225839"/>
            </a:avLst>
          </a:prstGeom>
          <a:ln>
            <a:tailEnd type="arrow" w="med" len="med"/>
          </a:ln>
        </p:spPr>
        <p:style>
          <a:lnRef idx="2">
            <a:prstClr val="black"/>
          </a:lnRef>
          <a:fillRef idx="0">
            <a:srgbClr val="FFFFFF"/>
          </a:fillRef>
          <a:effectRef idx="0">
            <a:srgbClr val="FFFFFF"/>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三、实验</a:t>
            </a:r>
            <a:r>
              <a:rPr lang="zh-CN" altLang="en-US" sz="2400" b="1" dirty="0">
                <a:solidFill>
                  <a:schemeClr val="accent1"/>
                </a:solidFill>
                <a:sym typeface="+mn-ea"/>
              </a:rPr>
              <a:t>设计</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219200"/>
            <a:ext cx="10386060" cy="2463800"/>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b="1" dirty="0">
                <a:sym typeface="+mn-ea"/>
              </a:rPr>
              <a:t>（</a:t>
            </a:r>
            <a:r>
              <a:rPr lang="en-US" altLang="zh-CN" sz="2000" b="1" dirty="0">
                <a:sym typeface="+mn-ea"/>
              </a:rPr>
              <a:t>4</a:t>
            </a:r>
            <a:r>
              <a:rPr lang="zh-CN" altLang="en-US" sz="2000" b="1" dirty="0">
                <a:sym typeface="+mn-ea"/>
              </a:rPr>
              <a:t>）自动驾驶汽车的个性化陈述选择实验</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olidFill>
                  <a:srgbClr val="7030A0"/>
                </a:solidFill>
                <a:sym typeface="+mn-ea"/>
              </a:rPr>
              <a:t>问卷</a:t>
            </a:r>
            <a:r>
              <a:rPr lang="en-US" altLang="zh-CN" sz="2000" dirty="0">
                <a:solidFill>
                  <a:srgbClr val="7030A0"/>
                </a:solidFill>
                <a:sym typeface="+mn-ea"/>
              </a:rPr>
              <a:t>4——</a:t>
            </a:r>
            <a:r>
              <a:rPr lang="zh-CN" altLang="en-US" sz="2000" dirty="0">
                <a:solidFill>
                  <a:srgbClr val="7030A0"/>
                </a:solidFill>
                <a:sym typeface="+mn-ea"/>
              </a:rPr>
              <a:t>自动驾驶汽车的出行体验之后</a:t>
            </a:r>
            <a:endParaRPr lang="zh-CN" altLang="en-US" sz="2000" dirty="0">
              <a:solidFill>
                <a:srgbClr val="7030A0"/>
              </a:solidFill>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基于出行者的日常通勤情况，设计个性化陈述选择方案，让出行者在假设场景下选择出行方式。</a:t>
            </a:r>
            <a:endParaRPr lang="zh-CN" altLang="en-US" sz="2000" dirty="0"/>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olidFill>
                  <a:schemeClr val="tx1"/>
                </a:solidFill>
                <a:sym typeface="+mn-ea"/>
              </a:rPr>
              <a:t>私人和共享自动驾驶汽车相关的出行时间、出行成本和舒适度的假设变化，见</a:t>
            </a:r>
            <a:r>
              <a:rPr lang="zh-CN" altLang="en-US" sz="2000" dirty="0">
                <a:solidFill>
                  <a:schemeClr val="tx1"/>
                </a:solidFill>
                <a:sym typeface="+mn-ea"/>
              </a:rPr>
              <a:t>表。</a:t>
            </a:r>
            <a:endParaRPr lang="zh-CN" altLang="en-US" sz="2000" dirty="0">
              <a:solidFill>
                <a:schemeClr val="tx1"/>
              </a:solidFill>
              <a:sym typeface="+mn-ea"/>
            </a:endParaRPr>
          </a:p>
        </p:txBody>
      </p:sp>
      <p:grpSp>
        <p:nvGrpSpPr>
          <p:cNvPr id="10" name="组合 9"/>
          <p:cNvGrpSpPr/>
          <p:nvPr/>
        </p:nvGrpSpPr>
        <p:grpSpPr>
          <a:xfrm>
            <a:off x="0" y="815340"/>
            <a:ext cx="1604010" cy="5336540"/>
            <a:chOff x="0" y="1284"/>
            <a:chExt cx="2526" cy="8404"/>
          </a:xfrm>
        </p:grpSpPr>
        <p:grpSp>
          <p:nvGrpSpPr>
            <p:cNvPr id="15" name="组合 14"/>
            <p:cNvGrpSpPr/>
            <p:nvPr/>
          </p:nvGrpSpPr>
          <p:grpSpPr>
            <a:xfrm>
              <a:off x="0" y="1516"/>
              <a:ext cx="2526" cy="4488"/>
              <a:chOff x="0" y="962169"/>
              <a:chExt cx="1603948" cy="2848602"/>
            </a:xfrm>
          </p:grpSpPr>
          <p:sp>
            <p:nvSpPr>
              <p:cNvPr id="3" name="矩形 2"/>
              <p:cNvSpPr/>
              <p:nvPr/>
            </p:nvSpPr>
            <p:spPr>
              <a:xfrm>
                <a:off x="0" y="3224969"/>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7" name="文本框 6"/>
            <p:cNvSpPr txBox="1"/>
            <p:nvPr/>
          </p:nvSpPr>
          <p:spPr>
            <a:xfrm>
              <a:off x="321" y="5172"/>
              <a:ext cx="1888" cy="628"/>
            </a:xfrm>
            <a:prstGeom prst="rect">
              <a:avLst/>
            </a:prstGeom>
            <a:noFill/>
          </p:spPr>
          <p:txBody>
            <a:bodyPr wrap="none" rtlCol="0">
              <a:spAutoFit/>
            </a:bodyPr>
            <a:lstStyle/>
            <a:p>
              <a:pPr algn="ctr"/>
              <a:r>
                <a:rPr lang="zh-CN" altLang="en-US" sz="2000" b="1" dirty="0">
                  <a:solidFill>
                    <a:schemeClr val="bg1"/>
                  </a:solidFill>
                  <a:sym typeface="+mn-ea"/>
                </a:rPr>
                <a:t>实验</a:t>
              </a:r>
              <a:r>
                <a:rPr lang="zh-CN" altLang="en-US" sz="2000" b="1" dirty="0">
                  <a:solidFill>
                    <a:schemeClr val="bg1"/>
                  </a:solidFill>
                  <a:sym typeface="+mn-ea"/>
                </a:rPr>
                <a:t>设计</a:t>
              </a:r>
              <a:endParaRPr lang="zh-CN" altLang="en-US" sz="2000" b="1" dirty="0">
                <a:solidFill>
                  <a:schemeClr val="bg1"/>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4" name="文本框 3"/>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6" name="文本框 5"/>
            <p:cNvSpPr txBox="1"/>
            <p:nvPr/>
          </p:nvSpPr>
          <p:spPr>
            <a:xfrm>
              <a:off x="320"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数据分析</a:t>
              </a:r>
              <a:endParaRPr lang="zh-CN" altLang="en-US" sz="2000" dirty="0">
                <a:solidFill>
                  <a:schemeClr val="bg1">
                    <a:lumMod val="50000"/>
                  </a:schemeClr>
                </a:solidFill>
                <a:sym typeface="+mn-ea"/>
              </a:endParaRPr>
            </a:p>
          </p:txBody>
        </p:sp>
      </p:grpSp>
      <p:pic>
        <p:nvPicPr>
          <p:cNvPr id="2" name="图片 1"/>
          <p:cNvPicPr>
            <a:picLocks noChangeAspect="1"/>
          </p:cNvPicPr>
          <p:nvPr/>
        </p:nvPicPr>
        <p:blipFill>
          <a:blip r:embed="rId3"/>
          <a:stretch>
            <a:fillRect/>
          </a:stretch>
        </p:blipFill>
        <p:spPr>
          <a:xfrm>
            <a:off x="2242820" y="3683000"/>
            <a:ext cx="8289925" cy="27914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三、实验</a:t>
            </a:r>
            <a:r>
              <a:rPr lang="zh-CN" altLang="en-US" sz="2400" b="1" dirty="0">
                <a:solidFill>
                  <a:schemeClr val="accent1"/>
                </a:solidFill>
                <a:sym typeface="+mn-ea"/>
              </a:rPr>
              <a:t>设计</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219200"/>
            <a:ext cx="10386060" cy="3698240"/>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b="1" dirty="0">
                <a:sym typeface="+mn-ea"/>
              </a:rPr>
              <a:t>（</a:t>
            </a:r>
            <a:r>
              <a:rPr lang="en-US" altLang="zh-CN" sz="2000" b="1" dirty="0">
                <a:sym typeface="+mn-ea"/>
              </a:rPr>
              <a:t>4</a:t>
            </a:r>
            <a:r>
              <a:rPr lang="zh-CN" altLang="en-US" sz="2000" b="1" dirty="0">
                <a:sym typeface="+mn-ea"/>
              </a:rPr>
              <a:t>）自动驾驶汽车的个性化陈述选择实验</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olidFill>
                  <a:srgbClr val="7030A0"/>
                </a:solidFill>
                <a:sym typeface="+mn-ea"/>
              </a:rPr>
              <a:t>问卷</a:t>
            </a:r>
            <a:r>
              <a:rPr lang="en-US" altLang="zh-CN" sz="2000" dirty="0">
                <a:solidFill>
                  <a:srgbClr val="7030A0"/>
                </a:solidFill>
                <a:sym typeface="+mn-ea"/>
              </a:rPr>
              <a:t>4——</a:t>
            </a:r>
            <a:r>
              <a:rPr lang="zh-CN" altLang="en-US" sz="2000" dirty="0">
                <a:solidFill>
                  <a:srgbClr val="7030A0"/>
                </a:solidFill>
                <a:sym typeface="+mn-ea"/>
              </a:rPr>
              <a:t>自动驾驶汽车的出行体验之后</a:t>
            </a:r>
            <a:endParaRPr lang="zh-CN" altLang="en-US" sz="2000" dirty="0">
              <a:solidFill>
                <a:srgbClr val="7030A0"/>
              </a:solidFill>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olidFill>
                  <a:schemeClr val="tx1"/>
                </a:solidFill>
                <a:sym typeface="+mn-ea"/>
              </a:rPr>
              <a:t>采用正交设计技术系统优化因子水平的组合，分别为私家车通勤者和公共交通通勤者生成了</a:t>
            </a:r>
            <a:r>
              <a:rPr lang="en-US" altLang="zh-CN" sz="2000" dirty="0">
                <a:solidFill>
                  <a:schemeClr val="tx1"/>
                </a:solidFill>
                <a:sym typeface="+mn-ea"/>
              </a:rPr>
              <a:t>6</a:t>
            </a:r>
            <a:r>
              <a:rPr lang="zh-CN" altLang="en-US" sz="2000" dirty="0">
                <a:solidFill>
                  <a:schemeClr val="tx1"/>
                </a:solidFill>
                <a:sym typeface="+mn-ea"/>
              </a:rPr>
              <a:t>个具有代表性的陈述选择方案。</a:t>
            </a:r>
            <a:endParaRPr lang="zh-CN" altLang="en-US" sz="2000" dirty="0">
              <a:solidFill>
                <a:schemeClr val="tx1"/>
              </a:solidFill>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olidFill>
                  <a:schemeClr val="tx1"/>
                </a:solidFill>
                <a:sym typeface="+mn-ea"/>
              </a:rPr>
              <a:t>为方便受访者比较不同出行方式，研究者收集了受访者的通勤数据，并结合预设因素水平计算了两种</a:t>
            </a:r>
            <a:r>
              <a:rPr lang="en-US" altLang="zh-CN" sz="2000" dirty="0">
                <a:solidFill>
                  <a:schemeClr val="tx1"/>
                </a:solidFill>
                <a:sym typeface="+mn-ea"/>
              </a:rPr>
              <a:t>AV</a:t>
            </a:r>
            <a:r>
              <a:rPr lang="zh-CN" altLang="en-US" sz="2000" dirty="0">
                <a:solidFill>
                  <a:schemeClr val="tx1"/>
                </a:solidFill>
                <a:sym typeface="+mn-ea"/>
              </a:rPr>
              <a:t>相关模式的出行时间和成本。</a:t>
            </a:r>
            <a:endParaRPr lang="zh-CN" altLang="en-US" sz="2000" dirty="0">
              <a:solidFill>
                <a:schemeClr val="tx1"/>
              </a:solidFill>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olidFill>
                  <a:schemeClr val="tx1"/>
                </a:solidFill>
                <a:sym typeface="+mn-ea"/>
              </a:rPr>
              <a:t>这些信息被填写在预先准备的选择表中，并在出行体验结束后呈现给受访者，以便其进行综合评估和选择。</a:t>
            </a:r>
            <a:endParaRPr lang="zh-CN" altLang="en-US" sz="2000" dirty="0">
              <a:solidFill>
                <a:schemeClr val="tx1"/>
              </a:solidFill>
              <a:sym typeface="+mn-ea"/>
            </a:endParaRPr>
          </a:p>
        </p:txBody>
      </p:sp>
      <p:grpSp>
        <p:nvGrpSpPr>
          <p:cNvPr id="10" name="组合 9"/>
          <p:cNvGrpSpPr/>
          <p:nvPr/>
        </p:nvGrpSpPr>
        <p:grpSpPr>
          <a:xfrm>
            <a:off x="0" y="815340"/>
            <a:ext cx="1604010" cy="5336540"/>
            <a:chOff x="0" y="1284"/>
            <a:chExt cx="2526" cy="8404"/>
          </a:xfrm>
        </p:grpSpPr>
        <p:grpSp>
          <p:nvGrpSpPr>
            <p:cNvPr id="15" name="组合 14"/>
            <p:cNvGrpSpPr/>
            <p:nvPr/>
          </p:nvGrpSpPr>
          <p:grpSpPr>
            <a:xfrm>
              <a:off x="0" y="1516"/>
              <a:ext cx="2526" cy="4488"/>
              <a:chOff x="0" y="962169"/>
              <a:chExt cx="1603948" cy="2848602"/>
            </a:xfrm>
          </p:grpSpPr>
          <p:sp>
            <p:nvSpPr>
              <p:cNvPr id="3" name="矩形 2"/>
              <p:cNvSpPr/>
              <p:nvPr/>
            </p:nvSpPr>
            <p:spPr>
              <a:xfrm>
                <a:off x="0" y="3224969"/>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7" name="文本框 6"/>
            <p:cNvSpPr txBox="1"/>
            <p:nvPr/>
          </p:nvSpPr>
          <p:spPr>
            <a:xfrm>
              <a:off x="321" y="5172"/>
              <a:ext cx="1888" cy="628"/>
            </a:xfrm>
            <a:prstGeom prst="rect">
              <a:avLst/>
            </a:prstGeom>
            <a:noFill/>
          </p:spPr>
          <p:txBody>
            <a:bodyPr wrap="none" rtlCol="0">
              <a:spAutoFit/>
            </a:bodyPr>
            <a:lstStyle/>
            <a:p>
              <a:pPr algn="ctr"/>
              <a:r>
                <a:rPr lang="zh-CN" altLang="en-US" sz="2000" b="1" dirty="0">
                  <a:solidFill>
                    <a:schemeClr val="bg1"/>
                  </a:solidFill>
                  <a:sym typeface="+mn-ea"/>
                </a:rPr>
                <a:t>实验</a:t>
              </a:r>
              <a:r>
                <a:rPr lang="zh-CN" altLang="en-US" sz="2000" b="1" dirty="0">
                  <a:solidFill>
                    <a:schemeClr val="bg1"/>
                  </a:solidFill>
                  <a:sym typeface="+mn-ea"/>
                </a:rPr>
                <a:t>设计</a:t>
              </a:r>
              <a:endParaRPr lang="zh-CN" altLang="en-US" sz="2000" b="1" dirty="0">
                <a:solidFill>
                  <a:schemeClr val="bg1"/>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4" name="文本框 3"/>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6" name="文本框 5"/>
            <p:cNvSpPr txBox="1"/>
            <p:nvPr/>
          </p:nvSpPr>
          <p:spPr>
            <a:xfrm>
              <a:off x="320"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数据分析</a:t>
              </a:r>
              <a:endParaRPr lang="zh-CN" altLang="en-US" sz="2000" dirty="0">
                <a:solidFill>
                  <a:schemeClr val="bg1">
                    <a:lumMod val="50000"/>
                  </a:schemeClr>
                </a:solidFill>
                <a:sym typeface="+mn-ea"/>
              </a:endParaRPr>
            </a:p>
          </p:txBody>
        </p:sp>
      </p:grpSp>
      <p:pic>
        <p:nvPicPr>
          <p:cNvPr id="8" name="图片 7"/>
          <p:cNvPicPr>
            <a:picLocks noChangeAspect="1"/>
          </p:cNvPicPr>
          <p:nvPr/>
        </p:nvPicPr>
        <p:blipFill>
          <a:blip r:embed="rId3"/>
          <a:stretch>
            <a:fillRect/>
          </a:stretch>
        </p:blipFill>
        <p:spPr>
          <a:xfrm>
            <a:off x="5340350" y="4519295"/>
            <a:ext cx="3651885" cy="22244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三、实验</a:t>
            </a:r>
            <a:r>
              <a:rPr lang="zh-CN" altLang="en-US" sz="2400" b="1" dirty="0">
                <a:solidFill>
                  <a:schemeClr val="accent1"/>
                </a:solidFill>
                <a:sym typeface="+mn-ea"/>
              </a:rPr>
              <a:t>设计</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219200"/>
            <a:ext cx="10386060" cy="3940175"/>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b="1" dirty="0">
                <a:sym typeface="+mn-ea"/>
              </a:rPr>
              <a:t>（</a:t>
            </a:r>
            <a:r>
              <a:rPr lang="en-US" altLang="zh-CN" sz="2000" b="1" dirty="0">
                <a:sym typeface="+mn-ea"/>
              </a:rPr>
              <a:t>4</a:t>
            </a:r>
            <a:r>
              <a:rPr lang="zh-CN" altLang="en-US" sz="2000" b="1" dirty="0">
                <a:sym typeface="+mn-ea"/>
              </a:rPr>
              <a:t>）自动驾驶汽车的个性化陈述选择实验</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olidFill>
                  <a:srgbClr val="7030A0"/>
                </a:solidFill>
                <a:sym typeface="+mn-ea"/>
              </a:rPr>
              <a:t>问卷</a:t>
            </a:r>
            <a:r>
              <a:rPr lang="en-US" altLang="zh-CN" sz="2000" dirty="0">
                <a:solidFill>
                  <a:srgbClr val="7030A0"/>
                </a:solidFill>
                <a:sym typeface="+mn-ea"/>
              </a:rPr>
              <a:t>4——</a:t>
            </a:r>
            <a:r>
              <a:rPr lang="zh-CN" altLang="en-US" sz="2000" dirty="0">
                <a:solidFill>
                  <a:srgbClr val="7030A0"/>
                </a:solidFill>
                <a:sym typeface="+mn-ea"/>
              </a:rPr>
              <a:t>自动驾驶汽车的出行体验之后</a:t>
            </a:r>
            <a:endParaRPr lang="zh-CN" altLang="en-US" sz="2000" dirty="0">
              <a:solidFill>
                <a:srgbClr val="7030A0"/>
              </a:solidFill>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olidFill>
                  <a:schemeClr val="tx1"/>
                </a:solidFill>
                <a:sym typeface="+mn-ea"/>
              </a:rPr>
              <a:t>每个受访者将为</a:t>
            </a:r>
            <a:r>
              <a:rPr lang="en-US" altLang="zh-CN" sz="2000" dirty="0">
                <a:solidFill>
                  <a:schemeClr val="tx1"/>
                </a:solidFill>
                <a:sym typeface="+mn-ea"/>
              </a:rPr>
              <a:t>1—3</a:t>
            </a:r>
            <a:r>
              <a:rPr lang="zh-CN" altLang="en-US" sz="2000" dirty="0">
                <a:solidFill>
                  <a:schemeClr val="tx1"/>
                </a:solidFill>
                <a:sym typeface="+mn-ea"/>
              </a:rPr>
              <a:t>个随机呈现的既定选择场景做出出行模式选择</a:t>
            </a:r>
            <a:endParaRPr lang="zh-CN" altLang="en-US" sz="2000" dirty="0">
              <a:solidFill>
                <a:schemeClr val="tx1"/>
              </a:solidFill>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olidFill>
                  <a:schemeClr val="tx1"/>
                </a:solidFill>
                <a:sym typeface="+mn-ea"/>
              </a:rPr>
              <a:t>（</a:t>
            </a:r>
            <a:r>
              <a:rPr lang="en-US" altLang="zh-CN" sz="2000" dirty="0">
                <a:solidFill>
                  <a:schemeClr val="tx1"/>
                </a:solidFill>
                <a:sym typeface="+mn-ea"/>
              </a:rPr>
              <a:t>1</a:t>
            </a:r>
            <a:r>
              <a:rPr lang="zh-CN" altLang="en-US" sz="2000" dirty="0">
                <a:solidFill>
                  <a:schemeClr val="tx1"/>
                </a:solidFill>
                <a:sym typeface="+mn-ea"/>
              </a:rPr>
              <a:t>）对于私家车通勤者，可用的出行方式包括：</a:t>
            </a:r>
            <a:endParaRPr lang="zh-CN" altLang="en-US" sz="2000" dirty="0">
              <a:solidFill>
                <a:schemeClr val="tx1"/>
              </a:solidFill>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olidFill>
                  <a:schemeClr val="tx1"/>
                </a:solidFill>
                <a:sym typeface="+mn-ea"/>
              </a:rPr>
              <a:t>传统汽车（私家车）、私人自动驾驶汽车（</a:t>
            </a:r>
            <a:r>
              <a:rPr lang="en-US" altLang="zh-CN" sz="2000" dirty="0">
                <a:solidFill>
                  <a:schemeClr val="tx1"/>
                </a:solidFill>
                <a:sym typeface="+mn-ea"/>
              </a:rPr>
              <a:t>PAV</a:t>
            </a:r>
            <a:r>
              <a:rPr lang="zh-CN" altLang="en-US" sz="2000" dirty="0">
                <a:solidFill>
                  <a:schemeClr val="tx1"/>
                </a:solidFill>
                <a:sym typeface="+mn-ea"/>
              </a:rPr>
              <a:t>）和共享自动驾驶汽车（</a:t>
            </a:r>
            <a:r>
              <a:rPr lang="en-US" altLang="zh-CN" sz="2000" dirty="0">
                <a:solidFill>
                  <a:schemeClr val="tx1"/>
                </a:solidFill>
                <a:sym typeface="+mn-ea"/>
              </a:rPr>
              <a:t>SAV</a:t>
            </a:r>
            <a:r>
              <a:rPr lang="zh-CN" altLang="en-US" sz="2000" dirty="0">
                <a:solidFill>
                  <a:schemeClr val="tx1"/>
                </a:solidFill>
                <a:sym typeface="+mn-ea"/>
              </a:rPr>
              <a:t>）。</a:t>
            </a:r>
            <a:endParaRPr lang="zh-CN" altLang="en-US" sz="2000" dirty="0">
              <a:solidFill>
                <a:schemeClr val="tx1"/>
              </a:solidFill>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olidFill>
                  <a:schemeClr val="tx1"/>
                </a:solidFill>
                <a:sym typeface="+mn-ea"/>
              </a:rPr>
              <a:t>（</a:t>
            </a:r>
            <a:r>
              <a:rPr lang="en-US" altLang="zh-CN" sz="2000" dirty="0">
                <a:solidFill>
                  <a:schemeClr val="tx1"/>
                </a:solidFill>
                <a:sym typeface="+mn-ea"/>
              </a:rPr>
              <a:t>2</a:t>
            </a:r>
            <a:r>
              <a:rPr lang="zh-CN" altLang="en-US" sz="2000" dirty="0">
                <a:solidFill>
                  <a:schemeClr val="tx1"/>
                </a:solidFill>
                <a:sym typeface="+mn-ea"/>
              </a:rPr>
              <a:t>）对于公共交通通勤者，可用的出行方式包括：</a:t>
            </a:r>
            <a:endParaRPr lang="zh-CN" altLang="en-US" sz="2000" dirty="0">
              <a:solidFill>
                <a:schemeClr val="tx1"/>
              </a:solidFill>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olidFill>
                  <a:schemeClr val="tx1"/>
                </a:solidFill>
                <a:sym typeface="+mn-ea"/>
              </a:rPr>
              <a:t>公共交通（地铁或公共汽车）、私人自动驾驶汽车（</a:t>
            </a:r>
            <a:r>
              <a:rPr lang="en-US" altLang="zh-CN" sz="2000" dirty="0">
                <a:solidFill>
                  <a:schemeClr val="tx1"/>
                </a:solidFill>
                <a:sym typeface="+mn-ea"/>
              </a:rPr>
              <a:t>PAV</a:t>
            </a:r>
            <a:r>
              <a:rPr lang="zh-CN" altLang="en-US" sz="2000" dirty="0">
                <a:solidFill>
                  <a:schemeClr val="tx1"/>
                </a:solidFill>
                <a:sym typeface="+mn-ea"/>
              </a:rPr>
              <a:t>）和共享自动驾驶汽车（</a:t>
            </a:r>
            <a:r>
              <a:rPr lang="en-US" altLang="zh-CN" sz="2000" dirty="0">
                <a:solidFill>
                  <a:schemeClr val="tx1"/>
                </a:solidFill>
                <a:sym typeface="+mn-ea"/>
              </a:rPr>
              <a:t>SAV</a:t>
            </a:r>
            <a:r>
              <a:rPr lang="zh-CN" altLang="en-US" sz="2000" dirty="0">
                <a:solidFill>
                  <a:schemeClr val="tx1"/>
                </a:solidFill>
                <a:sym typeface="+mn-ea"/>
              </a:rPr>
              <a:t>）。</a:t>
            </a:r>
            <a:endParaRPr lang="zh-CN" altLang="en-US" sz="2000" dirty="0">
              <a:solidFill>
                <a:schemeClr val="tx1"/>
              </a:solidFill>
              <a:sym typeface="+mn-ea"/>
            </a:endParaRPr>
          </a:p>
        </p:txBody>
      </p:sp>
      <p:grpSp>
        <p:nvGrpSpPr>
          <p:cNvPr id="10" name="组合 9"/>
          <p:cNvGrpSpPr/>
          <p:nvPr/>
        </p:nvGrpSpPr>
        <p:grpSpPr>
          <a:xfrm>
            <a:off x="0" y="815340"/>
            <a:ext cx="1604010" cy="5336540"/>
            <a:chOff x="0" y="1284"/>
            <a:chExt cx="2526" cy="8404"/>
          </a:xfrm>
        </p:grpSpPr>
        <p:grpSp>
          <p:nvGrpSpPr>
            <p:cNvPr id="15" name="组合 14"/>
            <p:cNvGrpSpPr/>
            <p:nvPr/>
          </p:nvGrpSpPr>
          <p:grpSpPr>
            <a:xfrm>
              <a:off x="0" y="1516"/>
              <a:ext cx="2526" cy="4488"/>
              <a:chOff x="0" y="962169"/>
              <a:chExt cx="1603948" cy="2848602"/>
            </a:xfrm>
          </p:grpSpPr>
          <p:sp>
            <p:nvSpPr>
              <p:cNvPr id="3" name="矩形 2"/>
              <p:cNvSpPr/>
              <p:nvPr/>
            </p:nvSpPr>
            <p:spPr>
              <a:xfrm>
                <a:off x="0" y="3224969"/>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7" name="文本框 6"/>
            <p:cNvSpPr txBox="1"/>
            <p:nvPr/>
          </p:nvSpPr>
          <p:spPr>
            <a:xfrm>
              <a:off x="321" y="5172"/>
              <a:ext cx="1888" cy="628"/>
            </a:xfrm>
            <a:prstGeom prst="rect">
              <a:avLst/>
            </a:prstGeom>
            <a:noFill/>
          </p:spPr>
          <p:txBody>
            <a:bodyPr wrap="none" rtlCol="0">
              <a:spAutoFit/>
            </a:bodyPr>
            <a:lstStyle/>
            <a:p>
              <a:pPr algn="ctr"/>
              <a:r>
                <a:rPr lang="zh-CN" altLang="en-US" sz="2000" b="1" dirty="0">
                  <a:solidFill>
                    <a:schemeClr val="bg1"/>
                  </a:solidFill>
                  <a:sym typeface="+mn-ea"/>
                </a:rPr>
                <a:t>实验</a:t>
              </a:r>
              <a:r>
                <a:rPr lang="zh-CN" altLang="en-US" sz="2000" b="1" dirty="0">
                  <a:solidFill>
                    <a:schemeClr val="bg1"/>
                  </a:solidFill>
                  <a:sym typeface="+mn-ea"/>
                </a:rPr>
                <a:t>设计</a:t>
              </a:r>
              <a:endParaRPr lang="zh-CN" altLang="en-US" sz="2000" b="1" dirty="0">
                <a:solidFill>
                  <a:schemeClr val="bg1"/>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4" name="文本框 3"/>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6" name="文本框 5"/>
            <p:cNvSpPr txBox="1"/>
            <p:nvPr/>
          </p:nvSpPr>
          <p:spPr>
            <a:xfrm>
              <a:off x="321"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数据分析</a:t>
              </a:r>
              <a:endParaRPr lang="zh-CN" altLang="en-US" sz="2000" dirty="0">
                <a:solidFill>
                  <a:schemeClr val="bg1">
                    <a:lumMod val="50000"/>
                  </a:schemeClr>
                </a:solidFill>
                <a:sym typeface="+mn-ea"/>
              </a:endParaRPr>
            </a:p>
          </p:txBody>
        </p:sp>
      </p:grpSp>
      <p:pic>
        <p:nvPicPr>
          <p:cNvPr id="2" name="图片 1"/>
          <p:cNvPicPr>
            <a:picLocks noChangeAspect="1"/>
          </p:cNvPicPr>
          <p:nvPr/>
        </p:nvPicPr>
        <p:blipFill>
          <a:blip r:embed="rId3"/>
          <a:stretch>
            <a:fillRect/>
          </a:stretch>
        </p:blipFill>
        <p:spPr>
          <a:xfrm>
            <a:off x="5340350" y="4519295"/>
            <a:ext cx="3651885" cy="22244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a:t>
            </a:r>
            <a:r>
              <a:rPr lang="zh-CN" altLang="en-US" sz="2400" b="1" dirty="0">
                <a:solidFill>
                  <a:schemeClr val="accent1"/>
                </a:solidFill>
              </a:rPr>
              <a:t>数据分析</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42" name="文本框 41"/>
            <p:cNvSpPr txBox="1"/>
            <p:nvPr/>
          </p:nvSpPr>
          <p:spPr>
            <a:xfrm>
              <a:off x="322"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3" name="文本框 42"/>
            <p:cNvSpPr txBox="1"/>
            <p:nvPr/>
          </p:nvSpPr>
          <p:spPr>
            <a:xfrm>
              <a:off x="324" y="7116"/>
              <a:ext cx="1888" cy="628"/>
            </a:xfrm>
            <a:prstGeom prst="rect">
              <a:avLst/>
            </a:prstGeom>
            <a:noFill/>
          </p:spPr>
          <p:txBody>
            <a:bodyPr wrap="none" rtlCol="0">
              <a:spAutoFit/>
            </a:bodyPr>
            <a:lstStyle/>
            <a:p>
              <a:pPr algn="ctr"/>
              <a:r>
                <a:rPr lang="zh-CN" altLang="en-US" sz="2000" b="1" dirty="0">
                  <a:solidFill>
                    <a:schemeClr val="bg1"/>
                  </a:solidFill>
                  <a:sym typeface="+mn-ea"/>
                </a:rPr>
                <a:t>数据</a:t>
              </a:r>
              <a:r>
                <a:rPr lang="zh-CN" altLang="en-US" sz="2000" b="1" dirty="0">
                  <a:solidFill>
                    <a:schemeClr val="bg1"/>
                  </a:solidFill>
                  <a:sym typeface="+mn-ea"/>
                </a:rPr>
                <a:t>分析</a:t>
              </a:r>
              <a:endParaRPr lang="zh-CN" altLang="en-US" sz="2000" b="1" dirty="0">
                <a:solidFill>
                  <a:schemeClr val="bg1"/>
                </a:solidFill>
                <a:sym typeface="+mn-ea"/>
              </a:endParaRPr>
            </a:p>
          </p:txBody>
        </p:sp>
      </p:grpSp>
      <p:sp>
        <p:nvSpPr>
          <p:cNvPr id="2" name="文本框 1"/>
          <p:cNvSpPr txBox="1"/>
          <p:nvPr>
            <p:custDataLst>
              <p:tags r:id="rId2"/>
            </p:custDataLst>
          </p:nvPr>
        </p:nvSpPr>
        <p:spPr>
          <a:xfrm>
            <a:off x="1680210" y="1219200"/>
            <a:ext cx="4737735" cy="1012190"/>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sz="2000" b="1" dirty="0">
                <a:sym typeface="+mn-ea"/>
              </a:rPr>
              <a:t>1</a:t>
            </a:r>
            <a:r>
              <a:rPr lang="zh-CN" altLang="en-US" sz="2000" b="1" dirty="0">
                <a:sym typeface="+mn-ea"/>
              </a:rPr>
              <a:t>、出行者的日常通勤行为特征分析</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两组的日常通勤行为特征，见</a:t>
            </a:r>
            <a:r>
              <a:rPr lang="zh-CN" altLang="en-US" sz="2000" dirty="0">
                <a:sym typeface="+mn-ea"/>
              </a:rPr>
              <a:t>表。</a:t>
            </a:r>
            <a:endParaRPr lang="zh-CN" altLang="en-US" sz="2000" dirty="0">
              <a:sym typeface="+mn-ea"/>
            </a:endParaRPr>
          </a:p>
        </p:txBody>
      </p:sp>
      <p:pic>
        <p:nvPicPr>
          <p:cNvPr id="14" name="图片 14" descr="1732258684684"/>
          <p:cNvPicPr>
            <a:picLocks noChangeAspect="1"/>
          </p:cNvPicPr>
          <p:nvPr/>
        </p:nvPicPr>
        <p:blipFill>
          <a:blip r:embed="rId3"/>
          <a:stretch>
            <a:fillRect/>
          </a:stretch>
        </p:blipFill>
        <p:spPr>
          <a:xfrm>
            <a:off x="6621145" y="962660"/>
            <a:ext cx="5371465" cy="58953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a:t>
            </a:r>
            <a:r>
              <a:rPr lang="zh-CN" altLang="en-US" sz="2400" b="1" dirty="0">
                <a:solidFill>
                  <a:schemeClr val="accent1"/>
                </a:solidFill>
              </a:rPr>
              <a:t>数据分析</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42" name="文本框 41"/>
            <p:cNvSpPr txBox="1"/>
            <p:nvPr/>
          </p:nvSpPr>
          <p:spPr>
            <a:xfrm>
              <a:off x="322"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3" name="文本框 42"/>
            <p:cNvSpPr txBox="1"/>
            <p:nvPr/>
          </p:nvSpPr>
          <p:spPr>
            <a:xfrm>
              <a:off x="324" y="7116"/>
              <a:ext cx="1888" cy="628"/>
            </a:xfrm>
            <a:prstGeom prst="rect">
              <a:avLst/>
            </a:prstGeom>
            <a:noFill/>
          </p:spPr>
          <p:txBody>
            <a:bodyPr wrap="none" rtlCol="0">
              <a:spAutoFit/>
            </a:bodyPr>
            <a:lstStyle/>
            <a:p>
              <a:pPr algn="ctr"/>
              <a:r>
                <a:rPr lang="zh-CN" altLang="en-US" sz="2000" b="1" dirty="0">
                  <a:solidFill>
                    <a:schemeClr val="bg1"/>
                  </a:solidFill>
                  <a:sym typeface="+mn-ea"/>
                </a:rPr>
                <a:t>数据</a:t>
              </a:r>
              <a:r>
                <a:rPr lang="zh-CN" altLang="en-US" sz="2000" b="1" dirty="0">
                  <a:solidFill>
                    <a:schemeClr val="bg1"/>
                  </a:solidFill>
                  <a:sym typeface="+mn-ea"/>
                </a:rPr>
                <a:t>分析</a:t>
              </a:r>
              <a:endParaRPr lang="zh-CN" altLang="en-US" sz="2000" b="1" dirty="0">
                <a:solidFill>
                  <a:schemeClr val="bg1"/>
                </a:solidFill>
                <a:sym typeface="+mn-ea"/>
              </a:endParaRPr>
            </a:p>
          </p:txBody>
        </p:sp>
      </p:grpSp>
      <p:sp>
        <p:nvSpPr>
          <p:cNvPr id="2" name="文本框 1"/>
          <p:cNvSpPr txBox="1"/>
          <p:nvPr>
            <p:custDataLst>
              <p:tags r:id="rId2"/>
            </p:custDataLst>
          </p:nvPr>
        </p:nvSpPr>
        <p:spPr>
          <a:xfrm>
            <a:off x="1680210" y="1219200"/>
            <a:ext cx="5074285" cy="1390650"/>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sz="2000" b="1" dirty="0">
                <a:sym typeface="+mn-ea"/>
              </a:rPr>
              <a:t>1</a:t>
            </a:r>
            <a:r>
              <a:rPr lang="zh-CN" altLang="en-US" sz="2000" b="1" dirty="0">
                <a:sym typeface="+mn-ea"/>
              </a:rPr>
              <a:t>、出行者的日常通勤行为特征分析</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私家车通勤者的停车行为特征，见</a:t>
            </a:r>
            <a:r>
              <a:rPr lang="zh-CN" altLang="en-US" sz="2000" dirty="0">
                <a:sym typeface="+mn-ea"/>
              </a:rPr>
              <a:t>表。</a:t>
            </a:r>
            <a:endParaRPr lang="zh-CN" altLang="en-US" sz="2000" dirty="0">
              <a:sym typeface="+mn-ea"/>
            </a:endParaRPr>
          </a:p>
        </p:txBody>
      </p:sp>
      <p:pic>
        <p:nvPicPr>
          <p:cNvPr id="15" name="图片 15" descr="1732258725129"/>
          <p:cNvPicPr>
            <a:picLocks noChangeAspect="1"/>
          </p:cNvPicPr>
          <p:nvPr/>
        </p:nvPicPr>
        <p:blipFill>
          <a:blip r:embed="rId3"/>
          <a:srcRect l="32504" r="3146"/>
          <a:stretch>
            <a:fillRect/>
          </a:stretch>
        </p:blipFill>
        <p:spPr>
          <a:xfrm>
            <a:off x="2298065" y="2448560"/>
            <a:ext cx="4855210" cy="30899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a:t>
            </a:r>
            <a:r>
              <a:rPr lang="zh-CN" altLang="en-US" sz="2400" b="1" dirty="0">
                <a:solidFill>
                  <a:schemeClr val="accent1"/>
                </a:solidFill>
              </a:rPr>
              <a:t>数据分析</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42" name="文本框 41"/>
            <p:cNvSpPr txBox="1"/>
            <p:nvPr/>
          </p:nvSpPr>
          <p:spPr>
            <a:xfrm>
              <a:off x="322"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3" name="文本框 42"/>
            <p:cNvSpPr txBox="1"/>
            <p:nvPr/>
          </p:nvSpPr>
          <p:spPr>
            <a:xfrm>
              <a:off x="324" y="7116"/>
              <a:ext cx="1888" cy="628"/>
            </a:xfrm>
            <a:prstGeom prst="rect">
              <a:avLst/>
            </a:prstGeom>
            <a:noFill/>
          </p:spPr>
          <p:txBody>
            <a:bodyPr wrap="none" rtlCol="0">
              <a:spAutoFit/>
            </a:bodyPr>
            <a:lstStyle/>
            <a:p>
              <a:pPr algn="ctr"/>
              <a:r>
                <a:rPr lang="zh-CN" altLang="en-US" sz="2000" b="1" dirty="0">
                  <a:solidFill>
                    <a:schemeClr val="bg1"/>
                  </a:solidFill>
                  <a:sym typeface="+mn-ea"/>
                </a:rPr>
                <a:t>数据</a:t>
              </a:r>
              <a:r>
                <a:rPr lang="zh-CN" altLang="en-US" sz="2000" b="1" dirty="0">
                  <a:solidFill>
                    <a:schemeClr val="bg1"/>
                  </a:solidFill>
                  <a:sym typeface="+mn-ea"/>
                </a:rPr>
                <a:t>分析</a:t>
              </a:r>
              <a:endParaRPr lang="zh-CN" altLang="en-US" sz="2000" b="1" dirty="0">
                <a:solidFill>
                  <a:schemeClr val="bg1"/>
                </a:solidFill>
                <a:sym typeface="+mn-ea"/>
              </a:endParaRPr>
            </a:p>
          </p:txBody>
        </p:sp>
      </p:grpSp>
      <p:sp>
        <p:nvSpPr>
          <p:cNvPr id="2" name="文本框 1"/>
          <p:cNvSpPr txBox="1"/>
          <p:nvPr>
            <p:custDataLst>
              <p:tags r:id="rId2"/>
            </p:custDataLst>
          </p:nvPr>
        </p:nvSpPr>
        <p:spPr>
          <a:xfrm>
            <a:off x="1680210" y="1219200"/>
            <a:ext cx="8660765" cy="1012825"/>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2</a:t>
            </a:r>
            <a:r>
              <a:rPr lang="zh-CN" altLang="en-US" sz="2000" b="1" dirty="0">
                <a:sym typeface="+mn-ea"/>
              </a:rPr>
              <a:t>、出行体验对自动驾驶汽车的感知和态度</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出行体验之前，两组人对自动驾驶汽车的初始感知，见</a:t>
            </a:r>
            <a:r>
              <a:rPr lang="zh-CN" altLang="en-US" sz="2000" dirty="0">
                <a:sym typeface="+mn-ea"/>
              </a:rPr>
              <a:t>图。</a:t>
            </a:r>
            <a:endParaRPr lang="zh-CN" altLang="en-US" sz="2000" dirty="0">
              <a:sym typeface="+mn-ea"/>
            </a:endParaRPr>
          </a:p>
        </p:txBody>
      </p:sp>
      <p:pic>
        <p:nvPicPr>
          <p:cNvPr id="16" name="图片 16" descr="1732258784594"/>
          <p:cNvPicPr>
            <a:picLocks noChangeAspect="1"/>
          </p:cNvPicPr>
          <p:nvPr/>
        </p:nvPicPr>
        <p:blipFill>
          <a:blip r:embed="rId3"/>
          <a:stretch>
            <a:fillRect/>
          </a:stretch>
        </p:blipFill>
        <p:spPr>
          <a:xfrm>
            <a:off x="2199640" y="2448560"/>
            <a:ext cx="7394575" cy="42170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矩形 2"/>
          <p:cNvSpPr/>
          <p:nvPr/>
        </p:nvSpPr>
        <p:spPr>
          <a:xfrm>
            <a:off x="635" y="1571625"/>
            <a:ext cx="12190730" cy="38163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bg1"/>
              </a:solidFill>
            </a:endParaRPr>
          </a:p>
        </p:txBody>
      </p:sp>
      <p:sp>
        <p:nvSpPr>
          <p:cNvPr id="4" name="文本框 3"/>
          <p:cNvSpPr txBox="1"/>
          <p:nvPr/>
        </p:nvSpPr>
        <p:spPr>
          <a:xfrm>
            <a:off x="635" y="1781810"/>
            <a:ext cx="12193270" cy="3396615"/>
          </a:xfrm>
          <a:prstGeom prst="rect">
            <a:avLst/>
          </a:prstGeom>
          <a:noFill/>
        </p:spPr>
        <p:txBody>
          <a:bodyPr wrap="square" rtlCol="0">
            <a:noAutofit/>
          </a:bodyPr>
          <a:p>
            <a:pPr indent="0" algn="ctr" fontAlgn="auto">
              <a:lnSpc>
                <a:spcPct val="150000"/>
              </a:lnSpc>
              <a:buClrTx/>
              <a:buSzTx/>
              <a:buFontTx/>
            </a:pPr>
            <a:r>
              <a:rPr lang="en-US" altLang="zh-CN" sz="2400" b="1" dirty="0">
                <a:solidFill>
                  <a:schemeClr val="bg1"/>
                </a:solidFill>
              </a:rPr>
              <a:t>Exploring commuters’ mode preference to autonomous vehicles based on a personalized travel experience survey</a:t>
            </a:r>
            <a:endParaRPr lang="zh-CN" altLang="en-US" sz="2800" b="1" dirty="0">
              <a:solidFill>
                <a:schemeClr val="bg1"/>
              </a:solidFill>
              <a:sym typeface="+mn-ea"/>
            </a:endParaRPr>
          </a:p>
          <a:p>
            <a:pPr indent="0" algn="ctr" fontAlgn="auto">
              <a:lnSpc>
                <a:spcPct val="150000"/>
              </a:lnSpc>
              <a:buClrTx/>
              <a:buSzTx/>
              <a:buFontTx/>
            </a:pPr>
            <a:r>
              <a:rPr lang="zh-CN" altLang="en-US" sz="2800" b="1" dirty="0">
                <a:solidFill>
                  <a:schemeClr val="bg1"/>
                </a:solidFill>
                <a:sym typeface="+mn-ea"/>
              </a:rPr>
              <a:t>基于个性化出行体验调查探索乘客对自动驾驶汽车的模式偏好</a:t>
            </a:r>
            <a:endParaRPr lang="zh-CN" altLang="en-US" sz="2800" b="1" dirty="0">
              <a:solidFill>
                <a:schemeClr val="bg1"/>
              </a:solidFill>
              <a:sym typeface="+mn-ea"/>
            </a:endParaRPr>
          </a:p>
          <a:p>
            <a:pPr indent="0" algn="ctr" fontAlgn="auto">
              <a:lnSpc>
                <a:spcPct val="150000"/>
              </a:lnSpc>
              <a:buClrTx/>
              <a:buSzTx/>
              <a:buFontTx/>
            </a:pPr>
            <a:r>
              <a:rPr lang="zh-CN" altLang="en-US" sz="2000" b="1" dirty="0">
                <a:solidFill>
                  <a:schemeClr val="bg1"/>
                </a:solidFill>
              </a:rPr>
              <a:t>作者：</a:t>
            </a:r>
            <a:r>
              <a:rPr lang="en-US" altLang="zh-CN" sz="2000" b="1" dirty="0">
                <a:solidFill>
                  <a:schemeClr val="bg1"/>
                </a:solidFill>
              </a:rPr>
              <a:t>Huanmei</a:t>
            </a:r>
            <a:r>
              <a:rPr lang="en-US" altLang="en-US" sz="2000" b="1" dirty="0">
                <a:solidFill>
                  <a:schemeClr val="bg1"/>
                </a:solidFill>
              </a:rPr>
              <a:t> </a:t>
            </a:r>
            <a:r>
              <a:rPr lang="en-US" altLang="zh-CN" sz="2000" b="1" dirty="0">
                <a:solidFill>
                  <a:schemeClr val="bg1"/>
                </a:solidFill>
              </a:rPr>
              <a:t>Qin</a:t>
            </a:r>
            <a:r>
              <a:rPr lang="en-US" altLang="en-US" sz="2000" b="1" dirty="0">
                <a:solidFill>
                  <a:schemeClr val="bg1"/>
                </a:solidFill>
              </a:rPr>
              <a:t> </a:t>
            </a:r>
            <a:r>
              <a:rPr lang="zh-CN" sz="2000" b="1" dirty="0">
                <a:solidFill>
                  <a:schemeClr val="bg1"/>
                </a:solidFill>
              </a:rPr>
              <a:t>，</a:t>
            </a:r>
            <a:r>
              <a:rPr lang="en-US" altLang="zh-CN" sz="2000" b="1" dirty="0">
                <a:solidFill>
                  <a:schemeClr val="bg1"/>
                </a:solidFill>
              </a:rPr>
              <a:t>Binhai</a:t>
            </a:r>
            <a:r>
              <a:rPr lang="en-US" altLang="en-US" sz="2000" b="1" dirty="0">
                <a:solidFill>
                  <a:schemeClr val="bg1"/>
                </a:solidFill>
              </a:rPr>
              <a:t> </a:t>
            </a:r>
            <a:r>
              <a:rPr lang="en-US" altLang="zh-CN" sz="2000" b="1" dirty="0">
                <a:solidFill>
                  <a:schemeClr val="bg1"/>
                </a:solidFill>
              </a:rPr>
              <a:t>Yu</a:t>
            </a:r>
            <a:r>
              <a:rPr lang="en-US" altLang="en-US" sz="2000" b="1" dirty="0">
                <a:solidFill>
                  <a:schemeClr val="bg1"/>
                </a:solidFill>
              </a:rPr>
              <a:t> </a:t>
            </a:r>
            <a:r>
              <a:rPr lang="zh-CN" sz="2000" b="1" dirty="0">
                <a:solidFill>
                  <a:schemeClr val="bg1"/>
                </a:solidFill>
              </a:rPr>
              <a:t>，</a:t>
            </a:r>
            <a:r>
              <a:rPr lang="en-US" altLang="zh-CN" sz="2000" b="1" dirty="0">
                <a:solidFill>
                  <a:schemeClr val="bg1"/>
                </a:solidFill>
              </a:rPr>
              <a:t>Yonghuan</a:t>
            </a:r>
            <a:r>
              <a:rPr lang="en-US" altLang="en-US" sz="2000" b="1" dirty="0">
                <a:solidFill>
                  <a:schemeClr val="bg1"/>
                </a:solidFill>
              </a:rPr>
              <a:t> </a:t>
            </a:r>
            <a:r>
              <a:rPr lang="en-US" altLang="zh-CN" sz="2000" b="1" dirty="0">
                <a:solidFill>
                  <a:schemeClr val="bg1"/>
                </a:solidFill>
              </a:rPr>
              <a:t>Zhang</a:t>
            </a:r>
            <a:endParaRPr lang="en-US" altLang="zh-CN" sz="2000" b="1" dirty="0">
              <a:solidFill>
                <a:schemeClr val="bg1"/>
              </a:solidFill>
            </a:endParaRPr>
          </a:p>
          <a:p>
            <a:pPr indent="0" algn="ctr" fontAlgn="auto">
              <a:lnSpc>
                <a:spcPct val="150000"/>
              </a:lnSpc>
              <a:buClrTx/>
              <a:buSzTx/>
              <a:buFontTx/>
            </a:pPr>
            <a:r>
              <a:rPr lang="zh-CN" altLang="en-US" sz="2000" b="1" dirty="0">
                <a:solidFill>
                  <a:schemeClr val="bg1"/>
                </a:solidFill>
              </a:rPr>
              <a:t> 期刊：</a:t>
            </a:r>
            <a:r>
              <a:rPr lang="en-US" altLang="zh-CN" sz="2000" b="1" dirty="0">
                <a:solidFill>
                  <a:schemeClr val="bg1"/>
                </a:solidFill>
              </a:rPr>
              <a:t>Transportation</a:t>
            </a:r>
            <a:endParaRPr lang="en-US" altLang="zh-CN" sz="2000" b="1" dirty="0">
              <a:solidFill>
                <a:schemeClr val="bg1"/>
              </a:solidFill>
            </a:endParaRPr>
          </a:p>
          <a:p>
            <a:pPr indent="0" algn="ctr" fontAlgn="auto">
              <a:lnSpc>
                <a:spcPct val="150000"/>
              </a:lnSpc>
              <a:buClrTx/>
              <a:buSzTx/>
              <a:buFontTx/>
            </a:pPr>
            <a:r>
              <a:rPr lang="zh-CN" altLang="en-US" sz="2000" b="1" dirty="0">
                <a:solidFill>
                  <a:schemeClr val="bg1"/>
                </a:solidFill>
              </a:rPr>
              <a:t>时间：20</a:t>
            </a:r>
            <a:r>
              <a:rPr lang="en-US" altLang="zh-CN" sz="2000" b="1" dirty="0">
                <a:solidFill>
                  <a:schemeClr val="bg1"/>
                </a:solidFill>
              </a:rPr>
              <a:t>24</a:t>
            </a:r>
            <a:endParaRPr lang="en-US" altLang="zh-CN" sz="2000" b="1" dirty="0">
              <a:solidFill>
                <a:schemeClr val="bg1"/>
              </a:solidFill>
            </a:endParaRPr>
          </a:p>
        </p:txBody>
      </p:sp>
      <p:sp>
        <p:nvSpPr>
          <p:cNvPr id="17" name="文本框 16"/>
          <p:cNvSpPr txBox="1"/>
          <p:nvPr/>
        </p:nvSpPr>
        <p:spPr>
          <a:xfrm>
            <a:off x="586831" y="404098"/>
            <a:ext cx="1402080" cy="460375"/>
          </a:xfrm>
          <a:prstGeom prst="rect">
            <a:avLst/>
          </a:prstGeom>
          <a:noFill/>
        </p:spPr>
        <p:txBody>
          <a:bodyPr wrap="none" rtlCol="0">
            <a:spAutoFit/>
          </a:bodyPr>
          <a:p>
            <a:r>
              <a:rPr lang="zh-CN" altLang="en-US" sz="2400" b="1" dirty="0">
                <a:solidFill>
                  <a:schemeClr val="accent1"/>
                </a:solidFill>
              </a:rPr>
              <a:t>文献</a:t>
            </a:r>
            <a:r>
              <a:rPr lang="zh-CN" altLang="en-US" sz="2400" b="1" dirty="0">
                <a:solidFill>
                  <a:schemeClr val="accent1"/>
                </a:solidFill>
              </a:rPr>
              <a:t>信息</a:t>
            </a:r>
            <a:endParaRPr lang="zh-CN" altLang="en-US" sz="2400" b="1" dirty="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a:t>
            </a:r>
            <a:r>
              <a:rPr lang="zh-CN" altLang="en-US" sz="2400" b="1" dirty="0">
                <a:solidFill>
                  <a:schemeClr val="accent1"/>
                </a:solidFill>
              </a:rPr>
              <a:t>数据分析</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42" name="文本框 41"/>
            <p:cNvSpPr txBox="1"/>
            <p:nvPr/>
          </p:nvSpPr>
          <p:spPr>
            <a:xfrm>
              <a:off x="322"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3" name="文本框 42"/>
            <p:cNvSpPr txBox="1"/>
            <p:nvPr/>
          </p:nvSpPr>
          <p:spPr>
            <a:xfrm>
              <a:off x="324" y="7116"/>
              <a:ext cx="1888" cy="628"/>
            </a:xfrm>
            <a:prstGeom prst="rect">
              <a:avLst/>
            </a:prstGeom>
            <a:noFill/>
          </p:spPr>
          <p:txBody>
            <a:bodyPr wrap="none" rtlCol="0">
              <a:spAutoFit/>
            </a:bodyPr>
            <a:lstStyle/>
            <a:p>
              <a:pPr algn="ctr"/>
              <a:r>
                <a:rPr lang="zh-CN" altLang="en-US" sz="2000" b="1" dirty="0">
                  <a:solidFill>
                    <a:schemeClr val="bg1"/>
                  </a:solidFill>
                  <a:sym typeface="+mn-ea"/>
                </a:rPr>
                <a:t>数据</a:t>
              </a:r>
              <a:r>
                <a:rPr lang="zh-CN" altLang="en-US" sz="2000" b="1" dirty="0">
                  <a:solidFill>
                    <a:schemeClr val="bg1"/>
                  </a:solidFill>
                  <a:sym typeface="+mn-ea"/>
                </a:rPr>
                <a:t>分析</a:t>
              </a:r>
              <a:endParaRPr lang="zh-CN" altLang="en-US" sz="2000" b="1" dirty="0">
                <a:solidFill>
                  <a:schemeClr val="bg1"/>
                </a:solidFill>
                <a:sym typeface="+mn-ea"/>
              </a:endParaRPr>
            </a:p>
          </p:txBody>
        </p:sp>
      </p:grpSp>
      <p:sp>
        <p:nvSpPr>
          <p:cNvPr id="2" name="文本框 1"/>
          <p:cNvSpPr txBox="1"/>
          <p:nvPr>
            <p:custDataLst>
              <p:tags r:id="rId2"/>
            </p:custDataLst>
          </p:nvPr>
        </p:nvSpPr>
        <p:spPr>
          <a:xfrm>
            <a:off x="1680210" y="1219200"/>
            <a:ext cx="8660765" cy="1012825"/>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2</a:t>
            </a:r>
            <a:r>
              <a:rPr lang="zh-CN" altLang="en-US" sz="2000" b="1" dirty="0">
                <a:sym typeface="+mn-ea"/>
              </a:rPr>
              <a:t>、出行体验对自动驾驶汽车的感知和态度</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出行体验之后，</a:t>
            </a:r>
            <a:r>
              <a:rPr lang="en-US" altLang="zh-CN" sz="2000" dirty="0">
                <a:sym typeface="+mn-ea"/>
              </a:rPr>
              <a:t> </a:t>
            </a:r>
            <a:r>
              <a:rPr lang="zh-CN" altLang="en-US" sz="2000" dirty="0">
                <a:sym typeface="+mn-ea"/>
              </a:rPr>
              <a:t>两组</a:t>
            </a:r>
            <a:r>
              <a:rPr lang="zh-CN" altLang="en-US" sz="2000" dirty="0">
                <a:sym typeface="+mn-ea"/>
              </a:rPr>
              <a:t>人</a:t>
            </a:r>
            <a:r>
              <a:rPr lang="zh-CN" altLang="en-US" sz="2000" dirty="0">
                <a:sym typeface="+mn-ea"/>
              </a:rPr>
              <a:t>感知与期望的比较，见</a:t>
            </a:r>
            <a:r>
              <a:rPr lang="zh-CN" altLang="en-US" sz="2000" dirty="0">
                <a:sym typeface="+mn-ea"/>
              </a:rPr>
              <a:t>图。</a:t>
            </a:r>
            <a:endParaRPr lang="zh-CN" altLang="en-US" sz="2000" dirty="0">
              <a:sym typeface="+mn-ea"/>
            </a:endParaRPr>
          </a:p>
        </p:txBody>
      </p:sp>
      <p:pic>
        <p:nvPicPr>
          <p:cNvPr id="3" name="图片 17" descr="1732258861729"/>
          <p:cNvPicPr>
            <a:picLocks noChangeAspect="1"/>
          </p:cNvPicPr>
          <p:nvPr/>
        </p:nvPicPr>
        <p:blipFill>
          <a:blip r:embed="rId3"/>
          <a:stretch>
            <a:fillRect/>
          </a:stretch>
        </p:blipFill>
        <p:spPr>
          <a:xfrm>
            <a:off x="2199640" y="2379345"/>
            <a:ext cx="7331710" cy="42462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a:t>
            </a:r>
            <a:r>
              <a:rPr lang="zh-CN" altLang="en-US" sz="2400" b="1" dirty="0">
                <a:solidFill>
                  <a:schemeClr val="accent1"/>
                </a:solidFill>
              </a:rPr>
              <a:t>数据分析</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42" name="文本框 41"/>
            <p:cNvSpPr txBox="1"/>
            <p:nvPr/>
          </p:nvSpPr>
          <p:spPr>
            <a:xfrm>
              <a:off x="322"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3" name="文本框 42"/>
            <p:cNvSpPr txBox="1"/>
            <p:nvPr/>
          </p:nvSpPr>
          <p:spPr>
            <a:xfrm>
              <a:off x="324" y="7116"/>
              <a:ext cx="1888" cy="628"/>
            </a:xfrm>
            <a:prstGeom prst="rect">
              <a:avLst/>
            </a:prstGeom>
            <a:noFill/>
          </p:spPr>
          <p:txBody>
            <a:bodyPr wrap="none" rtlCol="0">
              <a:spAutoFit/>
            </a:bodyPr>
            <a:lstStyle/>
            <a:p>
              <a:pPr algn="ctr"/>
              <a:r>
                <a:rPr lang="zh-CN" altLang="en-US" sz="2000" b="1" dirty="0">
                  <a:solidFill>
                    <a:schemeClr val="bg1"/>
                  </a:solidFill>
                  <a:sym typeface="+mn-ea"/>
                </a:rPr>
                <a:t>数据</a:t>
              </a:r>
              <a:r>
                <a:rPr lang="zh-CN" altLang="en-US" sz="2000" b="1" dirty="0">
                  <a:solidFill>
                    <a:schemeClr val="bg1"/>
                  </a:solidFill>
                  <a:sym typeface="+mn-ea"/>
                </a:rPr>
                <a:t>分析</a:t>
              </a:r>
              <a:endParaRPr lang="zh-CN" altLang="en-US" sz="2000" b="1" dirty="0">
                <a:solidFill>
                  <a:schemeClr val="bg1"/>
                </a:solidFill>
                <a:sym typeface="+mn-ea"/>
              </a:endParaRPr>
            </a:p>
          </p:txBody>
        </p:sp>
      </p:grpSp>
      <p:sp>
        <p:nvSpPr>
          <p:cNvPr id="2" name="文本框 1"/>
          <p:cNvSpPr txBox="1"/>
          <p:nvPr>
            <p:custDataLst>
              <p:tags r:id="rId2"/>
            </p:custDataLst>
          </p:nvPr>
        </p:nvSpPr>
        <p:spPr>
          <a:xfrm>
            <a:off x="1680210" y="1219200"/>
            <a:ext cx="10280015" cy="1475740"/>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3</a:t>
            </a:r>
            <a:r>
              <a:rPr lang="zh-CN" altLang="en-US" sz="2000" b="1" dirty="0">
                <a:sym typeface="+mn-ea"/>
              </a:rPr>
              <a:t>、</a:t>
            </a:r>
            <a:r>
              <a:rPr lang="zh-CN" altLang="en-US" sz="2000" b="1" dirty="0">
                <a:sym typeface="+mn-ea"/>
              </a:rPr>
              <a:t>安全员对出行体验的影响分析</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约</a:t>
            </a:r>
            <a:r>
              <a:rPr lang="en-US" altLang="zh-CN" sz="2000" dirty="0">
                <a:sym typeface="+mn-ea"/>
              </a:rPr>
              <a:t>77.6%</a:t>
            </a:r>
            <a:r>
              <a:rPr lang="zh-CN" altLang="en-US" sz="2000" dirty="0">
                <a:sym typeface="+mn-ea"/>
              </a:rPr>
              <a:t>和</a:t>
            </a:r>
            <a:r>
              <a:rPr lang="en-US" altLang="zh-CN" sz="2000" dirty="0">
                <a:sym typeface="+mn-ea"/>
              </a:rPr>
              <a:t>60.0%</a:t>
            </a:r>
            <a:r>
              <a:rPr lang="zh-CN" altLang="en-US" sz="2000" dirty="0">
                <a:sym typeface="+mn-ea"/>
              </a:rPr>
              <a:t>的私家车通勤者和公共交通通勤者表示，自动驾驶汽车的安全员对他们的出行体验影响可以忽略不计或很小。</a:t>
            </a:r>
            <a:endParaRPr lang="zh-CN" altLang="en-US" sz="2000" dirty="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a:t>
            </a:r>
            <a:r>
              <a:rPr lang="zh-CN" altLang="en-US" sz="2400" b="1" dirty="0">
                <a:solidFill>
                  <a:schemeClr val="accent1"/>
                </a:solidFill>
              </a:rPr>
              <a:t>数据分析</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42" name="文本框 41"/>
            <p:cNvSpPr txBox="1"/>
            <p:nvPr/>
          </p:nvSpPr>
          <p:spPr>
            <a:xfrm>
              <a:off x="322"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3" name="文本框 42"/>
            <p:cNvSpPr txBox="1"/>
            <p:nvPr/>
          </p:nvSpPr>
          <p:spPr>
            <a:xfrm>
              <a:off x="324" y="7116"/>
              <a:ext cx="1888" cy="628"/>
            </a:xfrm>
            <a:prstGeom prst="rect">
              <a:avLst/>
            </a:prstGeom>
            <a:noFill/>
          </p:spPr>
          <p:txBody>
            <a:bodyPr wrap="none" rtlCol="0">
              <a:spAutoFit/>
            </a:bodyPr>
            <a:lstStyle/>
            <a:p>
              <a:pPr algn="ctr"/>
              <a:r>
                <a:rPr lang="zh-CN" altLang="en-US" sz="2000" b="1" dirty="0">
                  <a:solidFill>
                    <a:schemeClr val="bg1"/>
                  </a:solidFill>
                  <a:sym typeface="+mn-ea"/>
                </a:rPr>
                <a:t>数据</a:t>
              </a:r>
              <a:r>
                <a:rPr lang="zh-CN" altLang="en-US" sz="2000" b="1" dirty="0">
                  <a:solidFill>
                    <a:schemeClr val="bg1"/>
                  </a:solidFill>
                  <a:sym typeface="+mn-ea"/>
                </a:rPr>
                <a:t>分析</a:t>
              </a:r>
              <a:endParaRPr lang="zh-CN" altLang="en-US" sz="2000" b="1" dirty="0">
                <a:solidFill>
                  <a:schemeClr val="bg1"/>
                </a:solidFill>
                <a:sym typeface="+mn-ea"/>
              </a:endParaRPr>
            </a:p>
          </p:txBody>
        </p:sp>
      </p:grpSp>
      <p:sp>
        <p:nvSpPr>
          <p:cNvPr id="2" name="文本框 1"/>
          <p:cNvSpPr txBox="1"/>
          <p:nvPr>
            <p:custDataLst>
              <p:tags r:id="rId2"/>
            </p:custDataLst>
          </p:nvPr>
        </p:nvSpPr>
        <p:spPr>
          <a:xfrm>
            <a:off x="1680210" y="1219200"/>
            <a:ext cx="10280015" cy="1107440"/>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4</a:t>
            </a:r>
            <a:r>
              <a:rPr lang="zh-CN" altLang="en-US" sz="2000" b="1" dirty="0">
                <a:sym typeface="+mn-ea"/>
              </a:rPr>
              <a:t>、</a:t>
            </a:r>
            <a:r>
              <a:rPr lang="zh-CN" altLang="en-US" sz="2000" b="1" dirty="0">
                <a:sym typeface="+mn-ea"/>
              </a:rPr>
              <a:t>出行体验前后的感知评估分析</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两组人在出行体验前后的</a:t>
            </a:r>
            <a:r>
              <a:rPr lang="en-US" altLang="zh-CN" sz="2000" dirty="0">
                <a:sym typeface="+mn-ea"/>
              </a:rPr>
              <a:t>4</a:t>
            </a:r>
            <a:r>
              <a:rPr lang="zh-CN" altLang="en-US" sz="2000" dirty="0">
                <a:sym typeface="+mn-ea"/>
              </a:rPr>
              <a:t>个感知方面的变化，见</a:t>
            </a:r>
            <a:r>
              <a:rPr lang="zh-CN" altLang="en-US" sz="2000" dirty="0">
                <a:sym typeface="+mn-ea"/>
              </a:rPr>
              <a:t>图。</a:t>
            </a:r>
            <a:endParaRPr lang="zh-CN" altLang="en-US" sz="2000" dirty="0">
              <a:sym typeface="+mn-ea"/>
            </a:endParaRPr>
          </a:p>
        </p:txBody>
      </p:sp>
      <p:pic>
        <p:nvPicPr>
          <p:cNvPr id="3" name="图片 18" descr="1732258895977"/>
          <p:cNvPicPr>
            <a:picLocks noChangeAspect="1"/>
          </p:cNvPicPr>
          <p:nvPr/>
        </p:nvPicPr>
        <p:blipFill>
          <a:blip r:embed="rId3"/>
          <a:stretch>
            <a:fillRect/>
          </a:stretch>
        </p:blipFill>
        <p:spPr>
          <a:xfrm>
            <a:off x="1947545" y="2385695"/>
            <a:ext cx="9973310" cy="39846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a:t>
            </a:r>
            <a:r>
              <a:rPr lang="zh-CN" altLang="en-US" sz="2400" b="1" dirty="0">
                <a:solidFill>
                  <a:schemeClr val="accent1"/>
                </a:solidFill>
              </a:rPr>
              <a:t>数据分析</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41" name="文本框 40"/>
            <p:cNvSpPr txBox="1"/>
            <p:nvPr/>
          </p:nvSpPr>
          <p:spPr>
            <a:xfrm>
              <a:off x="321" y="9060"/>
              <a:ext cx="1888" cy="628"/>
            </a:xfrm>
            <a:prstGeom prst="rect">
              <a:avLst/>
            </a:prstGeom>
            <a:noFill/>
          </p:spPr>
          <p:txBody>
            <a:bodyPr wrap="none" rtlCol="0">
              <a:spAutoFit/>
            </a:bodyPr>
            <a:lstStyle/>
            <a:p>
              <a:pPr algn="ctr"/>
              <a:r>
                <a:rPr lang="zh-CN" altLang="en-US" sz="2000" dirty="0">
                  <a:solidFill>
                    <a:schemeClr val="bg1">
                      <a:lumMod val="50000"/>
                    </a:schemeClr>
                  </a:solidFill>
                </a:rPr>
                <a:t>建模</a:t>
              </a:r>
              <a:r>
                <a:rPr lang="zh-CN" altLang="en-US" sz="2000" dirty="0">
                  <a:solidFill>
                    <a:schemeClr val="bg1">
                      <a:lumMod val="50000"/>
                    </a:schemeClr>
                  </a:solidFill>
                </a:rPr>
                <a:t>分析</a:t>
              </a:r>
              <a:endParaRPr lang="zh-CN" altLang="en-US" sz="2000" dirty="0">
                <a:solidFill>
                  <a:schemeClr val="bg1">
                    <a:lumMod val="50000"/>
                  </a:schemeClr>
                </a:solidFill>
              </a:endParaRPr>
            </a:p>
          </p:txBody>
        </p:sp>
        <p:sp>
          <p:nvSpPr>
            <p:cNvPr id="42" name="文本框 41"/>
            <p:cNvSpPr txBox="1"/>
            <p:nvPr/>
          </p:nvSpPr>
          <p:spPr>
            <a:xfrm>
              <a:off x="322"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3" name="文本框 42"/>
            <p:cNvSpPr txBox="1"/>
            <p:nvPr/>
          </p:nvSpPr>
          <p:spPr>
            <a:xfrm>
              <a:off x="324" y="7116"/>
              <a:ext cx="1888" cy="628"/>
            </a:xfrm>
            <a:prstGeom prst="rect">
              <a:avLst/>
            </a:prstGeom>
            <a:noFill/>
          </p:spPr>
          <p:txBody>
            <a:bodyPr wrap="none" rtlCol="0">
              <a:spAutoFit/>
            </a:bodyPr>
            <a:lstStyle/>
            <a:p>
              <a:pPr algn="ctr"/>
              <a:r>
                <a:rPr lang="zh-CN" altLang="en-US" sz="2000" b="1" dirty="0">
                  <a:solidFill>
                    <a:schemeClr val="bg1"/>
                  </a:solidFill>
                  <a:sym typeface="+mn-ea"/>
                </a:rPr>
                <a:t>数据</a:t>
              </a:r>
              <a:r>
                <a:rPr lang="zh-CN" altLang="en-US" sz="2000" b="1" dirty="0">
                  <a:solidFill>
                    <a:schemeClr val="bg1"/>
                  </a:solidFill>
                  <a:sym typeface="+mn-ea"/>
                </a:rPr>
                <a:t>分析</a:t>
              </a:r>
              <a:endParaRPr lang="zh-CN" altLang="en-US" sz="2000" b="1" dirty="0">
                <a:solidFill>
                  <a:schemeClr val="bg1"/>
                </a:solidFill>
                <a:sym typeface="+mn-ea"/>
              </a:endParaRPr>
            </a:p>
          </p:txBody>
        </p:sp>
      </p:grpSp>
      <p:sp>
        <p:nvSpPr>
          <p:cNvPr id="2" name="文本框 1"/>
          <p:cNvSpPr txBox="1"/>
          <p:nvPr>
            <p:custDataLst>
              <p:tags r:id="rId2"/>
            </p:custDataLst>
          </p:nvPr>
        </p:nvSpPr>
        <p:spPr>
          <a:xfrm>
            <a:off x="1680210" y="1219200"/>
            <a:ext cx="10280015" cy="1107440"/>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5</a:t>
            </a:r>
            <a:r>
              <a:rPr lang="zh-CN" altLang="en-US" sz="2000" b="1" dirty="0">
                <a:sym typeface="+mn-ea"/>
              </a:rPr>
              <a:t>、出行者在出行体验后态度变化</a:t>
            </a:r>
            <a:r>
              <a:rPr lang="zh-CN" altLang="en-US" sz="2000" b="1" dirty="0">
                <a:sym typeface="+mn-ea"/>
              </a:rPr>
              <a:t>分析</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两组</a:t>
            </a:r>
            <a:r>
              <a:rPr lang="zh-CN" altLang="en-US" sz="2000" dirty="0">
                <a:sym typeface="+mn-ea"/>
              </a:rPr>
              <a:t>人对使用自动驾驶汽车、共享出行和出行环境的态度，见</a:t>
            </a:r>
            <a:r>
              <a:rPr lang="zh-CN" altLang="en-US" sz="2000" dirty="0">
                <a:sym typeface="+mn-ea"/>
              </a:rPr>
              <a:t>表。</a:t>
            </a:r>
            <a:endParaRPr lang="zh-CN" altLang="en-US" sz="2000" dirty="0">
              <a:sym typeface="+mn-ea"/>
            </a:endParaRPr>
          </a:p>
        </p:txBody>
      </p:sp>
      <p:pic>
        <p:nvPicPr>
          <p:cNvPr id="4" name="图片 3"/>
          <p:cNvPicPr>
            <a:picLocks noChangeAspect="1"/>
          </p:cNvPicPr>
          <p:nvPr/>
        </p:nvPicPr>
        <p:blipFill>
          <a:blip r:embed="rId3"/>
          <a:stretch>
            <a:fillRect/>
          </a:stretch>
        </p:blipFill>
        <p:spPr>
          <a:xfrm>
            <a:off x="2240915" y="2432685"/>
            <a:ext cx="6436995" cy="43008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a:t>
            </a:r>
            <a:r>
              <a:rPr lang="zh-CN" altLang="en-US" sz="2400" b="1" dirty="0">
                <a:solidFill>
                  <a:schemeClr val="accent1"/>
                </a:solidFill>
              </a:rPr>
              <a:t>数据分析</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41" name="文本框 40"/>
            <p:cNvSpPr txBox="1"/>
            <p:nvPr/>
          </p:nvSpPr>
          <p:spPr>
            <a:xfrm>
              <a:off x="321" y="9060"/>
              <a:ext cx="1888" cy="628"/>
            </a:xfrm>
            <a:prstGeom prst="rect">
              <a:avLst/>
            </a:prstGeom>
            <a:noFill/>
          </p:spPr>
          <p:txBody>
            <a:bodyPr wrap="none" rtlCol="0">
              <a:spAutoFit/>
            </a:bodyPr>
            <a:lstStyle/>
            <a:p>
              <a:pPr algn="ctr"/>
              <a:r>
                <a:rPr lang="zh-CN" altLang="en-US" sz="2000" dirty="0">
                  <a:solidFill>
                    <a:schemeClr val="bg1">
                      <a:lumMod val="50000"/>
                    </a:schemeClr>
                  </a:solidFill>
                </a:rPr>
                <a:t>建模</a:t>
              </a:r>
              <a:r>
                <a:rPr lang="zh-CN" altLang="en-US" sz="2000" dirty="0">
                  <a:solidFill>
                    <a:schemeClr val="bg1">
                      <a:lumMod val="50000"/>
                    </a:schemeClr>
                  </a:solidFill>
                </a:rPr>
                <a:t>分析</a:t>
              </a:r>
              <a:endParaRPr lang="zh-CN" altLang="en-US" sz="2000" dirty="0">
                <a:solidFill>
                  <a:schemeClr val="bg1">
                    <a:lumMod val="50000"/>
                  </a:schemeClr>
                </a:solidFill>
              </a:endParaRPr>
            </a:p>
          </p:txBody>
        </p:sp>
        <p:sp>
          <p:nvSpPr>
            <p:cNvPr id="42" name="文本框 41"/>
            <p:cNvSpPr txBox="1"/>
            <p:nvPr/>
          </p:nvSpPr>
          <p:spPr>
            <a:xfrm>
              <a:off x="322"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3" name="文本框 42"/>
            <p:cNvSpPr txBox="1"/>
            <p:nvPr/>
          </p:nvSpPr>
          <p:spPr>
            <a:xfrm>
              <a:off x="324" y="7116"/>
              <a:ext cx="1888" cy="628"/>
            </a:xfrm>
            <a:prstGeom prst="rect">
              <a:avLst/>
            </a:prstGeom>
            <a:noFill/>
          </p:spPr>
          <p:txBody>
            <a:bodyPr wrap="none" rtlCol="0">
              <a:spAutoFit/>
            </a:bodyPr>
            <a:lstStyle/>
            <a:p>
              <a:pPr algn="ctr"/>
              <a:r>
                <a:rPr lang="zh-CN" altLang="en-US" sz="2000" b="1" dirty="0">
                  <a:solidFill>
                    <a:schemeClr val="bg1"/>
                  </a:solidFill>
                  <a:sym typeface="+mn-ea"/>
                </a:rPr>
                <a:t>数据</a:t>
              </a:r>
              <a:r>
                <a:rPr lang="zh-CN" altLang="en-US" sz="2000" b="1" dirty="0">
                  <a:solidFill>
                    <a:schemeClr val="bg1"/>
                  </a:solidFill>
                  <a:sym typeface="+mn-ea"/>
                </a:rPr>
                <a:t>分析</a:t>
              </a:r>
              <a:endParaRPr lang="zh-CN" altLang="en-US" sz="2000" b="1" dirty="0">
                <a:solidFill>
                  <a:schemeClr val="bg1"/>
                </a:solidFill>
                <a:sym typeface="+mn-ea"/>
              </a:endParaRPr>
            </a:p>
          </p:txBody>
        </p:sp>
      </p:grpSp>
      <p:sp>
        <p:nvSpPr>
          <p:cNvPr id="2" name="文本框 1"/>
          <p:cNvSpPr txBox="1"/>
          <p:nvPr>
            <p:custDataLst>
              <p:tags r:id="rId2"/>
            </p:custDataLst>
          </p:nvPr>
        </p:nvSpPr>
        <p:spPr>
          <a:xfrm>
            <a:off x="1680210" y="1219200"/>
            <a:ext cx="10280015" cy="1107440"/>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6</a:t>
            </a:r>
            <a:r>
              <a:rPr lang="zh-CN" altLang="en-US" sz="2000" b="1" dirty="0">
                <a:sym typeface="+mn-ea"/>
              </a:rPr>
              <a:t>、个人社会经济信息分析</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两组的个人社会经济信息统计，见</a:t>
            </a:r>
            <a:r>
              <a:rPr lang="zh-CN" altLang="en-US" sz="2000" dirty="0">
                <a:sym typeface="+mn-ea"/>
              </a:rPr>
              <a:t>表。</a:t>
            </a:r>
            <a:endParaRPr lang="zh-CN" altLang="en-US" sz="2000" dirty="0">
              <a:sym typeface="+mn-ea"/>
            </a:endParaRPr>
          </a:p>
        </p:txBody>
      </p:sp>
      <p:pic>
        <p:nvPicPr>
          <p:cNvPr id="20" name="图片 20" descr="1732260533684"/>
          <p:cNvPicPr>
            <a:picLocks noChangeAspect="1"/>
          </p:cNvPicPr>
          <p:nvPr/>
        </p:nvPicPr>
        <p:blipFill>
          <a:blip r:embed="rId3"/>
          <a:stretch>
            <a:fillRect/>
          </a:stretch>
        </p:blipFill>
        <p:spPr>
          <a:xfrm>
            <a:off x="2305685" y="2207260"/>
            <a:ext cx="5095240" cy="439483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5" name="文本框 4"/>
          <p:cNvSpPr txBox="1"/>
          <p:nvPr/>
        </p:nvSpPr>
        <p:spPr>
          <a:xfrm>
            <a:off x="1947636" y="700008"/>
            <a:ext cx="2011680" cy="460375"/>
          </a:xfrm>
          <a:prstGeom prst="rect">
            <a:avLst/>
          </a:prstGeom>
          <a:noFill/>
        </p:spPr>
        <p:txBody>
          <a:bodyPr wrap="none" rtlCol="0">
            <a:spAutoFit/>
          </a:bodyPr>
          <a:p>
            <a:r>
              <a:rPr lang="zh-CN" altLang="en-US" sz="2400" b="1" dirty="0">
                <a:solidFill>
                  <a:schemeClr val="accent1"/>
                </a:solidFill>
                <a:sym typeface="+mn-ea"/>
              </a:rPr>
              <a:t>五、建模</a:t>
            </a:r>
            <a:r>
              <a:rPr lang="zh-CN" altLang="en-US" sz="2400" b="1" dirty="0">
                <a:solidFill>
                  <a:schemeClr val="accent1"/>
                </a:solidFill>
                <a:sym typeface="+mn-ea"/>
              </a:rPr>
              <a:t>分析</a:t>
            </a:r>
            <a:endParaRPr lang="zh-CN" altLang="en-US" sz="2400" b="1" dirty="0">
              <a:solidFill>
                <a:schemeClr val="accent1"/>
              </a:solidFill>
              <a:sym typeface="+mn-ea"/>
            </a:endParaRPr>
          </a:p>
        </p:txBody>
      </p:sp>
      <p:grpSp>
        <p:nvGrpSpPr>
          <p:cNvPr id="2" name="组合 1"/>
          <p:cNvGrpSpPr/>
          <p:nvPr/>
        </p:nvGrpSpPr>
        <p:grpSpPr>
          <a:xfrm>
            <a:off x="8255" y="815340"/>
            <a:ext cx="1604010" cy="5452110"/>
            <a:chOff x="13" y="1284"/>
            <a:chExt cx="2526" cy="8586"/>
          </a:xfrm>
        </p:grpSpPr>
        <p:grpSp>
          <p:nvGrpSpPr>
            <p:cNvPr id="15" name="组合 14"/>
            <p:cNvGrpSpPr/>
            <p:nvPr/>
          </p:nvGrpSpPr>
          <p:grpSpPr>
            <a:xfrm>
              <a:off x="13" y="1516"/>
              <a:ext cx="2526" cy="8354"/>
              <a:chOff x="8255" y="962169"/>
              <a:chExt cx="1603948" cy="5302243"/>
            </a:xfrm>
          </p:grpSpPr>
          <p:sp>
            <p:nvSpPr>
              <p:cNvPr id="11" name="矩形 10"/>
              <p:cNvSpPr/>
              <p:nvPr/>
            </p:nvSpPr>
            <p:spPr>
              <a:xfrm>
                <a:off x="8255" y="5678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文本框 2"/>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6" name="文本框 5"/>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23" y="9060"/>
              <a:ext cx="1888" cy="628"/>
            </a:xfrm>
            <a:prstGeom prst="rect">
              <a:avLst/>
            </a:prstGeom>
            <a:noFill/>
          </p:spPr>
          <p:txBody>
            <a:bodyPr wrap="none" rtlCol="0">
              <a:spAutoFit/>
            </a:bodyPr>
            <a:lstStyle/>
            <a:p>
              <a:pPr algn="ctr">
                <a:buClrTx/>
                <a:buSzTx/>
                <a:buFontTx/>
              </a:pPr>
              <a:r>
                <a:rPr lang="zh-CN" altLang="en-US" sz="2000" b="1" dirty="0">
                  <a:solidFill>
                    <a:schemeClr val="bg1"/>
                  </a:solidFill>
                </a:rPr>
                <a:t>建模</a:t>
              </a:r>
              <a:r>
                <a:rPr lang="zh-CN" altLang="en-US" sz="2000" b="1" dirty="0">
                  <a:solidFill>
                    <a:schemeClr val="bg1"/>
                  </a:solidFill>
                </a:rPr>
                <a:t>分析</a:t>
              </a:r>
              <a:endParaRPr lang="zh-CN" altLang="en-US" sz="2000" b="1" dirty="0">
                <a:solidFill>
                  <a:schemeClr val="bg1"/>
                </a:solidFill>
              </a:endParaRPr>
            </a:p>
          </p:txBody>
        </p:sp>
        <p:sp>
          <p:nvSpPr>
            <p:cNvPr id="8" name="文本框 7"/>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17" name="文本框 16"/>
            <p:cNvSpPr txBox="1"/>
            <p:nvPr/>
          </p:nvSpPr>
          <p:spPr>
            <a:xfrm>
              <a:off x="322"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a:t>
              </a:r>
              <a:r>
                <a:rPr lang="zh-CN" altLang="en-US" sz="2000" dirty="0">
                  <a:solidFill>
                    <a:schemeClr val="bg1">
                      <a:lumMod val="50000"/>
                    </a:schemeClr>
                  </a:solidFill>
                  <a:sym typeface="+mn-ea"/>
                </a:rPr>
                <a:t>分析</a:t>
              </a:r>
              <a:endParaRPr lang="zh-CN" altLang="en-US" sz="2000" dirty="0">
                <a:solidFill>
                  <a:schemeClr val="bg1">
                    <a:lumMod val="50000"/>
                  </a:schemeClr>
                </a:solidFill>
                <a:sym typeface="+mn-ea"/>
              </a:endParaRPr>
            </a:p>
          </p:txBody>
        </p:sp>
      </p:grpSp>
      <p:sp>
        <p:nvSpPr>
          <p:cNvPr id="4" name="文本框 3"/>
          <p:cNvSpPr txBox="1"/>
          <p:nvPr>
            <p:custDataLst>
              <p:tags r:id="rId2"/>
            </p:custDataLst>
          </p:nvPr>
        </p:nvSpPr>
        <p:spPr>
          <a:xfrm>
            <a:off x="1680210" y="1219200"/>
            <a:ext cx="10280015" cy="3808730"/>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1</a:t>
            </a:r>
            <a:r>
              <a:rPr lang="zh-CN" altLang="en-US" sz="2000" b="1" dirty="0">
                <a:sym typeface="+mn-ea"/>
              </a:rPr>
              <a:t>、基于出行体验的自动驾驶汽车感知变化</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为了研究出行体验对自动驾驶汽车的感知变化及其对出行方式选择的影响，定义</a:t>
            </a:r>
            <a:r>
              <a:rPr lang="en-US" altLang="zh-CN" sz="2000" dirty="0">
                <a:sym typeface="+mn-ea"/>
              </a:rPr>
              <a:t>“</a:t>
            </a:r>
            <a:r>
              <a:rPr lang="zh-CN" altLang="en-US" sz="2000" dirty="0">
                <a:sym typeface="+mn-ea"/>
              </a:rPr>
              <a:t>感知变化</a:t>
            </a:r>
            <a:r>
              <a:rPr lang="en-US" altLang="zh-CN" sz="2000" dirty="0">
                <a:sym typeface="+mn-ea"/>
              </a:rPr>
              <a:t>”</a:t>
            </a:r>
            <a:r>
              <a:rPr lang="zh-CN" altLang="en-US" sz="2000" dirty="0">
                <a:sym typeface="+mn-ea"/>
              </a:rPr>
              <a:t>的综合测量指数。</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自动驾驶汽车的感知变化表示为出行体验前后四个方面的评估分数加权总和的差异。</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dirty="0">
                <a:sym typeface="+mn-ea"/>
              </a:rPr>
              <a:t>Ebnm</a:t>
            </a:r>
            <a:r>
              <a:rPr lang="zh-CN" altLang="en-US" sz="2000" dirty="0">
                <a:sym typeface="+mn-ea"/>
              </a:rPr>
              <a:t>和</a:t>
            </a:r>
            <a:r>
              <a:rPr lang="en-US" altLang="zh-CN" sz="2000" dirty="0">
                <a:sym typeface="+mn-ea"/>
              </a:rPr>
              <a:t>Eanm</a:t>
            </a:r>
            <a:r>
              <a:rPr lang="zh-CN" altLang="en-US" sz="2000" dirty="0">
                <a:sym typeface="+mn-ea"/>
              </a:rPr>
              <a:t>分别表示出行者</a:t>
            </a:r>
            <a:r>
              <a:rPr lang="en-US" altLang="zh-CN" sz="2000" dirty="0">
                <a:sym typeface="+mn-ea"/>
              </a:rPr>
              <a:t>n</a:t>
            </a:r>
            <a:r>
              <a:rPr lang="zh-CN" altLang="en-US" sz="2000" dirty="0">
                <a:sym typeface="+mn-ea"/>
              </a:rPr>
              <a:t>在出行体验之前和之后对方面</a:t>
            </a:r>
            <a:r>
              <a:rPr lang="en-US" altLang="zh-CN" sz="2000" dirty="0">
                <a:sym typeface="+mn-ea"/>
              </a:rPr>
              <a:t>m</a:t>
            </a:r>
            <a:r>
              <a:rPr lang="zh-CN" altLang="en-US" sz="2000" dirty="0">
                <a:sym typeface="+mn-ea"/>
              </a:rPr>
              <a:t>的感知评价分数。</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dirty="0">
                <a:sym typeface="+mn-ea"/>
              </a:rPr>
              <a:t>Wnm</a:t>
            </a:r>
            <a:r>
              <a:rPr lang="zh-CN" altLang="en-US" sz="2000" dirty="0">
                <a:sym typeface="+mn-ea"/>
              </a:rPr>
              <a:t>表示出行者</a:t>
            </a:r>
            <a:r>
              <a:rPr lang="en-US" altLang="zh-CN" sz="2000" dirty="0">
                <a:sym typeface="+mn-ea"/>
              </a:rPr>
              <a:t>n</a:t>
            </a:r>
            <a:r>
              <a:rPr lang="zh-CN" altLang="en-US" sz="2000" dirty="0">
                <a:sym typeface="+mn-ea"/>
              </a:rPr>
              <a:t>分配给方面</a:t>
            </a:r>
            <a:r>
              <a:rPr lang="en-US" altLang="zh-CN" sz="2000" dirty="0">
                <a:sym typeface="+mn-ea"/>
              </a:rPr>
              <a:t>m</a:t>
            </a:r>
            <a:r>
              <a:rPr lang="zh-CN" altLang="en-US" sz="2000" dirty="0">
                <a:sym typeface="+mn-ea"/>
              </a:rPr>
              <a:t>的权重</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dirty="0">
                <a:sym typeface="+mn-ea"/>
              </a:rPr>
              <a:t>Dnm</a:t>
            </a:r>
            <a:r>
              <a:rPr lang="zh-CN" altLang="en-US" sz="2000" dirty="0">
                <a:sym typeface="+mn-ea"/>
              </a:rPr>
              <a:t>是出行者</a:t>
            </a:r>
            <a:r>
              <a:rPr lang="en-US" altLang="zh-CN" sz="2000" dirty="0">
                <a:sym typeface="+mn-ea"/>
              </a:rPr>
              <a:t>n</a:t>
            </a:r>
            <a:r>
              <a:rPr lang="zh-CN" altLang="en-US" sz="2000" dirty="0">
                <a:sym typeface="+mn-ea"/>
              </a:rPr>
              <a:t>对</a:t>
            </a:r>
            <a:r>
              <a:rPr lang="en-US" altLang="zh-CN" sz="2000" dirty="0">
                <a:sym typeface="+mn-ea"/>
              </a:rPr>
              <a:t>m</a:t>
            </a:r>
            <a:r>
              <a:rPr lang="zh-CN" altLang="en-US" sz="2000" dirty="0">
                <a:sym typeface="+mn-ea"/>
              </a:rPr>
              <a:t>方面的排名分配。</a:t>
            </a:r>
            <a:endParaRPr lang="zh-CN" altLang="en-US" sz="2000" dirty="0">
              <a:sym typeface="+mn-ea"/>
            </a:endParaRPr>
          </a:p>
        </p:txBody>
      </p:sp>
      <p:pic>
        <p:nvPicPr>
          <p:cNvPr id="24" name="图片 24" descr="1732262303737"/>
          <p:cNvPicPr>
            <a:picLocks noChangeAspect="1"/>
          </p:cNvPicPr>
          <p:nvPr/>
        </p:nvPicPr>
        <p:blipFill>
          <a:blip r:embed="rId3"/>
          <a:srcRect r="47850" b="55333"/>
          <a:stretch>
            <a:fillRect/>
          </a:stretch>
        </p:blipFill>
        <p:spPr>
          <a:xfrm>
            <a:off x="5355590" y="2261235"/>
            <a:ext cx="2929255" cy="890905"/>
          </a:xfrm>
          <a:prstGeom prst="rect">
            <a:avLst/>
          </a:prstGeom>
        </p:spPr>
      </p:pic>
      <p:pic>
        <p:nvPicPr>
          <p:cNvPr id="7" name="图片 24" descr="1732262303737"/>
          <p:cNvPicPr>
            <a:picLocks noChangeAspect="1"/>
          </p:cNvPicPr>
          <p:nvPr/>
        </p:nvPicPr>
        <p:blipFill>
          <a:blip r:embed="rId3"/>
          <a:srcRect l="335" t="51500" r="51440"/>
          <a:stretch>
            <a:fillRect/>
          </a:stretch>
        </p:blipFill>
        <p:spPr>
          <a:xfrm>
            <a:off x="9068435" y="2342515"/>
            <a:ext cx="2366645" cy="845185"/>
          </a:xfrm>
          <a:prstGeom prst="rect">
            <a:avLst/>
          </a:prstGeom>
        </p:spPr>
      </p:pic>
      <p:pic>
        <p:nvPicPr>
          <p:cNvPr id="10" name="图片 9"/>
          <p:cNvPicPr>
            <a:picLocks noChangeAspect="1"/>
          </p:cNvPicPr>
          <p:nvPr/>
        </p:nvPicPr>
        <p:blipFill>
          <a:blip r:embed="rId4"/>
          <a:stretch>
            <a:fillRect/>
          </a:stretch>
        </p:blipFill>
        <p:spPr>
          <a:xfrm>
            <a:off x="6828155" y="4222115"/>
            <a:ext cx="4681220" cy="26352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5" name="文本框 4"/>
          <p:cNvSpPr txBox="1"/>
          <p:nvPr/>
        </p:nvSpPr>
        <p:spPr>
          <a:xfrm>
            <a:off x="1947636" y="700008"/>
            <a:ext cx="2011680" cy="460375"/>
          </a:xfrm>
          <a:prstGeom prst="rect">
            <a:avLst/>
          </a:prstGeom>
          <a:noFill/>
        </p:spPr>
        <p:txBody>
          <a:bodyPr wrap="none" rtlCol="0">
            <a:spAutoFit/>
          </a:bodyPr>
          <a:p>
            <a:r>
              <a:rPr lang="zh-CN" altLang="en-US" sz="2400" b="1" dirty="0">
                <a:solidFill>
                  <a:schemeClr val="accent1"/>
                </a:solidFill>
                <a:sym typeface="+mn-ea"/>
              </a:rPr>
              <a:t>五、建模</a:t>
            </a:r>
            <a:r>
              <a:rPr lang="zh-CN" altLang="en-US" sz="2400" b="1" dirty="0">
                <a:solidFill>
                  <a:schemeClr val="accent1"/>
                </a:solidFill>
                <a:sym typeface="+mn-ea"/>
              </a:rPr>
              <a:t>分析</a:t>
            </a:r>
            <a:endParaRPr lang="zh-CN" altLang="en-US" sz="2400" b="1" dirty="0">
              <a:solidFill>
                <a:schemeClr val="accent1"/>
              </a:solidFill>
              <a:sym typeface="+mn-ea"/>
            </a:endParaRPr>
          </a:p>
        </p:txBody>
      </p:sp>
      <p:grpSp>
        <p:nvGrpSpPr>
          <p:cNvPr id="2" name="组合 1"/>
          <p:cNvGrpSpPr/>
          <p:nvPr/>
        </p:nvGrpSpPr>
        <p:grpSpPr>
          <a:xfrm>
            <a:off x="8255" y="815340"/>
            <a:ext cx="1604010" cy="5452110"/>
            <a:chOff x="13" y="1284"/>
            <a:chExt cx="2526" cy="8586"/>
          </a:xfrm>
        </p:grpSpPr>
        <p:grpSp>
          <p:nvGrpSpPr>
            <p:cNvPr id="15" name="组合 14"/>
            <p:cNvGrpSpPr/>
            <p:nvPr/>
          </p:nvGrpSpPr>
          <p:grpSpPr>
            <a:xfrm>
              <a:off x="13" y="1516"/>
              <a:ext cx="2526" cy="8354"/>
              <a:chOff x="8255" y="962169"/>
              <a:chExt cx="1603948" cy="5302243"/>
            </a:xfrm>
          </p:grpSpPr>
          <p:sp>
            <p:nvSpPr>
              <p:cNvPr id="11" name="矩形 10"/>
              <p:cNvSpPr/>
              <p:nvPr/>
            </p:nvSpPr>
            <p:spPr>
              <a:xfrm>
                <a:off x="8255" y="5678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文本框 2"/>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6" name="文本框 5"/>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23" y="9060"/>
              <a:ext cx="1888" cy="628"/>
            </a:xfrm>
            <a:prstGeom prst="rect">
              <a:avLst/>
            </a:prstGeom>
            <a:noFill/>
          </p:spPr>
          <p:txBody>
            <a:bodyPr wrap="none" rtlCol="0">
              <a:spAutoFit/>
            </a:bodyPr>
            <a:lstStyle/>
            <a:p>
              <a:pPr algn="ctr">
                <a:buClrTx/>
                <a:buSzTx/>
                <a:buFontTx/>
              </a:pPr>
              <a:r>
                <a:rPr lang="zh-CN" altLang="en-US" sz="2000" b="1" dirty="0">
                  <a:solidFill>
                    <a:schemeClr val="bg1"/>
                  </a:solidFill>
                </a:rPr>
                <a:t>建模</a:t>
              </a:r>
              <a:r>
                <a:rPr lang="zh-CN" altLang="en-US" sz="2000" b="1" dirty="0">
                  <a:solidFill>
                    <a:schemeClr val="bg1"/>
                  </a:solidFill>
                </a:rPr>
                <a:t>分析</a:t>
              </a:r>
              <a:endParaRPr lang="zh-CN" altLang="en-US" sz="2000" b="1" dirty="0">
                <a:solidFill>
                  <a:schemeClr val="bg1"/>
                </a:solidFill>
              </a:endParaRPr>
            </a:p>
          </p:txBody>
        </p:sp>
        <p:sp>
          <p:nvSpPr>
            <p:cNvPr id="8" name="文本框 7"/>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17" name="文本框 16"/>
            <p:cNvSpPr txBox="1"/>
            <p:nvPr/>
          </p:nvSpPr>
          <p:spPr>
            <a:xfrm>
              <a:off x="322"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a:t>
              </a:r>
              <a:r>
                <a:rPr lang="zh-CN" altLang="en-US" sz="2000" dirty="0">
                  <a:solidFill>
                    <a:schemeClr val="bg1">
                      <a:lumMod val="50000"/>
                    </a:schemeClr>
                  </a:solidFill>
                  <a:sym typeface="+mn-ea"/>
                </a:rPr>
                <a:t>分析</a:t>
              </a:r>
              <a:endParaRPr lang="zh-CN" altLang="en-US" sz="2000" dirty="0">
                <a:solidFill>
                  <a:schemeClr val="bg1">
                    <a:lumMod val="50000"/>
                  </a:schemeClr>
                </a:solidFill>
                <a:sym typeface="+mn-ea"/>
              </a:endParaRPr>
            </a:p>
          </p:txBody>
        </p:sp>
      </p:grpSp>
      <p:sp>
        <p:nvSpPr>
          <p:cNvPr id="4" name="文本框 3"/>
          <p:cNvSpPr txBox="1"/>
          <p:nvPr>
            <p:custDataLst>
              <p:tags r:id="rId2"/>
            </p:custDataLst>
          </p:nvPr>
        </p:nvSpPr>
        <p:spPr>
          <a:xfrm>
            <a:off x="1680210" y="1219200"/>
            <a:ext cx="10280015" cy="2369820"/>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2</a:t>
            </a:r>
            <a:r>
              <a:rPr lang="zh-CN" altLang="en-US" sz="2000" b="1" dirty="0">
                <a:sym typeface="+mn-ea"/>
              </a:rPr>
              <a:t>、对自动驾驶汽车态度的潜变量变化</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观测指标和潜在变量之间的估计路径系数，见</a:t>
            </a:r>
            <a:r>
              <a:rPr lang="zh-CN" altLang="en-US" sz="2000" dirty="0">
                <a:sym typeface="+mn-ea"/>
              </a:rPr>
              <a:t>图。</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态度</a:t>
            </a:r>
            <a:r>
              <a:rPr lang="en-US" altLang="zh-CN" sz="2000" dirty="0">
                <a:sym typeface="+mn-ea"/>
              </a:rPr>
              <a:t>1</a:t>
            </a:r>
            <a:r>
              <a:rPr lang="zh-CN" altLang="en-US" sz="2000" dirty="0">
                <a:sym typeface="+mn-ea"/>
              </a:rPr>
              <a:t>：对使用自动驾驶汽车；</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态度</a:t>
            </a:r>
            <a:r>
              <a:rPr lang="en-US" altLang="zh-CN" sz="2000" dirty="0">
                <a:sym typeface="+mn-ea"/>
              </a:rPr>
              <a:t>2</a:t>
            </a:r>
            <a:r>
              <a:rPr lang="zh-CN" altLang="en-US" sz="2000" dirty="0">
                <a:sym typeface="+mn-ea"/>
              </a:rPr>
              <a:t>：对共享出行；</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态度</a:t>
            </a:r>
            <a:r>
              <a:rPr lang="en-US" altLang="zh-CN" sz="2000" dirty="0">
                <a:sym typeface="+mn-ea"/>
              </a:rPr>
              <a:t>3</a:t>
            </a:r>
            <a:r>
              <a:rPr lang="zh-CN" altLang="en-US" sz="2000" dirty="0">
                <a:sym typeface="+mn-ea"/>
              </a:rPr>
              <a:t>：对出行环境。</a:t>
            </a:r>
            <a:endParaRPr lang="zh-CN" altLang="en-US" sz="2000" dirty="0">
              <a:sym typeface="+mn-ea"/>
            </a:endParaRPr>
          </a:p>
        </p:txBody>
      </p:sp>
      <p:pic>
        <p:nvPicPr>
          <p:cNvPr id="27" name="图片 27" descr="173226730459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013325" y="2385695"/>
            <a:ext cx="7053580" cy="43370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5" name="文本框 4"/>
          <p:cNvSpPr txBox="1"/>
          <p:nvPr/>
        </p:nvSpPr>
        <p:spPr>
          <a:xfrm>
            <a:off x="1947636" y="700008"/>
            <a:ext cx="2011680" cy="460375"/>
          </a:xfrm>
          <a:prstGeom prst="rect">
            <a:avLst/>
          </a:prstGeom>
          <a:noFill/>
        </p:spPr>
        <p:txBody>
          <a:bodyPr wrap="none" rtlCol="0">
            <a:spAutoFit/>
          </a:bodyPr>
          <a:p>
            <a:r>
              <a:rPr lang="zh-CN" altLang="en-US" sz="2400" b="1" dirty="0">
                <a:solidFill>
                  <a:schemeClr val="accent1"/>
                </a:solidFill>
                <a:sym typeface="+mn-ea"/>
              </a:rPr>
              <a:t>五、建模</a:t>
            </a:r>
            <a:r>
              <a:rPr lang="zh-CN" altLang="en-US" sz="2400" b="1" dirty="0">
                <a:solidFill>
                  <a:schemeClr val="accent1"/>
                </a:solidFill>
                <a:sym typeface="+mn-ea"/>
              </a:rPr>
              <a:t>分析</a:t>
            </a:r>
            <a:endParaRPr lang="zh-CN" altLang="en-US" sz="2400" b="1" dirty="0">
              <a:solidFill>
                <a:schemeClr val="accent1"/>
              </a:solidFill>
              <a:sym typeface="+mn-ea"/>
            </a:endParaRPr>
          </a:p>
        </p:txBody>
      </p:sp>
      <p:grpSp>
        <p:nvGrpSpPr>
          <p:cNvPr id="2" name="组合 1"/>
          <p:cNvGrpSpPr/>
          <p:nvPr/>
        </p:nvGrpSpPr>
        <p:grpSpPr>
          <a:xfrm>
            <a:off x="8255" y="815340"/>
            <a:ext cx="1604010" cy="5452110"/>
            <a:chOff x="13" y="1284"/>
            <a:chExt cx="2526" cy="8586"/>
          </a:xfrm>
        </p:grpSpPr>
        <p:grpSp>
          <p:nvGrpSpPr>
            <p:cNvPr id="15" name="组合 14"/>
            <p:cNvGrpSpPr/>
            <p:nvPr/>
          </p:nvGrpSpPr>
          <p:grpSpPr>
            <a:xfrm>
              <a:off x="13" y="1516"/>
              <a:ext cx="2526" cy="8354"/>
              <a:chOff x="8255" y="962169"/>
              <a:chExt cx="1603948" cy="5302243"/>
            </a:xfrm>
          </p:grpSpPr>
          <p:sp>
            <p:nvSpPr>
              <p:cNvPr id="11" name="矩形 10"/>
              <p:cNvSpPr/>
              <p:nvPr/>
            </p:nvSpPr>
            <p:spPr>
              <a:xfrm>
                <a:off x="8255" y="5678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文本框 2"/>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6" name="文本框 5"/>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23" y="9060"/>
              <a:ext cx="1888" cy="628"/>
            </a:xfrm>
            <a:prstGeom prst="rect">
              <a:avLst/>
            </a:prstGeom>
            <a:noFill/>
          </p:spPr>
          <p:txBody>
            <a:bodyPr wrap="none" rtlCol="0">
              <a:spAutoFit/>
            </a:bodyPr>
            <a:lstStyle/>
            <a:p>
              <a:pPr algn="ctr">
                <a:buClrTx/>
                <a:buSzTx/>
                <a:buFontTx/>
              </a:pPr>
              <a:r>
                <a:rPr lang="zh-CN" altLang="en-US" sz="2000" b="1" dirty="0">
                  <a:solidFill>
                    <a:schemeClr val="bg1"/>
                  </a:solidFill>
                </a:rPr>
                <a:t>建模</a:t>
              </a:r>
              <a:r>
                <a:rPr lang="zh-CN" altLang="en-US" sz="2000" b="1" dirty="0">
                  <a:solidFill>
                    <a:schemeClr val="bg1"/>
                  </a:solidFill>
                </a:rPr>
                <a:t>分析</a:t>
              </a:r>
              <a:endParaRPr lang="zh-CN" altLang="en-US" sz="2000" b="1" dirty="0">
                <a:solidFill>
                  <a:schemeClr val="bg1"/>
                </a:solidFill>
              </a:endParaRPr>
            </a:p>
          </p:txBody>
        </p:sp>
        <p:sp>
          <p:nvSpPr>
            <p:cNvPr id="8" name="文本框 7"/>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17" name="文本框 16"/>
            <p:cNvSpPr txBox="1"/>
            <p:nvPr/>
          </p:nvSpPr>
          <p:spPr>
            <a:xfrm>
              <a:off x="322"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a:t>
              </a:r>
              <a:r>
                <a:rPr lang="zh-CN" altLang="en-US" sz="2000" dirty="0">
                  <a:solidFill>
                    <a:schemeClr val="bg1">
                      <a:lumMod val="50000"/>
                    </a:schemeClr>
                  </a:solidFill>
                  <a:sym typeface="+mn-ea"/>
                </a:rPr>
                <a:t>分析</a:t>
              </a:r>
              <a:endParaRPr lang="zh-CN" altLang="en-US" sz="2000" dirty="0">
                <a:solidFill>
                  <a:schemeClr val="bg1">
                    <a:lumMod val="50000"/>
                  </a:schemeClr>
                </a:solidFill>
                <a:sym typeface="+mn-ea"/>
              </a:endParaRPr>
            </a:p>
          </p:txBody>
        </p:sp>
      </p:grpSp>
      <p:sp>
        <p:nvSpPr>
          <p:cNvPr id="4" name="文本框 3"/>
          <p:cNvSpPr txBox="1"/>
          <p:nvPr>
            <p:custDataLst>
              <p:tags r:id="rId2"/>
            </p:custDataLst>
          </p:nvPr>
        </p:nvSpPr>
        <p:spPr>
          <a:xfrm>
            <a:off x="1680210" y="1219200"/>
            <a:ext cx="10280015" cy="1555115"/>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3</a:t>
            </a:r>
            <a:r>
              <a:rPr lang="zh-CN" altLang="en-US" sz="2000" b="1" dirty="0">
                <a:sym typeface="+mn-ea"/>
              </a:rPr>
              <a:t>、自动驾驶汽车的出行模式选择建模</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考虑到</a:t>
            </a:r>
            <a:r>
              <a:rPr lang="en-US" altLang="zh-CN" sz="2000" dirty="0">
                <a:sym typeface="+mn-ea"/>
              </a:rPr>
              <a:t>AV</a:t>
            </a:r>
            <a:r>
              <a:rPr lang="zh-CN" altLang="en-US" sz="2000" dirty="0">
                <a:sym typeface="+mn-ea"/>
              </a:rPr>
              <a:t>相关出行选择行为的个体异质性，基于影响因素与出行方式选择之间的初步相关性分析，为两组开发了混合</a:t>
            </a:r>
            <a:r>
              <a:rPr lang="en-US" altLang="zh-CN" sz="2000" dirty="0">
                <a:sym typeface="+mn-ea"/>
              </a:rPr>
              <a:t>logit</a:t>
            </a:r>
            <a:r>
              <a:rPr lang="zh-CN" altLang="en-US" sz="2000" dirty="0">
                <a:sym typeface="+mn-ea"/>
              </a:rPr>
              <a:t>模型。</a:t>
            </a:r>
            <a:endParaRPr lang="zh-CN" altLang="en-US" sz="2000" dirty="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5" name="文本框 4"/>
          <p:cNvSpPr txBox="1"/>
          <p:nvPr/>
        </p:nvSpPr>
        <p:spPr>
          <a:xfrm>
            <a:off x="1947636" y="700008"/>
            <a:ext cx="2011680" cy="460375"/>
          </a:xfrm>
          <a:prstGeom prst="rect">
            <a:avLst/>
          </a:prstGeom>
          <a:noFill/>
        </p:spPr>
        <p:txBody>
          <a:bodyPr wrap="none" rtlCol="0">
            <a:spAutoFit/>
          </a:bodyPr>
          <a:p>
            <a:r>
              <a:rPr lang="zh-CN" altLang="en-US" sz="2400" b="1" dirty="0">
                <a:solidFill>
                  <a:schemeClr val="accent1"/>
                </a:solidFill>
                <a:sym typeface="+mn-ea"/>
              </a:rPr>
              <a:t>五、建模</a:t>
            </a:r>
            <a:r>
              <a:rPr lang="zh-CN" altLang="en-US" sz="2400" b="1" dirty="0">
                <a:solidFill>
                  <a:schemeClr val="accent1"/>
                </a:solidFill>
                <a:sym typeface="+mn-ea"/>
              </a:rPr>
              <a:t>分析</a:t>
            </a:r>
            <a:endParaRPr lang="zh-CN" altLang="en-US" sz="2400" b="1" dirty="0">
              <a:solidFill>
                <a:schemeClr val="accent1"/>
              </a:solidFill>
              <a:sym typeface="+mn-ea"/>
            </a:endParaRPr>
          </a:p>
        </p:txBody>
      </p:sp>
      <p:grpSp>
        <p:nvGrpSpPr>
          <p:cNvPr id="2" name="组合 1"/>
          <p:cNvGrpSpPr/>
          <p:nvPr/>
        </p:nvGrpSpPr>
        <p:grpSpPr>
          <a:xfrm>
            <a:off x="8255" y="815340"/>
            <a:ext cx="1604010" cy="5452110"/>
            <a:chOff x="13" y="1284"/>
            <a:chExt cx="2526" cy="8586"/>
          </a:xfrm>
        </p:grpSpPr>
        <p:grpSp>
          <p:nvGrpSpPr>
            <p:cNvPr id="15" name="组合 14"/>
            <p:cNvGrpSpPr/>
            <p:nvPr/>
          </p:nvGrpSpPr>
          <p:grpSpPr>
            <a:xfrm>
              <a:off x="13" y="1516"/>
              <a:ext cx="2526" cy="8354"/>
              <a:chOff x="8255" y="962169"/>
              <a:chExt cx="1603948" cy="5302243"/>
            </a:xfrm>
          </p:grpSpPr>
          <p:sp>
            <p:nvSpPr>
              <p:cNvPr id="11" name="矩形 10"/>
              <p:cNvSpPr/>
              <p:nvPr/>
            </p:nvSpPr>
            <p:spPr>
              <a:xfrm>
                <a:off x="8255" y="5678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文本框 2"/>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6" name="文本框 5"/>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23" y="9060"/>
              <a:ext cx="1888" cy="628"/>
            </a:xfrm>
            <a:prstGeom prst="rect">
              <a:avLst/>
            </a:prstGeom>
            <a:noFill/>
          </p:spPr>
          <p:txBody>
            <a:bodyPr wrap="none" rtlCol="0">
              <a:spAutoFit/>
            </a:bodyPr>
            <a:lstStyle/>
            <a:p>
              <a:pPr algn="ctr">
                <a:buClrTx/>
                <a:buSzTx/>
                <a:buFontTx/>
              </a:pPr>
              <a:r>
                <a:rPr lang="zh-CN" altLang="en-US" sz="2000" b="1" dirty="0">
                  <a:solidFill>
                    <a:schemeClr val="bg1"/>
                  </a:solidFill>
                </a:rPr>
                <a:t>建模</a:t>
              </a:r>
              <a:r>
                <a:rPr lang="zh-CN" altLang="en-US" sz="2000" b="1" dirty="0">
                  <a:solidFill>
                    <a:schemeClr val="bg1"/>
                  </a:solidFill>
                </a:rPr>
                <a:t>分析</a:t>
              </a:r>
              <a:endParaRPr lang="zh-CN" altLang="en-US" sz="2000" b="1" dirty="0">
                <a:solidFill>
                  <a:schemeClr val="bg1"/>
                </a:solidFill>
              </a:endParaRPr>
            </a:p>
          </p:txBody>
        </p:sp>
        <p:sp>
          <p:nvSpPr>
            <p:cNvPr id="8" name="文本框 7"/>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17" name="文本框 16"/>
            <p:cNvSpPr txBox="1"/>
            <p:nvPr/>
          </p:nvSpPr>
          <p:spPr>
            <a:xfrm>
              <a:off x="322"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a:t>
              </a:r>
              <a:r>
                <a:rPr lang="zh-CN" altLang="en-US" sz="2000" dirty="0">
                  <a:solidFill>
                    <a:schemeClr val="bg1">
                      <a:lumMod val="50000"/>
                    </a:schemeClr>
                  </a:solidFill>
                  <a:sym typeface="+mn-ea"/>
                </a:rPr>
                <a:t>分析</a:t>
              </a:r>
              <a:endParaRPr lang="zh-CN" altLang="en-US" sz="2000" dirty="0">
                <a:solidFill>
                  <a:schemeClr val="bg1">
                    <a:lumMod val="50000"/>
                  </a:schemeClr>
                </a:solidFill>
                <a:sym typeface="+mn-ea"/>
              </a:endParaRPr>
            </a:p>
          </p:txBody>
        </p:sp>
      </p:grpSp>
      <p:sp>
        <p:nvSpPr>
          <p:cNvPr id="4" name="文本框 3"/>
          <p:cNvSpPr txBox="1"/>
          <p:nvPr>
            <p:custDataLst>
              <p:tags r:id="rId2"/>
            </p:custDataLst>
          </p:nvPr>
        </p:nvSpPr>
        <p:spPr>
          <a:xfrm>
            <a:off x="1680210" y="1219200"/>
            <a:ext cx="10280015" cy="1501775"/>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3</a:t>
            </a:r>
            <a:r>
              <a:rPr lang="zh-CN" altLang="en-US" sz="2000" b="1" dirty="0">
                <a:sym typeface="+mn-ea"/>
              </a:rPr>
              <a:t>、自动驾驶汽车的出行模式选择建模</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1</a:t>
            </a:r>
            <a:r>
              <a:rPr lang="zh-CN" altLang="en-US" sz="2000" dirty="0">
                <a:sym typeface="+mn-ea"/>
              </a:rPr>
              <a:t>）</a:t>
            </a:r>
            <a:r>
              <a:rPr lang="zh-CN" altLang="en-US" sz="2000" b="1" dirty="0">
                <a:solidFill>
                  <a:srgbClr val="0000FF"/>
                </a:solidFill>
                <a:sym typeface="+mn-ea"/>
              </a:rPr>
              <a:t>私家车通勤者</a:t>
            </a:r>
            <a:r>
              <a:rPr lang="zh-CN" altLang="en-US" sz="2000" dirty="0">
                <a:sym typeface="+mn-ea"/>
              </a:rPr>
              <a:t>的出行选择模型分析</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私家车通勤者估计的混合</a:t>
            </a:r>
            <a:r>
              <a:rPr lang="en-US" altLang="zh-CN" sz="2000" dirty="0">
                <a:sym typeface="+mn-ea"/>
              </a:rPr>
              <a:t>logit</a:t>
            </a:r>
            <a:r>
              <a:rPr lang="zh-CN" altLang="en-US" sz="2000" dirty="0">
                <a:sym typeface="+mn-ea"/>
              </a:rPr>
              <a:t>模型的结果，见表。（与日常通勤行为相关的重要因素）</a:t>
            </a:r>
            <a:endParaRPr lang="zh-CN" altLang="en-US" sz="2000" dirty="0">
              <a:sym typeface="+mn-ea"/>
            </a:endParaRPr>
          </a:p>
        </p:txBody>
      </p:sp>
      <p:pic>
        <p:nvPicPr>
          <p:cNvPr id="7" name="图片 6"/>
          <p:cNvPicPr>
            <a:picLocks noChangeAspect="1"/>
          </p:cNvPicPr>
          <p:nvPr/>
        </p:nvPicPr>
        <p:blipFill>
          <a:blip r:embed="rId3"/>
          <a:stretch>
            <a:fillRect/>
          </a:stretch>
        </p:blipFill>
        <p:spPr>
          <a:xfrm>
            <a:off x="2019300" y="2726690"/>
            <a:ext cx="5589905" cy="3868420"/>
          </a:xfrm>
          <a:prstGeom prst="rect">
            <a:avLst/>
          </a:prstGeom>
        </p:spPr>
      </p:pic>
      <p:pic>
        <p:nvPicPr>
          <p:cNvPr id="10" name="图片 9"/>
          <p:cNvPicPr>
            <a:picLocks noChangeAspect="1"/>
          </p:cNvPicPr>
          <p:nvPr/>
        </p:nvPicPr>
        <p:blipFill>
          <a:blip r:embed="rId4"/>
          <a:stretch>
            <a:fillRect/>
          </a:stretch>
        </p:blipFill>
        <p:spPr>
          <a:xfrm>
            <a:off x="8225155" y="3103880"/>
            <a:ext cx="3572510" cy="29705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5" name="文本框 4"/>
          <p:cNvSpPr txBox="1"/>
          <p:nvPr/>
        </p:nvSpPr>
        <p:spPr>
          <a:xfrm>
            <a:off x="1947636" y="700008"/>
            <a:ext cx="2011680" cy="460375"/>
          </a:xfrm>
          <a:prstGeom prst="rect">
            <a:avLst/>
          </a:prstGeom>
          <a:noFill/>
        </p:spPr>
        <p:txBody>
          <a:bodyPr wrap="none" rtlCol="0">
            <a:spAutoFit/>
          </a:bodyPr>
          <a:p>
            <a:r>
              <a:rPr lang="zh-CN" altLang="en-US" sz="2400" b="1" dirty="0">
                <a:solidFill>
                  <a:schemeClr val="accent1"/>
                </a:solidFill>
                <a:sym typeface="+mn-ea"/>
              </a:rPr>
              <a:t>五、建模</a:t>
            </a:r>
            <a:r>
              <a:rPr lang="zh-CN" altLang="en-US" sz="2400" b="1" dirty="0">
                <a:solidFill>
                  <a:schemeClr val="accent1"/>
                </a:solidFill>
                <a:sym typeface="+mn-ea"/>
              </a:rPr>
              <a:t>分析</a:t>
            </a:r>
            <a:endParaRPr lang="zh-CN" altLang="en-US" sz="2400" b="1" dirty="0">
              <a:solidFill>
                <a:schemeClr val="accent1"/>
              </a:solidFill>
              <a:sym typeface="+mn-ea"/>
            </a:endParaRPr>
          </a:p>
        </p:txBody>
      </p:sp>
      <p:grpSp>
        <p:nvGrpSpPr>
          <p:cNvPr id="2" name="组合 1"/>
          <p:cNvGrpSpPr/>
          <p:nvPr/>
        </p:nvGrpSpPr>
        <p:grpSpPr>
          <a:xfrm>
            <a:off x="8255" y="815340"/>
            <a:ext cx="1604010" cy="5452110"/>
            <a:chOff x="13" y="1284"/>
            <a:chExt cx="2526" cy="8586"/>
          </a:xfrm>
        </p:grpSpPr>
        <p:grpSp>
          <p:nvGrpSpPr>
            <p:cNvPr id="15" name="组合 14"/>
            <p:cNvGrpSpPr/>
            <p:nvPr/>
          </p:nvGrpSpPr>
          <p:grpSpPr>
            <a:xfrm>
              <a:off x="13" y="1516"/>
              <a:ext cx="2526" cy="8354"/>
              <a:chOff x="8255" y="962169"/>
              <a:chExt cx="1603948" cy="5302243"/>
            </a:xfrm>
          </p:grpSpPr>
          <p:sp>
            <p:nvSpPr>
              <p:cNvPr id="11" name="矩形 10"/>
              <p:cNvSpPr/>
              <p:nvPr/>
            </p:nvSpPr>
            <p:spPr>
              <a:xfrm>
                <a:off x="8255" y="5678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文本框 2"/>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6" name="文本框 5"/>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23" y="9060"/>
              <a:ext cx="1888" cy="628"/>
            </a:xfrm>
            <a:prstGeom prst="rect">
              <a:avLst/>
            </a:prstGeom>
            <a:noFill/>
          </p:spPr>
          <p:txBody>
            <a:bodyPr wrap="none" rtlCol="0">
              <a:spAutoFit/>
            </a:bodyPr>
            <a:lstStyle/>
            <a:p>
              <a:pPr algn="ctr">
                <a:buClrTx/>
                <a:buSzTx/>
                <a:buFontTx/>
              </a:pPr>
              <a:r>
                <a:rPr lang="zh-CN" altLang="en-US" sz="2000" b="1" dirty="0">
                  <a:solidFill>
                    <a:schemeClr val="bg1"/>
                  </a:solidFill>
                </a:rPr>
                <a:t>建模</a:t>
              </a:r>
              <a:r>
                <a:rPr lang="zh-CN" altLang="en-US" sz="2000" b="1" dirty="0">
                  <a:solidFill>
                    <a:schemeClr val="bg1"/>
                  </a:solidFill>
                </a:rPr>
                <a:t>分析</a:t>
              </a:r>
              <a:endParaRPr lang="zh-CN" altLang="en-US" sz="2000" b="1" dirty="0">
                <a:solidFill>
                  <a:schemeClr val="bg1"/>
                </a:solidFill>
              </a:endParaRPr>
            </a:p>
          </p:txBody>
        </p:sp>
        <p:sp>
          <p:nvSpPr>
            <p:cNvPr id="8" name="文本框 7"/>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17" name="文本框 16"/>
            <p:cNvSpPr txBox="1"/>
            <p:nvPr/>
          </p:nvSpPr>
          <p:spPr>
            <a:xfrm>
              <a:off x="322"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a:t>
              </a:r>
              <a:r>
                <a:rPr lang="zh-CN" altLang="en-US" sz="2000" dirty="0">
                  <a:solidFill>
                    <a:schemeClr val="bg1">
                      <a:lumMod val="50000"/>
                    </a:schemeClr>
                  </a:solidFill>
                  <a:sym typeface="+mn-ea"/>
                </a:rPr>
                <a:t>分析</a:t>
              </a:r>
              <a:endParaRPr lang="zh-CN" altLang="en-US" sz="2000" dirty="0">
                <a:solidFill>
                  <a:schemeClr val="bg1">
                    <a:lumMod val="50000"/>
                  </a:schemeClr>
                </a:solidFill>
                <a:sym typeface="+mn-ea"/>
              </a:endParaRPr>
            </a:p>
          </p:txBody>
        </p:sp>
      </p:grpSp>
      <p:sp>
        <p:nvSpPr>
          <p:cNvPr id="4" name="文本框 3"/>
          <p:cNvSpPr txBox="1"/>
          <p:nvPr>
            <p:custDataLst>
              <p:tags r:id="rId2"/>
            </p:custDataLst>
          </p:nvPr>
        </p:nvSpPr>
        <p:spPr>
          <a:xfrm>
            <a:off x="1680210" y="1219200"/>
            <a:ext cx="10511790" cy="1501775"/>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3</a:t>
            </a:r>
            <a:r>
              <a:rPr lang="zh-CN" altLang="en-US" sz="2000" b="1" dirty="0">
                <a:sym typeface="+mn-ea"/>
              </a:rPr>
              <a:t>、自动驾驶汽车的出行模式选择建模</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2</a:t>
            </a:r>
            <a:r>
              <a:rPr lang="zh-CN" altLang="en-US" sz="2000" dirty="0">
                <a:sym typeface="+mn-ea"/>
              </a:rPr>
              <a:t>）</a:t>
            </a:r>
            <a:r>
              <a:rPr lang="zh-CN" altLang="en-US" sz="2000" b="1" dirty="0">
                <a:solidFill>
                  <a:srgbClr val="0000FF"/>
                </a:solidFill>
                <a:sym typeface="+mn-ea"/>
              </a:rPr>
              <a:t>公共</a:t>
            </a:r>
            <a:r>
              <a:rPr lang="zh-CN" altLang="en-US" sz="2000" b="1" dirty="0">
                <a:solidFill>
                  <a:srgbClr val="0000FF"/>
                </a:solidFill>
                <a:sym typeface="+mn-ea"/>
              </a:rPr>
              <a:t>交通通勤者</a:t>
            </a:r>
            <a:r>
              <a:rPr lang="zh-CN" altLang="en-US" sz="2000" dirty="0">
                <a:sym typeface="+mn-ea"/>
              </a:rPr>
              <a:t>的出行选择模型分析</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公共交通通勤者估计的混合</a:t>
            </a:r>
            <a:r>
              <a:rPr lang="en-US" altLang="zh-CN" sz="2000" dirty="0">
                <a:sym typeface="+mn-ea"/>
              </a:rPr>
              <a:t>logit</a:t>
            </a:r>
            <a:r>
              <a:rPr lang="zh-CN" altLang="en-US" sz="2000" dirty="0">
                <a:sym typeface="+mn-ea"/>
              </a:rPr>
              <a:t>模型的结果</a:t>
            </a:r>
            <a:r>
              <a:rPr lang="zh-CN" altLang="en-US" sz="2000" dirty="0">
                <a:sym typeface="+mn-ea"/>
              </a:rPr>
              <a:t>，见表。（与日常通勤行为相关的重要因素）</a:t>
            </a:r>
            <a:endParaRPr lang="zh-CN" altLang="en-US" sz="2000" dirty="0">
              <a:sym typeface="+mn-ea"/>
            </a:endParaRPr>
          </a:p>
        </p:txBody>
      </p:sp>
      <p:pic>
        <p:nvPicPr>
          <p:cNvPr id="12" name="图片 11"/>
          <p:cNvPicPr>
            <a:picLocks noChangeAspect="1"/>
          </p:cNvPicPr>
          <p:nvPr/>
        </p:nvPicPr>
        <p:blipFill>
          <a:blip r:embed="rId3"/>
          <a:stretch>
            <a:fillRect/>
          </a:stretch>
        </p:blipFill>
        <p:spPr>
          <a:xfrm>
            <a:off x="1947545" y="2851785"/>
            <a:ext cx="5627370" cy="3706495"/>
          </a:xfrm>
          <a:prstGeom prst="rect">
            <a:avLst/>
          </a:prstGeom>
        </p:spPr>
      </p:pic>
      <p:pic>
        <p:nvPicPr>
          <p:cNvPr id="13" name="图片 12"/>
          <p:cNvPicPr>
            <a:picLocks noChangeAspect="1"/>
          </p:cNvPicPr>
          <p:nvPr/>
        </p:nvPicPr>
        <p:blipFill>
          <a:blip r:embed="rId4"/>
          <a:stretch>
            <a:fillRect/>
          </a:stretch>
        </p:blipFill>
        <p:spPr>
          <a:xfrm>
            <a:off x="8119110" y="3202305"/>
            <a:ext cx="3536315" cy="30651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文本框 3"/>
          <p:cNvSpPr txBox="1"/>
          <p:nvPr/>
        </p:nvSpPr>
        <p:spPr>
          <a:xfrm>
            <a:off x="0" y="1671955"/>
            <a:ext cx="12192000" cy="3829050"/>
          </a:xfrm>
          <a:prstGeom prst="rect">
            <a:avLst/>
          </a:prstGeom>
          <a:noFill/>
        </p:spPr>
        <p:txBody>
          <a:bodyPr wrap="square" rtlCol="0">
            <a:noAutofit/>
          </a:bodyPr>
          <a:p>
            <a:pPr indent="0" algn="ctr" fontAlgn="auto">
              <a:lnSpc>
                <a:spcPct val="150000"/>
              </a:lnSpc>
              <a:buClrTx/>
              <a:buSzTx/>
              <a:buFontTx/>
            </a:pPr>
            <a:r>
              <a:rPr lang="zh-CN" altLang="en-US" sz="2400" b="1" dirty="0">
                <a:solidFill>
                  <a:schemeClr val="bg1"/>
                </a:solidFill>
              </a:rPr>
              <a:t>Campus commute mode choice in a college town: An application of the </a:t>
            </a:r>
            <a:endParaRPr lang="zh-CN" altLang="en-US" sz="2400" b="1" dirty="0">
              <a:solidFill>
                <a:schemeClr val="bg1"/>
              </a:solidFill>
            </a:endParaRPr>
          </a:p>
          <a:p>
            <a:pPr indent="0" algn="ctr" fontAlgn="auto">
              <a:lnSpc>
                <a:spcPct val="150000"/>
              </a:lnSpc>
              <a:buClrTx/>
              <a:buSzTx/>
              <a:buFontTx/>
            </a:pPr>
            <a:r>
              <a:rPr lang="zh-CN" altLang="en-US" sz="2400" b="1" dirty="0">
                <a:solidFill>
                  <a:schemeClr val="bg1"/>
                </a:solidFill>
              </a:rPr>
              <a:t>integrated choice and latent variable (ICLV) model </a:t>
            </a:r>
            <a:endParaRPr lang="zh-CN" altLang="en-US" sz="2400" b="1" dirty="0">
              <a:solidFill>
                <a:schemeClr val="bg1"/>
              </a:solidFill>
            </a:endParaRPr>
          </a:p>
          <a:p>
            <a:pPr indent="0" algn="ctr" fontAlgn="auto">
              <a:lnSpc>
                <a:spcPct val="200000"/>
              </a:lnSpc>
              <a:buClrTx/>
              <a:buSzTx/>
              <a:buFontTx/>
            </a:pPr>
            <a:r>
              <a:rPr lang="zh-CN" altLang="en-US" sz="2800" b="1" dirty="0">
                <a:solidFill>
                  <a:schemeClr val="bg1"/>
                </a:solidFill>
                <a:sym typeface="+mn-ea"/>
              </a:rPr>
              <a:t>大学城校园通勤方式选择研究：综合选择与潜在变量（ICLV）模型的应用</a:t>
            </a:r>
            <a:endParaRPr lang="zh-CN" altLang="en-US" sz="2800" b="1" dirty="0">
              <a:solidFill>
                <a:schemeClr val="bg1"/>
              </a:solidFill>
              <a:sym typeface="+mn-ea"/>
            </a:endParaRPr>
          </a:p>
          <a:p>
            <a:pPr indent="0" algn="ctr" fontAlgn="auto">
              <a:lnSpc>
                <a:spcPct val="200000"/>
              </a:lnSpc>
              <a:buClrTx/>
              <a:buSzTx/>
              <a:buFontTx/>
            </a:pPr>
            <a:r>
              <a:rPr lang="zh-CN" altLang="en-US" sz="2000" b="1" dirty="0">
                <a:solidFill>
                  <a:schemeClr val="bg1"/>
                </a:solidFill>
              </a:rPr>
              <a:t>作者：Junghwan Kim，Bumsoo Lee</a:t>
            </a:r>
            <a:endParaRPr lang="zh-CN" altLang="en-US" sz="2400" b="1" dirty="0">
              <a:solidFill>
                <a:schemeClr val="bg1"/>
              </a:solidFill>
            </a:endParaRPr>
          </a:p>
          <a:p>
            <a:pPr indent="0" algn="ctr" fontAlgn="auto">
              <a:lnSpc>
                <a:spcPct val="150000"/>
              </a:lnSpc>
              <a:buClrTx/>
              <a:buSzTx/>
              <a:buFontTx/>
            </a:pPr>
            <a:r>
              <a:rPr lang="zh-CN" altLang="en-US" sz="2000" b="1" dirty="0">
                <a:solidFill>
                  <a:schemeClr val="bg1"/>
                </a:solidFill>
              </a:rPr>
              <a:t>期刊：Travel Behaviour and Society</a:t>
            </a:r>
            <a:endParaRPr lang="zh-CN" altLang="en-US" sz="2000" b="1" dirty="0">
              <a:solidFill>
                <a:schemeClr val="bg1"/>
              </a:solidFill>
            </a:endParaRPr>
          </a:p>
          <a:p>
            <a:pPr indent="0" algn="ctr" fontAlgn="auto">
              <a:lnSpc>
                <a:spcPct val="150000"/>
              </a:lnSpc>
              <a:buClrTx/>
              <a:buSzTx/>
              <a:buFontTx/>
            </a:pPr>
            <a:r>
              <a:rPr lang="zh-CN" altLang="en-US" sz="2000" b="1" dirty="0">
                <a:solidFill>
                  <a:schemeClr val="bg1"/>
                </a:solidFill>
              </a:rPr>
              <a:t>时间：20</a:t>
            </a:r>
            <a:r>
              <a:rPr lang="en-US" altLang="zh-CN" sz="2000" b="1" dirty="0">
                <a:solidFill>
                  <a:schemeClr val="bg1"/>
                </a:solidFill>
              </a:rPr>
              <a:t>23</a:t>
            </a:r>
            <a:endParaRPr lang="en-US" altLang="zh-CN" sz="2000" b="1" dirty="0">
              <a:solidFill>
                <a:schemeClr val="bg1"/>
              </a:solidFill>
            </a:endParaRPr>
          </a:p>
        </p:txBody>
      </p:sp>
      <p:pic>
        <p:nvPicPr>
          <p:cNvPr id="2" name="图片 1"/>
          <p:cNvPicPr>
            <a:picLocks noChangeAspect="1"/>
          </p:cNvPicPr>
          <p:nvPr/>
        </p:nvPicPr>
        <p:blipFill>
          <a:blip r:embed="rId1"/>
          <a:srcRect b="66181"/>
          <a:stretch>
            <a:fillRect/>
          </a:stretch>
        </p:blipFill>
        <p:spPr>
          <a:xfrm>
            <a:off x="1224280" y="1480185"/>
            <a:ext cx="10136505" cy="4212590"/>
          </a:xfrm>
          <a:prstGeom prst="rect">
            <a:avLst/>
          </a:prstGeom>
        </p:spPr>
      </p:pic>
      <p:sp>
        <p:nvSpPr>
          <p:cNvPr id="17" name="文本框 16"/>
          <p:cNvSpPr txBox="1"/>
          <p:nvPr/>
        </p:nvSpPr>
        <p:spPr>
          <a:xfrm>
            <a:off x="586831" y="404098"/>
            <a:ext cx="1402080" cy="460375"/>
          </a:xfrm>
          <a:prstGeom prst="rect">
            <a:avLst/>
          </a:prstGeom>
          <a:noFill/>
        </p:spPr>
        <p:txBody>
          <a:bodyPr wrap="none" rtlCol="0">
            <a:spAutoFit/>
          </a:bodyPr>
          <a:p>
            <a:r>
              <a:rPr lang="zh-CN" altLang="en-US" sz="2400" b="1" dirty="0">
                <a:solidFill>
                  <a:schemeClr val="accent1"/>
                </a:solidFill>
              </a:rPr>
              <a:t>文献</a:t>
            </a:r>
            <a:r>
              <a:rPr lang="zh-CN" altLang="en-US" sz="2400" b="1" dirty="0">
                <a:solidFill>
                  <a:schemeClr val="accent1"/>
                </a:solidFill>
              </a:rPr>
              <a:t>信息</a:t>
            </a:r>
            <a:endParaRPr lang="zh-CN" altLang="en-US" sz="2400" b="1" dirty="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5" name="文本框 4"/>
          <p:cNvSpPr txBox="1"/>
          <p:nvPr/>
        </p:nvSpPr>
        <p:spPr>
          <a:xfrm>
            <a:off x="1947636" y="700008"/>
            <a:ext cx="2011680" cy="460375"/>
          </a:xfrm>
          <a:prstGeom prst="rect">
            <a:avLst/>
          </a:prstGeom>
          <a:noFill/>
        </p:spPr>
        <p:txBody>
          <a:bodyPr wrap="none" rtlCol="0">
            <a:spAutoFit/>
          </a:bodyPr>
          <a:p>
            <a:r>
              <a:rPr lang="zh-CN" altLang="en-US" sz="2400" b="1" dirty="0">
                <a:solidFill>
                  <a:schemeClr val="accent1"/>
                </a:solidFill>
                <a:sym typeface="+mn-ea"/>
              </a:rPr>
              <a:t>五、建模</a:t>
            </a:r>
            <a:r>
              <a:rPr lang="zh-CN" altLang="en-US" sz="2400" b="1" dirty="0">
                <a:solidFill>
                  <a:schemeClr val="accent1"/>
                </a:solidFill>
                <a:sym typeface="+mn-ea"/>
              </a:rPr>
              <a:t>分析</a:t>
            </a:r>
            <a:endParaRPr lang="zh-CN" altLang="en-US" sz="2400" b="1" dirty="0">
              <a:solidFill>
                <a:schemeClr val="accent1"/>
              </a:solidFill>
              <a:sym typeface="+mn-ea"/>
            </a:endParaRPr>
          </a:p>
        </p:txBody>
      </p:sp>
      <p:grpSp>
        <p:nvGrpSpPr>
          <p:cNvPr id="2" name="组合 1"/>
          <p:cNvGrpSpPr/>
          <p:nvPr/>
        </p:nvGrpSpPr>
        <p:grpSpPr>
          <a:xfrm>
            <a:off x="8255" y="815340"/>
            <a:ext cx="1604010" cy="5452110"/>
            <a:chOff x="13" y="1284"/>
            <a:chExt cx="2526" cy="8586"/>
          </a:xfrm>
        </p:grpSpPr>
        <p:grpSp>
          <p:nvGrpSpPr>
            <p:cNvPr id="15" name="组合 14"/>
            <p:cNvGrpSpPr/>
            <p:nvPr/>
          </p:nvGrpSpPr>
          <p:grpSpPr>
            <a:xfrm>
              <a:off x="13" y="1516"/>
              <a:ext cx="2526" cy="8354"/>
              <a:chOff x="8255" y="962169"/>
              <a:chExt cx="1603948" cy="5302243"/>
            </a:xfrm>
          </p:grpSpPr>
          <p:sp>
            <p:nvSpPr>
              <p:cNvPr id="11" name="矩形 10"/>
              <p:cNvSpPr/>
              <p:nvPr/>
            </p:nvSpPr>
            <p:spPr>
              <a:xfrm>
                <a:off x="8255" y="5678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文本框 2"/>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6" name="文本框 5"/>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23" y="9060"/>
              <a:ext cx="1888" cy="628"/>
            </a:xfrm>
            <a:prstGeom prst="rect">
              <a:avLst/>
            </a:prstGeom>
            <a:noFill/>
          </p:spPr>
          <p:txBody>
            <a:bodyPr wrap="none" rtlCol="0">
              <a:spAutoFit/>
            </a:bodyPr>
            <a:lstStyle/>
            <a:p>
              <a:pPr algn="ctr">
                <a:buClrTx/>
                <a:buSzTx/>
                <a:buFontTx/>
              </a:pPr>
              <a:r>
                <a:rPr lang="zh-CN" altLang="en-US" sz="2000" b="1" dirty="0">
                  <a:solidFill>
                    <a:schemeClr val="bg1"/>
                  </a:solidFill>
                </a:rPr>
                <a:t>建模</a:t>
              </a:r>
              <a:r>
                <a:rPr lang="zh-CN" altLang="en-US" sz="2000" b="1" dirty="0">
                  <a:solidFill>
                    <a:schemeClr val="bg1"/>
                  </a:solidFill>
                </a:rPr>
                <a:t>分析</a:t>
              </a:r>
              <a:endParaRPr lang="zh-CN" altLang="en-US" sz="2000" b="1" dirty="0">
                <a:solidFill>
                  <a:schemeClr val="bg1"/>
                </a:solidFill>
              </a:endParaRPr>
            </a:p>
          </p:txBody>
        </p:sp>
        <p:sp>
          <p:nvSpPr>
            <p:cNvPr id="8" name="文本框 7"/>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17" name="文本框 16"/>
            <p:cNvSpPr txBox="1"/>
            <p:nvPr/>
          </p:nvSpPr>
          <p:spPr>
            <a:xfrm>
              <a:off x="322"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a:t>
              </a:r>
              <a:r>
                <a:rPr lang="zh-CN" altLang="en-US" sz="2000" dirty="0">
                  <a:solidFill>
                    <a:schemeClr val="bg1">
                      <a:lumMod val="50000"/>
                    </a:schemeClr>
                  </a:solidFill>
                  <a:sym typeface="+mn-ea"/>
                </a:rPr>
                <a:t>分析</a:t>
              </a:r>
              <a:endParaRPr lang="zh-CN" altLang="en-US" sz="2000" dirty="0">
                <a:solidFill>
                  <a:schemeClr val="bg1">
                    <a:lumMod val="50000"/>
                  </a:schemeClr>
                </a:solidFill>
                <a:sym typeface="+mn-ea"/>
              </a:endParaRPr>
            </a:p>
          </p:txBody>
        </p:sp>
      </p:grpSp>
      <p:sp>
        <p:nvSpPr>
          <p:cNvPr id="4" name="文本框 3"/>
          <p:cNvSpPr txBox="1"/>
          <p:nvPr>
            <p:custDataLst>
              <p:tags r:id="rId2"/>
            </p:custDataLst>
          </p:nvPr>
        </p:nvSpPr>
        <p:spPr>
          <a:xfrm>
            <a:off x="1680210" y="1219200"/>
            <a:ext cx="10511790" cy="2464435"/>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3</a:t>
            </a:r>
            <a:r>
              <a:rPr lang="zh-CN" altLang="en-US" sz="2000" b="1" dirty="0">
                <a:sym typeface="+mn-ea"/>
              </a:rPr>
              <a:t>、自动驾驶汽车的出行模式选择建模</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3</a:t>
            </a:r>
            <a:r>
              <a:rPr lang="zh-CN" altLang="en-US" sz="2000" dirty="0">
                <a:sym typeface="+mn-ea"/>
              </a:rPr>
              <a:t>）私家车通勤者和公共交通通勤者之间与</a:t>
            </a:r>
            <a:r>
              <a:rPr lang="en-US" altLang="zh-CN" sz="2000" dirty="0">
                <a:sym typeface="+mn-ea"/>
              </a:rPr>
              <a:t>AV</a:t>
            </a:r>
            <a:r>
              <a:rPr lang="zh-CN" altLang="en-US" sz="2000" dirty="0">
                <a:sym typeface="+mn-ea"/>
              </a:rPr>
              <a:t>相关的</a:t>
            </a:r>
            <a:r>
              <a:rPr lang="zh-CN" altLang="en-US" sz="2000" b="1" dirty="0">
                <a:solidFill>
                  <a:srgbClr val="0000FF"/>
                </a:solidFill>
                <a:sym typeface="+mn-ea"/>
              </a:rPr>
              <a:t>出行选择的差异</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根据对两个通勤群体的出行选择模型的比较分析：</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私家车通勤者</a:t>
            </a:r>
            <a:r>
              <a:rPr lang="en-US" altLang="zh-CN" sz="2000" dirty="0">
                <a:sym typeface="+mn-ea"/>
              </a:rPr>
              <a:t>——</a:t>
            </a:r>
            <a:r>
              <a:rPr lang="zh-CN" altLang="en-US" sz="2000" dirty="0">
                <a:sym typeface="+mn-ea"/>
              </a:rPr>
              <a:t>最重视出行时间；</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公共交通通勤者</a:t>
            </a:r>
            <a:r>
              <a:rPr lang="en-US" altLang="zh-CN" sz="2000" dirty="0">
                <a:sym typeface="+mn-ea"/>
              </a:rPr>
              <a:t>——</a:t>
            </a:r>
            <a:r>
              <a:rPr lang="zh-CN" altLang="en-US" sz="2000" dirty="0">
                <a:sym typeface="+mn-ea"/>
              </a:rPr>
              <a:t>最关注出行成本。</a:t>
            </a:r>
            <a:endParaRPr lang="zh-CN" altLang="en-US" sz="2000" dirty="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5" name="文本框 4"/>
          <p:cNvSpPr txBox="1"/>
          <p:nvPr/>
        </p:nvSpPr>
        <p:spPr>
          <a:xfrm>
            <a:off x="1947636" y="700008"/>
            <a:ext cx="2011680" cy="460375"/>
          </a:xfrm>
          <a:prstGeom prst="rect">
            <a:avLst/>
          </a:prstGeom>
          <a:noFill/>
        </p:spPr>
        <p:txBody>
          <a:bodyPr wrap="none" rtlCol="0">
            <a:spAutoFit/>
          </a:bodyPr>
          <a:p>
            <a:r>
              <a:rPr lang="zh-CN" altLang="en-US" sz="2400" b="1" dirty="0">
                <a:solidFill>
                  <a:schemeClr val="accent1"/>
                </a:solidFill>
                <a:sym typeface="+mn-ea"/>
              </a:rPr>
              <a:t>五、建模</a:t>
            </a:r>
            <a:r>
              <a:rPr lang="zh-CN" altLang="en-US" sz="2400" b="1" dirty="0">
                <a:solidFill>
                  <a:schemeClr val="accent1"/>
                </a:solidFill>
                <a:sym typeface="+mn-ea"/>
              </a:rPr>
              <a:t>分析</a:t>
            </a:r>
            <a:endParaRPr lang="zh-CN" altLang="en-US" sz="2400" b="1" dirty="0">
              <a:solidFill>
                <a:schemeClr val="accent1"/>
              </a:solidFill>
              <a:sym typeface="+mn-ea"/>
            </a:endParaRPr>
          </a:p>
        </p:txBody>
      </p:sp>
      <p:grpSp>
        <p:nvGrpSpPr>
          <p:cNvPr id="2" name="组合 1"/>
          <p:cNvGrpSpPr/>
          <p:nvPr/>
        </p:nvGrpSpPr>
        <p:grpSpPr>
          <a:xfrm>
            <a:off x="8255" y="815340"/>
            <a:ext cx="1604010" cy="5452110"/>
            <a:chOff x="13" y="1284"/>
            <a:chExt cx="2526" cy="8586"/>
          </a:xfrm>
        </p:grpSpPr>
        <p:grpSp>
          <p:nvGrpSpPr>
            <p:cNvPr id="15" name="组合 14"/>
            <p:cNvGrpSpPr/>
            <p:nvPr/>
          </p:nvGrpSpPr>
          <p:grpSpPr>
            <a:xfrm>
              <a:off x="13" y="1516"/>
              <a:ext cx="2526" cy="8354"/>
              <a:chOff x="8255" y="962169"/>
              <a:chExt cx="1603948" cy="5302243"/>
            </a:xfrm>
          </p:grpSpPr>
          <p:sp>
            <p:nvSpPr>
              <p:cNvPr id="11" name="矩形 10"/>
              <p:cNvSpPr/>
              <p:nvPr/>
            </p:nvSpPr>
            <p:spPr>
              <a:xfrm>
                <a:off x="8255" y="5678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文本框 2"/>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6" name="文本框 5"/>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23" y="9060"/>
              <a:ext cx="1888" cy="628"/>
            </a:xfrm>
            <a:prstGeom prst="rect">
              <a:avLst/>
            </a:prstGeom>
            <a:noFill/>
          </p:spPr>
          <p:txBody>
            <a:bodyPr wrap="none" rtlCol="0">
              <a:spAutoFit/>
            </a:bodyPr>
            <a:lstStyle/>
            <a:p>
              <a:pPr algn="ctr">
                <a:buClrTx/>
                <a:buSzTx/>
                <a:buFontTx/>
              </a:pPr>
              <a:r>
                <a:rPr lang="zh-CN" altLang="en-US" sz="2000" b="1" dirty="0">
                  <a:solidFill>
                    <a:schemeClr val="bg1"/>
                  </a:solidFill>
                </a:rPr>
                <a:t>建模</a:t>
              </a:r>
              <a:r>
                <a:rPr lang="zh-CN" altLang="en-US" sz="2000" b="1" dirty="0">
                  <a:solidFill>
                    <a:schemeClr val="bg1"/>
                  </a:solidFill>
                </a:rPr>
                <a:t>分析</a:t>
              </a:r>
              <a:endParaRPr lang="zh-CN" altLang="en-US" sz="2000" b="1" dirty="0">
                <a:solidFill>
                  <a:schemeClr val="bg1"/>
                </a:solidFill>
              </a:endParaRPr>
            </a:p>
          </p:txBody>
        </p:sp>
        <p:sp>
          <p:nvSpPr>
            <p:cNvPr id="8" name="文本框 7"/>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17" name="文本框 16"/>
            <p:cNvSpPr txBox="1"/>
            <p:nvPr/>
          </p:nvSpPr>
          <p:spPr>
            <a:xfrm>
              <a:off x="322"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a:t>
              </a:r>
              <a:r>
                <a:rPr lang="zh-CN" altLang="en-US" sz="2000" dirty="0">
                  <a:solidFill>
                    <a:schemeClr val="bg1">
                      <a:lumMod val="50000"/>
                    </a:schemeClr>
                  </a:solidFill>
                  <a:sym typeface="+mn-ea"/>
                </a:rPr>
                <a:t>分析</a:t>
              </a:r>
              <a:endParaRPr lang="zh-CN" altLang="en-US" sz="2000" dirty="0">
                <a:solidFill>
                  <a:schemeClr val="bg1">
                    <a:lumMod val="50000"/>
                  </a:schemeClr>
                </a:solidFill>
                <a:sym typeface="+mn-ea"/>
              </a:endParaRPr>
            </a:p>
          </p:txBody>
        </p:sp>
      </p:grpSp>
      <p:sp>
        <p:nvSpPr>
          <p:cNvPr id="4" name="文本框 3"/>
          <p:cNvSpPr txBox="1"/>
          <p:nvPr>
            <p:custDataLst>
              <p:tags r:id="rId2"/>
            </p:custDataLst>
          </p:nvPr>
        </p:nvSpPr>
        <p:spPr>
          <a:xfrm>
            <a:off x="1680210" y="1219200"/>
            <a:ext cx="10511790" cy="3512185"/>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4</a:t>
            </a:r>
            <a:r>
              <a:rPr lang="zh-CN" altLang="en-US" sz="2000" b="1" dirty="0">
                <a:sym typeface="+mn-ea"/>
              </a:rPr>
              <a:t>、自动驾驶汽车出行模式选择的敏感性分析</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深入分析重要因素对不同通勤者自动</a:t>
            </a:r>
            <a:r>
              <a:rPr lang="zh-CN" altLang="en-US" sz="2000" dirty="0">
                <a:sym typeface="+mn-ea"/>
              </a:rPr>
              <a:t>驾驶相关出行方式选择的影响，基于混合</a:t>
            </a:r>
            <a:r>
              <a:rPr lang="en-US" altLang="zh-CN" sz="2000" dirty="0">
                <a:sym typeface="+mn-ea"/>
              </a:rPr>
              <a:t>logit</a:t>
            </a:r>
            <a:r>
              <a:rPr lang="zh-CN" altLang="en-US" sz="2000" dirty="0">
                <a:sym typeface="+mn-ea"/>
              </a:rPr>
              <a:t>模型的估计结果进行敏感性分析。</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重要因素包括：</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1</a:t>
            </a:r>
            <a:r>
              <a:rPr lang="zh-CN" altLang="en-US" sz="2000" dirty="0">
                <a:sym typeface="+mn-ea"/>
              </a:rPr>
              <a:t>）与出行方式相关的出行时间和出行成本；</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2</a:t>
            </a:r>
            <a:r>
              <a:rPr lang="zh-CN" altLang="en-US" sz="2000" dirty="0">
                <a:sym typeface="+mn-ea"/>
              </a:rPr>
              <a:t>）出行体验对自动驾驶汽车的看法；</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3</a:t>
            </a:r>
            <a:r>
              <a:rPr lang="zh-CN" altLang="en-US" sz="2000" dirty="0">
                <a:sym typeface="+mn-ea"/>
              </a:rPr>
              <a:t>）对自动驾驶汽车的态度。</a:t>
            </a:r>
            <a:endParaRPr lang="zh-CN" altLang="en-US" sz="2000" dirty="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5" name="文本框 4"/>
          <p:cNvSpPr txBox="1"/>
          <p:nvPr/>
        </p:nvSpPr>
        <p:spPr>
          <a:xfrm>
            <a:off x="1947636" y="700008"/>
            <a:ext cx="2011680" cy="460375"/>
          </a:xfrm>
          <a:prstGeom prst="rect">
            <a:avLst/>
          </a:prstGeom>
          <a:noFill/>
        </p:spPr>
        <p:txBody>
          <a:bodyPr wrap="none" rtlCol="0">
            <a:spAutoFit/>
          </a:bodyPr>
          <a:p>
            <a:r>
              <a:rPr lang="zh-CN" altLang="en-US" sz="2400" b="1" dirty="0">
                <a:solidFill>
                  <a:schemeClr val="accent1"/>
                </a:solidFill>
                <a:sym typeface="+mn-ea"/>
              </a:rPr>
              <a:t>五、建模</a:t>
            </a:r>
            <a:r>
              <a:rPr lang="zh-CN" altLang="en-US" sz="2400" b="1" dirty="0">
                <a:solidFill>
                  <a:schemeClr val="accent1"/>
                </a:solidFill>
                <a:sym typeface="+mn-ea"/>
              </a:rPr>
              <a:t>分析</a:t>
            </a:r>
            <a:endParaRPr lang="zh-CN" altLang="en-US" sz="2400" b="1" dirty="0">
              <a:solidFill>
                <a:schemeClr val="accent1"/>
              </a:solidFill>
              <a:sym typeface="+mn-ea"/>
            </a:endParaRPr>
          </a:p>
        </p:txBody>
      </p:sp>
      <p:grpSp>
        <p:nvGrpSpPr>
          <p:cNvPr id="2" name="组合 1"/>
          <p:cNvGrpSpPr/>
          <p:nvPr/>
        </p:nvGrpSpPr>
        <p:grpSpPr>
          <a:xfrm>
            <a:off x="8255" y="815340"/>
            <a:ext cx="1604010" cy="5452110"/>
            <a:chOff x="13" y="1284"/>
            <a:chExt cx="2526" cy="8586"/>
          </a:xfrm>
        </p:grpSpPr>
        <p:grpSp>
          <p:nvGrpSpPr>
            <p:cNvPr id="15" name="组合 14"/>
            <p:cNvGrpSpPr/>
            <p:nvPr/>
          </p:nvGrpSpPr>
          <p:grpSpPr>
            <a:xfrm>
              <a:off x="13" y="1516"/>
              <a:ext cx="2526" cy="8354"/>
              <a:chOff x="8255" y="962169"/>
              <a:chExt cx="1603948" cy="5302243"/>
            </a:xfrm>
          </p:grpSpPr>
          <p:sp>
            <p:nvSpPr>
              <p:cNvPr id="11" name="矩形 10"/>
              <p:cNvSpPr/>
              <p:nvPr/>
            </p:nvSpPr>
            <p:spPr>
              <a:xfrm>
                <a:off x="8255" y="5678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文本框 2"/>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6" name="文本框 5"/>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23" y="9060"/>
              <a:ext cx="1888" cy="628"/>
            </a:xfrm>
            <a:prstGeom prst="rect">
              <a:avLst/>
            </a:prstGeom>
            <a:noFill/>
          </p:spPr>
          <p:txBody>
            <a:bodyPr wrap="none" rtlCol="0">
              <a:spAutoFit/>
            </a:bodyPr>
            <a:lstStyle/>
            <a:p>
              <a:pPr algn="ctr">
                <a:buClrTx/>
                <a:buSzTx/>
                <a:buFontTx/>
              </a:pPr>
              <a:r>
                <a:rPr lang="zh-CN" altLang="en-US" sz="2000" b="1" dirty="0">
                  <a:solidFill>
                    <a:schemeClr val="bg1"/>
                  </a:solidFill>
                </a:rPr>
                <a:t>建模</a:t>
              </a:r>
              <a:r>
                <a:rPr lang="zh-CN" altLang="en-US" sz="2000" b="1" dirty="0">
                  <a:solidFill>
                    <a:schemeClr val="bg1"/>
                  </a:solidFill>
                </a:rPr>
                <a:t>分析</a:t>
              </a:r>
              <a:endParaRPr lang="zh-CN" altLang="en-US" sz="2000" b="1" dirty="0">
                <a:solidFill>
                  <a:schemeClr val="bg1"/>
                </a:solidFill>
              </a:endParaRPr>
            </a:p>
          </p:txBody>
        </p:sp>
        <p:sp>
          <p:nvSpPr>
            <p:cNvPr id="8" name="文本框 7"/>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17" name="文本框 16"/>
            <p:cNvSpPr txBox="1"/>
            <p:nvPr/>
          </p:nvSpPr>
          <p:spPr>
            <a:xfrm>
              <a:off x="322"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a:t>
              </a:r>
              <a:r>
                <a:rPr lang="zh-CN" altLang="en-US" sz="2000" dirty="0">
                  <a:solidFill>
                    <a:schemeClr val="bg1">
                      <a:lumMod val="50000"/>
                    </a:schemeClr>
                  </a:solidFill>
                  <a:sym typeface="+mn-ea"/>
                </a:rPr>
                <a:t>分析</a:t>
              </a:r>
              <a:endParaRPr lang="zh-CN" altLang="en-US" sz="2000" dirty="0">
                <a:solidFill>
                  <a:schemeClr val="bg1">
                    <a:lumMod val="50000"/>
                  </a:schemeClr>
                </a:solidFill>
                <a:sym typeface="+mn-ea"/>
              </a:endParaRPr>
            </a:p>
          </p:txBody>
        </p:sp>
      </p:grpSp>
      <p:sp>
        <p:nvSpPr>
          <p:cNvPr id="4" name="文本框 3"/>
          <p:cNvSpPr txBox="1"/>
          <p:nvPr>
            <p:custDataLst>
              <p:tags r:id="rId2"/>
            </p:custDataLst>
          </p:nvPr>
        </p:nvSpPr>
        <p:spPr>
          <a:xfrm>
            <a:off x="1680210" y="1219200"/>
            <a:ext cx="10511790" cy="1522095"/>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4</a:t>
            </a:r>
            <a:r>
              <a:rPr lang="zh-CN" altLang="en-US" sz="2000" b="1" dirty="0">
                <a:sym typeface="+mn-ea"/>
              </a:rPr>
              <a:t>、自动驾驶汽车出行模式选择的敏感性分析</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1</a:t>
            </a:r>
            <a:r>
              <a:rPr lang="zh-CN" altLang="en-US" sz="2000" dirty="0">
                <a:sym typeface="+mn-ea"/>
              </a:rPr>
              <a:t>）</a:t>
            </a:r>
            <a:r>
              <a:rPr lang="zh-CN" altLang="en-US" sz="2000" b="1" dirty="0">
                <a:solidFill>
                  <a:srgbClr val="0000FF"/>
                </a:solidFill>
                <a:sym typeface="+mn-ea"/>
              </a:rPr>
              <a:t>私家车通勤者</a:t>
            </a:r>
            <a:r>
              <a:rPr lang="zh-CN" altLang="en-US" sz="2000" dirty="0">
                <a:sym typeface="+mn-ea"/>
              </a:rPr>
              <a:t>出行方式选择的敏感性分析</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私家车</a:t>
            </a:r>
            <a:r>
              <a:rPr lang="zh-CN" altLang="en-US" sz="2000" b="1" dirty="0">
                <a:solidFill>
                  <a:srgbClr val="7030A0"/>
                </a:solidFill>
                <a:sym typeface="+mn-ea"/>
              </a:rPr>
              <a:t>出行时间与成本变化</a:t>
            </a:r>
            <a:r>
              <a:rPr lang="zh-CN" altLang="en-US" sz="2000" dirty="0">
                <a:sym typeface="+mn-ea"/>
              </a:rPr>
              <a:t>对出行方式选择的影响，见</a:t>
            </a:r>
            <a:r>
              <a:rPr lang="zh-CN" altLang="en-US" sz="2000" dirty="0">
                <a:sym typeface="+mn-ea"/>
              </a:rPr>
              <a:t>图。</a:t>
            </a:r>
            <a:endParaRPr lang="zh-CN" altLang="en-US" sz="2000" dirty="0">
              <a:sym typeface="+mn-ea"/>
            </a:endParaRPr>
          </a:p>
        </p:txBody>
      </p:sp>
      <p:pic>
        <p:nvPicPr>
          <p:cNvPr id="32" name="图片 32" descr="1732267873084"/>
          <p:cNvPicPr>
            <a:picLocks noChangeAspect="1"/>
          </p:cNvPicPr>
          <p:nvPr/>
        </p:nvPicPr>
        <p:blipFill>
          <a:blip r:embed="rId3"/>
          <a:stretch>
            <a:fillRect/>
          </a:stretch>
        </p:blipFill>
        <p:spPr>
          <a:xfrm>
            <a:off x="2613025" y="2800350"/>
            <a:ext cx="8263890" cy="359537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5" name="文本框 4"/>
          <p:cNvSpPr txBox="1"/>
          <p:nvPr/>
        </p:nvSpPr>
        <p:spPr>
          <a:xfrm>
            <a:off x="1947636" y="700008"/>
            <a:ext cx="2011680" cy="460375"/>
          </a:xfrm>
          <a:prstGeom prst="rect">
            <a:avLst/>
          </a:prstGeom>
          <a:noFill/>
        </p:spPr>
        <p:txBody>
          <a:bodyPr wrap="none" rtlCol="0">
            <a:spAutoFit/>
          </a:bodyPr>
          <a:p>
            <a:r>
              <a:rPr lang="zh-CN" altLang="en-US" sz="2400" b="1" dirty="0">
                <a:solidFill>
                  <a:schemeClr val="accent1"/>
                </a:solidFill>
                <a:sym typeface="+mn-ea"/>
              </a:rPr>
              <a:t>五、建模</a:t>
            </a:r>
            <a:r>
              <a:rPr lang="zh-CN" altLang="en-US" sz="2400" b="1" dirty="0">
                <a:solidFill>
                  <a:schemeClr val="accent1"/>
                </a:solidFill>
                <a:sym typeface="+mn-ea"/>
              </a:rPr>
              <a:t>分析</a:t>
            </a:r>
            <a:endParaRPr lang="zh-CN" altLang="en-US" sz="2400" b="1" dirty="0">
              <a:solidFill>
                <a:schemeClr val="accent1"/>
              </a:solidFill>
              <a:sym typeface="+mn-ea"/>
            </a:endParaRPr>
          </a:p>
        </p:txBody>
      </p:sp>
      <p:grpSp>
        <p:nvGrpSpPr>
          <p:cNvPr id="2" name="组合 1"/>
          <p:cNvGrpSpPr/>
          <p:nvPr/>
        </p:nvGrpSpPr>
        <p:grpSpPr>
          <a:xfrm>
            <a:off x="8255" y="815340"/>
            <a:ext cx="1604010" cy="5452110"/>
            <a:chOff x="13" y="1284"/>
            <a:chExt cx="2526" cy="8586"/>
          </a:xfrm>
        </p:grpSpPr>
        <p:grpSp>
          <p:nvGrpSpPr>
            <p:cNvPr id="15" name="组合 14"/>
            <p:cNvGrpSpPr/>
            <p:nvPr/>
          </p:nvGrpSpPr>
          <p:grpSpPr>
            <a:xfrm>
              <a:off x="13" y="1516"/>
              <a:ext cx="2526" cy="8354"/>
              <a:chOff x="8255" y="962169"/>
              <a:chExt cx="1603948" cy="5302243"/>
            </a:xfrm>
          </p:grpSpPr>
          <p:sp>
            <p:nvSpPr>
              <p:cNvPr id="11" name="矩形 10"/>
              <p:cNvSpPr/>
              <p:nvPr/>
            </p:nvSpPr>
            <p:spPr>
              <a:xfrm>
                <a:off x="8255" y="5678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文本框 2"/>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6" name="文本框 5"/>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23" y="9060"/>
              <a:ext cx="1888" cy="628"/>
            </a:xfrm>
            <a:prstGeom prst="rect">
              <a:avLst/>
            </a:prstGeom>
            <a:noFill/>
          </p:spPr>
          <p:txBody>
            <a:bodyPr wrap="none" rtlCol="0">
              <a:spAutoFit/>
            </a:bodyPr>
            <a:lstStyle/>
            <a:p>
              <a:pPr algn="ctr">
                <a:buClrTx/>
                <a:buSzTx/>
                <a:buFontTx/>
              </a:pPr>
              <a:r>
                <a:rPr lang="zh-CN" altLang="en-US" sz="2000" b="1" dirty="0">
                  <a:solidFill>
                    <a:schemeClr val="bg1"/>
                  </a:solidFill>
                </a:rPr>
                <a:t>建模</a:t>
              </a:r>
              <a:r>
                <a:rPr lang="zh-CN" altLang="en-US" sz="2000" b="1" dirty="0">
                  <a:solidFill>
                    <a:schemeClr val="bg1"/>
                  </a:solidFill>
                </a:rPr>
                <a:t>分析</a:t>
              </a:r>
              <a:endParaRPr lang="zh-CN" altLang="en-US" sz="2000" b="1" dirty="0">
                <a:solidFill>
                  <a:schemeClr val="bg1"/>
                </a:solidFill>
              </a:endParaRPr>
            </a:p>
          </p:txBody>
        </p:sp>
        <p:sp>
          <p:nvSpPr>
            <p:cNvPr id="8" name="文本框 7"/>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17" name="文本框 16"/>
            <p:cNvSpPr txBox="1"/>
            <p:nvPr/>
          </p:nvSpPr>
          <p:spPr>
            <a:xfrm>
              <a:off x="322"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a:t>
              </a:r>
              <a:r>
                <a:rPr lang="zh-CN" altLang="en-US" sz="2000" dirty="0">
                  <a:solidFill>
                    <a:schemeClr val="bg1">
                      <a:lumMod val="50000"/>
                    </a:schemeClr>
                  </a:solidFill>
                  <a:sym typeface="+mn-ea"/>
                </a:rPr>
                <a:t>分析</a:t>
              </a:r>
              <a:endParaRPr lang="zh-CN" altLang="en-US" sz="2000" dirty="0">
                <a:solidFill>
                  <a:schemeClr val="bg1">
                    <a:lumMod val="50000"/>
                  </a:schemeClr>
                </a:solidFill>
                <a:sym typeface="+mn-ea"/>
              </a:endParaRPr>
            </a:p>
          </p:txBody>
        </p:sp>
      </p:grpSp>
      <p:sp>
        <p:nvSpPr>
          <p:cNvPr id="4" name="文本框 3"/>
          <p:cNvSpPr txBox="1"/>
          <p:nvPr>
            <p:custDataLst>
              <p:tags r:id="rId2"/>
            </p:custDataLst>
          </p:nvPr>
        </p:nvSpPr>
        <p:spPr>
          <a:xfrm>
            <a:off x="1680210" y="1219200"/>
            <a:ext cx="10511790" cy="1522095"/>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4</a:t>
            </a:r>
            <a:r>
              <a:rPr lang="zh-CN" altLang="en-US" sz="2000" b="1" dirty="0">
                <a:sym typeface="+mn-ea"/>
              </a:rPr>
              <a:t>、自动驾驶汽车出行模式选择的敏感性分析</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1</a:t>
            </a:r>
            <a:r>
              <a:rPr lang="zh-CN" altLang="en-US" sz="2000" dirty="0">
                <a:sym typeface="+mn-ea"/>
              </a:rPr>
              <a:t>）</a:t>
            </a:r>
            <a:r>
              <a:rPr lang="zh-CN" altLang="en-US" sz="2000" b="1" dirty="0">
                <a:solidFill>
                  <a:srgbClr val="0000FF"/>
                </a:solidFill>
                <a:sym typeface="+mn-ea"/>
              </a:rPr>
              <a:t>私家车通勤者</a:t>
            </a:r>
            <a:r>
              <a:rPr lang="zh-CN" altLang="en-US" sz="2000" dirty="0">
                <a:sym typeface="+mn-ea"/>
              </a:rPr>
              <a:t>出行方式选择的敏感性分析</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私家车通勤者对自动驾驶汽车</a:t>
            </a:r>
            <a:r>
              <a:rPr lang="zh-CN" altLang="en-US" sz="2000" b="1" dirty="0">
                <a:solidFill>
                  <a:srgbClr val="7030A0"/>
                </a:solidFill>
                <a:sym typeface="+mn-ea"/>
              </a:rPr>
              <a:t>感知变化</a:t>
            </a:r>
            <a:r>
              <a:rPr lang="zh-CN" altLang="en-US" sz="2000" dirty="0">
                <a:sym typeface="+mn-ea"/>
              </a:rPr>
              <a:t>对出行方式选择的影响，见</a:t>
            </a:r>
            <a:r>
              <a:rPr lang="zh-CN" altLang="en-US" sz="2000" dirty="0">
                <a:sym typeface="+mn-ea"/>
              </a:rPr>
              <a:t>图。</a:t>
            </a:r>
            <a:endParaRPr lang="zh-CN" altLang="en-US" sz="2000" dirty="0">
              <a:sym typeface="+mn-ea"/>
            </a:endParaRPr>
          </a:p>
        </p:txBody>
      </p:sp>
      <p:pic>
        <p:nvPicPr>
          <p:cNvPr id="7" name="图片 8" descr="1732268052422"/>
          <p:cNvPicPr>
            <a:picLocks noChangeAspect="1"/>
          </p:cNvPicPr>
          <p:nvPr/>
        </p:nvPicPr>
        <p:blipFill>
          <a:blip r:embed="rId3"/>
          <a:stretch>
            <a:fillRect/>
          </a:stretch>
        </p:blipFill>
        <p:spPr>
          <a:xfrm>
            <a:off x="2762250" y="2741295"/>
            <a:ext cx="7762240" cy="365823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5" name="文本框 4"/>
          <p:cNvSpPr txBox="1"/>
          <p:nvPr/>
        </p:nvSpPr>
        <p:spPr>
          <a:xfrm>
            <a:off x="1947636" y="700008"/>
            <a:ext cx="2011680" cy="460375"/>
          </a:xfrm>
          <a:prstGeom prst="rect">
            <a:avLst/>
          </a:prstGeom>
          <a:noFill/>
        </p:spPr>
        <p:txBody>
          <a:bodyPr wrap="none" rtlCol="0">
            <a:spAutoFit/>
          </a:bodyPr>
          <a:p>
            <a:r>
              <a:rPr lang="zh-CN" altLang="en-US" sz="2400" b="1" dirty="0">
                <a:solidFill>
                  <a:schemeClr val="accent1"/>
                </a:solidFill>
                <a:sym typeface="+mn-ea"/>
              </a:rPr>
              <a:t>五、建模</a:t>
            </a:r>
            <a:r>
              <a:rPr lang="zh-CN" altLang="en-US" sz="2400" b="1" dirty="0">
                <a:solidFill>
                  <a:schemeClr val="accent1"/>
                </a:solidFill>
                <a:sym typeface="+mn-ea"/>
              </a:rPr>
              <a:t>分析</a:t>
            </a:r>
            <a:endParaRPr lang="zh-CN" altLang="en-US" sz="2400" b="1" dirty="0">
              <a:solidFill>
                <a:schemeClr val="accent1"/>
              </a:solidFill>
              <a:sym typeface="+mn-ea"/>
            </a:endParaRPr>
          </a:p>
        </p:txBody>
      </p:sp>
      <p:grpSp>
        <p:nvGrpSpPr>
          <p:cNvPr id="2" name="组合 1"/>
          <p:cNvGrpSpPr/>
          <p:nvPr/>
        </p:nvGrpSpPr>
        <p:grpSpPr>
          <a:xfrm>
            <a:off x="8255" y="815340"/>
            <a:ext cx="1604010" cy="5452110"/>
            <a:chOff x="13" y="1284"/>
            <a:chExt cx="2526" cy="8586"/>
          </a:xfrm>
        </p:grpSpPr>
        <p:grpSp>
          <p:nvGrpSpPr>
            <p:cNvPr id="15" name="组合 14"/>
            <p:cNvGrpSpPr/>
            <p:nvPr/>
          </p:nvGrpSpPr>
          <p:grpSpPr>
            <a:xfrm>
              <a:off x="13" y="1516"/>
              <a:ext cx="2526" cy="8354"/>
              <a:chOff x="8255" y="962169"/>
              <a:chExt cx="1603948" cy="5302243"/>
            </a:xfrm>
          </p:grpSpPr>
          <p:sp>
            <p:nvSpPr>
              <p:cNvPr id="11" name="矩形 10"/>
              <p:cNvSpPr/>
              <p:nvPr/>
            </p:nvSpPr>
            <p:spPr>
              <a:xfrm>
                <a:off x="8255" y="5678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文本框 2"/>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6" name="文本框 5"/>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23" y="9060"/>
              <a:ext cx="1888" cy="628"/>
            </a:xfrm>
            <a:prstGeom prst="rect">
              <a:avLst/>
            </a:prstGeom>
            <a:noFill/>
          </p:spPr>
          <p:txBody>
            <a:bodyPr wrap="none" rtlCol="0">
              <a:spAutoFit/>
            </a:bodyPr>
            <a:lstStyle/>
            <a:p>
              <a:pPr algn="ctr">
                <a:buClrTx/>
                <a:buSzTx/>
                <a:buFontTx/>
              </a:pPr>
              <a:r>
                <a:rPr lang="zh-CN" altLang="en-US" sz="2000" b="1" dirty="0">
                  <a:solidFill>
                    <a:schemeClr val="bg1"/>
                  </a:solidFill>
                </a:rPr>
                <a:t>建模</a:t>
              </a:r>
              <a:r>
                <a:rPr lang="zh-CN" altLang="en-US" sz="2000" b="1" dirty="0">
                  <a:solidFill>
                    <a:schemeClr val="bg1"/>
                  </a:solidFill>
                </a:rPr>
                <a:t>分析</a:t>
              </a:r>
              <a:endParaRPr lang="zh-CN" altLang="en-US" sz="2000" b="1" dirty="0">
                <a:solidFill>
                  <a:schemeClr val="bg1"/>
                </a:solidFill>
              </a:endParaRPr>
            </a:p>
          </p:txBody>
        </p:sp>
        <p:sp>
          <p:nvSpPr>
            <p:cNvPr id="8" name="文本框 7"/>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17" name="文本框 16"/>
            <p:cNvSpPr txBox="1"/>
            <p:nvPr/>
          </p:nvSpPr>
          <p:spPr>
            <a:xfrm>
              <a:off x="322"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a:t>
              </a:r>
              <a:r>
                <a:rPr lang="zh-CN" altLang="en-US" sz="2000" dirty="0">
                  <a:solidFill>
                    <a:schemeClr val="bg1">
                      <a:lumMod val="50000"/>
                    </a:schemeClr>
                  </a:solidFill>
                  <a:sym typeface="+mn-ea"/>
                </a:rPr>
                <a:t>分析</a:t>
              </a:r>
              <a:endParaRPr lang="zh-CN" altLang="en-US" sz="2000" dirty="0">
                <a:solidFill>
                  <a:schemeClr val="bg1">
                    <a:lumMod val="50000"/>
                  </a:schemeClr>
                </a:solidFill>
                <a:sym typeface="+mn-ea"/>
              </a:endParaRPr>
            </a:p>
          </p:txBody>
        </p:sp>
      </p:grpSp>
      <p:sp>
        <p:nvSpPr>
          <p:cNvPr id="4" name="文本框 3"/>
          <p:cNvSpPr txBox="1"/>
          <p:nvPr>
            <p:custDataLst>
              <p:tags r:id="rId2"/>
            </p:custDataLst>
          </p:nvPr>
        </p:nvSpPr>
        <p:spPr>
          <a:xfrm>
            <a:off x="1680210" y="1219200"/>
            <a:ext cx="10511790" cy="1522095"/>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4</a:t>
            </a:r>
            <a:r>
              <a:rPr lang="zh-CN" altLang="en-US" sz="2000" b="1" dirty="0">
                <a:sym typeface="+mn-ea"/>
              </a:rPr>
              <a:t>、自动驾驶汽车出行模式选择的敏感性分析</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1</a:t>
            </a:r>
            <a:r>
              <a:rPr lang="zh-CN" altLang="en-US" sz="2000" dirty="0">
                <a:sym typeface="+mn-ea"/>
              </a:rPr>
              <a:t>）</a:t>
            </a:r>
            <a:r>
              <a:rPr lang="zh-CN" altLang="en-US" sz="2000" b="1" dirty="0">
                <a:solidFill>
                  <a:srgbClr val="0000FF"/>
                </a:solidFill>
                <a:sym typeface="+mn-ea"/>
              </a:rPr>
              <a:t>私家车通勤者</a:t>
            </a:r>
            <a:r>
              <a:rPr lang="zh-CN" altLang="en-US" sz="2000" dirty="0">
                <a:sym typeface="+mn-ea"/>
              </a:rPr>
              <a:t>出行方式选择的敏感性分析</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私家车乘客对自动驾驶汽车</a:t>
            </a:r>
            <a:r>
              <a:rPr lang="zh-CN" altLang="en-US" sz="2000" b="1" dirty="0">
                <a:solidFill>
                  <a:srgbClr val="7030A0"/>
                </a:solidFill>
                <a:sym typeface="+mn-ea"/>
              </a:rPr>
              <a:t>态度变化</a:t>
            </a:r>
            <a:r>
              <a:rPr lang="zh-CN" altLang="en-US" sz="2000" dirty="0">
                <a:sym typeface="+mn-ea"/>
              </a:rPr>
              <a:t>对出行方式选择的影响，见</a:t>
            </a:r>
            <a:r>
              <a:rPr lang="zh-CN" altLang="en-US" sz="2000" dirty="0">
                <a:sym typeface="+mn-ea"/>
              </a:rPr>
              <a:t>图。</a:t>
            </a:r>
            <a:endParaRPr lang="zh-CN" altLang="en-US" sz="2000" dirty="0">
              <a:sym typeface="+mn-ea"/>
            </a:endParaRPr>
          </a:p>
        </p:txBody>
      </p:sp>
      <p:pic>
        <p:nvPicPr>
          <p:cNvPr id="10" name="图片 9" descr="1732268104437"/>
          <p:cNvPicPr>
            <a:picLocks noChangeAspect="1"/>
          </p:cNvPicPr>
          <p:nvPr/>
        </p:nvPicPr>
        <p:blipFill>
          <a:blip r:embed="rId3"/>
          <a:stretch>
            <a:fillRect/>
          </a:stretch>
        </p:blipFill>
        <p:spPr>
          <a:xfrm>
            <a:off x="2252980" y="2800350"/>
            <a:ext cx="8469630" cy="36957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5" name="文本框 4"/>
          <p:cNvSpPr txBox="1"/>
          <p:nvPr/>
        </p:nvSpPr>
        <p:spPr>
          <a:xfrm>
            <a:off x="1947636" y="700008"/>
            <a:ext cx="2011680" cy="460375"/>
          </a:xfrm>
          <a:prstGeom prst="rect">
            <a:avLst/>
          </a:prstGeom>
          <a:noFill/>
        </p:spPr>
        <p:txBody>
          <a:bodyPr wrap="none" rtlCol="0">
            <a:spAutoFit/>
          </a:bodyPr>
          <a:p>
            <a:r>
              <a:rPr lang="zh-CN" altLang="en-US" sz="2400" b="1" dirty="0">
                <a:solidFill>
                  <a:schemeClr val="accent1"/>
                </a:solidFill>
                <a:sym typeface="+mn-ea"/>
              </a:rPr>
              <a:t>五、建模</a:t>
            </a:r>
            <a:r>
              <a:rPr lang="zh-CN" altLang="en-US" sz="2400" b="1" dirty="0">
                <a:solidFill>
                  <a:schemeClr val="accent1"/>
                </a:solidFill>
                <a:sym typeface="+mn-ea"/>
              </a:rPr>
              <a:t>分析</a:t>
            </a:r>
            <a:endParaRPr lang="zh-CN" altLang="en-US" sz="2400" b="1" dirty="0">
              <a:solidFill>
                <a:schemeClr val="accent1"/>
              </a:solidFill>
              <a:sym typeface="+mn-ea"/>
            </a:endParaRPr>
          </a:p>
        </p:txBody>
      </p:sp>
      <p:grpSp>
        <p:nvGrpSpPr>
          <p:cNvPr id="2" name="组合 1"/>
          <p:cNvGrpSpPr/>
          <p:nvPr/>
        </p:nvGrpSpPr>
        <p:grpSpPr>
          <a:xfrm>
            <a:off x="8255" y="815340"/>
            <a:ext cx="1604010" cy="5452110"/>
            <a:chOff x="13" y="1284"/>
            <a:chExt cx="2526" cy="8586"/>
          </a:xfrm>
        </p:grpSpPr>
        <p:grpSp>
          <p:nvGrpSpPr>
            <p:cNvPr id="15" name="组合 14"/>
            <p:cNvGrpSpPr/>
            <p:nvPr/>
          </p:nvGrpSpPr>
          <p:grpSpPr>
            <a:xfrm>
              <a:off x="13" y="1516"/>
              <a:ext cx="2526" cy="8354"/>
              <a:chOff x="8255" y="962169"/>
              <a:chExt cx="1603948" cy="5302243"/>
            </a:xfrm>
          </p:grpSpPr>
          <p:sp>
            <p:nvSpPr>
              <p:cNvPr id="11" name="矩形 10"/>
              <p:cNvSpPr/>
              <p:nvPr/>
            </p:nvSpPr>
            <p:spPr>
              <a:xfrm>
                <a:off x="8255" y="5678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文本框 2"/>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6" name="文本框 5"/>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23" y="9060"/>
              <a:ext cx="1888" cy="628"/>
            </a:xfrm>
            <a:prstGeom prst="rect">
              <a:avLst/>
            </a:prstGeom>
            <a:noFill/>
          </p:spPr>
          <p:txBody>
            <a:bodyPr wrap="none" rtlCol="0">
              <a:spAutoFit/>
            </a:bodyPr>
            <a:lstStyle/>
            <a:p>
              <a:pPr algn="ctr">
                <a:buClrTx/>
                <a:buSzTx/>
                <a:buFontTx/>
              </a:pPr>
              <a:r>
                <a:rPr lang="zh-CN" altLang="en-US" sz="2000" b="1" dirty="0">
                  <a:solidFill>
                    <a:schemeClr val="bg1"/>
                  </a:solidFill>
                </a:rPr>
                <a:t>建模</a:t>
              </a:r>
              <a:r>
                <a:rPr lang="zh-CN" altLang="en-US" sz="2000" b="1" dirty="0">
                  <a:solidFill>
                    <a:schemeClr val="bg1"/>
                  </a:solidFill>
                </a:rPr>
                <a:t>分析</a:t>
              </a:r>
              <a:endParaRPr lang="zh-CN" altLang="en-US" sz="2000" b="1" dirty="0">
                <a:solidFill>
                  <a:schemeClr val="bg1"/>
                </a:solidFill>
              </a:endParaRPr>
            </a:p>
          </p:txBody>
        </p:sp>
        <p:sp>
          <p:nvSpPr>
            <p:cNvPr id="8" name="文本框 7"/>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17" name="文本框 16"/>
            <p:cNvSpPr txBox="1"/>
            <p:nvPr/>
          </p:nvSpPr>
          <p:spPr>
            <a:xfrm>
              <a:off x="322"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a:t>
              </a:r>
              <a:r>
                <a:rPr lang="zh-CN" altLang="en-US" sz="2000" dirty="0">
                  <a:solidFill>
                    <a:schemeClr val="bg1">
                      <a:lumMod val="50000"/>
                    </a:schemeClr>
                  </a:solidFill>
                  <a:sym typeface="+mn-ea"/>
                </a:rPr>
                <a:t>分析</a:t>
              </a:r>
              <a:endParaRPr lang="zh-CN" altLang="en-US" sz="2000" dirty="0">
                <a:solidFill>
                  <a:schemeClr val="bg1">
                    <a:lumMod val="50000"/>
                  </a:schemeClr>
                </a:solidFill>
                <a:sym typeface="+mn-ea"/>
              </a:endParaRPr>
            </a:p>
          </p:txBody>
        </p:sp>
      </p:grpSp>
      <p:sp>
        <p:nvSpPr>
          <p:cNvPr id="4" name="文本框 3"/>
          <p:cNvSpPr txBox="1"/>
          <p:nvPr>
            <p:custDataLst>
              <p:tags r:id="rId2"/>
            </p:custDataLst>
          </p:nvPr>
        </p:nvSpPr>
        <p:spPr>
          <a:xfrm>
            <a:off x="1680210" y="1219200"/>
            <a:ext cx="10511790" cy="1522095"/>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4</a:t>
            </a:r>
            <a:r>
              <a:rPr lang="zh-CN" altLang="en-US" sz="2000" b="1" dirty="0">
                <a:sym typeface="+mn-ea"/>
              </a:rPr>
              <a:t>、自动驾驶汽车出行模式选择的敏感性分析</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2</a:t>
            </a:r>
            <a:r>
              <a:rPr lang="zh-CN" altLang="en-US" sz="2000" dirty="0">
                <a:sym typeface="+mn-ea"/>
              </a:rPr>
              <a:t>）</a:t>
            </a:r>
            <a:r>
              <a:rPr lang="zh-CN" altLang="en-US" sz="2000" b="1" dirty="0">
                <a:solidFill>
                  <a:srgbClr val="0000FF"/>
                </a:solidFill>
                <a:sym typeface="+mn-ea"/>
              </a:rPr>
              <a:t>公共交通通勤者</a:t>
            </a:r>
            <a:r>
              <a:rPr lang="zh-CN" altLang="en-US" sz="2000" dirty="0">
                <a:sym typeface="+mn-ea"/>
              </a:rPr>
              <a:t>出行方式选择的敏感性分析</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公共交通</a:t>
            </a:r>
            <a:r>
              <a:rPr lang="zh-CN" altLang="en-US" sz="2000" b="1" dirty="0">
                <a:solidFill>
                  <a:srgbClr val="7030A0"/>
                </a:solidFill>
                <a:sym typeface="+mn-ea"/>
              </a:rPr>
              <a:t>出行时间与成本变化</a:t>
            </a:r>
            <a:r>
              <a:rPr lang="zh-CN" altLang="en-US" sz="2000" dirty="0">
                <a:sym typeface="+mn-ea"/>
              </a:rPr>
              <a:t>对出行方式选择的影响，见</a:t>
            </a:r>
            <a:r>
              <a:rPr lang="zh-CN" altLang="en-US" sz="2000" dirty="0">
                <a:sym typeface="+mn-ea"/>
              </a:rPr>
              <a:t>图。</a:t>
            </a:r>
            <a:endParaRPr lang="zh-CN" altLang="en-US" sz="2000" dirty="0">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5" name="文本框 4"/>
          <p:cNvSpPr txBox="1"/>
          <p:nvPr/>
        </p:nvSpPr>
        <p:spPr>
          <a:xfrm>
            <a:off x="1947636" y="700008"/>
            <a:ext cx="2011680" cy="460375"/>
          </a:xfrm>
          <a:prstGeom prst="rect">
            <a:avLst/>
          </a:prstGeom>
          <a:noFill/>
        </p:spPr>
        <p:txBody>
          <a:bodyPr wrap="none" rtlCol="0">
            <a:spAutoFit/>
          </a:bodyPr>
          <a:p>
            <a:r>
              <a:rPr lang="zh-CN" altLang="en-US" sz="2400" b="1" dirty="0">
                <a:solidFill>
                  <a:schemeClr val="accent1"/>
                </a:solidFill>
                <a:sym typeface="+mn-ea"/>
              </a:rPr>
              <a:t>五、建模</a:t>
            </a:r>
            <a:r>
              <a:rPr lang="zh-CN" altLang="en-US" sz="2400" b="1" dirty="0">
                <a:solidFill>
                  <a:schemeClr val="accent1"/>
                </a:solidFill>
                <a:sym typeface="+mn-ea"/>
              </a:rPr>
              <a:t>分析</a:t>
            </a:r>
            <a:endParaRPr lang="zh-CN" altLang="en-US" sz="2400" b="1" dirty="0">
              <a:solidFill>
                <a:schemeClr val="accent1"/>
              </a:solidFill>
              <a:sym typeface="+mn-ea"/>
            </a:endParaRPr>
          </a:p>
        </p:txBody>
      </p:sp>
      <p:grpSp>
        <p:nvGrpSpPr>
          <p:cNvPr id="2" name="组合 1"/>
          <p:cNvGrpSpPr/>
          <p:nvPr/>
        </p:nvGrpSpPr>
        <p:grpSpPr>
          <a:xfrm>
            <a:off x="8255" y="815340"/>
            <a:ext cx="1604010" cy="5452110"/>
            <a:chOff x="13" y="1284"/>
            <a:chExt cx="2526" cy="8586"/>
          </a:xfrm>
        </p:grpSpPr>
        <p:grpSp>
          <p:nvGrpSpPr>
            <p:cNvPr id="15" name="组合 14"/>
            <p:cNvGrpSpPr/>
            <p:nvPr/>
          </p:nvGrpSpPr>
          <p:grpSpPr>
            <a:xfrm>
              <a:off x="13" y="1516"/>
              <a:ext cx="2526" cy="8354"/>
              <a:chOff x="8255" y="962169"/>
              <a:chExt cx="1603948" cy="5302243"/>
            </a:xfrm>
          </p:grpSpPr>
          <p:sp>
            <p:nvSpPr>
              <p:cNvPr id="11" name="矩形 10"/>
              <p:cNvSpPr/>
              <p:nvPr/>
            </p:nvSpPr>
            <p:spPr>
              <a:xfrm>
                <a:off x="8255" y="5678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文本框 2"/>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6" name="文本框 5"/>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23" y="9060"/>
              <a:ext cx="1888" cy="628"/>
            </a:xfrm>
            <a:prstGeom prst="rect">
              <a:avLst/>
            </a:prstGeom>
            <a:noFill/>
          </p:spPr>
          <p:txBody>
            <a:bodyPr wrap="none" rtlCol="0">
              <a:spAutoFit/>
            </a:bodyPr>
            <a:lstStyle/>
            <a:p>
              <a:pPr algn="ctr">
                <a:buClrTx/>
                <a:buSzTx/>
                <a:buFontTx/>
              </a:pPr>
              <a:r>
                <a:rPr lang="zh-CN" altLang="en-US" sz="2000" b="1" dirty="0">
                  <a:solidFill>
                    <a:schemeClr val="bg1"/>
                  </a:solidFill>
                </a:rPr>
                <a:t>建模</a:t>
              </a:r>
              <a:r>
                <a:rPr lang="zh-CN" altLang="en-US" sz="2000" b="1" dirty="0">
                  <a:solidFill>
                    <a:schemeClr val="bg1"/>
                  </a:solidFill>
                </a:rPr>
                <a:t>分析</a:t>
              </a:r>
              <a:endParaRPr lang="zh-CN" altLang="en-US" sz="2000" b="1" dirty="0">
                <a:solidFill>
                  <a:schemeClr val="bg1"/>
                </a:solidFill>
              </a:endParaRPr>
            </a:p>
          </p:txBody>
        </p:sp>
        <p:sp>
          <p:nvSpPr>
            <p:cNvPr id="8" name="文本框 7"/>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17" name="文本框 16"/>
            <p:cNvSpPr txBox="1"/>
            <p:nvPr/>
          </p:nvSpPr>
          <p:spPr>
            <a:xfrm>
              <a:off x="322"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a:t>
              </a:r>
              <a:r>
                <a:rPr lang="zh-CN" altLang="en-US" sz="2000" dirty="0">
                  <a:solidFill>
                    <a:schemeClr val="bg1">
                      <a:lumMod val="50000"/>
                    </a:schemeClr>
                  </a:solidFill>
                  <a:sym typeface="+mn-ea"/>
                </a:rPr>
                <a:t>分析</a:t>
              </a:r>
              <a:endParaRPr lang="zh-CN" altLang="en-US" sz="2000" dirty="0">
                <a:solidFill>
                  <a:schemeClr val="bg1">
                    <a:lumMod val="50000"/>
                  </a:schemeClr>
                </a:solidFill>
                <a:sym typeface="+mn-ea"/>
              </a:endParaRPr>
            </a:p>
          </p:txBody>
        </p:sp>
      </p:grpSp>
      <p:sp>
        <p:nvSpPr>
          <p:cNvPr id="4" name="文本框 3"/>
          <p:cNvSpPr txBox="1"/>
          <p:nvPr>
            <p:custDataLst>
              <p:tags r:id="rId2"/>
            </p:custDataLst>
          </p:nvPr>
        </p:nvSpPr>
        <p:spPr>
          <a:xfrm>
            <a:off x="1680210" y="1219200"/>
            <a:ext cx="10511790" cy="1522095"/>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4</a:t>
            </a:r>
            <a:r>
              <a:rPr lang="zh-CN" altLang="en-US" sz="2000" b="1" dirty="0">
                <a:sym typeface="+mn-ea"/>
              </a:rPr>
              <a:t>、自动驾驶汽车出行模式选择的敏感性分析</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2</a:t>
            </a:r>
            <a:r>
              <a:rPr lang="zh-CN" altLang="en-US" sz="2000" dirty="0">
                <a:sym typeface="+mn-ea"/>
              </a:rPr>
              <a:t>）</a:t>
            </a:r>
            <a:r>
              <a:rPr lang="zh-CN" altLang="en-US" sz="2000" b="1" dirty="0">
                <a:solidFill>
                  <a:srgbClr val="0000FF"/>
                </a:solidFill>
                <a:sym typeface="+mn-ea"/>
              </a:rPr>
              <a:t>公共交通通勤者</a:t>
            </a:r>
            <a:r>
              <a:rPr lang="zh-CN" altLang="en-US" sz="2000" dirty="0">
                <a:sym typeface="+mn-ea"/>
              </a:rPr>
              <a:t>出行方式选择的敏感性分析</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公共交通乘客对自动驾驶汽车</a:t>
            </a:r>
            <a:r>
              <a:rPr lang="zh-CN" altLang="en-US" sz="2000" b="1" dirty="0">
                <a:solidFill>
                  <a:srgbClr val="7030A0"/>
                </a:solidFill>
                <a:sym typeface="+mn-ea"/>
              </a:rPr>
              <a:t>感知变化</a:t>
            </a:r>
            <a:r>
              <a:rPr lang="zh-CN" altLang="en-US" sz="2000" dirty="0">
                <a:sym typeface="+mn-ea"/>
              </a:rPr>
              <a:t>对出行方式选择的影响，见</a:t>
            </a:r>
            <a:r>
              <a:rPr lang="zh-CN" altLang="en-US" sz="2000" dirty="0">
                <a:sym typeface="+mn-ea"/>
              </a:rPr>
              <a:t>图。</a:t>
            </a:r>
            <a:endParaRPr lang="zh-CN" altLang="en-US" sz="2000" dirty="0">
              <a:sym typeface="+mn-ea"/>
            </a:endParaRPr>
          </a:p>
        </p:txBody>
      </p:sp>
      <p:pic>
        <p:nvPicPr>
          <p:cNvPr id="37" name="图片 37" descr="1732268192857"/>
          <p:cNvPicPr>
            <a:picLocks noChangeAspect="1"/>
          </p:cNvPicPr>
          <p:nvPr/>
        </p:nvPicPr>
        <p:blipFill>
          <a:blip r:embed="rId3"/>
          <a:stretch>
            <a:fillRect/>
          </a:stretch>
        </p:blipFill>
        <p:spPr>
          <a:xfrm>
            <a:off x="2421255" y="2800350"/>
            <a:ext cx="8160385" cy="37846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5" name="文本框 4"/>
          <p:cNvSpPr txBox="1"/>
          <p:nvPr/>
        </p:nvSpPr>
        <p:spPr>
          <a:xfrm>
            <a:off x="1947636" y="700008"/>
            <a:ext cx="2011680" cy="460375"/>
          </a:xfrm>
          <a:prstGeom prst="rect">
            <a:avLst/>
          </a:prstGeom>
          <a:noFill/>
        </p:spPr>
        <p:txBody>
          <a:bodyPr wrap="none" rtlCol="0">
            <a:spAutoFit/>
          </a:bodyPr>
          <a:p>
            <a:r>
              <a:rPr lang="zh-CN" altLang="en-US" sz="2400" b="1" dirty="0">
                <a:solidFill>
                  <a:schemeClr val="accent1"/>
                </a:solidFill>
                <a:sym typeface="+mn-ea"/>
              </a:rPr>
              <a:t>五、建模</a:t>
            </a:r>
            <a:r>
              <a:rPr lang="zh-CN" altLang="en-US" sz="2400" b="1" dirty="0">
                <a:solidFill>
                  <a:schemeClr val="accent1"/>
                </a:solidFill>
                <a:sym typeface="+mn-ea"/>
              </a:rPr>
              <a:t>分析</a:t>
            </a:r>
            <a:endParaRPr lang="zh-CN" altLang="en-US" sz="2400" b="1" dirty="0">
              <a:solidFill>
                <a:schemeClr val="accent1"/>
              </a:solidFill>
              <a:sym typeface="+mn-ea"/>
            </a:endParaRPr>
          </a:p>
        </p:txBody>
      </p:sp>
      <p:grpSp>
        <p:nvGrpSpPr>
          <p:cNvPr id="2" name="组合 1"/>
          <p:cNvGrpSpPr/>
          <p:nvPr/>
        </p:nvGrpSpPr>
        <p:grpSpPr>
          <a:xfrm>
            <a:off x="8255" y="815340"/>
            <a:ext cx="1604010" cy="5452110"/>
            <a:chOff x="13" y="1284"/>
            <a:chExt cx="2526" cy="8586"/>
          </a:xfrm>
        </p:grpSpPr>
        <p:grpSp>
          <p:nvGrpSpPr>
            <p:cNvPr id="15" name="组合 14"/>
            <p:cNvGrpSpPr/>
            <p:nvPr/>
          </p:nvGrpSpPr>
          <p:grpSpPr>
            <a:xfrm>
              <a:off x="13" y="1516"/>
              <a:ext cx="2526" cy="8354"/>
              <a:chOff x="8255" y="962169"/>
              <a:chExt cx="1603948" cy="5302243"/>
            </a:xfrm>
          </p:grpSpPr>
          <p:sp>
            <p:nvSpPr>
              <p:cNvPr id="11" name="矩形 10"/>
              <p:cNvSpPr/>
              <p:nvPr/>
            </p:nvSpPr>
            <p:spPr>
              <a:xfrm>
                <a:off x="8255" y="5678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文本框 2"/>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6" name="文本框 5"/>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23" y="9060"/>
              <a:ext cx="1888" cy="628"/>
            </a:xfrm>
            <a:prstGeom prst="rect">
              <a:avLst/>
            </a:prstGeom>
            <a:noFill/>
          </p:spPr>
          <p:txBody>
            <a:bodyPr wrap="none" rtlCol="0">
              <a:spAutoFit/>
            </a:bodyPr>
            <a:lstStyle/>
            <a:p>
              <a:pPr algn="ctr">
                <a:buClrTx/>
                <a:buSzTx/>
                <a:buFontTx/>
              </a:pPr>
              <a:r>
                <a:rPr lang="zh-CN" altLang="en-US" sz="2000" b="1" dirty="0">
                  <a:solidFill>
                    <a:schemeClr val="bg1"/>
                  </a:solidFill>
                </a:rPr>
                <a:t>建模</a:t>
              </a:r>
              <a:r>
                <a:rPr lang="zh-CN" altLang="en-US" sz="2000" b="1" dirty="0">
                  <a:solidFill>
                    <a:schemeClr val="bg1"/>
                  </a:solidFill>
                </a:rPr>
                <a:t>分析</a:t>
              </a:r>
              <a:endParaRPr lang="zh-CN" altLang="en-US" sz="2000" b="1" dirty="0">
                <a:solidFill>
                  <a:schemeClr val="bg1"/>
                </a:solidFill>
              </a:endParaRPr>
            </a:p>
          </p:txBody>
        </p:sp>
        <p:sp>
          <p:nvSpPr>
            <p:cNvPr id="8" name="文本框 7"/>
            <p:cNvSpPr txBox="1"/>
            <p:nvPr/>
          </p:nvSpPr>
          <p:spPr>
            <a:xfrm>
              <a:off x="321"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17" name="文本框 16"/>
            <p:cNvSpPr txBox="1"/>
            <p:nvPr/>
          </p:nvSpPr>
          <p:spPr>
            <a:xfrm>
              <a:off x="322"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a:t>
              </a:r>
              <a:r>
                <a:rPr lang="zh-CN" altLang="en-US" sz="2000" dirty="0">
                  <a:solidFill>
                    <a:schemeClr val="bg1">
                      <a:lumMod val="50000"/>
                    </a:schemeClr>
                  </a:solidFill>
                  <a:sym typeface="+mn-ea"/>
                </a:rPr>
                <a:t>分析</a:t>
              </a:r>
              <a:endParaRPr lang="zh-CN" altLang="en-US" sz="2000" dirty="0">
                <a:solidFill>
                  <a:schemeClr val="bg1">
                    <a:lumMod val="50000"/>
                  </a:schemeClr>
                </a:solidFill>
                <a:sym typeface="+mn-ea"/>
              </a:endParaRPr>
            </a:p>
          </p:txBody>
        </p:sp>
      </p:grpSp>
      <p:sp>
        <p:nvSpPr>
          <p:cNvPr id="4" name="文本框 3"/>
          <p:cNvSpPr txBox="1"/>
          <p:nvPr>
            <p:custDataLst>
              <p:tags r:id="rId2"/>
            </p:custDataLst>
          </p:nvPr>
        </p:nvSpPr>
        <p:spPr>
          <a:xfrm>
            <a:off x="1680210" y="1219200"/>
            <a:ext cx="10511790" cy="1522095"/>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en-US" altLang="zh-CN" sz="2000" b="1" dirty="0">
                <a:sym typeface="+mn-ea"/>
              </a:rPr>
              <a:t>4</a:t>
            </a:r>
            <a:r>
              <a:rPr lang="zh-CN" altLang="en-US" sz="2000" b="1" dirty="0">
                <a:sym typeface="+mn-ea"/>
              </a:rPr>
              <a:t>、自动驾驶汽车出行模式选择的敏感性分析</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2</a:t>
            </a:r>
            <a:r>
              <a:rPr lang="zh-CN" altLang="en-US" sz="2000" dirty="0">
                <a:sym typeface="+mn-ea"/>
              </a:rPr>
              <a:t>）</a:t>
            </a:r>
            <a:r>
              <a:rPr lang="zh-CN" altLang="en-US" sz="2000" b="1" dirty="0">
                <a:solidFill>
                  <a:srgbClr val="0000FF"/>
                </a:solidFill>
                <a:sym typeface="+mn-ea"/>
              </a:rPr>
              <a:t>公共交通通勤者</a:t>
            </a:r>
            <a:r>
              <a:rPr lang="zh-CN" altLang="en-US" sz="2000" dirty="0">
                <a:sym typeface="+mn-ea"/>
              </a:rPr>
              <a:t>出行方式选择的敏感性分析</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公共交通通勤者对自动驾驶汽车</a:t>
            </a:r>
            <a:r>
              <a:rPr lang="zh-CN" altLang="en-US" sz="2000" b="1" dirty="0">
                <a:solidFill>
                  <a:srgbClr val="7030A0"/>
                </a:solidFill>
                <a:sym typeface="+mn-ea"/>
              </a:rPr>
              <a:t>态度变化</a:t>
            </a:r>
            <a:r>
              <a:rPr lang="zh-CN" altLang="en-US" sz="2000" dirty="0">
                <a:sym typeface="+mn-ea"/>
              </a:rPr>
              <a:t>对出行方式选择的影响，见</a:t>
            </a:r>
            <a:r>
              <a:rPr lang="zh-CN" altLang="en-US" sz="2000" dirty="0">
                <a:sym typeface="+mn-ea"/>
              </a:rPr>
              <a:t>图。</a:t>
            </a:r>
            <a:endParaRPr lang="zh-CN" altLang="en-US" sz="2000" dirty="0">
              <a:sym typeface="+mn-ea"/>
            </a:endParaRPr>
          </a:p>
        </p:txBody>
      </p:sp>
      <p:pic>
        <p:nvPicPr>
          <p:cNvPr id="38" name="图片 38" descr="1732268239546"/>
          <p:cNvPicPr>
            <a:picLocks noChangeAspect="1"/>
          </p:cNvPicPr>
          <p:nvPr/>
        </p:nvPicPr>
        <p:blipFill>
          <a:blip r:embed="rId3"/>
          <a:stretch>
            <a:fillRect/>
          </a:stretch>
        </p:blipFill>
        <p:spPr>
          <a:xfrm>
            <a:off x="2266315" y="2800350"/>
            <a:ext cx="8437880" cy="36607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880485" y="2442845"/>
            <a:ext cx="4977765" cy="1417320"/>
          </a:xfrm>
          <a:prstGeom prst="rect">
            <a:avLst/>
          </a:prstGeom>
          <a:noFill/>
        </p:spPr>
        <p:txBody>
          <a:bodyPr wrap="none" rtlCol="0">
            <a:noAutofit/>
          </a:bodyPr>
          <a:lstStyle/>
          <a:p>
            <a:pPr algn="ctr"/>
            <a:r>
              <a:rPr lang="zh-CN" altLang="en-US" sz="6600" b="1" spc="300" dirty="0"/>
              <a:t>感谢观看！</a:t>
            </a:r>
            <a:endParaRPr lang="en-US" altLang="zh-CN" sz="6600" b="1" spc="300" dirty="0"/>
          </a:p>
        </p:txBody>
      </p:sp>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 name="组合 4"/>
          <p:cNvGrpSpPr/>
          <p:nvPr/>
        </p:nvGrpSpPr>
        <p:grpSpPr>
          <a:xfrm>
            <a:off x="406400" y="0"/>
            <a:ext cx="1930400" cy="513715"/>
            <a:chOff x="406529" y="0"/>
            <a:chExt cx="1282523" cy="513472"/>
          </a:xfrm>
        </p:grpSpPr>
        <p:sp>
          <p:nvSpPr>
            <p:cNvPr id="6" name="矩形 5"/>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7"/>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文献汇报</a:t>
              </a:r>
              <a:endParaRPr lang="zh-CN" altLang="en-US" b="1" spc="300" dirty="0">
                <a:solidFill>
                  <a:schemeClr val="bg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一、研究背景</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730375" y="1382395"/>
            <a:ext cx="10335895" cy="33502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自动驾驶汽车</a:t>
            </a:r>
            <a:r>
              <a:rPr lang="en-US" altLang="zh-CN" sz="2000" dirty="0"/>
              <a:t> (AV) </a:t>
            </a:r>
            <a:r>
              <a:rPr lang="zh-CN" altLang="en-US" sz="2000" dirty="0"/>
              <a:t>作为一项快速发展的技术，具有改变未来交通系统的巨大潜力。它为旅客提供了更安全、高效和便捷的出行方式。</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然而，目前关于自动驾驶汽车的出行方式选择行为的研究主要集中在假设情景下的意愿调查，缺乏实际出行经验的影响。</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因此，本研究</a:t>
            </a:r>
            <a:r>
              <a:rPr lang="zh-CN" altLang="en-US" sz="2000" dirty="0">
                <a:sym typeface="+mn-ea"/>
              </a:rPr>
              <a:t>采用</a:t>
            </a:r>
            <a:r>
              <a:rPr lang="zh-CN" altLang="en-US" sz="2000" dirty="0"/>
              <a:t>基于</a:t>
            </a:r>
            <a:r>
              <a:rPr lang="zh-CN" altLang="en-US" sz="2000" dirty="0">
                <a:sym typeface="+mn-ea"/>
              </a:rPr>
              <a:t>实际出行经验</a:t>
            </a:r>
            <a:r>
              <a:rPr lang="zh-CN" altLang="en-US" sz="2000" dirty="0"/>
              <a:t>的</a:t>
            </a:r>
            <a:r>
              <a:rPr lang="zh-CN" altLang="en-US" sz="2000" dirty="0">
                <a:sym typeface="+mn-ea"/>
              </a:rPr>
              <a:t>陈述偏好调查</a:t>
            </a:r>
            <a:r>
              <a:rPr lang="zh-CN" altLang="en-US" sz="2000" dirty="0"/>
              <a:t>，</a:t>
            </a:r>
            <a:r>
              <a:rPr lang="zh-CN" altLang="en-US" sz="2000" dirty="0">
                <a:sym typeface="+mn-ea"/>
              </a:rPr>
              <a:t>收集通勤者在实际道路环境中乘坐自动驾驶汽车的出行数据，</a:t>
            </a:r>
            <a:r>
              <a:rPr lang="zh-CN" altLang="en-US" sz="2000" dirty="0"/>
              <a:t>研究私家车通勤者和公共交通通勤者对自动驾驶汽车出行方式的选择。</a:t>
            </a:r>
            <a:endParaRPr lang="zh-CN" altLang="en-US" sz="2000" dirty="0"/>
          </a:p>
        </p:txBody>
      </p:sp>
      <p:grpSp>
        <p:nvGrpSpPr>
          <p:cNvPr id="10" name="组合 9"/>
          <p:cNvGrpSpPr/>
          <p:nvPr/>
        </p:nvGrpSpPr>
        <p:grpSpPr>
          <a:xfrm>
            <a:off x="0" y="699770"/>
            <a:ext cx="1604010" cy="5452110"/>
            <a:chOff x="0" y="1102"/>
            <a:chExt cx="2526" cy="8586"/>
          </a:xfrm>
        </p:grpSpPr>
        <p:grpSp>
          <p:nvGrpSpPr>
            <p:cNvPr id="15" name="组合 14"/>
            <p:cNvGrpSpPr/>
            <p:nvPr/>
          </p:nvGrpSpPr>
          <p:grpSpPr>
            <a:xfrm>
              <a:off x="0" y="1102"/>
              <a:ext cx="2526" cy="923"/>
              <a:chOff x="0" y="699610"/>
              <a:chExt cx="1603948" cy="585802"/>
            </a:xfrm>
          </p:grpSpPr>
          <p:sp>
            <p:nvSpPr>
              <p:cNvPr id="11" name="矩形 10"/>
              <p:cNvSpPr/>
              <p:nvPr/>
            </p:nvSpPr>
            <p:spPr>
              <a:xfrm>
                <a:off x="0" y="699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322" y="1284"/>
              <a:ext cx="1888" cy="628"/>
            </a:xfrm>
            <a:prstGeom prst="rect">
              <a:avLst/>
            </a:prstGeom>
            <a:noFill/>
          </p:spPr>
          <p:txBody>
            <a:bodyPr wrap="none" rtlCol="0">
              <a:spAutoFit/>
            </a:bodyPr>
            <a:lstStyle/>
            <a:p>
              <a:pPr algn="ctr"/>
              <a:r>
                <a:rPr lang="zh-CN" altLang="en-US" sz="2000" b="1" dirty="0">
                  <a:solidFill>
                    <a:schemeClr val="bg1"/>
                  </a:solidFill>
                </a:rPr>
                <a:t>研究</a:t>
              </a:r>
              <a:r>
                <a:rPr lang="zh-CN" altLang="en-US" sz="2000" b="1" dirty="0">
                  <a:solidFill>
                    <a:schemeClr val="bg1"/>
                  </a:solidFill>
                </a:rPr>
                <a:t>背景</a:t>
              </a:r>
              <a:endParaRPr lang="zh-CN" altLang="en-US" sz="2000" b="1" dirty="0">
                <a:solidFill>
                  <a:schemeClr val="bg1"/>
                </a:solidFill>
              </a:endParaRPr>
            </a:p>
          </p:txBody>
        </p:sp>
        <p:sp>
          <p:nvSpPr>
            <p:cNvPr id="7" name="文本框 6"/>
            <p:cNvSpPr txBox="1"/>
            <p:nvPr/>
          </p:nvSpPr>
          <p:spPr>
            <a:xfrm>
              <a:off x="321"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2" name="文本框 1"/>
            <p:cNvSpPr txBox="1"/>
            <p:nvPr/>
          </p:nvSpPr>
          <p:spPr>
            <a:xfrm>
              <a:off x="32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 name="文本框 3"/>
            <p:cNvSpPr txBox="1"/>
            <p:nvPr/>
          </p:nvSpPr>
          <p:spPr>
            <a:xfrm>
              <a:off x="320"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数据分析</a:t>
              </a:r>
              <a:endParaRPr lang="zh-CN" altLang="en-US" sz="2000" dirty="0">
                <a:solidFill>
                  <a:schemeClr val="bg1">
                    <a:lumMod val="50000"/>
                  </a:schemeClr>
                </a:solidFill>
                <a:sym typeface="+mn-e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二、研究方法和</a:t>
            </a:r>
            <a:r>
              <a:rPr lang="zh-CN" altLang="en-US" sz="2400" b="1" dirty="0">
                <a:solidFill>
                  <a:schemeClr val="accent1"/>
                </a:solidFill>
                <a:sym typeface="+mn-ea"/>
              </a:rPr>
              <a:t>模型</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10" name="组合 9"/>
          <p:cNvGrpSpPr/>
          <p:nvPr/>
        </p:nvGrpSpPr>
        <p:grpSpPr>
          <a:xfrm>
            <a:off x="0" y="815340"/>
            <a:ext cx="1604010" cy="5336540"/>
            <a:chOff x="0" y="1284"/>
            <a:chExt cx="2526" cy="8404"/>
          </a:xfrm>
        </p:grpSpPr>
        <p:grpSp>
          <p:nvGrpSpPr>
            <p:cNvPr id="15" name="组合 14"/>
            <p:cNvGrpSpPr/>
            <p:nvPr/>
          </p:nvGrpSpPr>
          <p:grpSpPr>
            <a:xfrm>
              <a:off x="0" y="1516"/>
              <a:ext cx="2526" cy="2487"/>
              <a:chOff x="0" y="962169"/>
              <a:chExt cx="1603948" cy="1578624"/>
            </a:xfrm>
          </p:grpSpPr>
          <p:sp>
            <p:nvSpPr>
              <p:cNvPr id="11" name="矩形 10"/>
              <p:cNvSpPr/>
              <p:nvPr/>
            </p:nvSpPr>
            <p:spPr>
              <a:xfrm>
                <a:off x="0" y="1954991"/>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7" name="文本框 6"/>
            <p:cNvSpPr txBox="1"/>
            <p:nvPr/>
          </p:nvSpPr>
          <p:spPr>
            <a:xfrm>
              <a:off x="321" y="5172"/>
              <a:ext cx="1888" cy="628"/>
            </a:xfrm>
            <a:prstGeom prst="rect">
              <a:avLst/>
            </a:prstGeom>
            <a:noFill/>
          </p:spPr>
          <p:txBody>
            <a:bodyPr wrap="none" rtlCol="0">
              <a:spAutoFit/>
            </a:bodyPr>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3" name="文本框 2"/>
            <p:cNvSpPr txBox="1"/>
            <p:nvPr/>
          </p:nvSpPr>
          <p:spPr>
            <a:xfrm>
              <a:off x="322" y="3228"/>
              <a:ext cx="1888" cy="628"/>
            </a:xfrm>
            <a:prstGeom prst="rect">
              <a:avLst/>
            </a:prstGeom>
            <a:noFill/>
          </p:spPr>
          <p:txBody>
            <a:bodyPr wrap="none" rtlCol="0">
              <a:spAutoFit/>
            </a:bodyPr>
            <a:p>
              <a:pPr algn="ctr"/>
              <a:r>
                <a:rPr lang="zh-CN" altLang="en-US" sz="2000" b="1" dirty="0">
                  <a:solidFill>
                    <a:schemeClr val="bg1"/>
                  </a:solidFill>
                  <a:sym typeface="+mn-ea"/>
                </a:rPr>
                <a:t>研究</a:t>
              </a:r>
              <a:r>
                <a:rPr lang="zh-CN" altLang="en-US" sz="2000" b="1" dirty="0">
                  <a:solidFill>
                    <a:schemeClr val="bg1"/>
                  </a:solidFill>
                  <a:sym typeface="+mn-ea"/>
                </a:rPr>
                <a:t>方法</a:t>
              </a:r>
              <a:endParaRPr lang="zh-CN" altLang="en-US" sz="2000" b="1" dirty="0">
                <a:solidFill>
                  <a:schemeClr val="bg1"/>
                </a:solidFill>
                <a:sym typeface="+mn-ea"/>
              </a:endParaRPr>
            </a:p>
          </p:txBody>
        </p:sp>
        <p:sp>
          <p:nvSpPr>
            <p:cNvPr id="4" name="文本框 3"/>
            <p:cNvSpPr txBox="1"/>
            <p:nvPr/>
          </p:nvSpPr>
          <p:spPr>
            <a:xfrm>
              <a:off x="320" y="7116"/>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数据分析</a:t>
              </a:r>
              <a:endParaRPr lang="zh-CN" altLang="en-US" sz="2000" dirty="0">
                <a:solidFill>
                  <a:schemeClr val="bg1">
                    <a:lumMod val="50000"/>
                  </a:schemeClr>
                </a:solidFill>
                <a:sym typeface="+mn-ea"/>
              </a:endParaRPr>
            </a:p>
          </p:txBody>
        </p:sp>
      </p:grpSp>
      <p:sp>
        <p:nvSpPr>
          <p:cNvPr id="6" name="文本框 5"/>
          <p:cNvSpPr txBox="1"/>
          <p:nvPr>
            <p:custDataLst>
              <p:tags r:id="rId2"/>
            </p:custDataLst>
          </p:nvPr>
        </p:nvSpPr>
        <p:spPr>
          <a:xfrm>
            <a:off x="1730375" y="1382395"/>
            <a:ext cx="10335895" cy="163195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本研究基于</a:t>
            </a:r>
            <a:r>
              <a:rPr lang="zh-CN" altLang="en-US" sz="2000" dirty="0"/>
              <a:t>参与者在北京亦庄和首钢公园</a:t>
            </a:r>
            <a:r>
              <a:rPr lang="zh-CN" altLang="en-US" sz="2000" dirty="0">
                <a:sym typeface="+mn-ea"/>
              </a:rPr>
              <a:t>的实际出行经验</a:t>
            </a:r>
            <a:r>
              <a:rPr lang="zh-CN" altLang="en-US" sz="2000" dirty="0"/>
              <a:t>，调查私家车</a:t>
            </a:r>
            <a:r>
              <a:rPr lang="zh-CN" altLang="en-US" sz="2000" dirty="0">
                <a:sym typeface="+mn-ea"/>
              </a:rPr>
              <a:t>通勤者</a:t>
            </a:r>
            <a:r>
              <a:rPr lang="zh-CN" altLang="en-US" sz="2000" dirty="0"/>
              <a:t>和公共交通通勤者的日常行为及对自动驾驶汽车的态度，运用结构方程模型和混合</a:t>
            </a:r>
            <a:r>
              <a:rPr lang="en-US" altLang="zh-CN" sz="2000" dirty="0"/>
              <a:t>logit</a:t>
            </a:r>
            <a:r>
              <a:rPr lang="zh-CN" altLang="en-US" sz="2000" dirty="0"/>
              <a:t>模型分析通勤者对自动驾驶汽车的选择偏好，并通过敏感性分析探讨关键因素对选择的影响。</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二、研究方法和</a:t>
            </a:r>
            <a:r>
              <a:rPr lang="zh-CN" altLang="en-US" sz="2400" b="1" dirty="0">
                <a:solidFill>
                  <a:schemeClr val="accent1"/>
                </a:solidFill>
                <a:sym typeface="+mn-ea"/>
              </a:rPr>
              <a:t>模型</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10" name="组合 9"/>
          <p:cNvGrpSpPr/>
          <p:nvPr/>
        </p:nvGrpSpPr>
        <p:grpSpPr>
          <a:xfrm>
            <a:off x="0" y="815340"/>
            <a:ext cx="1604010" cy="5336540"/>
            <a:chOff x="0" y="1284"/>
            <a:chExt cx="2526" cy="8404"/>
          </a:xfrm>
        </p:grpSpPr>
        <p:grpSp>
          <p:nvGrpSpPr>
            <p:cNvPr id="15" name="组合 14"/>
            <p:cNvGrpSpPr/>
            <p:nvPr/>
          </p:nvGrpSpPr>
          <p:grpSpPr>
            <a:xfrm>
              <a:off x="0" y="1516"/>
              <a:ext cx="2526" cy="2487"/>
              <a:chOff x="0" y="962169"/>
              <a:chExt cx="1603948" cy="1578624"/>
            </a:xfrm>
          </p:grpSpPr>
          <p:sp>
            <p:nvSpPr>
              <p:cNvPr id="11" name="矩形 10"/>
              <p:cNvSpPr/>
              <p:nvPr/>
            </p:nvSpPr>
            <p:spPr>
              <a:xfrm>
                <a:off x="0" y="1954991"/>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7" name="文本框 6"/>
            <p:cNvSpPr txBox="1"/>
            <p:nvPr/>
          </p:nvSpPr>
          <p:spPr>
            <a:xfrm>
              <a:off x="321" y="5172"/>
              <a:ext cx="1888" cy="628"/>
            </a:xfrm>
            <a:prstGeom prst="rect">
              <a:avLst/>
            </a:prstGeom>
            <a:noFill/>
          </p:spPr>
          <p:txBody>
            <a:bodyPr wrap="none" rtlCol="0">
              <a:spAutoFit/>
            </a:bodyPr>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3" name="文本框 2"/>
            <p:cNvSpPr txBox="1"/>
            <p:nvPr/>
          </p:nvSpPr>
          <p:spPr>
            <a:xfrm>
              <a:off x="322" y="3228"/>
              <a:ext cx="1888" cy="628"/>
            </a:xfrm>
            <a:prstGeom prst="rect">
              <a:avLst/>
            </a:prstGeom>
            <a:noFill/>
          </p:spPr>
          <p:txBody>
            <a:bodyPr wrap="none" rtlCol="0">
              <a:spAutoFit/>
            </a:bodyPr>
            <a:p>
              <a:pPr algn="ctr"/>
              <a:r>
                <a:rPr lang="zh-CN" altLang="en-US" sz="2000" b="1" dirty="0">
                  <a:solidFill>
                    <a:schemeClr val="bg1"/>
                  </a:solidFill>
                  <a:sym typeface="+mn-ea"/>
                </a:rPr>
                <a:t>研究</a:t>
              </a:r>
              <a:r>
                <a:rPr lang="zh-CN" altLang="en-US" sz="2000" b="1" dirty="0">
                  <a:solidFill>
                    <a:schemeClr val="bg1"/>
                  </a:solidFill>
                  <a:sym typeface="+mn-ea"/>
                </a:rPr>
                <a:t>方法</a:t>
              </a:r>
              <a:endParaRPr lang="zh-CN" altLang="en-US" sz="2000" b="1" dirty="0">
                <a:solidFill>
                  <a:schemeClr val="bg1"/>
                </a:solidFill>
                <a:sym typeface="+mn-ea"/>
              </a:endParaRPr>
            </a:p>
          </p:txBody>
        </p:sp>
        <p:sp>
          <p:nvSpPr>
            <p:cNvPr id="4" name="文本框 3"/>
            <p:cNvSpPr txBox="1"/>
            <p:nvPr/>
          </p:nvSpPr>
          <p:spPr>
            <a:xfrm>
              <a:off x="320" y="7116"/>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数据分析</a:t>
              </a:r>
              <a:endParaRPr lang="zh-CN" altLang="en-US" sz="2000" dirty="0">
                <a:solidFill>
                  <a:schemeClr val="bg1">
                    <a:lumMod val="50000"/>
                  </a:schemeClr>
                </a:solidFill>
                <a:sym typeface="+mn-ea"/>
              </a:endParaRPr>
            </a:p>
          </p:txBody>
        </p:sp>
      </p:grpSp>
      <p:sp>
        <p:nvSpPr>
          <p:cNvPr id="6" name="文本框 5"/>
          <p:cNvSpPr txBox="1"/>
          <p:nvPr>
            <p:custDataLst>
              <p:tags r:id="rId2"/>
            </p:custDataLst>
          </p:nvPr>
        </p:nvSpPr>
        <p:spPr>
          <a:xfrm>
            <a:off x="1730375" y="1382395"/>
            <a:ext cx="10335895" cy="340296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solidFill>
                  <a:schemeClr val="tx1"/>
                </a:solidFill>
              </a:rPr>
              <a:t>1. </a:t>
            </a:r>
            <a:r>
              <a:rPr lang="zh-CN" altLang="en-US" sz="2000" b="1" dirty="0">
                <a:solidFill>
                  <a:schemeClr val="tx1"/>
                </a:solidFill>
              </a:rPr>
              <a:t>个性化出行体验调查</a:t>
            </a:r>
            <a:endParaRPr lang="en-US" altLang="zh-CN" sz="2000" b="1" dirty="0">
              <a:solidFill>
                <a:schemeClr val="tx1"/>
              </a:solidFill>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1</a:t>
            </a:r>
            <a:r>
              <a:rPr lang="zh-CN" altLang="en-US" sz="2000" dirty="0"/>
              <a:t>）调查区域</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 </a:t>
            </a:r>
            <a:r>
              <a:rPr lang="zh-CN" altLang="en-US" sz="2000" dirty="0"/>
              <a:t>北京亦庄和首钢公园两个自动驾驶服务示范区</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2</a:t>
            </a:r>
            <a:r>
              <a:rPr lang="zh-CN" altLang="en-US" sz="2000" dirty="0"/>
              <a:t>）调查内容</a:t>
            </a:r>
            <a:endParaRPr lang="en-US" alt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a.</a:t>
            </a:r>
            <a:r>
              <a:rPr lang="zh-CN" altLang="en-US" sz="2000" dirty="0"/>
              <a:t>出行者日常通勤行为</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b.</a:t>
            </a:r>
            <a:r>
              <a:rPr lang="zh-CN" altLang="en-US" sz="2000" dirty="0"/>
              <a:t>对自动驾驶汽车出行的认知和态度（出行体验前后）</a:t>
            </a:r>
            <a:endParaRPr lang="en-US" alt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c.</a:t>
            </a:r>
            <a:r>
              <a:rPr lang="zh-CN" altLang="en-US" sz="2000" dirty="0"/>
              <a:t>自动驾驶汽车的个性化陈述选择实验</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二、研究方法和</a:t>
            </a:r>
            <a:r>
              <a:rPr lang="zh-CN" altLang="en-US" sz="2400" b="1" dirty="0">
                <a:solidFill>
                  <a:schemeClr val="accent1"/>
                </a:solidFill>
                <a:sym typeface="+mn-ea"/>
              </a:rPr>
              <a:t>模型</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10" name="组合 9"/>
          <p:cNvGrpSpPr/>
          <p:nvPr/>
        </p:nvGrpSpPr>
        <p:grpSpPr>
          <a:xfrm>
            <a:off x="0" y="815340"/>
            <a:ext cx="1604010" cy="5336540"/>
            <a:chOff x="0" y="1284"/>
            <a:chExt cx="2526" cy="8404"/>
          </a:xfrm>
        </p:grpSpPr>
        <p:grpSp>
          <p:nvGrpSpPr>
            <p:cNvPr id="15" name="组合 14"/>
            <p:cNvGrpSpPr/>
            <p:nvPr/>
          </p:nvGrpSpPr>
          <p:grpSpPr>
            <a:xfrm>
              <a:off x="0" y="1516"/>
              <a:ext cx="2526" cy="2487"/>
              <a:chOff x="0" y="962169"/>
              <a:chExt cx="1603948" cy="1578624"/>
            </a:xfrm>
          </p:grpSpPr>
          <p:sp>
            <p:nvSpPr>
              <p:cNvPr id="11" name="矩形 10"/>
              <p:cNvSpPr/>
              <p:nvPr/>
            </p:nvSpPr>
            <p:spPr>
              <a:xfrm>
                <a:off x="0" y="1954991"/>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7" name="文本框 6"/>
            <p:cNvSpPr txBox="1"/>
            <p:nvPr/>
          </p:nvSpPr>
          <p:spPr>
            <a:xfrm>
              <a:off x="321" y="5172"/>
              <a:ext cx="1888" cy="628"/>
            </a:xfrm>
            <a:prstGeom prst="rect">
              <a:avLst/>
            </a:prstGeom>
            <a:noFill/>
          </p:spPr>
          <p:txBody>
            <a:bodyPr wrap="none" rtlCol="0">
              <a:spAutoFit/>
            </a:bodyPr>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3" name="文本框 2"/>
            <p:cNvSpPr txBox="1"/>
            <p:nvPr/>
          </p:nvSpPr>
          <p:spPr>
            <a:xfrm>
              <a:off x="322" y="3228"/>
              <a:ext cx="1888" cy="628"/>
            </a:xfrm>
            <a:prstGeom prst="rect">
              <a:avLst/>
            </a:prstGeom>
            <a:noFill/>
          </p:spPr>
          <p:txBody>
            <a:bodyPr wrap="none" rtlCol="0">
              <a:spAutoFit/>
            </a:bodyPr>
            <a:p>
              <a:pPr algn="ctr"/>
              <a:r>
                <a:rPr lang="zh-CN" altLang="en-US" sz="2000" b="1" dirty="0">
                  <a:solidFill>
                    <a:schemeClr val="bg1"/>
                  </a:solidFill>
                  <a:sym typeface="+mn-ea"/>
                </a:rPr>
                <a:t>研究</a:t>
              </a:r>
              <a:r>
                <a:rPr lang="zh-CN" altLang="en-US" sz="2000" b="1" dirty="0">
                  <a:solidFill>
                    <a:schemeClr val="bg1"/>
                  </a:solidFill>
                  <a:sym typeface="+mn-ea"/>
                </a:rPr>
                <a:t>方法</a:t>
              </a:r>
              <a:endParaRPr lang="zh-CN" altLang="en-US" sz="2000" b="1" dirty="0">
                <a:solidFill>
                  <a:schemeClr val="bg1"/>
                </a:solidFill>
                <a:sym typeface="+mn-ea"/>
              </a:endParaRPr>
            </a:p>
          </p:txBody>
        </p:sp>
        <p:sp>
          <p:nvSpPr>
            <p:cNvPr id="4" name="文本框 3"/>
            <p:cNvSpPr txBox="1"/>
            <p:nvPr/>
          </p:nvSpPr>
          <p:spPr>
            <a:xfrm>
              <a:off x="320" y="7116"/>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数据分析</a:t>
              </a:r>
              <a:endParaRPr lang="zh-CN" altLang="en-US" sz="2000" dirty="0">
                <a:solidFill>
                  <a:schemeClr val="bg1">
                    <a:lumMod val="50000"/>
                  </a:schemeClr>
                </a:solidFill>
                <a:sym typeface="+mn-ea"/>
              </a:endParaRPr>
            </a:p>
          </p:txBody>
        </p:sp>
      </p:grpSp>
      <p:sp>
        <p:nvSpPr>
          <p:cNvPr id="6" name="文本框 5"/>
          <p:cNvSpPr txBox="1"/>
          <p:nvPr>
            <p:custDataLst>
              <p:tags r:id="rId2"/>
            </p:custDataLst>
          </p:nvPr>
        </p:nvSpPr>
        <p:spPr>
          <a:xfrm>
            <a:off x="1730375" y="1382395"/>
            <a:ext cx="10335895" cy="240347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2.</a:t>
            </a:r>
            <a:r>
              <a:rPr lang="zh-CN" altLang="en-US" sz="2000" b="1" dirty="0"/>
              <a:t>结构方程模型</a:t>
            </a:r>
            <a:r>
              <a:rPr lang="en-US" altLang="zh-CN" sz="2000" b="1" dirty="0"/>
              <a:t> (SEM)—</a:t>
            </a:r>
            <a:r>
              <a:rPr lang="zh-CN" altLang="en-US" sz="2000" dirty="0">
                <a:sym typeface="+mn-ea"/>
              </a:rPr>
              <a:t>估计潜变量与其观测指标之间的关系</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潜变量</a:t>
            </a:r>
            <a:r>
              <a:rPr lang="en-US" altLang="zh-CN" sz="2000" dirty="0"/>
              <a:t>: </a:t>
            </a:r>
            <a:endParaRPr lang="en-US" alt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1</a:t>
            </a:r>
            <a:r>
              <a:rPr lang="zh-CN" altLang="en-US" sz="2000" dirty="0"/>
              <a:t>）对使用自动驾驶汽车的态度</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2</a:t>
            </a:r>
            <a:r>
              <a:rPr lang="zh-CN" altLang="en-US" sz="2000" dirty="0"/>
              <a:t>）对共享出行的态度</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3</a:t>
            </a:r>
            <a:r>
              <a:rPr lang="zh-CN" altLang="en-US" sz="2000" dirty="0"/>
              <a:t>）对出行环境的关注</a:t>
            </a: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二、研究方法和</a:t>
            </a:r>
            <a:r>
              <a:rPr lang="zh-CN" altLang="en-US" sz="2400" b="1" dirty="0">
                <a:solidFill>
                  <a:schemeClr val="accent1"/>
                </a:solidFill>
                <a:sym typeface="+mn-ea"/>
              </a:rPr>
              <a:t>模型</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10" name="组合 9"/>
          <p:cNvGrpSpPr/>
          <p:nvPr/>
        </p:nvGrpSpPr>
        <p:grpSpPr>
          <a:xfrm>
            <a:off x="0" y="815340"/>
            <a:ext cx="1604010" cy="5336540"/>
            <a:chOff x="0" y="1284"/>
            <a:chExt cx="2526" cy="8404"/>
          </a:xfrm>
        </p:grpSpPr>
        <p:grpSp>
          <p:nvGrpSpPr>
            <p:cNvPr id="15" name="组合 14"/>
            <p:cNvGrpSpPr/>
            <p:nvPr/>
          </p:nvGrpSpPr>
          <p:grpSpPr>
            <a:xfrm>
              <a:off x="0" y="1516"/>
              <a:ext cx="2526" cy="2487"/>
              <a:chOff x="0" y="962169"/>
              <a:chExt cx="1603948" cy="1578624"/>
            </a:xfrm>
          </p:grpSpPr>
          <p:sp>
            <p:nvSpPr>
              <p:cNvPr id="11" name="矩形 10"/>
              <p:cNvSpPr/>
              <p:nvPr/>
            </p:nvSpPr>
            <p:spPr>
              <a:xfrm>
                <a:off x="0" y="1954991"/>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7" name="文本框 6"/>
            <p:cNvSpPr txBox="1"/>
            <p:nvPr/>
          </p:nvSpPr>
          <p:spPr>
            <a:xfrm>
              <a:off x="321" y="5172"/>
              <a:ext cx="1888" cy="628"/>
            </a:xfrm>
            <a:prstGeom prst="rect">
              <a:avLst/>
            </a:prstGeom>
            <a:noFill/>
          </p:spPr>
          <p:txBody>
            <a:bodyPr wrap="none" rtlCol="0">
              <a:spAutoFit/>
            </a:bodyPr>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3" name="文本框 2"/>
            <p:cNvSpPr txBox="1"/>
            <p:nvPr/>
          </p:nvSpPr>
          <p:spPr>
            <a:xfrm>
              <a:off x="322" y="3228"/>
              <a:ext cx="1888" cy="628"/>
            </a:xfrm>
            <a:prstGeom prst="rect">
              <a:avLst/>
            </a:prstGeom>
            <a:noFill/>
          </p:spPr>
          <p:txBody>
            <a:bodyPr wrap="none" rtlCol="0">
              <a:spAutoFit/>
            </a:bodyPr>
            <a:p>
              <a:pPr algn="ctr"/>
              <a:r>
                <a:rPr lang="zh-CN" altLang="en-US" sz="2000" b="1" dirty="0">
                  <a:solidFill>
                    <a:schemeClr val="bg1"/>
                  </a:solidFill>
                  <a:sym typeface="+mn-ea"/>
                </a:rPr>
                <a:t>研究</a:t>
              </a:r>
              <a:r>
                <a:rPr lang="zh-CN" altLang="en-US" sz="2000" b="1" dirty="0">
                  <a:solidFill>
                    <a:schemeClr val="bg1"/>
                  </a:solidFill>
                  <a:sym typeface="+mn-ea"/>
                </a:rPr>
                <a:t>方法</a:t>
              </a:r>
              <a:endParaRPr lang="zh-CN" altLang="en-US" sz="2000" b="1" dirty="0">
                <a:solidFill>
                  <a:schemeClr val="bg1"/>
                </a:solidFill>
                <a:sym typeface="+mn-ea"/>
              </a:endParaRPr>
            </a:p>
          </p:txBody>
        </p:sp>
        <p:sp>
          <p:nvSpPr>
            <p:cNvPr id="4" name="文本框 3"/>
            <p:cNvSpPr txBox="1"/>
            <p:nvPr/>
          </p:nvSpPr>
          <p:spPr>
            <a:xfrm>
              <a:off x="320" y="7116"/>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数据分析</a:t>
              </a:r>
              <a:endParaRPr lang="zh-CN" altLang="en-US" sz="2000" dirty="0">
                <a:solidFill>
                  <a:schemeClr val="bg1">
                    <a:lumMod val="50000"/>
                  </a:schemeClr>
                </a:solidFill>
                <a:sym typeface="+mn-ea"/>
              </a:endParaRPr>
            </a:p>
          </p:txBody>
        </p:sp>
      </p:grpSp>
      <p:sp>
        <p:nvSpPr>
          <p:cNvPr id="6" name="文本框 5"/>
          <p:cNvSpPr txBox="1"/>
          <p:nvPr>
            <p:custDataLst>
              <p:tags r:id="rId2"/>
            </p:custDataLst>
          </p:nvPr>
        </p:nvSpPr>
        <p:spPr>
          <a:xfrm>
            <a:off x="1730375" y="1382395"/>
            <a:ext cx="10335895" cy="517017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3.</a:t>
            </a:r>
            <a:r>
              <a:rPr lang="zh-CN" altLang="en-US" sz="2000" b="1" dirty="0"/>
              <a:t>混合</a:t>
            </a:r>
            <a:r>
              <a:rPr lang="en-US" altLang="zh-CN" sz="2000" b="1" dirty="0"/>
              <a:t>logit</a:t>
            </a:r>
            <a:r>
              <a:rPr lang="zh-CN" altLang="en-US" sz="2000" b="1" dirty="0"/>
              <a:t>模型</a:t>
            </a:r>
            <a:r>
              <a:rPr lang="en-US" altLang="zh-CN" sz="2000" b="1" dirty="0"/>
              <a:t>——</a:t>
            </a:r>
            <a:r>
              <a:rPr lang="zh-CN" altLang="en-US" sz="2000" dirty="0">
                <a:sym typeface="+mn-ea"/>
              </a:rPr>
              <a:t>分析出行者对自动驾驶汽车出行方式的选择偏好</a:t>
            </a:r>
            <a:r>
              <a:rPr lang="en-US" altLang="zh-CN" sz="2000" dirty="0">
                <a:sym typeface="+mn-ea"/>
              </a:rPr>
              <a:t>——</a:t>
            </a:r>
            <a:r>
              <a:rPr lang="zh-CN" altLang="en-US" sz="2000" dirty="0">
                <a:sym typeface="+mn-ea"/>
              </a:rPr>
              <a:t>评估关键因素对选择的影响。</a:t>
            </a:r>
            <a:endParaRPr lang="en-US" alt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1</a:t>
            </a:r>
            <a:r>
              <a:rPr lang="zh-CN" altLang="en-US" sz="2000" dirty="0"/>
              <a:t>）私家车通勤者</a:t>
            </a:r>
            <a:endParaRPr lang="en-US" alt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 </a:t>
            </a:r>
            <a:r>
              <a:rPr lang="zh-CN" altLang="en-US" sz="2000" dirty="0"/>
              <a:t>出行时间、出行成本、舒适度、出发时间、停车巡航时间、共享出行体验、</a:t>
            </a:r>
            <a:r>
              <a:rPr lang="zh-CN" altLang="en-US" sz="2000" dirty="0">
                <a:sym typeface="+mn-ea"/>
              </a:rPr>
              <a:t>打车软件</a:t>
            </a:r>
            <a:r>
              <a:rPr lang="zh-CN" altLang="en-US" sz="2000" dirty="0"/>
              <a:t>使用、</a:t>
            </a:r>
            <a:r>
              <a:rPr lang="zh-CN" altLang="en-US" sz="2000" dirty="0">
                <a:sym typeface="+mn-ea"/>
              </a:rPr>
              <a:t>月收入、</a:t>
            </a:r>
            <a:r>
              <a:rPr lang="zh-CN" altLang="en-US" sz="2000" dirty="0"/>
              <a:t>教育</a:t>
            </a:r>
            <a:r>
              <a:rPr lang="zh-CN" altLang="en-US" sz="2000" dirty="0">
                <a:sym typeface="+mn-ea"/>
              </a:rPr>
              <a:t>程度</a:t>
            </a:r>
            <a:r>
              <a:rPr lang="zh-CN" altLang="en-US" sz="2000" dirty="0"/>
              <a:t>、职业；对自动驾驶汽车的感知变化；</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对使用自动驾驶汽车的态度、对共享出行的态度、安全员的影响、性别。</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2</a:t>
            </a:r>
            <a:r>
              <a:rPr lang="zh-CN" altLang="en-US" sz="2000" dirty="0"/>
              <a:t>）公共交通通勤者</a:t>
            </a:r>
            <a:endParaRPr lang="en-US" alt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出行时间、出行成本、舒适度、出发时间、出行时间、</a:t>
            </a:r>
            <a:r>
              <a:rPr lang="zh-CN" altLang="en-US" sz="2000" dirty="0">
                <a:sym typeface="+mn-ea"/>
              </a:rPr>
              <a:t>打车软件</a:t>
            </a:r>
            <a:r>
              <a:rPr lang="zh-CN" altLang="en-US" sz="2000" dirty="0"/>
              <a:t>使用、是否经常开车、年龄、月收入、教育程度、职业；对自动驾驶汽车的感知变化；</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对使用自动驾驶汽车的态度、对共享出行的态度、安全员的影响和家庭拥有的汽车数量。</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二、研究方法和</a:t>
            </a:r>
            <a:r>
              <a:rPr lang="zh-CN" altLang="en-US" sz="2400" b="1" dirty="0">
                <a:solidFill>
                  <a:schemeClr val="accent1"/>
                </a:solidFill>
                <a:sym typeface="+mn-ea"/>
              </a:rPr>
              <a:t>模型</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10" name="组合 9"/>
          <p:cNvGrpSpPr/>
          <p:nvPr/>
        </p:nvGrpSpPr>
        <p:grpSpPr>
          <a:xfrm>
            <a:off x="0" y="815340"/>
            <a:ext cx="1604010" cy="5336540"/>
            <a:chOff x="0" y="1284"/>
            <a:chExt cx="2526" cy="8404"/>
          </a:xfrm>
        </p:grpSpPr>
        <p:grpSp>
          <p:nvGrpSpPr>
            <p:cNvPr id="15" name="组合 14"/>
            <p:cNvGrpSpPr/>
            <p:nvPr/>
          </p:nvGrpSpPr>
          <p:grpSpPr>
            <a:xfrm>
              <a:off x="0" y="1516"/>
              <a:ext cx="2526" cy="2487"/>
              <a:chOff x="0" y="962169"/>
              <a:chExt cx="1603948" cy="1578624"/>
            </a:xfrm>
          </p:grpSpPr>
          <p:sp>
            <p:nvSpPr>
              <p:cNvPr id="11" name="矩形 10"/>
              <p:cNvSpPr/>
              <p:nvPr/>
            </p:nvSpPr>
            <p:spPr>
              <a:xfrm>
                <a:off x="0" y="1954991"/>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7" name="文本框 6"/>
            <p:cNvSpPr txBox="1"/>
            <p:nvPr/>
          </p:nvSpPr>
          <p:spPr>
            <a:xfrm>
              <a:off x="321" y="5172"/>
              <a:ext cx="1888" cy="628"/>
            </a:xfrm>
            <a:prstGeom prst="rect">
              <a:avLst/>
            </a:prstGeom>
            <a:noFill/>
          </p:spPr>
          <p:txBody>
            <a:bodyPr wrap="none" rtlCol="0">
              <a:spAutoFit/>
            </a:bodyPr>
            <a:p>
              <a:pPr algn="ctr"/>
              <a:r>
                <a:rPr lang="zh-CN" altLang="en-US" sz="2000" dirty="0">
                  <a:solidFill>
                    <a:schemeClr val="bg1">
                      <a:lumMod val="50000"/>
                    </a:schemeClr>
                  </a:solidFill>
                  <a:sym typeface="+mn-ea"/>
                </a:rPr>
                <a:t>实验</a:t>
              </a:r>
              <a:r>
                <a:rPr lang="zh-CN" altLang="en-US" sz="2000" dirty="0">
                  <a:solidFill>
                    <a:schemeClr val="bg1">
                      <a:lumMod val="50000"/>
                    </a:schemeClr>
                  </a:solidFill>
                  <a:sym typeface="+mn-ea"/>
                </a:rPr>
                <a:t>设计</a:t>
              </a:r>
              <a:endParaRPr lang="zh-CN" altLang="en-US" sz="2000" dirty="0">
                <a:solidFill>
                  <a:schemeClr val="bg1">
                    <a:lumMod val="50000"/>
                  </a:schemeClr>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p>
              <a:pPr algn="ctr"/>
              <a:r>
                <a:rPr lang="zh-CN" altLang="en-US" sz="2000" dirty="0">
                  <a:solidFill>
                    <a:schemeClr val="bg1">
                      <a:lumMod val="50000"/>
                    </a:schemeClr>
                  </a:solidFill>
                  <a:sym typeface="+mn-ea"/>
                </a:rPr>
                <a:t>建模分析</a:t>
              </a:r>
              <a:endParaRPr lang="zh-CN" altLang="en-US" sz="2000" dirty="0">
                <a:solidFill>
                  <a:schemeClr val="bg1">
                    <a:lumMod val="50000"/>
                  </a:schemeClr>
                </a:solidFill>
              </a:endParaRPr>
            </a:p>
          </p:txBody>
        </p:sp>
        <p:sp>
          <p:nvSpPr>
            <p:cNvPr id="3" name="文本框 2"/>
            <p:cNvSpPr txBox="1"/>
            <p:nvPr/>
          </p:nvSpPr>
          <p:spPr>
            <a:xfrm>
              <a:off x="322" y="3228"/>
              <a:ext cx="1888" cy="628"/>
            </a:xfrm>
            <a:prstGeom prst="rect">
              <a:avLst/>
            </a:prstGeom>
            <a:noFill/>
          </p:spPr>
          <p:txBody>
            <a:bodyPr wrap="none" rtlCol="0">
              <a:spAutoFit/>
            </a:bodyPr>
            <a:p>
              <a:pPr algn="ctr"/>
              <a:r>
                <a:rPr lang="zh-CN" altLang="en-US" sz="2000" b="1" dirty="0">
                  <a:solidFill>
                    <a:schemeClr val="bg1"/>
                  </a:solidFill>
                  <a:sym typeface="+mn-ea"/>
                </a:rPr>
                <a:t>研究</a:t>
              </a:r>
              <a:r>
                <a:rPr lang="zh-CN" altLang="en-US" sz="2000" b="1" dirty="0">
                  <a:solidFill>
                    <a:schemeClr val="bg1"/>
                  </a:solidFill>
                  <a:sym typeface="+mn-ea"/>
                </a:rPr>
                <a:t>方法</a:t>
              </a:r>
              <a:endParaRPr lang="zh-CN" altLang="en-US" sz="2000" b="1" dirty="0">
                <a:solidFill>
                  <a:schemeClr val="bg1"/>
                </a:solidFill>
                <a:sym typeface="+mn-ea"/>
              </a:endParaRPr>
            </a:p>
          </p:txBody>
        </p:sp>
        <p:sp>
          <p:nvSpPr>
            <p:cNvPr id="4" name="文本框 3"/>
            <p:cNvSpPr txBox="1"/>
            <p:nvPr/>
          </p:nvSpPr>
          <p:spPr>
            <a:xfrm>
              <a:off x="320" y="7116"/>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数据分析</a:t>
              </a:r>
              <a:endParaRPr lang="zh-CN" altLang="en-US" sz="2000" dirty="0">
                <a:solidFill>
                  <a:schemeClr val="bg1">
                    <a:lumMod val="50000"/>
                  </a:schemeClr>
                </a:solidFill>
                <a:sym typeface="+mn-ea"/>
              </a:endParaRPr>
            </a:p>
          </p:txBody>
        </p:sp>
      </p:grpSp>
      <p:sp>
        <p:nvSpPr>
          <p:cNvPr id="6" name="文本框 5"/>
          <p:cNvSpPr txBox="1"/>
          <p:nvPr>
            <p:custDataLst>
              <p:tags r:id="rId2"/>
            </p:custDataLst>
          </p:nvPr>
        </p:nvSpPr>
        <p:spPr>
          <a:xfrm>
            <a:off x="1730375" y="1382395"/>
            <a:ext cx="10335895" cy="424815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4.</a:t>
            </a:r>
            <a:r>
              <a:rPr lang="zh-CN" altLang="en-US" sz="2000" b="1" dirty="0"/>
              <a:t>敏感性分析</a:t>
            </a:r>
            <a:r>
              <a:rPr lang="en-US" altLang="zh-CN" sz="2000" dirty="0"/>
              <a:t>——</a:t>
            </a:r>
            <a:r>
              <a:rPr lang="zh-CN" altLang="en-US" sz="2000" dirty="0">
                <a:sym typeface="+mn-ea"/>
              </a:rPr>
              <a:t>分析关键因素对不同通勤者自动驾驶汽车出行方式选择的影响。</a:t>
            </a:r>
            <a:endParaRPr lang="en-US" alt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1</a:t>
            </a:r>
            <a:r>
              <a:rPr lang="zh-CN" altLang="en-US" sz="2000" dirty="0"/>
              <a:t>）分析方法</a:t>
            </a:r>
            <a:endParaRPr lang="en-US" alt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通过改变关键因素的水平，分析其对自动驾驶汽车出行方式选择的影响。</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2</a:t>
            </a:r>
            <a:r>
              <a:rPr lang="zh-CN" altLang="en-US" sz="2000" dirty="0"/>
              <a:t>）关键因素</a:t>
            </a:r>
            <a:endParaRPr lang="en-US" alt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a.</a:t>
            </a:r>
            <a:r>
              <a:rPr lang="zh-CN" altLang="en-US" sz="2000" dirty="0"/>
              <a:t>出行时间</a:t>
            </a:r>
            <a:r>
              <a:rPr lang="zh-CN" altLang="en-US" sz="2000" dirty="0"/>
              <a:t>及出行成本</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b.</a:t>
            </a:r>
            <a:r>
              <a:rPr lang="zh-CN" altLang="en-US" sz="2000" dirty="0"/>
              <a:t>感知变化</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出行体验后的感知与预期的比较、出</a:t>
            </a:r>
            <a:r>
              <a:rPr lang="zh-CN" altLang="en-US" sz="2000" dirty="0"/>
              <a:t>行体验的感知变化</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c.</a:t>
            </a:r>
            <a:r>
              <a:rPr lang="zh-CN" altLang="en-US" sz="2000" dirty="0"/>
              <a:t>态度变化</a:t>
            </a:r>
            <a:endParaRPr lang="en-US" alt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对自动驾驶汽车的态度、对共享出行的态度。</a:t>
            </a:r>
            <a:endParaRPr lang="zh-CN" altLang="en-US" sz="2000" dirty="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commondata" val="eyJoZGlkIjoiZGJhZDVmYzE5NzdkZjQ5NjE0YWRhNDlkMmE4YTBkN2E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中科院蓝">
      <a:dk1>
        <a:sysClr val="windowText" lastClr="000000"/>
      </a:dk1>
      <a:lt1>
        <a:sysClr val="window" lastClr="FFFFFF"/>
      </a:lt1>
      <a:dk2>
        <a:srgbClr val="44546A"/>
      </a:dk2>
      <a:lt2>
        <a:srgbClr val="E7E6E6"/>
      </a:lt2>
      <a:accent1>
        <a:srgbClr val="0C4994"/>
      </a:accent1>
      <a:accent2>
        <a:srgbClr val="CA865F"/>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7811</Words>
  <Application>WPS 演示</Application>
  <PresentationFormat>宽屏</PresentationFormat>
  <Paragraphs>757</Paragraphs>
  <Slides>38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Arial</vt:lpstr>
      <vt:lpstr>宋体</vt:lpstr>
      <vt:lpstr>Wingdings</vt:lpstr>
      <vt:lpstr>Times New Roman</vt:lpstr>
      <vt:lpstr>微软雅黑</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eee7y_</cp:lastModifiedBy>
  <cp:revision>1671</cp:revision>
  <dcterms:created xsi:type="dcterms:W3CDTF">2022-12-24T13:33:00Z</dcterms:created>
  <dcterms:modified xsi:type="dcterms:W3CDTF">2024-11-27T11:57:06Z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57038B512FC54ABDA1BF9183BA51F5E3_13</vt:lpwstr>
  </property>
  <property fmtid="{D5CDD505-2E9C-101B-9397-08002B2CF9AE}" pid="3" name="KSOProductBuildVer">
    <vt:lpwstr>2052-12.1.0.18912</vt:lpwstr>
  </property>
</Properties>
</file>