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81" r:id="rId2"/>
    <p:sldId id="312" r:id="rId3"/>
    <p:sldId id="317" r:id="rId4"/>
    <p:sldId id="288" r:id="rId5"/>
    <p:sldId id="320" r:id="rId6"/>
    <p:sldId id="331" r:id="rId7"/>
    <p:sldId id="372" r:id="rId8"/>
    <p:sldId id="323" r:id="rId9"/>
    <p:sldId id="398" r:id="rId10"/>
    <p:sldId id="417" r:id="rId11"/>
    <p:sldId id="399" r:id="rId12"/>
    <p:sldId id="387" r:id="rId13"/>
    <p:sldId id="419" r:id="rId14"/>
    <p:sldId id="431" r:id="rId15"/>
    <p:sldId id="433" r:id="rId16"/>
    <p:sldId id="434" r:id="rId17"/>
    <p:sldId id="435" r:id="rId18"/>
    <p:sldId id="420" r:id="rId19"/>
    <p:sldId id="436" r:id="rId20"/>
    <p:sldId id="437" r:id="rId21"/>
    <p:sldId id="421" r:id="rId22"/>
    <p:sldId id="438" r:id="rId23"/>
    <p:sldId id="439" r:id="rId24"/>
    <p:sldId id="329" r:id="rId25"/>
    <p:sldId id="427" r:id="rId26"/>
    <p:sldId id="428" r:id="rId27"/>
    <p:sldId id="429" r:id="rId28"/>
    <p:sldId id="311" r:id="rId29"/>
  </p:sldIdLst>
  <p:sldSz cx="9144000" cy="5143500" type="screen16x9"/>
  <p:notesSz cx="6858000" cy="9144000"/>
  <p:custDataLst>
    <p:tags r:id="rId31"/>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9" userDrawn="1">
          <p15:clr>
            <a:srgbClr val="A4A3A4"/>
          </p15:clr>
        </p15:guide>
        <p15:guide id="2" orient="horz" pos="1052" userDrawn="1">
          <p15:clr>
            <a:srgbClr val="A4A3A4"/>
          </p15:clr>
        </p15:guide>
        <p15:guide id="3" pos="3844" userDrawn="1">
          <p15:clr>
            <a:srgbClr val="A4A3A4"/>
          </p15:clr>
        </p15:guide>
        <p15:guide id="4" pos="19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A7BAE"/>
    <a:srgbClr val="23BBF2"/>
    <a:srgbClr val="1D8AC1"/>
    <a:srgbClr val="CCFF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38" autoAdjust="0"/>
    <p:restoredTop sz="83866" autoAdjust="0"/>
  </p:normalViewPr>
  <p:slideViewPr>
    <p:cSldViewPr showGuides="1">
      <p:cViewPr varScale="1">
        <p:scale>
          <a:sx n="95" d="100"/>
          <a:sy n="95" d="100"/>
        </p:scale>
        <p:origin x="1286" y="72"/>
      </p:cViewPr>
      <p:guideLst>
        <p:guide orient="horz" pos="2159"/>
        <p:guide orient="horz" pos="1052"/>
        <p:guide pos="3844"/>
        <p:guide pos="1916"/>
      </p:guideLst>
    </p:cSldViewPr>
  </p:slideViewPr>
  <p:notesTextViewPr>
    <p:cViewPr>
      <p:scale>
        <a:sx n="3" d="2"/>
        <a:sy n="3" d="2"/>
      </p:scale>
      <p:origin x="0" y="0"/>
    </p:cViewPr>
  </p:notesTextViewPr>
  <p:sorterViewPr>
    <p:cViewPr varScale="1">
      <p:scale>
        <a:sx n="1" d="1"/>
        <a:sy n="1" d="1"/>
      </p:scale>
      <p:origin x="0" y="0"/>
    </p:cViewPr>
  </p:sorterViewPr>
  <p:gridSpacing cx="45003" cy="45003"/>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a:lvl1pPr>
          </a:lstStyle>
          <a:p>
            <a:fld id="{650BBB2F-2B5C-4004-8C6D-C54A363298B9}" type="datetime1">
              <a:rPr lang="zh-CN" altLang="en-US"/>
              <a:t>2023/12/13</a:t>
            </a:fld>
            <a:endParaRPr lang="zh-CN" altLang="en-US" sz="1200"/>
          </a:p>
        </p:txBody>
      </p:sp>
      <p:sp>
        <p:nvSpPr>
          <p:cNvPr id="2052"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buFontTx/>
              <a:buNone/>
            </a:pPr>
            <a:r>
              <a:rPr lang="zh-CN" altLang="en-US"/>
              <a:t>单击此处编辑母版文本样式</a:t>
            </a:r>
          </a:p>
          <a:p>
            <a:pPr>
              <a:buFontTx/>
              <a:buNone/>
            </a:pPr>
            <a:r>
              <a:rPr lang="zh-CN" altLang="en-US"/>
              <a:t>第二级</a:t>
            </a:r>
          </a:p>
          <a:p>
            <a:pPr>
              <a:buFontTx/>
              <a:buNone/>
            </a:pPr>
            <a:r>
              <a:rPr lang="zh-CN" altLang="en-US"/>
              <a:t>第三级</a:t>
            </a:r>
          </a:p>
          <a:p>
            <a:pPr>
              <a:buFontTx/>
              <a:buNone/>
            </a:pPr>
            <a:r>
              <a:rPr lang="zh-CN" altLang="en-US"/>
              <a:t>第四级</a:t>
            </a:r>
          </a:p>
          <a:p>
            <a:pPr>
              <a:buFontTx/>
              <a:buNone/>
            </a:pPr>
            <a:r>
              <a:rPr lang="zh-CN" altLang="en-US"/>
              <a:t>第五级</a:t>
            </a:r>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81C28BAC-9099-467E-80D2-52D22DA53565}" type="slidenum">
              <a:rPr lang="zh-CN" altLang="en-US"/>
              <a:t>‹#›</a:t>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baike.baidu.com/item/%E7%A4%BE%E4%BC%9A%E7%A7%91%E5%AD%A6/18904321?fromModule=lemma_inlink" TargetMode="External"/><Relationship Id="rId3" Type="http://schemas.openxmlformats.org/officeDocument/2006/relationships/hyperlink" Target="https://baike.baidu.com/item/%E6%A3%80%E9%AA%8C%E7%BB%9F%E8%AE%A1%E9%87%8F/5850402?fromModule=lemma_inlink" TargetMode="External"/><Relationship Id="rId7" Type="http://schemas.openxmlformats.org/officeDocument/2006/relationships/hyperlink" Target="https://baike.baidu.com/item/%E6%8A%98%E5%8D%8A%E6%B3%95/22319037?fromModule=lemma_inlink"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baike.baidu.com/item/%E5%85%8B%E9%9A%86%E5%B7%B4%E8%B5%AB/1346126?fromModule=lemma_inlink" TargetMode="External"/><Relationship Id="rId5" Type="http://schemas.openxmlformats.org/officeDocument/2006/relationships/hyperlink" Target="https://baike.baidu.com/item/%E7%BB%9F%E8%AE%A1%E9%87%8F/2112983?fromModule=lemma_inlink" TargetMode="External"/><Relationship Id="rId4" Type="http://schemas.openxmlformats.org/officeDocument/2006/relationships/hyperlink" Target="https://baike.baidu.com/item/%E5%9B%A0%E5%AD%90%E5%88%86%E6%9E%90/91849?fromModule=lemma_inlink" TargetMode="External"/><Relationship Id="rId9" Type="http://schemas.openxmlformats.org/officeDocument/2006/relationships/hyperlink" Target="https://baike.baidu.com/item/%E4%BF%A1%E5%BA%A6%E5%88%86%E6%9E%90/9170373?fromModule=lemma_inlink"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dirty="0"/>
          </a:p>
        </p:txBody>
      </p:sp>
      <p:sp>
        <p:nvSpPr>
          <p:cNvPr id="4" name="日期占位符 3"/>
          <p:cNvSpPr>
            <a:spLocks noGrp="1"/>
          </p:cNvSpPr>
          <p:nvPr>
            <p:ph type="dt" idx="10"/>
          </p:nvPr>
        </p:nvSpPr>
        <p:spPr/>
        <p:txBody>
          <a:bodyPr/>
          <a:lstStyle/>
          <a:p>
            <a:fld id="{650BBB2F-2B5C-4004-8C6D-C54A363298B9}" type="datetime1">
              <a:rPr lang="zh-CN" altLang="en-US" smtClean="0"/>
              <a:t>2023/12/13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a:t>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1D2129"/>
                </a:solidFill>
                <a:effectLst/>
                <a:latin typeface="PingFangSC-Regular"/>
              </a:rPr>
              <a:t>该表给出了</a:t>
            </a:r>
            <a:r>
              <a:rPr lang="en-US" altLang="zh-CN" b="0" i="0" dirty="0">
                <a:solidFill>
                  <a:srgbClr val="1D2129"/>
                </a:solidFill>
                <a:effectLst/>
                <a:latin typeface="PingFangSC-Regular"/>
              </a:rPr>
              <a:t>PBQ</a:t>
            </a:r>
            <a:r>
              <a:rPr lang="zh-CN" altLang="en-US" b="0" i="0" dirty="0">
                <a:solidFill>
                  <a:srgbClr val="1D2129"/>
                </a:solidFill>
                <a:effectLst/>
                <a:latin typeface="PingFangSC-Regular"/>
              </a:rPr>
              <a:t>的问题以及他们对应的均值和标准差，按照发生频率最高的行为到最低的行为排序。报告中最常见的行为与积极行为和与车辆司机的互动 行为有关</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感谢停车让行人过马路的司机</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。其次最常见的行为是错误行为</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平均反应为</a:t>
            </a:r>
            <a:r>
              <a:rPr lang="en-US" altLang="zh-CN" b="0" i="0" dirty="0">
                <a:solidFill>
                  <a:srgbClr val="1D2129"/>
                </a:solidFill>
                <a:effectLst/>
                <a:latin typeface="PingFangSC-Regular"/>
              </a:rPr>
              <a:t>4.72 / 6)</a:t>
            </a:r>
            <a:r>
              <a:rPr lang="zh-CN" altLang="en-US" b="0" i="0" dirty="0">
                <a:solidFill>
                  <a:srgbClr val="1D2129"/>
                </a:solidFill>
                <a:effectLst/>
                <a:latin typeface="PingFangSC-Regular"/>
              </a:rPr>
              <a:t>和违规行为</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平均反应为</a:t>
            </a:r>
            <a:r>
              <a:rPr lang="en-US" altLang="zh-CN" b="0" i="0" dirty="0">
                <a:solidFill>
                  <a:srgbClr val="1D2129"/>
                </a:solidFill>
                <a:effectLst/>
                <a:latin typeface="PingFangSC-Regular"/>
              </a:rPr>
              <a:t>3.87 / 6)</a:t>
            </a:r>
            <a:r>
              <a:rPr lang="zh-CN" altLang="en-US" b="0" i="0" dirty="0">
                <a:solidFill>
                  <a:srgbClr val="1D2129"/>
                </a:solidFill>
                <a:effectLst/>
                <a:latin typeface="PingFangSC-Regular"/>
              </a:rPr>
              <a:t>，从安全角度来看，有风险和不安全行为在伊朗很常见。此外，与其他行为类别相比，参与者报告的失误和激进行为比较少。</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2023/12/13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10</a:t>
            </a:fld>
            <a:endParaRPr lang="zh-CN" altLang="en-US" sz="1200"/>
          </a:p>
        </p:txBody>
      </p:sp>
    </p:spTree>
    <p:extLst>
      <p:ext uri="{BB962C8B-B14F-4D97-AF65-F5344CB8AC3E}">
        <p14:creationId xmlns:p14="http://schemas.microsoft.com/office/powerpoint/2010/main" val="102941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lvl="0" indent="0" algn="l" defTabSz="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2023/12/13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11</a:t>
            </a:fld>
            <a:endParaRPr lang="zh-CN" altLang="en-US" sz="1200"/>
          </a:p>
        </p:txBody>
      </p:sp>
    </p:spTree>
    <p:extLst>
      <p:ext uri="{BB962C8B-B14F-4D97-AF65-F5344CB8AC3E}">
        <p14:creationId xmlns:p14="http://schemas.microsoft.com/office/powerpoint/2010/main" val="4040091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1D2129"/>
                </a:solidFill>
                <a:effectLst/>
                <a:latin typeface="PingFangSC-Regular"/>
              </a:rPr>
              <a:t>这</a:t>
            </a:r>
            <a:r>
              <a:rPr lang="en-US" altLang="zh-CN" b="0" i="0" dirty="0">
                <a:solidFill>
                  <a:srgbClr val="1D2129"/>
                </a:solidFill>
                <a:effectLst/>
                <a:latin typeface="PingFangSC-Regular"/>
              </a:rPr>
              <a:t>29</a:t>
            </a:r>
            <a:r>
              <a:rPr lang="zh-CN" altLang="en-US" b="0" i="0" dirty="0">
                <a:solidFill>
                  <a:srgbClr val="1D2129"/>
                </a:solidFill>
                <a:effectLst/>
                <a:latin typeface="PingFangSC-Regular"/>
              </a:rPr>
              <a:t>个问题是适用于伊朗的行人行为问卷的简短版本，可作为评估波斯行人行为的可靠框架。</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2023/12/13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12</a:t>
            </a:fld>
            <a:endParaRPr lang="zh-CN" altLang="en-US" sz="1200"/>
          </a:p>
        </p:txBody>
      </p:sp>
    </p:spTree>
    <p:extLst>
      <p:ext uri="{BB962C8B-B14F-4D97-AF65-F5344CB8AC3E}">
        <p14:creationId xmlns:p14="http://schemas.microsoft.com/office/powerpoint/2010/main" val="1035483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1D2129"/>
                </a:solidFill>
                <a:effectLst/>
                <a:latin typeface="PingFangSC-Regular"/>
              </a:rPr>
              <a:t>箱线图图显示了按性别划分的（</a:t>
            </a:r>
            <a:r>
              <a:rPr lang="en-US" altLang="zh-CN" b="0" i="0" dirty="0">
                <a:solidFill>
                  <a:srgbClr val="1D2129"/>
                </a:solidFill>
                <a:effectLst/>
                <a:latin typeface="PingFangSC-Regular"/>
              </a:rPr>
              <a:t>A</a:t>
            </a:r>
            <a:r>
              <a:rPr lang="zh-CN" altLang="en-US" b="0" i="0" dirty="0">
                <a:solidFill>
                  <a:srgbClr val="1D2129"/>
                </a:solidFill>
                <a:effectLst/>
                <a:latin typeface="PingFangSC-Regular"/>
              </a:rPr>
              <a:t>）违规得分（</a:t>
            </a:r>
            <a:r>
              <a:rPr lang="en-US" altLang="zh-CN" b="0" i="0" dirty="0">
                <a:solidFill>
                  <a:srgbClr val="1D2129"/>
                </a:solidFill>
                <a:effectLst/>
                <a:latin typeface="PingFangSC-Regular"/>
              </a:rPr>
              <a:t>B</a:t>
            </a:r>
            <a:r>
              <a:rPr lang="zh-CN" altLang="en-US" b="0" i="0" dirty="0">
                <a:solidFill>
                  <a:srgbClr val="1D2129"/>
                </a:solidFill>
                <a:effectLst/>
                <a:latin typeface="PingFangSC-Regular"/>
              </a:rPr>
              <a:t>）失误得分（</a:t>
            </a:r>
            <a:r>
              <a:rPr lang="en-US" altLang="zh-CN" b="0" i="0" dirty="0">
                <a:solidFill>
                  <a:srgbClr val="1D2129"/>
                </a:solidFill>
                <a:effectLst/>
                <a:latin typeface="PingFangSC-Regular"/>
              </a:rPr>
              <a:t>C</a:t>
            </a:r>
            <a:r>
              <a:rPr lang="zh-CN" altLang="en-US" b="0" i="0" dirty="0">
                <a:solidFill>
                  <a:srgbClr val="1D2129"/>
                </a:solidFill>
                <a:effectLst/>
                <a:latin typeface="PingFangSC-Regular"/>
              </a:rPr>
              <a:t>）激进行为得分（</a:t>
            </a:r>
            <a:r>
              <a:rPr lang="en-US" altLang="zh-CN" b="0" i="0" dirty="0">
                <a:solidFill>
                  <a:srgbClr val="1D2129"/>
                </a:solidFill>
                <a:effectLst/>
                <a:latin typeface="PingFangSC-Regular"/>
              </a:rPr>
              <a:t>D</a:t>
            </a:r>
            <a:r>
              <a:rPr lang="zh-CN" altLang="en-US" b="0" i="0" dirty="0">
                <a:solidFill>
                  <a:srgbClr val="1D2129"/>
                </a:solidFill>
                <a:effectLst/>
                <a:latin typeface="PingFangSC-Regular"/>
              </a:rPr>
              <a:t>）积极行为 得分的分布。方框图下方或上方的圆圈显示异常值（由</a:t>
            </a:r>
            <a:r>
              <a:rPr lang="en-US" altLang="zh-CN" b="0" i="0" dirty="0">
                <a:solidFill>
                  <a:srgbClr val="1D2129"/>
                </a:solidFill>
                <a:effectLst/>
                <a:latin typeface="PingFangSC-Regular"/>
              </a:rPr>
              <a:t>SPSS</a:t>
            </a:r>
            <a:r>
              <a:rPr lang="zh-CN" altLang="en-US" b="0" i="0" dirty="0">
                <a:solidFill>
                  <a:srgbClr val="1D2129"/>
                </a:solidFill>
                <a:effectLst/>
                <a:latin typeface="PingFangSC-Regular"/>
              </a:rPr>
              <a:t>定义）。图上的水平括号表示通过</a:t>
            </a:r>
            <a:r>
              <a:rPr lang="en-US" altLang="zh-CN" b="0" i="0" dirty="0">
                <a:solidFill>
                  <a:srgbClr val="1D2129"/>
                </a:solidFill>
                <a:effectLst/>
                <a:latin typeface="PingFangSC-Regular"/>
              </a:rPr>
              <a:t>t</a:t>
            </a:r>
            <a:r>
              <a:rPr lang="zh-CN" altLang="en-US" b="0" i="0" dirty="0">
                <a:solidFill>
                  <a:srgbClr val="1D2129"/>
                </a:solidFill>
                <a:effectLst/>
                <a:latin typeface="PingFangSC-Regular"/>
              </a:rPr>
              <a:t>检验确定的统计显著性*</a:t>
            </a:r>
            <a:r>
              <a:rPr lang="en-US" altLang="zh-CN" b="0" i="0" dirty="0">
                <a:solidFill>
                  <a:srgbClr val="1D2129"/>
                </a:solidFill>
                <a:effectLst/>
                <a:latin typeface="PingFangSC-Regular"/>
              </a:rPr>
              <a:t>p</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0.05</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p</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0.01</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p</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0.001</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NS</a:t>
            </a:r>
            <a:r>
              <a:rPr lang="zh-CN" altLang="en-US" b="0" i="0" dirty="0">
                <a:solidFill>
                  <a:srgbClr val="1D2129"/>
                </a:solidFill>
                <a:effectLst/>
                <a:latin typeface="PingFangSC-Regular"/>
              </a:rPr>
              <a:t>＝不显著。</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2023/12/13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13</a:t>
            </a:fld>
            <a:endParaRPr lang="zh-CN" altLang="en-US" sz="1200"/>
          </a:p>
        </p:txBody>
      </p:sp>
    </p:spTree>
    <p:extLst>
      <p:ext uri="{BB962C8B-B14F-4D97-AF65-F5344CB8AC3E}">
        <p14:creationId xmlns:p14="http://schemas.microsoft.com/office/powerpoint/2010/main" val="3602049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1D2129"/>
                </a:solidFill>
                <a:effectLst/>
                <a:latin typeface="PingFangSC-Regular"/>
              </a:rPr>
              <a:t>箱线图图显示了按年龄划分的（</a:t>
            </a:r>
            <a:r>
              <a:rPr lang="en-US" altLang="zh-CN" b="0" i="0" dirty="0">
                <a:solidFill>
                  <a:srgbClr val="1D2129"/>
                </a:solidFill>
                <a:effectLst/>
                <a:latin typeface="PingFangSC-Regular"/>
              </a:rPr>
              <a:t>A</a:t>
            </a:r>
            <a:r>
              <a:rPr lang="zh-CN" altLang="en-US" b="0" i="0" dirty="0">
                <a:solidFill>
                  <a:srgbClr val="1D2129"/>
                </a:solidFill>
                <a:effectLst/>
                <a:latin typeface="PingFangSC-Regular"/>
              </a:rPr>
              <a:t>）违规得分（</a:t>
            </a:r>
            <a:r>
              <a:rPr lang="en-US" altLang="zh-CN" b="0" i="0" dirty="0">
                <a:solidFill>
                  <a:srgbClr val="1D2129"/>
                </a:solidFill>
                <a:effectLst/>
                <a:latin typeface="PingFangSC-Regular"/>
              </a:rPr>
              <a:t>B</a:t>
            </a:r>
            <a:r>
              <a:rPr lang="zh-CN" altLang="en-US" b="0" i="0" dirty="0">
                <a:solidFill>
                  <a:srgbClr val="1D2129"/>
                </a:solidFill>
                <a:effectLst/>
                <a:latin typeface="PingFangSC-Regular"/>
              </a:rPr>
              <a:t>）失误得分（</a:t>
            </a:r>
            <a:r>
              <a:rPr lang="en-US" altLang="zh-CN" b="0" i="0" dirty="0">
                <a:solidFill>
                  <a:srgbClr val="1D2129"/>
                </a:solidFill>
                <a:effectLst/>
                <a:latin typeface="PingFangSC-Regular"/>
              </a:rPr>
              <a:t>C</a:t>
            </a:r>
            <a:r>
              <a:rPr lang="zh-CN" altLang="en-US" b="0" i="0" dirty="0">
                <a:solidFill>
                  <a:srgbClr val="1D2129"/>
                </a:solidFill>
                <a:effectLst/>
                <a:latin typeface="PingFangSC-Regular"/>
              </a:rPr>
              <a:t>）积极行为得分的分布。方框图下方或上方的圆圈表示异常值（由</a:t>
            </a:r>
            <a:r>
              <a:rPr lang="en-US" altLang="zh-CN" b="0" i="0" dirty="0">
                <a:solidFill>
                  <a:srgbClr val="1D2129"/>
                </a:solidFill>
                <a:effectLst/>
                <a:latin typeface="PingFangSC-Regular"/>
              </a:rPr>
              <a:t>SPSS</a:t>
            </a:r>
            <a:r>
              <a:rPr lang="zh-CN" altLang="en-US" b="0" i="0" dirty="0">
                <a:solidFill>
                  <a:srgbClr val="1D2129"/>
                </a:solidFill>
                <a:effectLst/>
                <a:latin typeface="PingFangSC-Regular"/>
              </a:rPr>
              <a:t>定义）。图上的水平括号表示</a:t>
            </a:r>
            <a:r>
              <a:rPr lang="en-US" altLang="zh-CN" b="0" i="0" dirty="0">
                <a:solidFill>
                  <a:srgbClr val="1D2129"/>
                </a:solidFill>
                <a:effectLst/>
                <a:latin typeface="PingFangSC-Regular"/>
              </a:rPr>
              <a:t>Bonferroni</a:t>
            </a:r>
            <a:r>
              <a:rPr lang="zh-CN" altLang="en-US" b="0" i="0" dirty="0">
                <a:solidFill>
                  <a:srgbClr val="1D2129"/>
                </a:solidFill>
                <a:effectLst/>
                <a:latin typeface="PingFangSC-Regular"/>
              </a:rPr>
              <a:t>事后检验确定的统计显著性*</a:t>
            </a:r>
            <a:r>
              <a:rPr lang="en-US" altLang="zh-CN" b="0" i="0" dirty="0">
                <a:solidFill>
                  <a:srgbClr val="1D2129"/>
                </a:solidFill>
                <a:effectLst/>
                <a:latin typeface="PingFangSC-Regular"/>
              </a:rPr>
              <a:t>p</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0.05</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p</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0.01</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p</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0.001</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NS</a:t>
            </a:r>
            <a:r>
              <a:rPr lang="zh-CN" altLang="en-US" b="0" i="0" dirty="0">
                <a:solidFill>
                  <a:srgbClr val="1D2129"/>
                </a:solidFill>
                <a:effectLst/>
                <a:latin typeface="PingFangSC-Regular"/>
              </a:rPr>
              <a:t>＝不显著。</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2023/12/13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14</a:t>
            </a:fld>
            <a:endParaRPr lang="zh-CN" altLang="en-US" sz="1200"/>
          </a:p>
        </p:txBody>
      </p:sp>
    </p:spTree>
    <p:extLst>
      <p:ext uri="{BB962C8B-B14F-4D97-AF65-F5344CB8AC3E}">
        <p14:creationId xmlns:p14="http://schemas.microsoft.com/office/powerpoint/2010/main" val="2136791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lvl="0" indent="0" algn="l" defTabSz="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2023/12/13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15</a:t>
            </a:fld>
            <a:endParaRPr lang="zh-CN" altLang="en-US" sz="1200"/>
          </a:p>
        </p:txBody>
      </p:sp>
    </p:spTree>
    <p:extLst>
      <p:ext uri="{BB962C8B-B14F-4D97-AF65-F5344CB8AC3E}">
        <p14:creationId xmlns:p14="http://schemas.microsoft.com/office/powerpoint/2010/main" val="13262623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lvl="0" indent="0" algn="l" defTabSz="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2023/12/13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16</a:t>
            </a:fld>
            <a:endParaRPr lang="zh-CN" altLang="en-US" sz="1200"/>
          </a:p>
        </p:txBody>
      </p:sp>
    </p:spTree>
    <p:extLst>
      <p:ext uri="{BB962C8B-B14F-4D97-AF65-F5344CB8AC3E}">
        <p14:creationId xmlns:p14="http://schemas.microsoft.com/office/powerpoint/2010/main" val="803515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lvl="0" indent="0" algn="l" defTabSz="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2023/12/13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17</a:t>
            </a:fld>
            <a:endParaRPr lang="zh-CN" altLang="en-US" sz="1200"/>
          </a:p>
        </p:txBody>
      </p:sp>
    </p:spTree>
    <p:extLst>
      <p:ext uri="{BB962C8B-B14F-4D97-AF65-F5344CB8AC3E}">
        <p14:creationId xmlns:p14="http://schemas.microsoft.com/office/powerpoint/2010/main" val="17921642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2023/12/13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18</a:t>
            </a:fld>
            <a:endParaRPr lang="zh-CN" altLang="en-US" sz="1200"/>
          </a:p>
        </p:txBody>
      </p:sp>
    </p:spTree>
    <p:extLst>
      <p:ext uri="{BB962C8B-B14F-4D97-AF65-F5344CB8AC3E}">
        <p14:creationId xmlns:p14="http://schemas.microsoft.com/office/powerpoint/2010/main" val="3809506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lvl="0" indent="0" algn="l" defTabSz="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2023/12/13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19</a:t>
            </a:fld>
            <a:endParaRPr lang="zh-CN" altLang="en-US" sz="1200"/>
          </a:p>
        </p:txBody>
      </p:sp>
    </p:spTree>
    <p:extLst>
      <p:ext uri="{BB962C8B-B14F-4D97-AF65-F5344CB8AC3E}">
        <p14:creationId xmlns:p14="http://schemas.microsoft.com/office/powerpoint/2010/main" val="2411669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2023/12/13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a:t>
            </a:fld>
            <a:endParaRPr lang="zh-C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2023/12/13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20</a:t>
            </a:fld>
            <a:endParaRPr lang="zh-CN" altLang="en-US" sz="1200"/>
          </a:p>
        </p:txBody>
      </p:sp>
    </p:spTree>
    <p:extLst>
      <p:ext uri="{BB962C8B-B14F-4D97-AF65-F5344CB8AC3E}">
        <p14:creationId xmlns:p14="http://schemas.microsoft.com/office/powerpoint/2010/main" val="41527840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2023/12/13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21</a:t>
            </a:fld>
            <a:endParaRPr lang="zh-CN" altLang="en-US" sz="1200"/>
          </a:p>
        </p:txBody>
      </p:sp>
    </p:spTree>
    <p:extLst>
      <p:ext uri="{BB962C8B-B14F-4D97-AF65-F5344CB8AC3E}">
        <p14:creationId xmlns:p14="http://schemas.microsoft.com/office/powerpoint/2010/main" val="3261432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2023/12/13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22</a:t>
            </a:fld>
            <a:endParaRPr lang="zh-CN" altLang="en-US" sz="1200"/>
          </a:p>
        </p:txBody>
      </p:sp>
    </p:spTree>
    <p:extLst>
      <p:ext uri="{BB962C8B-B14F-4D97-AF65-F5344CB8AC3E}">
        <p14:creationId xmlns:p14="http://schemas.microsoft.com/office/powerpoint/2010/main" val="2698935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2023/12/13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23</a:t>
            </a:fld>
            <a:endParaRPr lang="zh-CN" altLang="en-US" sz="1200"/>
          </a:p>
        </p:txBody>
      </p:sp>
    </p:spTree>
    <p:extLst>
      <p:ext uri="{BB962C8B-B14F-4D97-AF65-F5344CB8AC3E}">
        <p14:creationId xmlns:p14="http://schemas.microsoft.com/office/powerpoint/2010/main" val="26493973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2023/12/13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24</a:t>
            </a:fld>
            <a:endParaRPr lang="zh-CN"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2023/12/13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25</a:t>
            </a:fld>
            <a:endParaRPr lang="zh-CN" altLang="en-US" sz="1200"/>
          </a:p>
        </p:txBody>
      </p:sp>
    </p:spTree>
    <p:extLst>
      <p:ext uri="{BB962C8B-B14F-4D97-AF65-F5344CB8AC3E}">
        <p14:creationId xmlns:p14="http://schemas.microsoft.com/office/powerpoint/2010/main" val="32368825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2023/12/13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26</a:t>
            </a:fld>
            <a:endParaRPr lang="zh-CN" altLang="en-US" sz="1200"/>
          </a:p>
        </p:txBody>
      </p:sp>
    </p:spTree>
    <p:extLst>
      <p:ext uri="{BB962C8B-B14F-4D97-AF65-F5344CB8AC3E}">
        <p14:creationId xmlns:p14="http://schemas.microsoft.com/office/powerpoint/2010/main" val="3847254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2023/12/13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27</a:t>
            </a:fld>
            <a:endParaRPr lang="zh-CN" altLang="en-US" sz="1200"/>
          </a:p>
        </p:txBody>
      </p:sp>
    </p:spTree>
    <p:extLst>
      <p:ext uri="{BB962C8B-B14F-4D97-AF65-F5344CB8AC3E}">
        <p14:creationId xmlns:p14="http://schemas.microsoft.com/office/powerpoint/2010/main" val="39062198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2023/12/13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28</a:t>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2023/12/13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a:t>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在道路交通事故中，行人的死亡比率逐渐上升，行人安全问题越来越重要，通过使用问卷调查的方法调查波斯人的行人行为从而了解这些行为与人口统计变量和流动性变量之间的关系。</a:t>
            </a:r>
          </a:p>
        </p:txBody>
      </p:sp>
      <p:sp>
        <p:nvSpPr>
          <p:cNvPr id="4" name="日期占位符 3"/>
          <p:cNvSpPr>
            <a:spLocks noGrp="1"/>
          </p:cNvSpPr>
          <p:nvPr>
            <p:ph type="dt" idx="10"/>
          </p:nvPr>
        </p:nvSpPr>
        <p:spPr/>
        <p:txBody>
          <a:bodyPr/>
          <a:lstStyle/>
          <a:p>
            <a:fld id="{650BBB2F-2B5C-4004-8C6D-C54A363298B9}" type="datetime1">
              <a:rPr lang="zh-CN" altLang="en-US" smtClean="0"/>
              <a:t>2023/12/13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4</a:t>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2023/12/13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5</a:t>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b="0" i="0" dirty="0">
                <a:solidFill>
                  <a:srgbClr val="1D2129"/>
                </a:solidFill>
                <a:effectLst/>
                <a:latin typeface="PingFangSC-Regular"/>
              </a:rPr>
              <a:t>PBS Pedestrian Behavior Scale</a:t>
            </a:r>
          </a:p>
          <a:p>
            <a:r>
              <a:rPr lang="zh-CN" altLang="en-US" b="0" i="0" dirty="0">
                <a:solidFill>
                  <a:srgbClr val="1D2129"/>
                </a:solidFill>
                <a:effectLst/>
                <a:latin typeface="PingFangSC-Regular"/>
              </a:rPr>
              <a:t>“失误”表示注意力的疏忽，“错误”表示无意的错误</a:t>
            </a:r>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本研究基于一份</a:t>
            </a:r>
            <a:r>
              <a:rPr lang="en-US" altLang="zh-CN" b="0" i="0" dirty="0">
                <a:solidFill>
                  <a:srgbClr val="1D2129"/>
                </a:solidFill>
                <a:effectLst/>
                <a:latin typeface="PingFangSC-Regular"/>
              </a:rPr>
              <a:t>47</a:t>
            </a:r>
            <a:r>
              <a:rPr lang="zh-CN" altLang="en-US" b="0" i="0" dirty="0">
                <a:solidFill>
                  <a:srgbClr val="1D2129"/>
                </a:solidFill>
                <a:effectLst/>
                <a:latin typeface="PingFangSC-Regular"/>
              </a:rPr>
              <a:t>项的</a:t>
            </a:r>
            <a:r>
              <a:rPr lang="en-US" altLang="zh-CN" b="0" i="0" dirty="0">
                <a:solidFill>
                  <a:srgbClr val="1D2129"/>
                </a:solidFill>
                <a:effectLst/>
                <a:latin typeface="PingFangSC-Regular"/>
              </a:rPr>
              <a:t>PBS</a:t>
            </a:r>
            <a:r>
              <a:rPr lang="zh-CN" altLang="en-US" b="0" i="0" dirty="0">
                <a:solidFill>
                  <a:srgbClr val="1D2129"/>
                </a:solidFill>
                <a:effectLst/>
                <a:latin typeface="PingFangSC-Regular"/>
              </a:rPr>
              <a:t>问卷，通过李克特量表打分的形式进行，涵盖了违规、错误、失误、积极行为、激进行为五个类型，同时还包括</a:t>
            </a:r>
            <a:r>
              <a:rPr lang="en-US" altLang="zh-CN" b="0" i="0" dirty="0">
                <a:solidFill>
                  <a:srgbClr val="1D2129"/>
                </a:solidFill>
                <a:effectLst/>
                <a:latin typeface="PingFangSC-Regular"/>
              </a:rPr>
              <a:t>14</a:t>
            </a:r>
            <a:r>
              <a:rPr lang="zh-CN" altLang="en-US" b="0" i="0" dirty="0">
                <a:solidFill>
                  <a:srgbClr val="1D2129"/>
                </a:solidFill>
                <a:effectLst/>
                <a:latin typeface="PingFangSC-Regular"/>
              </a:rPr>
              <a:t>个用于收集人口统计与描述性信息的项目。</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2023/12/13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6</a:t>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b="0" i="0" dirty="0">
                <a:solidFill>
                  <a:srgbClr val="333333"/>
                </a:solidFill>
                <a:effectLst/>
                <a:latin typeface="Helvetica Neue"/>
              </a:rPr>
              <a:t>KMO(Kaiser-Meyer-Olkin)</a:t>
            </a:r>
            <a:r>
              <a:rPr lang="zh-CN" altLang="en-US" b="0" i="0" dirty="0">
                <a:solidFill>
                  <a:srgbClr val="333333"/>
                </a:solidFill>
                <a:effectLst/>
                <a:latin typeface="Helvetica Neue"/>
              </a:rPr>
              <a:t>抽样适合性检验，</a:t>
            </a:r>
            <a:r>
              <a:rPr lang="zh-CN" altLang="en-US" b="0" i="0" u="none" strike="noStrike" dirty="0">
                <a:solidFill>
                  <a:srgbClr val="136EC2"/>
                </a:solidFill>
                <a:effectLst/>
                <a:latin typeface="Helvetica Neue"/>
                <a:hlinkClick r:id="rId3"/>
              </a:rPr>
              <a:t>检验统计量</a:t>
            </a:r>
            <a:r>
              <a:rPr lang="zh-CN" altLang="en-US" b="0" i="0" dirty="0">
                <a:solidFill>
                  <a:srgbClr val="333333"/>
                </a:solidFill>
                <a:effectLst/>
                <a:latin typeface="Helvetica Neue"/>
              </a:rPr>
              <a:t>是用于比较变量间简单相关系数和偏相关系数的指标。主要应用于多元统计的</a:t>
            </a:r>
            <a:r>
              <a:rPr lang="zh-CN" altLang="en-US" b="0" i="0" u="none" strike="noStrike" dirty="0">
                <a:solidFill>
                  <a:srgbClr val="136EC2"/>
                </a:solidFill>
                <a:effectLst/>
                <a:latin typeface="Helvetica Neue"/>
                <a:hlinkClick r:id="rId4"/>
              </a:rPr>
              <a:t>因子分析</a:t>
            </a:r>
            <a:r>
              <a:rPr lang="zh-CN" altLang="en-US" b="0" i="0" dirty="0">
                <a:solidFill>
                  <a:srgbClr val="333333"/>
                </a:solidFill>
                <a:effectLst/>
                <a:latin typeface="Helvetica Neue"/>
              </a:rPr>
              <a:t>。</a:t>
            </a:r>
            <a:r>
              <a:rPr lang="en-US" altLang="zh-CN" b="0" i="0" dirty="0">
                <a:solidFill>
                  <a:srgbClr val="333333"/>
                </a:solidFill>
                <a:effectLst/>
                <a:latin typeface="Helvetica Neue"/>
              </a:rPr>
              <a:t>KMO</a:t>
            </a:r>
            <a:r>
              <a:rPr lang="zh-CN" altLang="en-US" b="0" i="0" u="none" strike="noStrike" dirty="0">
                <a:solidFill>
                  <a:srgbClr val="136EC2"/>
                </a:solidFill>
                <a:effectLst/>
                <a:latin typeface="Helvetica Neue"/>
                <a:hlinkClick r:id="rId5"/>
              </a:rPr>
              <a:t>统计量</a:t>
            </a:r>
            <a:r>
              <a:rPr lang="zh-CN" altLang="en-US" b="0" i="0" dirty="0">
                <a:solidFill>
                  <a:srgbClr val="333333"/>
                </a:solidFill>
                <a:effectLst/>
                <a:latin typeface="Helvetica Neue"/>
              </a:rPr>
              <a:t>是取值在</a:t>
            </a:r>
            <a:r>
              <a:rPr lang="en-US" altLang="zh-CN" b="0" i="0" dirty="0">
                <a:solidFill>
                  <a:srgbClr val="333333"/>
                </a:solidFill>
                <a:effectLst/>
                <a:latin typeface="Helvetica Neue"/>
              </a:rPr>
              <a:t>0</a:t>
            </a:r>
            <a:r>
              <a:rPr lang="zh-CN" altLang="en-US" b="0" i="0" dirty="0">
                <a:solidFill>
                  <a:srgbClr val="333333"/>
                </a:solidFill>
                <a:effectLst/>
                <a:latin typeface="Helvetica Neue"/>
              </a:rPr>
              <a:t>和</a:t>
            </a:r>
            <a:r>
              <a:rPr lang="en-US" altLang="zh-CN" b="0" i="0" dirty="0">
                <a:solidFill>
                  <a:srgbClr val="333333"/>
                </a:solidFill>
                <a:effectLst/>
                <a:latin typeface="Helvetica Neue"/>
              </a:rPr>
              <a:t>1</a:t>
            </a:r>
            <a:r>
              <a:rPr lang="zh-CN" altLang="en-US" b="0" i="0" dirty="0">
                <a:solidFill>
                  <a:srgbClr val="333333"/>
                </a:solidFill>
                <a:effectLst/>
                <a:latin typeface="Helvetica Neue"/>
              </a:rPr>
              <a:t>之间。</a:t>
            </a:r>
            <a:endParaRPr lang="en-US" altLang="zh-CN" b="0" i="0" dirty="0">
              <a:solidFill>
                <a:srgbClr val="333333"/>
              </a:solidFill>
              <a:effectLst/>
              <a:latin typeface="-apple-system"/>
            </a:endParaRPr>
          </a:p>
          <a:p>
            <a:r>
              <a:rPr lang="en-US" altLang="zh-CN" b="0" i="0" dirty="0">
                <a:solidFill>
                  <a:srgbClr val="333333"/>
                </a:solidFill>
                <a:effectLst/>
                <a:latin typeface="-apple-system"/>
              </a:rPr>
              <a:t>Varimax</a:t>
            </a:r>
            <a:r>
              <a:rPr lang="zh-CN" altLang="en-US" b="0" i="0" dirty="0">
                <a:solidFill>
                  <a:srgbClr val="333333"/>
                </a:solidFill>
                <a:effectLst/>
                <a:latin typeface="-apple-system"/>
              </a:rPr>
              <a:t>旋转法是一种常用的因子分析旋转方法</a:t>
            </a:r>
            <a:r>
              <a:rPr lang="en-US" altLang="zh-CN" b="0" i="0" dirty="0">
                <a:solidFill>
                  <a:srgbClr val="333333"/>
                </a:solidFill>
                <a:effectLst/>
                <a:latin typeface="-apple-system"/>
              </a:rPr>
              <a:t>,</a:t>
            </a:r>
            <a:r>
              <a:rPr lang="zh-CN" altLang="en-US" b="0" i="0" dirty="0">
                <a:solidFill>
                  <a:srgbClr val="333333"/>
                </a:solidFill>
                <a:effectLst/>
                <a:latin typeface="-apple-system"/>
              </a:rPr>
              <a:t>它的主要目的是通过旋转因子载荷矩阵</a:t>
            </a:r>
            <a:r>
              <a:rPr lang="en-US" altLang="zh-CN" b="0" i="0" dirty="0">
                <a:solidFill>
                  <a:srgbClr val="333333"/>
                </a:solidFill>
                <a:effectLst/>
                <a:latin typeface="-apple-system"/>
              </a:rPr>
              <a:t>,</a:t>
            </a:r>
            <a:r>
              <a:rPr lang="zh-CN" altLang="en-US" b="0" i="0" dirty="0">
                <a:solidFill>
                  <a:srgbClr val="333333"/>
                </a:solidFill>
                <a:effectLst/>
                <a:latin typeface="-apple-system"/>
              </a:rPr>
              <a:t>使得因子载荷矩阵更加简单和易于解释。</a:t>
            </a:r>
            <a:endParaRPr lang="en-US" altLang="zh-CN" b="0" i="0" dirty="0">
              <a:solidFill>
                <a:srgbClr val="333333"/>
              </a:solidFill>
              <a:effectLst/>
              <a:latin typeface="-apple-system"/>
            </a:endParaRPr>
          </a:p>
          <a:p>
            <a:pPr marL="0" marR="0" lvl="0" indent="0" algn="l" defTabSz="0" rtl="0" eaLnBrk="0" fontAlgn="base" latinLnBrk="0" hangingPunct="0">
              <a:lnSpc>
                <a:spcPct val="100000"/>
              </a:lnSpc>
              <a:spcBef>
                <a:spcPct val="30000"/>
              </a:spcBef>
              <a:spcAft>
                <a:spcPct val="0"/>
              </a:spcAft>
              <a:buClrTx/>
              <a:buSzTx/>
              <a:buFontTx/>
              <a:buNone/>
              <a:tabLst/>
              <a:defRPr/>
            </a:pPr>
            <a:r>
              <a:rPr lang="zh-CN" altLang="en-US" b="0" i="0" dirty="0">
                <a:solidFill>
                  <a:srgbClr val="333333"/>
                </a:solidFill>
                <a:effectLst/>
                <a:latin typeface="Helvetica Neue"/>
              </a:rPr>
              <a:t>克隆巴赫系数（</a:t>
            </a:r>
            <a:r>
              <a:rPr lang="en-US" altLang="zh-CN" b="0" i="0" dirty="0">
                <a:solidFill>
                  <a:srgbClr val="333333"/>
                </a:solidFill>
                <a:effectLst/>
                <a:latin typeface="Helvetica Neue"/>
              </a:rPr>
              <a:t>Cronbach's alpha</a:t>
            </a:r>
            <a:r>
              <a:rPr lang="zh-CN" altLang="en-US" b="0" i="0" dirty="0">
                <a:solidFill>
                  <a:srgbClr val="333333"/>
                </a:solidFill>
                <a:effectLst/>
                <a:latin typeface="Helvetica Neue"/>
              </a:rPr>
              <a:t>）是衡量量表或测验的信度的一种方法。克隆巴赫</a:t>
            </a:r>
            <a:r>
              <a:rPr lang="en-US" altLang="zh-CN" b="0" i="0" dirty="0">
                <a:solidFill>
                  <a:srgbClr val="333333"/>
                </a:solidFill>
                <a:effectLst/>
                <a:latin typeface="Helvetica Neue"/>
              </a:rPr>
              <a:t>α</a:t>
            </a:r>
            <a:r>
              <a:rPr lang="zh-CN" altLang="en-US" b="0" i="0" dirty="0">
                <a:solidFill>
                  <a:srgbClr val="333333"/>
                </a:solidFill>
                <a:effectLst/>
                <a:latin typeface="Helvetica Neue"/>
              </a:rPr>
              <a:t>系数最早不是由克隆巴赫提出的，基本上</a:t>
            </a:r>
            <a:r>
              <a:rPr lang="zh-CN" altLang="en-US" b="0" i="0" u="none" strike="noStrike" dirty="0">
                <a:solidFill>
                  <a:srgbClr val="136EC2"/>
                </a:solidFill>
                <a:effectLst/>
                <a:latin typeface="Helvetica Neue"/>
                <a:hlinkClick r:id="rId6"/>
              </a:rPr>
              <a:t>克隆巴赫</a:t>
            </a:r>
            <a:r>
              <a:rPr lang="zh-CN" altLang="en-US" b="0" i="0" dirty="0">
                <a:solidFill>
                  <a:srgbClr val="333333"/>
                </a:solidFill>
                <a:effectLst/>
                <a:latin typeface="Helvetica Neue"/>
              </a:rPr>
              <a:t>只是在一篇文章中将前人提出的可靠性系数进行了公式化。它克服了部分</a:t>
            </a:r>
            <a:r>
              <a:rPr lang="zh-CN" altLang="en-US" b="0" i="0" u="none" strike="noStrike" dirty="0">
                <a:solidFill>
                  <a:srgbClr val="136EC2"/>
                </a:solidFill>
                <a:effectLst/>
                <a:latin typeface="Helvetica Neue"/>
                <a:hlinkClick r:id="rId7"/>
              </a:rPr>
              <a:t>折半法</a:t>
            </a:r>
            <a:r>
              <a:rPr lang="zh-CN" altLang="en-US" b="0" i="0" dirty="0">
                <a:solidFill>
                  <a:srgbClr val="333333"/>
                </a:solidFill>
                <a:effectLst/>
                <a:latin typeface="Helvetica Neue"/>
              </a:rPr>
              <a:t>的缺点，是</a:t>
            </a:r>
            <a:r>
              <a:rPr lang="zh-CN" altLang="en-US" b="0" i="0" u="none" strike="noStrike" dirty="0">
                <a:solidFill>
                  <a:srgbClr val="136EC2"/>
                </a:solidFill>
                <a:effectLst/>
                <a:latin typeface="Helvetica Neue"/>
                <a:hlinkClick r:id="rId8"/>
              </a:rPr>
              <a:t>社会科学</a:t>
            </a:r>
            <a:r>
              <a:rPr lang="zh-CN" altLang="en-US" b="0" i="0" dirty="0">
                <a:solidFill>
                  <a:srgbClr val="333333"/>
                </a:solidFill>
                <a:effectLst/>
                <a:latin typeface="Helvetica Neue"/>
              </a:rPr>
              <a:t>研究最常使用的</a:t>
            </a:r>
            <a:r>
              <a:rPr lang="zh-CN" altLang="en-US" b="0" i="0" u="none" strike="noStrike" dirty="0">
                <a:solidFill>
                  <a:srgbClr val="136EC2"/>
                </a:solidFill>
                <a:effectLst/>
                <a:latin typeface="Helvetica Neue"/>
                <a:hlinkClick r:id="rId9"/>
              </a:rPr>
              <a:t>信度分析</a:t>
            </a:r>
            <a:r>
              <a:rPr lang="zh-CN" altLang="en-US" b="0" i="0" dirty="0">
                <a:solidFill>
                  <a:srgbClr val="333333"/>
                </a:solidFill>
                <a:effectLst/>
                <a:latin typeface="Helvetica Neue"/>
              </a:rPr>
              <a:t>方法。</a:t>
            </a:r>
            <a:endParaRPr lang="zh-CN" altLang="en-US" dirty="0"/>
          </a:p>
          <a:p>
            <a:endParaRPr lang="en-US" altLang="zh-CN" b="0" i="0" dirty="0">
              <a:solidFill>
                <a:srgbClr val="4D4D4D"/>
              </a:solidFill>
              <a:effectLst/>
              <a:latin typeface="-apple-system"/>
            </a:endParaRPr>
          </a:p>
          <a:p>
            <a:r>
              <a:rPr lang="zh-CN" altLang="en-US" b="0" i="0" dirty="0">
                <a:solidFill>
                  <a:srgbClr val="4D4D4D"/>
                </a:solidFill>
                <a:effectLst/>
                <a:latin typeface="-apple-system"/>
              </a:rPr>
              <a:t>问卷在不同地区的不同地点分发，问卷为纸质形式，需要</a:t>
            </a:r>
            <a:r>
              <a:rPr lang="en-US" altLang="zh-CN" b="0" i="0" dirty="0">
                <a:solidFill>
                  <a:srgbClr val="4D4D4D"/>
                </a:solidFill>
                <a:effectLst/>
                <a:latin typeface="-apple-system"/>
              </a:rPr>
              <a:t>15-20</a:t>
            </a:r>
            <a:r>
              <a:rPr lang="zh-CN" altLang="en-US" b="0" i="0" dirty="0">
                <a:solidFill>
                  <a:srgbClr val="4D4D4D"/>
                </a:solidFill>
                <a:effectLst/>
                <a:latin typeface="-apple-system"/>
              </a:rPr>
              <a:t>分钟完成，后续问卷数据使用</a:t>
            </a:r>
            <a:r>
              <a:rPr lang="en-US" altLang="zh-CN" b="0" i="0" dirty="0">
                <a:solidFill>
                  <a:srgbClr val="4D4D4D"/>
                </a:solidFill>
                <a:effectLst/>
                <a:latin typeface="-apple-system"/>
              </a:rPr>
              <a:t>IBM SPSS</a:t>
            </a:r>
            <a:r>
              <a:rPr lang="zh-CN" altLang="en-US" b="0" i="0" dirty="0">
                <a:solidFill>
                  <a:srgbClr val="4D4D4D"/>
                </a:solidFill>
                <a:effectLst/>
                <a:latin typeface="-apple-system"/>
              </a:rPr>
              <a:t>进行分析。</a:t>
            </a:r>
            <a:endParaRPr lang="en-US" altLang="zh-CN" b="0" i="0" dirty="0">
              <a:solidFill>
                <a:srgbClr val="4D4D4D"/>
              </a:solidFill>
              <a:effectLst/>
              <a:latin typeface="-apple-system"/>
            </a:endParaRPr>
          </a:p>
        </p:txBody>
      </p:sp>
      <p:sp>
        <p:nvSpPr>
          <p:cNvPr id="4" name="日期占位符 3"/>
          <p:cNvSpPr>
            <a:spLocks noGrp="1"/>
          </p:cNvSpPr>
          <p:nvPr>
            <p:ph type="dt" idx="10"/>
          </p:nvPr>
        </p:nvSpPr>
        <p:spPr/>
        <p:txBody>
          <a:bodyPr/>
          <a:lstStyle/>
          <a:p>
            <a:fld id="{650BBB2F-2B5C-4004-8C6D-C54A363298B9}" type="datetime1">
              <a:rPr lang="zh-CN" altLang="en-US" smtClean="0"/>
              <a:t>2023/12/13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7</a:t>
            </a:fld>
            <a:endParaRPr lang="zh-CN" altLang="en-US" sz="1200"/>
          </a:p>
        </p:txBody>
      </p:sp>
    </p:spTree>
    <p:extLst>
      <p:ext uri="{BB962C8B-B14F-4D97-AF65-F5344CB8AC3E}">
        <p14:creationId xmlns:p14="http://schemas.microsoft.com/office/powerpoint/2010/main" val="1804211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2023/12/13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8</a:t>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参与问卷调查的人员的人口统计有这些方面组成：年龄、性别、婚姻状况、是否有子女、收入、是否拥有机动车辆、每天驾驶和步行时间、参与者持有驾驶执照的年数、过去五年内作为驾驶员的任何撞车史、过去五年内作为行人的撞车史以及与行人相关的撞车事故的严重程度。</a:t>
            </a:r>
          </a:p>
        </p:txBody>
      </p:sp>
      <p:sp>
        <p:nvSpPr>
          <p:cNvPr id="4" name="日期占位符 3"/>
          <p:cNvSpPr>
            <a:spLocks noGrp="1"/>
          </p:cNvSpPr>
          <p:nvPr>
            <p:ph type="dt" idx="10"/>
          </p:nvPr>
        </p:nvSpPr>
        <p:spPr/>
        <p:txBody>
          <a:bodyPr/>
          <a:lstStyle/>
          <a:p>
            <a:fld id="{650BBB2F-2B5C-4004-8C6D-C54A363298B9}" type="datetime1">
              <a:rPr lang="zh-CN" altLang="en-US" smtClean="0"/>
              <a:t>2023/12/13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9</a:t>
            </a:fld>
            <a:endParaRPr lang="zh-CN" altLang="en-US" sz="1200"/>
          </a:p>
        </p:txBody>
      </p:sp>
    </p:spTree>
    <p:extLst>
      <p:ext uri="{BB962C8B-B14F-4D97-AF65-F5344CB8AC3E}">
        <p14:creationId xmlns:p14="http://schemas.microsoft.com/office/powerpoint/2010/main" val="1749066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4" name="组合 1"/>
          <p:cNvGrpSpPr/>
          <p:nvPr userDrawn="1"/>
        </p:nvGrpSpPr>
        <p:grpSpPr bwMode="auto">
          <a:xfrm>
            <a:off x="280988" y="0"/>
            <a:ext cx="106362" cy="720725"/>
            <a:chOff x="0" y="0"/>
            <a:chExt cx="105725" cy="721610"/>
          </a:xfrm>
          <a:solidFill>
            <a:schemeClr val="accent1"/>
          </a:solidFill>
        </p:grpSpPr>
        <p:sp>
          <p:nvSpPr>
            <p:cNvPr id="5"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9" name="直接连接符 7"/>
          <p:cNvSpPr>
            <a:spLocks noChangeShapeType="1"/>
          </p:cNvSpPr>
          <p:nvPr userDrawn="1"/>
        </p:nvSpPr>
        <p:spPr bwMode="auto">
          <a:xfrm>
            <a:off x="520700" y="681038"/>
            <a:ext cx="3511550" cy="1587"/>
          </a:xfrm>
          <a:prstGeom prst="line">
            <a:avLst/>
          </a:prstGeom>
          <a:noFill/>
          <a:ln w="9525" cap="flat" cmpd="sng">
            <a:solidFill>
              <a:srgbClr val="D8D8D8"/>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3" name="文本占位符 12"/>
          <p:cNvSpPr>
            <a:spLocks noGrp="1"/>
          </p:cNvSpPr>
          <p:nvPr>
            <p:ph type="body" sz="quarter" idx="11" hasCustomPrompt="1"/>
          </p:nvPr>
        </p:nvSpPr>
        <p:spPr>
          <a:xfrm>
            <a:off x="396261" y="394068"/>
            <a:ext cx="288122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buNone/>
              <a:defRPr lang="en-US" altLang="zh-CN" sz="1000" dirty="0" smtClean="0">
                <a:solidFill>
                  <a:srgbClr val="7F7F7F"/>
                </a:solidFill>
                <a:latin typeface="Arial" panose="020B0604020202020204" pitchFamily="34" charset="0"/>
                <a:ea typeface="微软雅黑" panose="020B0503020204020204" pitchFamily="34" charset="-122"/>
              </a:defRPr>
            </a:lvl1pPr>
          </a:lstStyle>
          <a:p>
            <a:pPr lvl="0">
              <a:spcBef>
                <a:spcPct val="0"/>
              </a:spcBef>
            </a:pPr>
            <a:r>
              <a:rPr lang="en-US" altLang="zh-CN" dirty="0"/>
              <a:t>CLICK TO INPUT YOUR TITLE</a:t>
            </a:r>
          </a:p>
        </p:txBody>
      </p:sp>
      <p:sp>
        <p:nvSpPr>
          <p:cNvPr id="15" name="文本占位符 14"/>
          <p:cNvSpPr>
            <a:spLocks noGrp="1"/>
          </p:cNvSpPr>
          <p:nvPr>
            <p:ph type="body" sz="quarter" idx="12" hasCustomPrompt="1"/>
          </p:nvPr>
        </p:nvSpPr>
        <p:spPr>
          <a:xfrm>
            <a:off x="395698" y="50533"/>
            <a:ext cx="3690794" cy="461536"/>
          </a:xfrm>
          <a:prstGeom prst="rect">
            <a:avLst/>
          </a:prstGeom>
        </p:spPr>
        <p:txBody>
          <a:bodyPr/>
          <a:lstStyle>
            <a:lvl1pPr marL="0" indent="0">
              <a:buNone/>
              <a:defRPr sz="2000" b="1"/>
            </a:lvl1pPr>
          </a:lstStyle>
          <a:p>
            <a:pPr lvl="0">
              <a:spcBef>
                <a:spcPct val="0"/>
              </a:spcBef>
            </a:pPr>
            <a:r>
              <a:rPr lang="zh-CN" altLang="en-US" dirty="0"/>
              <a:t>点击输入主标题</a:t>
            </a:r>
          </a:p>
        </p:txBody>
      </p:sp>
      <p:grpSp>
        <p:nvGrpSpPr>
          <p:cNvPr id="16" name="组合 6"/>
          <p:cNvGrpSpPr/>
          <p:nvPr userDrawn="1"/>
        </p:nvGrpSpPr>
        <p:grpSpPr bwMode="auto">
          <a:xfrm rot="10800000">
            <a:off x="8801100" y="4962525"/>
            <a:ext cx="106363" cy="180975"/>
            <a:chOff x="0" y="0"/>
            <a:chExt cx="105725" cy="721610"/>
          </a:xfrm>
          <a:solidFill>
            <a:schemeClr val="accent1"/>
          </a:solidFill>
        </p:grpSpPr>
        <p:sp>
          <p:nvSpPr>
            <p:cNvPr id="17" name="矩形 9"/>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8" name="矩形 10"/>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28650" y="1370013"/>
            <a:ext cx="7886700" cy="326231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28650" y="1370013"/>
            <a:ext cx="7886700" cy="3262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marL="914400" indent="-914400" algn="ctr" rtl="0" fontAlgn="base">
        <a:spcBef>
          <a:spcPct val="0"/>
        </a:spcBef>
        <a:spcAft>
          <a:spcPct val="0"/>
        </a:spcAft>
        <a:defRPr sz="4400" kern="1200">
          <a:solidFill>
            <a:schemeClr val="tx1"/>
          </a:solidFill>
          <a:latin typeface="+mj-lt"/>
          <a:ea typeface="+mj-ea"/>
          <a:cs typeface="+mj-cs"/>
          <a:sym typeface="Impact" panose="020B0806030902050204" pitchFamily="34" charset="0"/>
        </a:defRPr>
      </a:lvl1pPr>
      <a:lvl2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2pPr>
      <a:lvl3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3pPr>
      <a:lvl4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4pPr>
      <a:lvl5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5pPr>
      <a:lvl6pPr marL="13716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6pPr>
      <a:lvl7pPr marL="18288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7pPr>
      <a:lvl8pPr marL="22860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8pPr>
      <a:lvl9pPr marL="27432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Arial" panose="020B060402020202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Arial" panose="020B060402020202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Arial" panose="020B060402020202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588807" y="179186"/>
            <a:ext cx="1153284" cy="1153284"/>
            <a:chOff x="304800" y="673100"/>
            <a:chExt cx="4000500" cy="4000500"/>
          </a:xfrm>
          <a:effectLst>
            <a:outerShdw blurRad="444500" dist="254000" dir="6840000" algn="tr" rotWithShape="0">
              <a:prstClr val="black">
                <a:alpha val="24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15" name="组合 14"/>
          <p:cNvGrpSpPr/>
          <p:nvPr/>
        </p:nvGrpSpPr>
        <p:grpSpPr>
          <a:xfrm>
            <a:off x="4775614" y="1115830"/>
            <a:ext cx="1153284" cy="1153284"/>
            <a:chOff x="304800" y="673100"/>
            <a:chExt cx="4000500" cy="4000500"/>
          </a:xfrm>
          <a:effectLst>
            <a:outerShdw blurRad="444500" dist="254000" dir="6840000" algn="tr" rotWithShape="0">
              <a:prstClr val="black">
                <a:alpha val="24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0" name="组合 19"/>
          <p:cNvGrpSpPr/>
          <p:nvPr/>
        </p:nvGrpSpPr>
        <p:grpSpPr>
          <a:xfrm>
            <a:off x="3231238" y="1509764"/>
            <a:ext cx="1084809" cy="1181618"/>
            <a:chOff x="304800" y="673100"/>
            <a:chExt cx="4000500" cy="4000500"/>
          </a:xfrm>
          <a:effectLst>
            <a:outerShdw blurRad="444500" dist="254000" dir="6840000" algn="tr" rotWithShape="0">
              <a:prstClr val="black">
                <a:alpha val="24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2" name="椭圆 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3" name="组合 22"/>
          <p:cNvGrpSpPr/>
          <p:nvPr/>
        </p:nvGrpSpPr>
        <p:grpSpPr>
          <a:xfrm>
            <a:off x="3622330" y="678989"/>
            <a:ext cx="1535945" cy="1555094"/>
            <a:chOff x="304800" y="673100"/>
            <a:chExt cx="4000500" cy="4000500"/>
          </a:xfrm>
          <a:effectLst>
            <a:outerShdw blurRad="444500" dist="254000" dir="6840000" algn="tr" rotWithShape="0">
              <a:prstClr val="black">
                <a:alpha val="45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5" name="椭圆 24"/>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6" name="组合 25"/>
          <p:cNvGrpSpPr/>
          <p:nvPr/>
        </p:nvGrpSpPr>
        <p:grpSpPr>
          <a:xfrm>
            <a:off x="5236960" y="47213"/>
            <a:ext cx="501312" cy="501312"/>
            <a:chOff x="304800" y="673100"/>
            <a:chExt cx="4000500" cy="4000500"/>
          </a:xfrm>
          <a:effectLst>
            <a:outerShdw blurRad="444500" dist="254000" dir="6840000" algn="tr" rotWithShape="0">
              <a:prstClr val="black">
                <a:alpha val="24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8" name="椭圆 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39" name="组合 38"/>
          <p:cNvGrpSpPr/>
          <p:nvPr/>
        </p:nvGrpSpPr>
        <p:grpSpPr>
          <a:xfrm>
            <a:off x="1063721" y="2986075"/>
            <a:ext cx="7306397" cy="961113"/>
            <a:chOff x="903371" y="249943"/>
            <a:chExt cx="2831223" cy="679699"/>
          </a:xfrm>
        </p:grpSpPr>
        <p:sp>
          <p:nvSpPr>
            <p:cNvPr id="40" name="任意多边形 97"/>
            <p:cNvSpPr/>
            <p:nvPr/>
          </p:nvSpPr>
          <p:spPr bwMode="auto">
            <a:xfrm>
              <a:off x="903371" y="249943"/>
              <a:ext cx="2831223" cy="679699"/>
            </a:xfrm>
            <a:prstGeom prst="roundRect">
              <a:avLst/>
            </a:pr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41" name="任意多边形 98"/>
            <p:cNvSpPr/>
            <p:nvPr/>
          </p:nvSpPr>
          <p:spPr bwMode="auto">
            <a:xfrm>
              <a:off x="954124" y="342397"/>
              <a:ext cx="2737865" cy="527848"/>
            </a:xfrm>
            <a:prstGeom prst="roundRect">
              <a:avLst/>
            </a:prstGeom>
            <a:solidFill>
              <a:schemeClr val="bg1"/>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68580" tIns="34290" rIns="68580" bIns="34290" numCol="1" anchor="t" anchorCtr="0" compatLnSpc="1">
              <a:noAutofit/>
            </a:bodyPr>
            <a:lstStyle/>
            <a:p>
              <a:endParaRPr lang="zh-CN" altLang="en-US" sz="1015" spc="450" dirty="0">
                <a:latin typeface="微软雅黑" panose="020B0503020204020204" pitchFamily="34" charset="-122"/>
                <a:ea typeface="微软雅黑" panose="020B0503020204020204" pitchFamily="34" charset="-122"/>
              </a:endParaRPr>
            </a:p>
          </p:txBody>
        </p:sp>
      </p:grpSp>
      <p:sp>
        <p:nvSpPr>
          <p:cNvPr id="43" name="矩形 42"/>
          <p:cNvSpPr/>
          <p:nvPr/>
        </p:nvSpPr>
        <p:spPr>
          <a:xfrm>
            <a:off x="1360953" y="3195554"/>
            <a:ext cx="6732960" cy="707886"/>
          </a:xfrm>
          <a:prstGeom prst="rect">
            <a:avLst/>
          </a:prstGeom>
        </p:spPr>
        <p:txBody>
          <a:bodyPr wrap="square">
            <a:spAutoFit/>
          </a:bodyPr>
          <a:lstStyle/>
          <a:p>
            <a:pPr lvl="0" algn="ctr"/>
            <a:r>
              <a:rPr lang="zh-CN" altLang="en-US" sz="2000" b="1" dirty="0">
                <a:solidFill>
                  <a:schemeClr val="accent1"/>
                </a:solidFill>
                <a:latin typeface="Times New Roman" panose="02020603050405020304" pitchFamily="18" charset="0"/>
                <a:sym typeface="Arial" panose="020B0604020202020204" pitchFamily="34" charset="0"/>
              </a:rPr>
              <a:t>通过行人行为问卷</a:t>
            </a:r>
            <a:r>
              <a:rPr lang="en-US" altLang="zh-CN" sz="2000" b="1" dirty="0">
                <a:solidFill>
                  <a:schemeClr val="accent1"/>
                </a:solidFill>
                <a:latin typeface="Times New Roman" panose="02020603050405020304" pitchFamily="18" charset="0"/>
                <a:sym typeface="Arial" panose="020B0604020202020204" pitchFamily="34" charset="0"/>
              </a:rPr>
              <a:t>(PBQ)</a:t>
            </a:r>
            <a:r>
              <a:rPr lang="zh-CN" altLang="en-US" sz="2000" b="1" dirty="0">
                <a:solidFill>
                  <a:schemeClr val="accent1"/>
                </a:solidFill>
                <a:latin typeface="Times New Roman" panose="02020603050405020304" pitchFamily="18" charset="0"/>
                <a:sym typeface="Arial" panose="020B0604020202020204" pitchFamily="34" charset="0"/>
              </a:rPr>
              <a:t>的验证来调查行人行为与车祸之间的相互作用</a:t>
            </a:r>
            <a:endParaRPr lang="en-US" altLang="zh-CN" sz="2000" b="1" dirty="0">
              <a:solidFill>
                <a:schemeClr val="accent1"/>
              </a:solidFill>
              <a:latin typeface="Times New Roman" panose="02020603050405020304" pitchFamily="18" charset="0"/>
              <a:sym typeface="Arial" panose="020B0604020202020204" pitchFamily="34"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50114" y="806611"/>
            <a:ext cx="1288851" cy="1307299"/>
          </a:xfrm>
          <a:prstGeom prst="rect">
            <a:avLst/>
          </a:prstGeom>
        </p:spPr>
      </p:pic>
      <p:sp>
        <p:nvSpPr>
          <p:cNvPr id="4" name="矩形 25">
            <a:extLst>
              <a:ext uri="{FF2B5EF4-FFF2-40B4-BE49-F238E27FC236}">
                <a16:creationId xmlns:a16="http://schemas.microsoft.com/office/drawing/2014/main" id="{5C85CBFF-F78B-089E-66D7-7DE5EA95BB4F}"/>
              </a:ext>
            </a:extLst>
          </p:cNvPr>
          <p:cNvSpPr>
            <a:spLocks noChangeArrowheads="1"/>
          </p:cNvSpPr>
          <p:nvPr/>
        </p:nvSpPr>
        <p:spPr bwMode="auto">
          <a:xfrm>
            <a:off x="1253899" y="4027670"/>
            <a:ext cx="6820146" cy="889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en-US" altLang="zh-CN" sz="1200" dirty="0" err="1">
                <a:solidFill>
                  <a:schemeClr val="accent1"/>
                </a:solidFill>
                <a:ea typeface="微软雅黑" panose="020B0503020204020204" pitchFamily="34" charset="-122"/>
                <a:sym typeface="Arial" panose="020B0604020202020204" pitchFamily="34" charset="0"/>
              </a:rPr>
              <a:t>Esmaili</a:t>
            </a:r>
            <a:r>
              <a:rPr lang="en-US" altLang="zh-CN" sz="1200" dirty="0">
                <a:solidFill>
                  <a:schemeClr val="accent1"/>
                </a:solidFill>
                <a:ea typeface="微软雅黑" panose="020B0503020204020204" pitchFamily="34" charset="-122"/>
                <a:sym typeface="Arial" panose="020B0604020202020204" pitchFamily="34" charset="0"/>
              </a:rPr>
              <a:t> A, </a:t>
            </a:r>
            <a:r>
              <a:rPr lang="en-US" altLang="zh-CN" sz="1200" dirty="0" err="1">
                <a:solidFill>
                  <a:schemeClr val="accent1"/>
                </a:solidFill>
                <a:ea typeface="微软雅黑" panose="020B0503020204020204" pitchFamily="34" charset="-122"/>
                <a:sym typeface="Arial" panose="020B0604020202020204" pitchFamily="34" charset="0"/>
              </a:rPr>
              <a:t>Aghabayk</a:t>
            </a:r>
            <a:r>
              <a:rPr lang="en-US" altLang="zh-CN" sz="1200" dirty="0">
                <a:solidFill>
                  <a:schemeClr val="accent1"/>
                </a:solidFill>
                <a:ea typeface="微软雅黑" panose="020B0503020204020204" pitchFamily="34" charset="-122"/>
                <a:sym typeface="Arial" panose="020B0604020202020204" pitchFamily="34" charset="0"/>
              </a:rPr>
              <a:t> K, Parishad N, et al. Investigating the interaction between pedestrian behaviors and crashes through validation of a pedestrian behavior questionnaire (PBQ)[J]. Accident Analysis &amp; Prevention, 2021, 153: 106050.</a:t>
            </a:r>
            <a:endParaRPr lang="zh-CN" altLang="en-US" sz="1200" dirty="0">
              <a:solidFill>
                <a:schemeClr val="accent1"/>
              </a:solidFill>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实验数据分析</a:t>
            </a:r>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pic>
        <p:nvPicPr>
          <p:cNvPr id="3" name="图片 2">
            <a:extLst>
              <a:ext uri="{FF2B5EF4-FFF2-40B4-BE49-F238E27FC236}">
                <a16:creationId xmlns:a16="http://schemas.microsoft.com/office/drawing/2014/main" id="{B7901B5D-29B6-8DB1-5943-85B32F9557E3}"/>
              </a:ext>
            </a:extLst>
          </p:cNvPr>
          <p:cNvPicPr>
            <a:picLocks noChangeAspect="1"/>
          </p:cNvPicPr>
          <p:nvPr/>
        </p:nvPicPr>
        <p:blipFill>
          <a:blip r:embed="rId4"/>
          <a:stretch>
            <a:fillRect/>
          </a:stretch>
        </p:blipFill>
        <p:spPr>
          <a:xfrm>
            <a:off x="566733" y="900861"/>
            <a:ext cx="5242644" cy="3768734"/>
          </a:xfrm>
          <a:prstGeom prst="rect">
            <a:avLst/>
          </a:prstGeom>
        </p:spPr>
      </p:pic>
      <p:sp>
        <p:nvSpPr>
          <p:cNvPr id="6" name="文本框 5">
            <a:extLst>
              <a:ext uri="{FF2B5EF4-FFF2-40B4-BE49-F238E27FC236}">
                <a16:creationId xmlns:a16="http://schemas.microsoft.com/office/drawing/2014/main" id="{984E2CEB-BE14-7122-DD63-9EE88EE3DB80}"/>
              </a:ext>
            </a:extLst>
          </p:cNvPr>
          <p:cNvSpPr txBox="1"/>
          <p:nvPr/>
        </p:nvSpPr>
        <p:spPr>
          <a:xfrm>
            <a:off x="3067690" y="4675373"/>
            <a:ext cx="3008619" cy="369332"/>
          </a:xfrm>
          <a:prstGeom prst="rect">
            <a:avLst/>
          </a:prstGeom>
          <a:noFill/>
        </p:spPr>
        <p:txBody>
          <a:bodyPr wrap="square">
            <a:spAutoFit/>
          </a:bodyPr>
          <a:lstStyle/>
          <a:p>
            <a:r>
              <a:rPr lang="zh-CN" altLang="en-US" b="0" i="0" dirty="0">
                <a:solidFill>
                  <a:srgbClr val="1D2129"/>
                </a:solidFill>
                <a:effectLst/>
                <a:latin typeface="PingFangSC-Regular"/>
              </a:rPr>
              <a:t>行人行为项的均值和标准差</a:t>
            </a:r>
            <a:endParaRPr lang="zh-CN" altLang="en-US" dirty="0"/>
          </a:p>
        </p:txBody>
      </p:sp>
      <p:pic>
        <p:nvPicPr>
          <p:cNvPr id="10" name="图片 9">
            <a:extLst>
              <a:ext uri="{FF2B5EF4-FFF2-40B4-BE49-F238E27FC236}">
                <a16:creationId xmlns:a16="http://schemas.microsoft.com/office/drawing/2014/main" id="{904800A1-2FE2-C8C2-B03C-A1B259E3C9EE}"/>
              </a:ext>
            </a:extLst>
          </p:cNvPr>
          <p:cNvPicPr>
            <a:picLocks noChangeAspect="1"/>
          </p:cNvPicPr>
          <p:nvPr/>
        </p:nvPicPr>
        <p:blipFill>
          <a:blip r:embed="rId5"/>
          <a:stretch>
            <a:fillRect/>
          </a:stretch>
        </p:blipFill>
        <p:spPr>
          <a:xfrm>
            <a:off x="6877859" y="3701771"/>
            <a:ext cx="1699407" cy="967824"/>
          </a:xfrm>
          <a:prstGeom prst="rect">
            <a:avLst/>
          </a:prstGeom>
        </p:spPr>
      </p:pic>
    </p:spTree>
    <p:extLst>
      <p:ext uri="{BB962C8B-B14F-4D97-AF65-F5344CB8AC3E}">
        <p14:creationId xmlns:p14="http://schemas.microsoft.com/office/powerpoint/2010/main" val="23244595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9" name="文本框 8">
            <a:extLst>
              <a:ext uri="{FF2B5EF4-FFF2-40B4-BE49-F238E27FC236}">
                <a16:creationId xmlns:a16="http://schemas.microsoft.com/office/drawing/2014/main" id="{AF226A22-BC15-442C-07B3-1F5B6CD50BAC}"/>
              </a:ext>
            </a:extLst>
          </p:cNvPr>
          <p:cNvSpPr txBox="1"/>
          <p:nvPr/>
        </p:nvSpPr>
        <p:spPr>
          <a:xfrm>
            <a:off x="386721" y="1086651"/>
            <a:ext cx="8640575" cy="3693319"/>
          </a:xfrm>
          <a:prstGeom prst="rect">
            <a:avLst/>
          </a:prstGeom>
          <a:noFill/>
        </p:spPr>
        <p:txBody>
          <a:bodyPr wrap="square">
            <a:spAutoFit/>
          </a:bodyPr>
          <a:lstStyle/>
          <a:p>
            <a:pPr indent="457200"/>
            <a:r>
              <a:rPr lang="zh-CN" altLang="en-US" dirty="0">
                <a:solidFill>
                  <a:srgbClr val="1D2129"/>
                </a:solidFill>
                <a:latin typeface="PingFangSC-Regular"/>
              </a:rPr>
              <a:t>采用主成分分析</a:t>
            </a:r>
            <a:r>
              <a:rPr lang="en-US" altLang="zh-CN" dirty="0">
                <a:solidFill>
                  <a:srgbClr val="1D2129"/>
                </a:solidFill>
                <a:latin typeface="PingFangSC-Regular"/>
              </a:rPr>
              <a:t>(PCA)</a:t>
            </a:r>
            <a:r>
              <a:rPr lang="zh-CN" altLang="en-US" dirty="0">
                <a:solidFill>
                  <a:srgbClr val="1D2129"/>
                </a:solidFill>
                <a:latin typeface="PingFangSC-Regular"/>
              </a:rPr>
              <a:t>对</a:t>
            </a:r>
            <a:r>
              <a:rPr lang="en-US" altLang="zh-CN" dirty="0">
                <a:solidFill>
                  <a:srgbClr val="1D2129"/>
                </a:solidFill>
                <a:latin typeface="PingFangSC-Regular"/>
              </a:rPr>
              <a:t>39</a:t>
            </a:r>
            <a:r>
              <a:rPr lang="zh-CN" altLang="en-US" dirty="0">
                <a:solidFill>
                  <a:srgbClr val="1D2129"/>
                </a:solidFill>
                <a:latin typeface="PingFangSC-Regular"/>
              </a:rPr>
              <a:t>个题目进行分析，探讨波斯行人行为问卷的因子结构，总方差为</a:t>
            </a:r>
            <a:r>
              <a:rPr lang="en-US" altLang="zh-CN" dirty="0">
                <a:solidFill>
                  <a:srgbClr val="1D2129"/>
                </a:solidFill>
                <a:latin typeface="PingFangSC-Regular"/>
              </a:rPr>
              <a:t>41.65</a:t>
            </a:r>
            <a:r>
              <a:rPr lang="zh-CN" altLang="en-US" dirty="0">
                <a:solidFill>
                  <a:srgbClr val="1D2129"/>
                </a:solidFill>
                <a:latin typeface="PingFangSC-Regular"/>
              </a:rPr>
              <a:t>，</a:t>
            </a:r>
            <a:r>
              <a:rPr lang="en-US" altLang="zh-CN" dirty="0">
                <a:solidFill>
                  <a:srgbClr val="1D2129"/>
                </a:solidFill>
                <a:latin typeface="PingFangSC-Regular"/>
              </a:rPr>
              <a:t>KMO</a:t>
            </a:r>
            <a:r>
              <a:rPr lang="zh-CN" altLang="en-US" dirty="0">
                <a:solidFill>
                  <a:srgbClr val="1D2129"/>
                </a:solidFill>
                <a:latin typeface="PingFangSC-Regular"/>
              </a:rPr>
              <a:t>抽样充分性检验为</a:t>
            </a:r>
            <a:r>
              <a:rPr lang="en-US" altLang="zh-CN" dirty="0">
                <a:solidFill>
                  <a:srgbClr val="1D2129"/>
                </a:solidFill>
                <a:latin typeface="PingFangSC-Regular"/>
              </a:rPr>
              <a:t>0.88,Bartlett</a:t>
            </a:r>
            <a:r>
              <a:rPr lang="zh-CN" altLang="en-US" dirty="0">
                <a:solidFill>
                  <a:srgbClr val="1D2129"/>
                </a:solidFill>
                <a:latin typeface="PingFangSC-Regular"/>
              </a:rPr>
              <a:t>检验显著</a:t>
            </a:r>
            <a:r>
              <a:rPr lang="en-US" altLang="zh-CN" dirty="0">
                <a:solidFill>
                  <a:srgbClr val="1D2129"/>
                </a:solidFill>
                <a:latin typeface="PingFangSC-Regular"/>
              </a:rPr>
              <a:t>(p &lt; 0.0001)</a:t>
            </a:r>
            <a:r>
              <a:rPr lang="zh-CN" altLang="en-US" dirty="0">
                <a:solidFill>
                  <a:srgbClr val="1D2129"/>
                </a:solidFill>
                <a:latin typeface="PingFangSC-Regular"/>
              </a:rPr>
              <a:t>，说明数据符合主成分分析法，可以将其转化为</a:t>
            </a:r>
            <a:r>
              <a:rPr lang="en-US" altLang="zh-CN" dirty="0">
                <a:solidFill>
                  <a:srgbClr val="1D2129"/>
                </a:solidFill>
                <a:latin typeface="PingFangSC-Regular"/>
              </a:rPr>
              <a:t>4</a:t>
            </a:r>
            <a:r>
              <a:rPr lang="zh-CN" altLang="en-US" dirty="0">
                <a:solidFill>
                  <a:srgbClr val="1D2129"/>
                </a:solidFill>
                <a:latin typeface="PingFangSC-Regular"/>
              </a:rPr>
              <a:t>个指标：失误、违规、激进行为和积极行为</a:t>
            </a:r>
            <a:endParaRPr lang="en-US" altLang="zh-CN" dirty="0">
              <a:solidFill>
                <a:srgbClr val="1D2129"/>
              </a:solidFill>
              <a:latin typeface="PingFangSC-Regular"/>
            </a:endParaRPr>
          </a:p>
          <a:p>
            <a:pPr indent="457200"/>
            <a:r>
              <a:rPr lang="zh-CN" altLang="en-US" dirty="0">
                <a:solidFill>
                  <a:srgbClr val="1D2129"/>
                </a:solidFill>
                <a:latin typeface="PingFangSC-Regular"/>
              </a:rPr>
              <a:t>其中，“失误”由</a:t>
            </a:r>
            <a:r>
              <a:rPr lang="en-US" altLang="zh-CN" b="0" i="0" dirty="0">
                <a:solidFill>
                  <a:srgbClr val="1D2129"/>
                </a:solidFill>
                <a:effectLst/>
                <a:latin typeface="PingFangSC-Regular"/>
              </a:rPr>
              <a:t>9</a:t>
            </a:r>
            <a:r>
              <a:rPr lang="zh-CN" altLang="en-US" b="0" i="0" dirty="0">
                <a:solidFill>
                  <a:srgbClr val="1D2129"/>
                </a:solidFill>
                <a:effectLst/>
                <a:latin typeface="PingFangSC-Regular"/>
              </a:rPr>
              <a:t>个关于注意力不集中和疏忽的问题来定义，这个因素对应的是一些无意的危险行为</a:t>
            </a:r>
            <a:r>
              <a:rPr lang="zh-CN" altLang="en-US" dirty="0">
                <a:solidFill>
                  <a:srgbClr val="1D2129"/>
                </a:solidFill>
                <a:latin typeface="PingFangSC-Regular"/>
              </a:rPr>
              <a:t>；</a:t>
            </a:r>
            <a:endParaRPr lang="en-US" altLang="zh-CN" dirty="0">
              <a:solidFill>
                <a:srgbClr val="1D2129"/>
              </a:solidFill>
              <a:latin typeface="PingFangSC-Regular"/>
            </a:endParaRPr>
          </a:p>
          <a:p>
            <a:pPr indent="457200"/>
            <a:r>
              <a:rPr lang="zh-CN" altLang="en-US" dirty="0">
                <a:solidFill>
                  <a:srgbClr val="1D2129"/>
                </a:solidFill>
                <a:latin typeface="PingFangSC-Regular"/>
              </a:rPr>
              <a:t>“违规”由</a:t>
            </a:r>
            <a:r>
              <a:rPr lang="en-US" altLang="zh-CN" dirty="0">
                <a:solidFill>
                  <a:srgbClr val="1D2129"/>
                </a:solidFill>
                <a:latin typeface="PingFangSC-Regular"/>
              </a:rPr>
              <a:t>5</a:t>
            </a:r>
            <a:r>
              <a:rPr lang="zh-CN" altLang="en-US" dirty="0">
                <a:solidFill>
                  <a:srgbClr val="1D2129"/>
                </a:solidFill>
                <a:latin typeface="PingFangSC-Regular"/>
              </a:rPr>
              <a:t>个</a:t>
            </a:r>
            <a:r>
              <a:rPr lang="zh-CN" altLang="en-US" b="0" i="0" dirty="0">
                <a:solidFill>
                  <a:srgbClr val="1D2129"/>
                </a:solidFill>
                <a:effectLst/>
                <a:latin typeface="PingFangSC-Regular"/>
              </a:rPr>
              <a:t>与错误</a:t>
            </a:r>
            <a:r>
              <a:rPr lang="zh-CN" altLang="en-US" dirty="0">
                <a:solidFill>
                  <a:srgbClr val="1D2129"/>
                </a:solidFill>
                <a:latin typeface="PingFangSC-Regular"/>
              </a:rPr>
              <a:t>有关的问题</a:t>
            </a:r>
            <a:r>
              <a:rPr lang="zh-CN" altLang="en-US" b="0" i="0" dirty="0">
                <a:solidFill>
                  <a:srgbClr val="1D2129"/>
                </a:solidFill>
                <a:effectLst/>
                <a:latin typeface="PingFangSC-Regular"/>
              </a:rPr>
              <a:t>和和</a:t>
            </a:r>
            <a:r>
              <a:rPr lang="en-US" altLang="zh-CN" b="0" i="0" dirty="0">
                <a:solidFill>
                  <a:srgbClr val="1D2129"/>
                </a:solidFill>
                <a:effectLst/>
                <a:latin typeface="PingFangSC-Regular"/>
              </a:rPr>
              <a:t>5</a:t>
            </a:r>
            <a:r>
              <a:rPr lang="zh-CN" altLang="en-US" b="0" i="0" dirty="0">
                <a:solidFill>
                  <a:srgbClr val="1D2129"/>
                </a:solidFill>
                <a:effectLst/>
                <a:latin typeface="PingFangSC-Regular"/>
              </a:rPr>
              <a:t>个与违规相关的问题来定义，这个因素涉及到的行为都是危险行为，这些行为要么是故意违反法律规则的行为，要么是不违反法律规则的不安全行为；</a:t>
            </a:r>
            <a:endParaRPr lang="en-US" altLang="zh-CN" b="0" i="0" dirty="0">
              <a:solidFill>
                <a:srgbClr val="1D2129"/>
              </a:solidFill>
              <a:effectLst/>
              <a:latin typeface="PingFangSC-Regular"/>
            </a:endParaRPr>
          </a:p>
          <a:p>
            <a:pPr indent="457200"/>
            <a:r>
              <a:rPr lang="zh-CN" altLang="en-US" dirty="0">
                <a:solidFill>
                  <a:srgbClr val="1D2129"/>
                </a:solidFill>
                <a:latin typeface="PingFangSC-Regular"/>
              </a:rPr>
              <a:t>“攻击性行为”</a:t>
            </a:r>
            <a:r>
              <a:rPr lang="zh-CN" altLang="en-US" b="0" i="0" dirty="0">
                <a:solidFill>
                  <a:srgbClr val="1D2129"/>
                </a:solidFill>
                <a:effectLst/>
                <a:latin typeface="PingFangSC-Regular"/>
              </a:rPr>
              <a:t>由</a:t>
            </a:r>
            <a:r>
              <a:rPr lang="en-US" altLang="zh-CN" b="0" i="0" dirty="0">
                <a:solidFill>
                  <a:srgbClr val="1D2129"/>
                </a:solidFill>
                <a:effectLst/>
                <a:latin typeface="PingFangSC-Regular"/>
              </a:rPr>
              <a:t>4</a:t>
            </a:r>
            <a:r>
              <a:rPr lang="zh-CN" altLang="en-US" b="0" i="0" dirty="0">
                <a:solidFill>
                  <a:srgbClr val="1D2129"/>
                </a:solidFill>
                <a:effectLst/>
                <a:latin typeface="PingFangSC-Regular"/>
              </a:rPr>
              <a:t>个与冲突行为和对其他道路使用者表达负面情绪有关的问题来定义；</a:t>
            </a:r>
            <a:endParaRPr lang="en-US" altLang="zh-CN" b="0" i="0" dirty="0">
              <a:solidFill>
                <a:srgbClr val="1D2129"/>
              </a:solidFill>
              <a:effectLst/>
              <a:latin typeface="PingFangSC-Regular"/>
            </a:endParaRPr>
          </a:p>
          <a:p>
            <a:pPr indent="457200"/>
            <a:r>
              <a:rPr lang="zh-CN" altLang="en-US" dirty="0">
                <a:solidFill>
                  <a:srgbClr val="1D2129"/>
                </a:solidFill>
                <a:latin typeface="PingFangSC-Regular"/>
              </a:rPr>
              <a:t>“积极行为”由</a:t>
            </a:r>
            <a:r>
              <a:rPr lang="en-US" altLang="zh-CN" dirty="0">
                <a:solidFill>
                  <a:srgbClr val="1D2129"/>
                </a:solidFill>
                <a:latin typeface="PingFangSC-Regular"/>
              </a:rPr>
              <a:t>6</a:t>
            </a:r>
            <a:r>
              <a:rPr lang="zh-CN" altLang="en-US" dirty="0">
                <a:solidFill>
                  <a:srgbClr val="1D2129"/>
                </a:solidFill>
                <a:latin typeface="PingFangSC-Regular"/>
              </a:rPr>
              <a:t>个</a:t>
            </a:r>
            <a:r>
              <a:rPr lang="zh-CN" altLang="en-US" b="0" i="0" dirty="0">
                <a:solidFill>
                  <a:srgbClr val="1D2129"/>
                </a:solidFill>
                <a:effectLst/>
                <a:latin typeface="PingFangSC-Regular"/>
              </a:rPr>
              <a:t>反映行人与其他道路使用者的积极互动的问题来定义</a:t>
            </a:r>
            <a:r>
              <a:rPr lang="zh-CN" altLang="en-US" dirty="0">
                <a:solidFill>
                  <a:srgbClr val="1D2129"/>
                </a:solidFill>
                <a:latin typeface="PingFangSC-Regular"/>
              </a:rPr>
              <a:t>。</a:t>
            </a:r>
            <a:endParaRPr lang="en-US" altLang="zh-CN" dirty="0">
              <a:solidFill>
                <a:srgbClr val="1D2129"/>
              </a:solidFill>
              <a:latin typeface="PingFangSC-Regular"/>
            </a:endParaRPr>
          </a:p>
          <a:p>
            <a:pPr indent="457200"/>
            <a:endParaRPr lang="en-US" altLang="zh-CN" dirty="0">
              <a:solidFill>
                <a:srgbClr val="1D2129"/>
              </a:solidFill>
              <a:latin typeface="PingFangSC-Regular"/>
            </a:endParaRPr>
          </a:p>
          <a:p>
            <a:pPr indent="457200"/>
            <a:endParaRPr lang="en-US" altLang="zh-CN" dirty="0">
              <a:solidFill>
                <a:srgbClr val="1D2129"/>
              </a:solidFill>
              <a:latin typeface="PingFangSC-Regular"/>
            </a:endParaRPr>
          </a:p>
        </p:txBody>
      </p:sp>
      <p:sp>
        <p:nvSpPr>
          <p:cNvPr id="18" name="文本占位符 2">
            <a:extLst>
              <a:ext uri="{FF2B5EF4-FFF2-40B4-BE49-F238E27FC236}">
                <a16:creationId xmlns:a16="http://schemas.microsoft.com/office/drawing/2014/main" id="{C8D5279B-0166-CFFB-8870-D57E10F33BE7}"/>
              </a:ext>
            </a:extLst>
          </p:cNvPr>
          <p:cNvSpPr txBox="1">
            <a:spLocks/>
          </p:cNvSpPr>
          <p:nvPr/>
        </p:nvSpPr>
        <p:spPr>
          <a:xfrm>
            <a:off x="503827" y="246333"/>
            <a:ext cx="3690794" cy="461536"/>
          </a:xfrm>
          <a:prstGeom prst="rect">
            <a:avLst/>
          </a:prstGeom>
        </p:spPr>
        <p:txBody>
          <a:bodyPr/>
          <a:lstStyle>
            <a:lvl1pPr marL="0" indent="0" algn="l" rtl="0" fontAlgn="base">
              <a:spcBef>
                <a:spcPct val="20000"/>
              </a:spcBef>
              <a:spcAft>
                <a:spcPct val="0"/>
              </a:spcAft>
              <a:buFont typeface="Arial" panose="020B0604020202020204" pitchFamily="34" charset="0"/>
              <a:buNone/>
              <a:defRPr sz="2000" b="1" kern="1200">
                <a:solidFill>
                  <a:schemeClr val="tx1"/>
                </a:solidFill>
                <a:latin typeface="+mn-lt"/>
                <a:ea typeface="+mn-ea"/>
                <a:cs typeface="+mn-cs"/>
                <a:sym typeface="Arial" panose="020B060402020202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Arial" panose="020B060402020202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Arial" panose="020B060402020202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实验数据分析</a:t>
            </a:r>
          </a:p>
        </p:txBody>
      </p:sp>
    </p:spTree>
    <p:extLst>
      <p:ext uri="{BB962C8B-B14F-4D97-AF65-F5344CB8AC3E}">
        <p14:creationId xmlns:p14="http://schemas.microsoft.com/office/powerpoint/2010/main" val="2499263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实验数据分析</a:t>
            </a:r>
          </a:p>
        </p:txBody>
      </p:sp>
      <p:pic>
        <p:nvPicPr>
          <p:cNvPr id="4" name="图片 3">
            <a:extLst>
              <a:ext uri="{FF2B5EF4-FFF2-40B4-BE49-F238E27FC236}">
                <a16:creationId xmlns:a16="http://schemas.microsoft.com/office/drawing/2014/main" id="{FECA08F1-1FCA-DA92-6B97-EEF23F9703CE}"/>
              </a:ext>
            </a:extLst>
          </p:cNvPr>
          <p:cNvPicPr>
            <a:picLocks noChangeAspect="1"/>
          </p:cNvPicPr>
          <p:nvPr/>
        </p:nvPicPr>
        <p:blipFill rotWithShape="1">
          <a:blip r:embed="rId3"/>
          <a:srcRect b="10627"/>
          <a:stretch/>
        </p:blipFill>
        <p:spPr>
          <a:xfrm>
            <a:off x="1304594" y="906639"/>
            <a:ext cx="6534811" cy="3693535"/>
          </a:xfrm>
          <a:prstGeom prst="rect">
            <a:avLst/>
          </a:prstGeom>
        </p:spPr>
      </p:pic>
      <p:sp>
        <p:nvSpPr>
          <p:cNvPr id="7" name="文本框 6">
            <a:extLst>
              <a:ext uri="{FF2B5EF4-FFF2-40B4-BE49-F238E27FC236}">
                <a16:creationId xmlns:a16="http://schemas.microsoft.com/office/drawing/2014/main" id="{73DAE86E-9E1B-5E93-B0EC-2852690302C6}"/>
              </a:ext>
            </a:extLst>
          </p:cNvPr>
          <p:cNvSpPr txBox="1"/>
          <p:nvPr/>
        </p:nvSpPr>
        <p:spPr>
          <a:xfrm>
            <a:off x="3428999" y="4674020"/>
            <a:ext cx="2286000" cy="369332"/>
          </a:xfrm>
          <a:prstGeom prst="rect">
            <a:avLst/>
          </a:prstGeom>
          <a:noFill/>
        </p:spPr>
        <p:txBody>
          <a:bodyPr wrap="square">
            <a:spAutoFit/>
          </a:bodyPr>
          <a:lstStyle/>
          <a:p>
            <a:r>
              <a:rPr lang="zh-CN" altLang="en-US" b="0" i="0" dirty="0">
                <a:solidFill>
                  <a:srgbClr val="1D2129"/>
                </a:solidFill>
                <a:effectLst/>
                <a:latin typeface="PingFangSC-Regular"/>
              </a:rPr>
              <a:t>问卷项目的因子分析</a:t>
            </a:r>
            <a:endParaRPr lang="zh-CN" altLang="en-US" dirty="0"/>
          </a:p>
        </p:txBody>
      </p:sp>
    </p:spTree>
    <p:extLst>
      <p:ext uri="{BB962C8B-B14F-4D97-AF65-F5344CB8AC3E}">
        <p14:creationId xmlns:p14="http://schemas.microsoft.com/office/powerpoint/2010/main" val="4066179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实验数据分析</a:t>
            </a:r>
          </a:p>
        </p:txBody>
      </p:sp>
      <p:sp>
        <p:nvSpPr>
          <p:cNvPr id="5" name="文本框 4">
            <a:extLst>
              <a:ext uri="{FF2B5EF4-FFF2-40B4-BE49-F238E27FC236}">
                <a16:creationId xmlns:a16="http://schemas.microsoft.com/office/drawing/2014/main" id="{88ADC634-A89A-804B-9C4B-12880014E33A}"/>
              </a:ext>
            </a:extLst>
          </p:cNvPr>
          <p:cNvSpPr txBox="1"/>
          <p:nvPr/>
        </p:nvSpPr>
        <p:spPr>
          <a:xfrm>
            <a:off x="5022030" y="1279088"/>
            <a:ext cx="3802753" cy="2585323"/>
          </a:xfrm>
          <a:prstGeom prst="rect">
            <a:avLst/>
          </a:prstGeom>
          <a:noFill/>
        </p:spPr>
        <p:txBody>
          <a:bodyPr wrap="square">
            <a:spAutoFit/>
          </a:bodyPr>
          <a:lstStyle/>
          <a:p>
            <a:pPr indent="457200"/>
            <a:r>
              <a:rPr lang="zh-CN" altLang="en-US" dirty="0">
                <a:solidFill>
                  <a:srgbClr val="1D2129"/>
                </a:solidFill>
                <a:latin typeface="PingFangSC-Regular"/>
              </a:rPr>
              <a:t>性别、年龄和收入：</a:t>
            </a:r>
            <a:endParaRPr lang="en-US" altLang="zh-CN" dirty="0">
              <a:solidFill>
                <a:srgbClr val="1D2129"/>
              </a:solidFill>
              <a:latin typeface="PingFangSC-Regular"/>
            </a:endParaRPr>
          </a:p>
          <a:p>
            <a:pPr indent="457200"/>
            <a:r>
              <a:rPr lang="zh-CN" altLang="en-US" b="0" i="0" dirty="0">
                <a:solidFill>
                  <a:srgbClr val="1D2129"/>
                </a:solidFill>
                <a:effectLst/>
                <a:latin typeface="PingFangSC-Regular"/>
              </a:rPr>
              <a:t>对平均反应的分析表明，</a:t>
            </a:r>
            <a:r>
              <a:rPr lang="zh-CN" altLang="en-US" dirty="0">
                <a:solidFill>
                  <a:srgbClr val="1D2129"/>
                </a:solidFill>
                <a:latin typeface="PingFangSC-Regular"/>
              </a:rPr>
              <a:t>四个行为指标</a:t>
            </a:r>
            <a:r>
              <a:rPr lang="zh-CN" altLang="en-US" b="0" i="0" dirty="0">
                <a:solidFill>
                  <a:srgbClr val="1D2129"/>
                </a:solidFill>
                <a:effectLst/>
                <a:latin typeface="PingFangSC-Regular"/>
              </a:rPr>
              <a:t>的性别差异显著。男性</a:t>
            </a:r>
            <a:r>
              <a:rPr lang="zh-CN" altLang="en-US" dirty="0">
                <a:solidFill>
                  <a:srgbClr val="1D2129"/>
                </a:solidFill>
                <a:latin typeface="PingFangSC-Regular"/>
              </a:rPr>
              <a:t>相比</a:t>
            </a:r>
            <a:r>
              <a:rPr lang="zh-CN" altLang="en-US" b="0" i="0" dirty="0">
                <a:solidFill>
                  <a:srgbClr val="1D2129"/>
                </a:solidFill>
                <a:effectLst/>
                <a:latin typeface="PingFangSC-Regular"/>
              </a:rPr>
              <a:t>女性有更多的违规行为</a:t>
            </a:r>
            <a:r>
              <a:rPr lang="en-US" altLang="zh-CN" b="0" i="0" dirty="0">
                <a:solidFill>
                  <a:srgbClr val="1D2129"/>
                </a:solidFill>
                <a:effectLst/>
                <a:latin typeface="PingFangSC-Regular"/>
              </a:rPr>
              <a:t>(t (518) = 2.475, p = 0.014)</a:t>
            </a:r>
            <a:r>
              <a:rPr lang="zh-CN" altLang="en-US" b="0" i="0" dirty="0">
                <a:solidFill>
                  <a:srgbClr val="1D2129"/>
                </a:solidFill>
                <a:effectLst/>
                <a:latin typeface="PingFangSC-Regular"/>
              </a:rPr>
              <a:t>。男性也比女性有更多的失误行为</a:t>
            </a:r>
            <a:r>
              <a:rPr lang="en-US" altLang="zh-CN" b="0" i="0" dirty="0">
                <a:solidFill>
                  <a:srgbClr val="1D2129"/>
                </a:solidFill>
                <a:effectLst/>
                <a:latin typeface="PingFangSC-Regular"/>
              </a:rPr>
              <a:t>(t(518)=2.781, p = 0.006)</a:t>
            </a:r>
            <a:r>
              <a:rPr lang="zh-CN" altLang="en-US" b="0" i="0" dirty="0">
                <a:solidFill>
                  <a:srgbClr val="1D2129"/>
                </a:solidFill>
                <a:effectLst/>
                <a:latin typeface="PingFangSC-Regular"/>
              </a:rPr>
              <a:t>和更多</a:t>
            </a:r>
            <a:r>
              <a:rPr lang="zh-CN" altLang="en-US" dirty="0">
                <a:solidFill>
                  <a:srgbClr val="1D2129"/>
                </a:solidFill>
                <a:latin typeface="PingFangSC-Regular"/>
              </a:rPr>
              <a:t>激进</a:t>
            </a:r>
            <a:r>
              <a:rPr lang="zh-CN" altLang="en-US" b="0" i="0" dirty="0">
                <a:solidFill>
                  <a:srgbClr val="1D2129"/>
                </a:solidFill>
                <a:effectLst/>
                <a:latin typeface="PingFangSC-Regular"/>
              </a:rPr>
              <a:t>的行为</a:t>
            </a:r>
            <a:r>
              <a:rPr lang="en-US" altLang="zh-CN" b="0" i="0" dirty="0">
                <a:solidFill>
                  <a:srgbClr val="1D2129"/>
                </a:solidFill>
                <a:effectLst/>
                <a:latin typeface="PingFangSC-Regular"/>
              </a:rPr>
              <a:t>(t(518)=2.842, p = 0.005)</a:t>
            </a:r>
            <a:r>
              <a:rPr lang="zh-CN" altLang="en-US" dirty="0">
                <a:solidFill>
                  <a:srgbClr val="1D2129"/>
                </a:solidFill>
                <a:latin typeface="PingFangSC-Regular"/>
              </a:rPr>
              <a:t>，</a:t>
            </a:r>
            <a:r>
              <a:rPr lang="zh-CN" altLang="en-US" b="0" i="0" dirty="0">
                <a:solidFill>
                  <a:srgbClr val="1D2129"/>
                </a:solidFill>
                <a:effectLst/>
                <a:latin typeface="PingFangSC-Regular"/>
              </a:rPr>
              <a:t>但女性的积极行为少于男性</a:t>
            </a:r>
            <a:r>
              <a:rPr lang="en-US" altLang="zh-CN" b="0" i="0" dirty="0">
                <a:solidFill>
                  <a:srgbClr val="1D2129"/>
                </a:solidFill>
                <a:effectLst/>
                <a:latin typeface="PingFangSC-Regular"/>
              </a:rPr>
              <a:t>(t(518)=2.359, p = 0.019)</a:t>
            </a:r>
            <a:r>
              <a:rPr lang="zh-CN" altLang="en-US" b="0" i="0" dirty="0">
                <a:solidFill>
                  <a:srgbClr val="1D2129"/>
                </a:solidFill>
                <a:effectLst/>
                <a:latin typeface="PingFangSC-Regular"/>
              </a:rPr>
              <a:t>。</a:t>
            </a:r>
            <a:endParaRPr lang="zh-CN" altLang="en-US" dirty="0"/>
          </a:p>
        </p:txBody>
      </p:sp>
      <p:pic>
        <p:nvPicPr>
          <p:cNvPr id="3" name="图片 2">
            <a:extLst>
              <a:ext uri="{FF2B5EF4-FFF2-40B4-BE49-F238E27FC236}">
                <a16:creationId xmlns:a16="http://schemas.microsoft.com/office/drawing/2014/main" id="{7546506C-1CD9-3B56-F57C-5E9B215DD6F9}"/>
              </a:ext>
            </a:extLst>
          </p:cNvPr>
          <p:cNvPicPr>
            <a:picLocks noChangeAspect="1"/>
          </p:cNvPicPr>
          <p:nvPr/>
        </p:nvPicPr>
        <p:blipFill>
          <a:blip r:embed="rId3"/>
          <a:stretch>
            <a:fillRect/>
          </a:stretch>
        </p:blipFill>
        <p:spPr>
          <a:xfrm>
            <a:off x="113401" y="1131654"/>
            <a:ext cx="4578955" cy="3512234"/>
          </a:xfrm>
          <a:prstGeom prst="rect">
            <a:avLst/>
          </a:prstGeom>
        </p:spPr>
      </p:pic>
    </p:spTree>
    <p:extLst>
      <p:ext uri="{BB962C8B-B14F-4D97-AF65-F5344CB8AC3E}">
        <p14:creationId xmlns:p14="http://schemas.microsoft.com/office/powerpoint/2010/main" val="1444993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实验数据分析</a:t>
            </a:r>
          </a:p>
        </p:txBody>
      </p:sp>
      <p:sp>
        <p:nvSpPr>
          <p:cNvPr id="5" name="文本框 4">
            <a:extLst>
              <a:ext uri="{FF2B5EF4-FFF2-40B4-BE49-F238E27FC236}">
                <a16:creationId xmlns:a16="http://schemas.microsoft.com/office/drawing/2014/main" id="{88ADC634-A89A-804B-9C4B-12880014E33A}"/>
              </a:ext>
            </a:extLst>
          </p:cNvPr>
          <p:cNvSpPr txBox="1"/>
          <p:nvPr/>
        </p:nvSpPr>
        <p:spPr>
          <a:xfrm>
            <a:off x="521619" y="1041648"/>
            <a:ext cx="8258050" cy="1200329"/>
          </a:xfrm>
          <a:prstGeom prst="rect">
            <a:avLst/>
          </a:prstGeom>
          <a:noFill/>
        </p:spPr>
        <p:txBody>
          <a:bodyPr wrap="square">
            <a:spAutoFit/>
          </a:bodyPr>
          <a:lstStyle/>
          <a:p>
            <a:pPr indent="457200"/>
            <a:r>
              <a:rPr lang="zh-CN" altLang="en-US" dirty="0">
                <a:solidFill>
                  <a:srgbClr val="1D2129"/>
                </a:solidFill>
                <a:latin typeface="PingFangSC-Regular"/>
              </a:rPr>
              <a:t>年龄对违规行为</a:t>
            </a:r>
            <a:r>
              <a:rPr lang="en-US" altLang="zh-CN" dirty="0">
                <a:solidFill>
                  <a:srgbClr val="1D2129"/>
                </a:solidFill>
                <a:latin typeface="PingFangSC-Regular"/>
              </a:rPr>
              <a:t>(F(2,517)= 16.906, p &lt; 0.0001)</a:t>
            </a:r>
            <a:r>
              <a:rPr lang="zh-CN" altLang="en-US" dirty="0">
                <a:solidFill>
                  <a:srgbClr val="1D2129"/>
                </a:solidFill>
                <a:latin typeface="PingFangSC-Regular"/>
              </a:rPr>
              <a:t>、失误行为</a:t>
            </a:r>
            <a:r>
              <a:rPr lang="en-US" altLang="zh-CN" dirty="0">
                <a:solidFill>
                  <a:srgbClr val="1D2129"/>
                </a:solidFill>
                <a:latin typeface="PingFangSC-Regular"/>
              </a:rPr>
              <a:t>(F(2,517)=8.374, p &lt; 0.0001)</a:t>
            </a:r>
            <a:r>
              <a:rPr lang="zh-CN" altLang="en-US" dirty="0">
                <a:solidFill>
                  <a:srgbClr val="1D2129"/>
                </a:solidFill>
                <a:latin typeface="PingFangSC-Regular"/>
              </a:rPr>
              <a:t>和积极行为</a:t>
            </a:r>
            <a:r>
              <a:rPr lang="en-US" altLang="zh-CN" dirty="0">
                <a:solidFill>
                  <a:srgbClr val="1D2129"/>
                </a:solidFill>
                <a:latin typeface="PingFangSC-Regular"/>
              </a:rPr>
              <a:t>(F(2,517)= 6.607,p &lt; 0.001)</a:t>
            </a:r>
            <a:r>
              <a:rPr lang="zh-CN" altLang="en-US" dirty="0">
                <a:solidFill>
                  <a:srgbClr val="1D2129"/>
                </a:solidFill>
                <a:latin typeface="PingFangSC-Regular"/>
              </a:rPr>
              <a:t>有显著影响。</a:t>
            </a:r>
            <a:r>
              <a:rPr lang="en-US" altLang="zh-CN" dirty="0">
                <a:solidFill>
                  <a:srgbClr val="1D2129"/>
                </a:solidFill>
                <a:latin typeface="PingFangSC-Regular"/>
              </a:rPr>
              <a:t>Bonferroni</a:t>
            </a:r>
            <a:r>
              <a:rPr lang="zh-CN" altLang="en-US" dirty="0">
                <a:solidFill>
                  <a:srgbClr val="1D2129"/>
                </a:solidFill>
                <a:latin typeface="PingFangSC-Regular"/>
              </a:rPr>
              <a:t>事后检验显示，与</a:t>
            </a:r>
            <a:r>
              <a:rPr lang="en-US" altLang="zh-CN" dirty="0">
                <a:solidFill>
                  <a:srgbClr val="1D2129"/>
                </a:solidFill>
                <a:latin typeface="PingFangSC-Regular"/>
              </a:rPr>
              <a:t>35</a:t>
            </a:r>
            <a:r>
              <a:rPr lang="zh-CN" altLang="en-US" dirty="0">
                <a:solidFill>
                  <a:srgbClr val="1D2129"/>
                </a:solidFill>
                <a:latin typeface="PingFangSC-Regular"/>
              </a:rPr>
              <a:t>岁以上的行人相比，年龄较小的行人</a:t>
            </a:r>
            <a:r>
              <a:rPr lang="en-US" altLang="zh-CN" dirty="0">
                <a:solidFill>
                  <a:srgbClr val="1D2129"/>
                </a:solidFill>
                <a:latin typeface="PingFangSC-Regular"/>
              </a:rPr>
              <a:t>(35</a:t>
            </a:r>
            <a:r>
              <a:rPr lang="zh-CN" altLang="en-US" dirty="0">
                <a:solidFill>
                  <a:srgbClr val="1D2129"/>
                </a:solidFill>
                <a:latin typeface="PingFangSC-Regular"/>
              </a:rPr>
              <a:t>岁以下</a:t>
            </a:r>
            <a:r>
              <a:rPr lang="en-US" altLang="zh-CN" dirty="0">
                <a:solidFill>
                  <a:srgbClr val="1D2129"/>
                </a:solidFill>
                <a:latin typeface="PingFangSC-Regular"/>
              </a:rPr>
              <a:t>)</a:t>
            </a:r>
            <a:r>
              <a:rPr lang="zh-CN" altLang="en-US" dirty="0">
                <a:solidFill>
                  <a:srgbClr val="1D2129"/>
                </a:solidFill>
                <a:latin typeface="PingFangSC-Regular"/>
              </a:rPr>
              <a:t>有更多的违规和失误行为并且有更少的积极行为</a:t>
            </a:r>
            <a:r>
              <a:rPr lang="en-US" altLang="zh-CN" dirty="0">
                <a:solidFill>
                  <a:srgbClr val="1D2129"/>
                </a:solidFill>
                <a:latin typeface="PingFangSC-Regular"/>
              </a:rPr>
              <a:t>(p &lt; 0.01)</a:t>
            </a:r>
            <a:r>
              <a:rPr lang="zh-CN" altLang="en-US" dirty="0">
                <a:solidFill>
                  <a:srgbClr val="1D2129"/>
                </a:solidFill>
                <a:latin typeface="PingFangSC-Regular"/>
              </a:rPr>
              <a:t>。年龄对激进行为无显著影响</a:t>
            </a:r>
            <a:r>
              <a:rPr lang="en-US" altLang="zh-CN" dirty="0">
                <a:solidFill>
                  <a:srgbClr val="1D2129"/>
                </a:solidFill>
                <a:latin typeface="PingFangSC-Regular"/>
              </a:rPr>
              <a:t>(F&lt;1)</a:t>
            </a:r>
            <a:r>
              <a:rPr lang="zh-CN" altLang="en-US" dirty="0">
                <a:solidFill>
                  <a:srgbClr val="1D2129"/>
                </a:solidFill>
                <a:latin typeface="PingFangSC-Regular"/>
              </a:rPr>
              <a:t>。</a:t>
            </a:r>
            <a:endParaRPr lang="zh-CN" altLang="en-US" dirty="0"/>
          </a:p>
        </p:txBody>
      </p:sp>
      <p:pic>
        <p:nvPicPr>
          <p:cNvPr id="4" name="图片 3">
            <a:extLst>
              <a:ext uri="{FF2B5EF4-FFF2-40B4-BE49-F238E27FC236}">
                <a16:creationId xmlns:a16="http://schemas.microsoft.com/office/drawing/2014/main" id="{4C356971-5D96-0651-1300-952921D9EB10}"/>
              </a:ext>
            </a:extLst>
          </p:cNvPr>
          <p:cNvPicPr>
            <a:picLocks noChangeAspect="1"/>
          </p:cNvPicPr>
          <p:nvPr/>
        </p:nvPicPr>
        <p:blipFill>
          <a:blip r:embed="rId3"/>
          <a:stretch>
            <a:fillRect/>
          </a:stretch>
        </p:blipFill>
        <p:spPr>
          <a:xfrm>
            <a:off x="521619" y="2331983"/>
            <a:ext cx="8100762" cy="2263336"/>
          </a:xfrm>
          <a:prstGeom prst="rect">
            <a:avLst/>
          </a:prstGeom>
        </p:spPr>
      </p:pic>
    </p:spTree>
    <p:extLst>
      <p:ext uri="{BB962C8B-B14F-4D97-AF65-F5344CB8AC3E}">
        <p14:creationId xmlns:p14="http://schemas.microsoft.com/office/powerpoint/2010/main" val="2265469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9" name="文本框 8">
            <a:extLst>
              <a:ext uri="{FF2B5EF4-FFF2-40B4-BE49-F238E27FC236}">
                <a16:creationId xmlns:a16="http://schemas.microsoft.com/office/drawing/2014/main" id="{AF226A22-BC15-442C-07B3-1F5B6CD50BAC}"/>
              </a:ext>
            </a:extLst>
          </p:cNvPr>
          <p:cNvSpPr txBox="1"/>
          <p:nvPr/>
        </p:nvSpPr>
        <p:spPr>
          <a:xfrm>
            <a:off x="341718" y="1971585"/>
            <a:ext cx="8640575" cy="1200329"/>
          </a:xfrm>
          <a:prstGeom prst="rect">
            <a:avLst/>
          </a:prstGeom>
          <a:noFill/>
        </p:spPr>
        <p:txBody>
          <a:bodyPr wrap="square">
            <a:spAutoFit/>
          </a:bodyPr>
          <a:lstStyle/>
          <a:p>
            <a:pPr indent="457200"/>
            <a:r>
              <a:rPr lang="zh-CN" altLang="en-US" dirty="0">
                <a:solidFill>
                  <a:srgbClr val="1D2129"/>
                </a:solidFill>
                <a:latin typeface="PingFangSC-Regular"/>
              </a:rPr>
              <a:t>方差分析结果表明，收入对违规行为</a:t>
            </a:r>
            <a:r>
              <a:rPr lang="en-US" altLang="zh-CN" dirty="0">
                <a:solidFill>
                  <a:srgbClr val="1D2129"/>
                </a:solidFill>
                <a:latin typeface="PingFangSC-Regular"/>
              </a:rPr>
              <a:t>(F(3,516)= 2.861, p= 0.036)</a:t>
            </a:r>
            <a:r>
              <a:rPr lang="zh-CN" altLang="en-US" dirty="0">
                <a:solidFill>
                  <a:srgbClr val="1D2129"/>
                </a:solidFill>
                <a:latin typeface="PingFangSC-Regular"/>
              </a:rPr>
              <a:t>和积极行为</a:t>
            </a:r>
            <a:r>
              <a:rPr lang="en-US" altLang="zh-CN" dirty="0">
                <a:solidFill>
                  <a:srgbClr val="1D2129"/>
                </a:solidFill>
                <a:latin typeface="PingFangSC-Regular"/>
              </a:rPr>
              <a:t>(F(3,516)=3.721, p=0.011)</a:t>
            </a:r>
            <a:r>
              <a:rPr lang="zh-CN" altLang="en-US" dirty="0">
                <a:solidFill>
                  <a:srgbClr val="1D2129"/>
                </a:solidFill>
                <a:latin typeface="PingFangSC-Regular"/>
              </a:rPr>
              <a:t>有显著影响。</a:t>
            </a:r>
            <a:r>
              <a:rPr lang="en-US" altLang="zh-CN" dirty="0">
                <a:solidFill>
                  <a:srgbClr val="1D2129"/>
                </a:solidFill>
                <a:latin typeface="PingFangSC-Regular"/>
              </a:rPr>
              <a:t>Bonferroni</a:t>
            </a:r>
            <a:r>
              <a:rPr lang="zh-CN" altLang="en-US" dirty="0">
                <a:solidFill>
                  <a:srgbClr val="1D2129"/>
                </a:solidFill>
                <a:latin typeface="PingFangSC-Regular"/>
              </a:rPr>
              <a:t>事后检验显示，高收入人群在步行过程中表现出的积极行为多于低收入人群</a:t>
            </a:r>
            <a:r>
              <a:rPr lang="en-US" altLang="zh-CN" dirty="0">
                <a:solidFill>
                  <a:srgbClr val="1D2129"/>
                </a:solidFill>
                <a:latin typeface="PingFangSC-Regular"/>
              </a:rPr>
              <a:t>(p &lt; 0.05)</a:t>
            </a:r>
            <a:r>
              <a:rPr lang="zh-CN" altLang="en-US" dirty="0">
                <a:solidFill>
                  <a:srgbClr val="1D2129"/>
                </a:solidFill>
                <a:latin typeface="PingFangSC-Regular"/>
              </a:rPr>
              <a:t>，同时，收入水平对失误行为</a:t>
            </a:r>
            <a:r>
              <a:rPr lang="en-US" altLang="zh-CN" dirty="0">
                <a:solidFill>
                  <a:srgbClr val="1D2129"/>
                </a:solidFill>
                <a:latin typeface="PingFangSC-Regular"/>
              </a:rPr>
              <a:t>(F(3,516)=1.006, ns)</a:t>
            </a:r>
            <a:r>
              <a:rPr lang="zh-CN" altLang="en-US" dirty="0">
                <a:solidFill>
                  <a:srgbClr val="1D2129"/>
                </a:solidFill>
                <a:latin typeface="PingFangSC-Regular"/>
              </a:rPr>
              <a:t>和攻击行为</a:t>
            </a:r>
            <a:r>
              <a:rPr lang="en-US" altLang="zh-CN" dirty="0">
                <a:solidFill>
                  <a:srgbClr val="1D2129"/>
                </a:solidFill>
                <a:latin typeface="PingFangSC-Regular"/>
              </a:rPr>
              <a:t>(F&lt;1)</a:t>
            </a:r>
            <a:r>
              <a:rPr lang="zh-CN" altLang="en-US" dirty="0">
                <a:solidFill>
                  <a:srgbClr val="1D2129"/>
                </a:solidFill>
                <a:latin typeface="PingFangSC-Regular"/>
              </a:rPr>
              <a:t>没有影响。</a:t>
            </a:r>
            <a:endParaRPr lang="en-US" altLang="zh-CN" dirty="0">
              <a:solidFill>
                <a:srgbClr val="1D2129"/>
              </a:solidFill>
              <a:latin typeface="PingFangSC-Regular"/>
            </a:endParaRPr>
          </a:p>
        </p:txBody>
      </p:sp>
      <p:sp>
        <p:nvSpPr>
          <p:cNvPr id="18" name="文本占位符 2">
            <a:extLst>
              <a:ext uri="{FF2B5EF4-FFF2-40B4-BE49-F238E27FC236}">
                <a16:creationId xmlns:a16="http://schemas.microsoft.com/office/drawing/2014/main" id="{C8D5279B-0166-CFFB-8870-D57E10F33BE7}"/>
              </a:ext>
            </a:extLst>
          </p:cNvPr>
          <p:cNvSpPr txBox="1">
            <a:spLocks/>
          </p:cNvSpPr>
          <p:nvPr/>
        </p:nvSpPr>
        <p:spPr>
          <a:xfrm>
            <a:off x="503827" y="246333"/>
            <a:ext cx="3690794" cy="461536"/>
          </a:xfrm>
          <a:prstGeom prst="rect">
            <a:avLst/>
          </a:prstGeom>
        </p:spPr>
        <p:txBody>
          <a:bodyPr/>
          <a:lstStyle>
            <a:lvl1pPr marL="0" indent="0" algn="l" rtl="0" fontAlgn="base">
              <a:spcBef>
                <a:spcPct val="20000"/>
              </a:spcBef>
              <a:spcAft>
                <a:spcPct val="0"/>
              </a:spcAft>
              <a:buFont typeface="Arial" panose="020B0604020202020204" pitchFamily="34" charset="0"/>
              <a:buNone/>
              <a:defRPr sz="2000" b="1" kern="1200">
                <a:solidFill>
                  <a:schemeClr val="tx1"/>
                </a:solidFill>
                <a:latin typeface="+mn-lt"/>
                <a:ea typeface="+mn-ea"/>
                <a:cs typeface="+mn-cs"/>
                <a:sym typeface="Arial" panose="020B060402020202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Arial" panose="020B060402020202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Arial" panose="020B060402020202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实验数据分析</a:t>
            </a:r>
          </a:p>
        </p:txBody>
      </p:sp>
    </p:spTree>
    <p:extLst>
      <p:ext uri="{BB962C8B-B14F-4D97-AF65-F5344CB8AC3E}">
        <p14:creationId xmlns:p14="http://schemas.microsoft.com/office/powerpoint/2010/main" val="2593203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9" name="文本框 8">
            <a:extLst>
              <a:ext uri="{FF2B5EF4-FFF2-40B4-BE49-F238E27FC236}">
                <a16:creationId xmlns:a16="http://schemas.microsoft.com/office/drawing/2014/main" id="{AF226A22-BC15-442C-07B3-1F5B6CD50BAC}"/>
              </a:ext>
            </a:extLst>
          </p:cNvPr>
          <p:cNvSpPr txBox="1"/>
          <p:nvPr/>
        </p:nvSpPr>
        <p:spPr>
          <a:xfrm>
            <a:off x="251712" y="951642"/>
            <a:ext cx="8640575" cy="3693319"/>
          </a:xfrm>
          <a:prstGeom prst="rect">
            <a:avLst/>
          </a:prstGeom>
          <a:noFill/>
        </p:spPr>
        <p:txBody>
          <a:bodyPr wrap="square">
            <a:spAutoFit/>
          </a:bodyPr>
          <a:lstStyle/>
          <a:p>
            <a:pPr indent="457200"/>
            <a:r>
              <a:rPr lang="zh-CN" altLang="en-US" b="0" i="0" dirty="0">
                <a:solidFill>
                  <a:srgbClr val="1D2129"/>
                </a:solidFill>
                <a:effectLst/>
                <a:latin typeface="PingFangSC-Regular"/>
              </a:rPr>
              <a:t>婚姻状况，驾驶执照，驾驶时间：</a:t>
            </a:r>
            <a:endParaRPr lang="en-US" altLang="zh-CN" b="0" i="0" dirty="0">
              <a:solidFill>
                <a:srgbClr val="1D2129"/>
              </a:solidFill>
              <a:effectLst/>
              <a:latin typeface="PingFangSC-Regular"/>
            </a:endParaRPr>
          </a:p>
          <a:p>
            <a:pPr indent="457200"/>
            <a:r>
              <a:rPr lang="zh-CN" altLang="en-US" b="0" i="0" dirty="0">
                <a:solidFill>
                  <a:srgbClr val="1D2129"/>
                </a:solidFill>
                <a:effectLst/>
                <a:latin typeface="PingFangSC-Regular"/>
              </a:rPr>
              <a:t>婚姻状况对积极行为</a:t>
            </a:r>
            <a:r>
              <a:rPr lang="en-US" altLang="zh-CN" b="0" i="0" dirty="0">
                <a:solidFill>
                  <a:srgbClr val="1D2129"/>
                </a:solidFill>
                <a:effectLst/>
                <a:latin typeface="PingFangSC-Regular"/>
              </a:rPr>
              <a:t>(F(2,517)= 3.274, p =0.039)</a:t>
            </a:r>
            <a:r>
              <a:rPr lang="zh-CN" altLang="en-US" b="0" i="0" dirty="0">
                <a:solidFill>
                  <a:srgbClr val="1D2129"/>
                </a:solidFill>
                <a:effectLst/>
                <a:latin typeface="PingFangSC-Regular"/>
              </a:rPr>
              <a:t>、失误行为</a:t>
            </a:r>
            <a:r>
              <a:rPr lang="en-US" altLang="zh-CN" b="0" i="0" dirty="0">
                <a:solidFill>
                  <a:srgbClr val="1D2129"/>
                </a:solidFill>
                <a:effectLst/>
                <a:latin typeface="PingFangSC-Regular"/>
              </a:rPr>
              <a:t>(F(2,517)=8.286, p &lt; 0.0001)</a:t>
            </a:r>
            <a:r>
              <a:rPr lang="zh-CN" altLang="en-US" b="0" i="0" dirty="0">
                <a:solidFill>
                  <a:srgbClr val="1D2129"/>
                </a:solidFill>
                <a:effectLst/>
                <a:latin typeface="PingFangSC-Regular"/>
              </a:rPr>
              <a:t>和违规行为</a:t>
            </a:r>
            <a:r>
              <a:rPr lang="en-US" altLang="zh-CN" b="0" i="0" dirty="0">
                <a:solidFill>
                  <a:srgbClr val="1D2129"/>
                </a:solidFill>
                <a:effectLst/>
                <a:latin typeface="PingFangSC-Regular"/>
              </a:rPr>
              <a:t>(F(2,517)=13.935, p &lt; 0.0001)</a:t>
            </a:r>
            <a:r>
              <a:rPr lang="zh-CN" altLang="en-US" b="0" i="0" dirty="0">
                <a:solidFill>
                  <a:srgbClr val="1D2129"/>
                </a:solidFill>
                <a:effectLst/>
                <a:latin typeface="PingFangSC-Regular"/>
              </a:rPr>
              <a:t>都有显著影响，但对激进行为无显著影响</a:t>
            </a:r>
            <a:r>
              <a:rPr lang="en-US" altLang="zh-CN" b="0" i="0" dirty="0">
                <a:solidFill>
                  <a:srgbClr val="1D2129"/>
                </a:solidFill>
                <a:effectLst/>
                <a:latin typeface="PingFangSC-Regular"/>
              </a:rPr>
              <a:t>(F(2,517)=2.129, ns)</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Bonferroni</a:t>
            </a:r>
            <a:r>
              <a:rPr lang="zh-CN" altLang="en-US" b="0" i="0" dirty="0">
                <a:solidFill>
                  <a:srgbClr val="1D2129"/>
                </a:solidFill>
                <a:effectLst/>
                <a:latin typeface="PingFangSC-Regular"/>
              </a:rPr>
              <a:t>事后检验表明，已婚有孩子的个体比已婚无孩子的个体和单身个体的违规、失误</a:t>
            </a:r>
            <a:r>
              <a:rPr lang="zh-CN" altLang="en-US" dirty="0">
                <a:solidFill>
                  <a:srgbClr val="1D2129"/>
                </a:solidFill>
                <a:latin typeface="PingFangSC-Regular"/>
              </a:rPr>
              <a:t>行为</a:t>
            </a:r>
            <a:r>
              <a:rPr lang="zh-CN" altLang="en-US" b="0" i="0" dirty="0">
                <a:solidFill>
                  <a:srgbClr val="1D2129"/>
                </a:solidFill>
                <a:effectLst/>
                <a:latin typeface="PingFangSC-Regular"/>
              </a:rPr>
              <a:t>更</a:t>
            </a:r>
            <a:r>
              <a:rPr lang="zh-CN" altLang="en-US" dirty="0">
                <a:solidFill>
                  <a:srgbClr val="1D2129"/>
                </a:solidFill>
                <a:latin typeface="PingFangSC-Regular"/>
              </a:rPr>
              <a:t>少</a:t>
            </a:r>
            <a:r>
              <a:rPr lang="zh-CN" altLang="en-US" b="0" i="0" dirty="0">
                <a:solidFill>
                  <a:srgbClr val="1D2129"/>
                </a:solidFill>
                <a:effectLst/>
                <a:latin typeface="PingFangSC-Regular"/>
              </a:rPr>
              <a:t>，积极行为的频率更高</a:t>
            </a:r>
            <a:r>
              <a:rPr lang="en-US" altLang="zh-CN" b="0" i="0" dirty="0">
                <a:solidFill>
                  <a:srgbClr val="1D2129"/>
                </a:solidFill>
                <a:effectLst/>
                <a:latin typeface="PingFangSC-Regular"/>
              </a:rPr>
              <a:t>(p &lt; 0.05)</a:t>
            </a:r>
            <a:r>
              <a:rPr lang="zh-CN" altLang="en-US" dirty="0">
                <a:solidFill>
                  <a:srgbClr val="1D2129"/>
                </a:solidFill>
                <a:latin typeface="PingFangSC-Regular"/>
              </a:rPr>
              <a:t>，</a:t>
            </a:r>
            <a:r>
              <a:rPr lang="zh-CN" altLang="en-US" b="0" i="0" dirty="0">
                <a:solidFill>
                  <a:srgbClr val="1D2129"/>
                </a:solidFill>
                <a:effectLst/>
                <a:latin typeface="PingFangSC-Regular"/>
              </a:rPr>
              <a:t>但其子女的年龄与行为之间无明显相关性</a:t>
            </a:r>
            <a:r>
              <a:rPr lang="en-US" altLang="zh-CN" b="0" i="0" dirty="0">
                <a:solidFill>
                  <a:srgbClr val="1D2129"/>
                </a:solidFill>
                <a:effectLst/>
                <a:latin typeface="PingFangSC-Regular"/>
              </a:rPr>
              <a:t>(F&lt;1)</a:t>
            </a:r>
            <a:r>
              <a:rPr lang="zh-CN" altLang="en-US" b="0" i="0" dirty="0">
                <a:solidFill>
                  <a:srgbClr val="1D2129"/>
                </a:solidFill>
                <a:effectLst/>
                <a:latin typeface="PingFangSC-Regular"/>
              </a:rPr>
              <a:t>。</a:t>
            </a:r>
            <a:endParaRPr lang="en-US" altLang="zh-CN" b="0" i="0" dirty="0">
              <a:solidFill>
                <a:srgbClr val="1D2129"/>
              </a:solidFill>
              <a:effectLst/>
              <a:latin typeface="PingFangSC-Regular"/>
            </a:endParaRPr>
          </a:p>
          <a:p>
            <a:pPr indent="457200"/>
            <a:r>
              <a:rPr lang="zh-CN" altLang="en-US" b="0" i="0" dirty="0">
                <a:solidFill>
                  <a:srgbClr val="1D2129"/>
                </a:solidFill>
                <a:effectLst/>
                <a:latin typeface="PingFangSC-Regular"/>
              </a:rPr>
              <a:t>持有驾照对违规行为</a:t>
            </a:r>
            <a:r>
              <a:rPr lang="en-US" altLang="zh-CN" b="0" i="0" dirty="0">
                <a:solidFill>
                  <a:srgbClr val="1D2129"/>
                </a:solidFill>
                <a:effectLst/>
                <a:latin typeface="PingFangSC-Regular"/>
              </a:rPr>
              <a:t>(F(4,515)= 8.769, p &lt; 0.0001)</a:t>
            </a:r>
            <a:r>
              <a:rPr lang="zh-CN" altLang="en-US" b="0" i="0" dirty="0">
                <a:solidFill>
                  <a:srgbClr val="1D2129"/>
                </a:solidFill>
                <a:effectLst/>
                <a:latin typeface="PingFangSC-Regular"/>
              </a:rPr>
              <a:t>、失误行为</a:t>
            </a:r>
            <a:r>
              <a:rPr lang="en-US" altLang="zh-CN" b="0" i="0" dirty="0">
                <a:solidFill>
                  <a:srgbClr val="1D2129"/>
                </a:solidFill>
                <a:effectLst/>
                <a:latin typeface="PingFangSC-Regular"/>
              </a:rPr>
              <a:t>(F(4,515)=6.845, p &lt; 0.0001)</a:t>
            </a:r>
            <a:r>
              <a:rPr lang="zh-CN" altLang="en-US" b="0" i="0" dirty="0">
                <a:solidFill>
                  <a:srgbClr val="1D2129"/>
                </a:solidFill>
                <a:effectLst/>
                <a:latin typeface="PingFangSC-Regular"/>
              </a:rPr>
              <a:t>和积极行为</a:t>
            </a:r>
            <a:r>
              <a:rPr lang="en-US" altLang="zh-CN" b="0" i="0" dirty="0">
                <a:solidFill>
                  <a:srgbClr val="1D2129"/>
                </a:solidFill>
                <a:effectLst/>
                <a:latin typeface="PingFangSC-Regular"/>
              </a:rPr>
              <a:t>(F(4,515)=6.452, p &lt; 0.0001)</a:t>
            </a:r>
            <a:r>
              <a:rPr lang="zh-CN" altLang="en-US" b="0" i="0" dirty="0">
                <a:solidFill>
                  <a:srgbClr val="1D2129"/>
                </a:solidFill>
                <a:effectLst/>
                <a:latin typeface="PingFangSC-Regular"/>
              </a:rPr>
              <a:t>有显著影响。</a:t>
            </a:r>
            <a:r>
              <a:rPr lang="en-US" altLang="zh-CN" b="0" i="0" dirty="0">
                <a:solidFill>
                  <a:srgbClr val="1D2129"/>
                </a:solidFill>
                <a:effectLst/>
                <a:latin typeface="PingFangSC-Regular"/>
              </a:rPr>
              <a:t>Bonferroni</a:t>
            </a:r>
            <a:r>
              <a:rPr lang="zh-CN" altLang="en-US" b="0" i="0" dirty="0">
                <a:solidFill>
                  <a:srgbClr val="1D2129"/>
                </a:solidFill>
                <a:effectLst/>
                <a:latin typeface="PingFangSC-Regular"/>
              </a:rPr>
              <a:t>事后检验表明，与无驾照的人相比，有驾照</a:t>
            </a:r>
            <a:r>
              <a:rPr lang="en-US" altLang="zh-CN" b="0" i="0" dirty="0">
                <a:solidFill>
                  <a:srgbClr val="1D2129"/>
                </a:solidFill>
                <a:effectLst/>
                <a:latin typeface="PingFangSC-Regular"/>
              </a:rPr>
              <a:t>10</a:t>
            </a:r>
            <a:r>
              <a:rPr lang="zh-CN" altLang="en-US" b="0" i="0" dirty="0">
                <a:solidFill>
                  <a:srgbClr val="1D2129"/>
                </a:solidFill>
                <a:effectLst/>
                <a:latin typeface="PingFangSC-Regular"/>
              </a:rPr>
              <a:t>年以上的人在走路时会更谨慎，有更少的违规、失误行为和更多的积极行为</a:t>
            </a:r>
            <a:r>
              <a:rPr lang="en-US" altLang="zh-CN" b="0" i="0" dirty="0">
                <a:solidFill>
                  <a:srgbClr val="1D2129"/>
                </a:solidFill>
                <a:effectLst/>
                <a:latin typeface="PingFangSC-Regular"/>
              </a:rPr>
              <a:t>(p &lt; 0.05)</a:t>
            </a:r>
            <a:r>
              <a:rPr lang="zh-CN" altLang="en-US" b="0" i="0" dirty="0">
                <a:solidFill>
                  <a:srgbClr val="1D2129"/>
                </a:solidFill>
                <a:effectLst/>
                <a:latin typeface="PingFangSC-Regular"/>
              </a:rPr>
              <a:t>。</a:t>
            </a:r>
            <a:endParaRPr lang="en-US" altLang="zh-CN" b="0" i="0" dirty="0">
              <a:solidFill>
                <a:srgbClr val="1D2129"/>
              </a:solidFill>
              <a:effectLst/>
              <a:latin typeface="PingFangSC-Regular"/>
            </a:endParaRPr>
          </a:p>
          <a:p>
            <a:pPr indent="457200"/>
            <a:r>
              <a:rPr lang="zh-CN" altLang="en-US" b="0" i="0" dirty="0">
                <a:solidFill>
                  <a:srgbClr val="1D2129"/>
                </a:solidFill>
                <a:effectLst/>
                <a:latin typeface="PingFangSC-Regular"/>
              </a:rPr>
              <a:t>日驾车时间对行人</a:t>
            </a:r>
            <a:r>
              <a:rPr lang="zh-CN" altLang="en-US" dirty="0">
                <a:solidFill>
                  <a:srgbClr val="1D2129"/>
                </a:solidFill>
                <a:latin typeface="PingFangSC-Regular"/>
              </a:rPr>
              <a:t>激进</a:t>
            </a:r>
            <a:r>
              <a:rPr lang="zh-CN" altLang="en-US" b="0" i="0" dirty="0">
                <a:solidFill>
                  <a:srgbClr val="1D2129"/>
                </a:solidFill>
                <a:effectLst/>
                <a:latin typeface="PingFangSC-Regular"/>
              </a:rPr>
              <a:t>行为有主要影响</a:t>
            </a:r>
            <a:r>
              <a:rPr lang="en-US" altLang="zh-CN" b="0" i="0" dirty="0">
                <a:solidFill>
                  <a:srgbClr val="1D2129"/>
                </a:solidFill>
                <a:effectLst/>
                <a:latin typeface="PingFangSC-Regular"/>
              </a:rPr>
              <a:t>(F(4,515)=2.595, p = 0.043)</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Bonferroni</a:t>
            </a:r>
            <a:r>
              <a:rPr lang="zh-CN" altLang="en-US" b="0" i="0" dirty="0">
                <a:solidFill>
                  <a:srgbClr val="1D2129"/>
                </a:solidFill>
                <a:effectLst/>
                <a:latin typeface="PingFangSC-Regular"/>
              </a:rPr>
              <a:t>事后研究结果显示，从来不开车的人比每天开车超过</a:t>
            </a:r>
            <a:r>
              <a:rPr lang="en-US" altLang="zh-CN" b="0" i="0" dirty="0">
                <a:solidFill>
                  <a:srgbClr val="1D2129"/>
                </a:solidFill>
                <a:effectLst/>
                <a:latin typeface="PingFangSC-Regular"/>
              </a:rPr>
              <a:t>1</a:t>
            </a:r>
            <a:r>
              <a:rPr lang="zh-CN" altLang="en-US" b="0" i="0" dirty="0">
                <a:solidFill>
                  <a:srgbClr val="1D2129"/>
                </a:solidFill>
                <a:effectLst/>
                <a:latin typeface="PingFangSC-Regular"/>
              </a:rPr>
              <a:t>小时的人有更多的</a:t>
            </a:r>
            <a:r>
              <a:rPr lang="zh-CN" altLang="en-US" dirty="0">
                <a:solidFill>
                  <a:srgbClr val="1D2129"/>
                </a:solidFill>
                <a:latin typeface="PingFangSC-Regular"/>
              </a:rPr>
              <a:t>激进</a:t>
            </a:r>
            <a:r>
              <a:rPr lang="zh-CN" altLang="en-US" b="0" i="0" dirty="0">
                <a:solidFill>
                  <a:srgbClr val="1D2129"/>
                </a:solidFill>
                <a:effectLst/>
                <a:latin typeface="PingFangSC-Regular"/>
              </a:rPr>
              <a:t>行为</a:t>
            </a:r>
            <a:r>
              <a:rPr lang="en-US" altLang="zh-CN" b="0" i="0" dirty="0">
                <a:solidFill>
                  <a:srgbClr val="1D2129"/>
                </a:solidFill>
                <a:effectLst/>
                <a:latin typeface="PingFangSC-Regular"/>
              </a:rPr>
              <a:t>(p = 0.018)</a:t>
            </a:r>
            <a:r>
              <a:rPr lang="zh-CN" altLang="en-US" b="0" i="0" dirty="0">
                <a:solidFill>
                  <a:srgbClr val="1D2129"/>
                </a:solidFill>
                <a:effectLst/>
                <a:latin typeface="PingFangSC-Regular"/>
              </a:rPr>
              <a:t>。</a:t>
            </a:r>
            <a:endParaRPr lang="en-US" altLang="zh-CN" dirty="0">
              <a:solidFill>
                <a:srgbClr val="1D2129"/>
              </a:solidFill>
              <a:latin typeface="PingFangSC-Regular"/>
            </a:endParaRPr>
          </a:p>
        </p:txBody>
      </p:sp>
      <p:sp>
        <p:nvSpPr>
          <p:cNvPr id="18" name="文本占位符 2">
            <a:extLst>
              <a:ext uri="{FF2B5EF4-FFF2-40B4-BE49-F238E27FC236}">
                <a16:creationId xmlns:a16="http://schemas.microsoft.com/office/drawing/2014/main" id="{C8D5279B-0166-CFFB-8870-D57E10F33BE7}"/>
              </a:ext>
            </a:extLst>
          </p:cNvPr>
          <p:cNvSpPr txBox="1">
            <a:spLocks/>
          </p:cNvSpPr>
          <p:nvPr/>
        </p:nvSpPr>
        <p:spPr>
          <a:xfrm>
            <a:off x="503827" y="246333"/>
            <a:ext cx="3690794" cy="461536"/>
          </a:xfrm>
          <a:prstGeom prst="rect">
            <a:avLst/>
          </a:prstGeom>
        </p:spPr>
        <p:txBody>
          <a:bodyPr/>
          <a:lstStyle>
            <a:lvl1pPr marL="0" indent="0" algn="l" rtl="0" fontAlgn="base">
              <a:spcBef>
                <a:spcPct val="20000"/>
              </a:spcBef>
              <a:spcAft>
                <a:spcPct val="0"/>
              </a:spcAft>
              <a:buFont typeface="Arial" panose="020B0604020202020204" pitchFamily="34" charset="0"/>
              <a:buNone/>
              <a:defRPr sz="2000" b="1" kern="1200">
                <a:solidFill>
                  <a:schemeClr val="tx1"/>
                </a:solidFill>
                <a:latin typeface="+mn-lt"/>
                <a:ea typeface="+mn-ea"/>
                <a:cs typeface="+mn-cs"/>
                <a:sym typeface="Arial" panose="020B060402020202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Arial" panose="020B060402020202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Arial" panose="020B060402020202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实验数据分析</a:t>
            </a:r>
          </a:p>
        </p:txBody>
      </p:sp>
    </p:spTree>
    <p:extLst>
      <p:ext uri="{BB962C8B-B14F-4D97-AF65-F5344CB8AC3E}">
        <p14:creationId xmlns:p14="http://schemas.microsoft.com/office/powerpoint/2010/main" val="1757990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9" name="文本框 8">
            <a:extLst>
              <a:ext uri="{FF2B5EF4-FFF2-40B4-BE49-F238E27FC236}">
                <a16:creationId xmlns:a16="http://schemas.microsoft.com/office/drawing/2014/main" id="{AF226A22-BC15-442C-07B3-1F5B6CD50BAC}"/>
              </a:ext>
            </a:extLst>
          </p:cNvPr>
          <p:cNvSpPr txBox="1"/>
          <p:nvPr/>
        </p:nvSpPr>
        <p:spPr>
          <a:xfrm>
            <a:off x="251712" y="951642"/>
            <a:ext cx="8640575" cy="3693319"/>
          </a:xfrm>
          <a:prstGeom prst="rect">
            <a:avLst/>
          </a:prstGeom>
          <a:noFill/>
        </p:spPr>
        <p:txBody>
          <a:bodyPr wrap="square">
            <a:spAutoFit/>
          </a:bodyPr>
          <a:lstStyle/>
          <a:p>
            <a:pPr indent="457200"/>
            <a:r>
              <a:rPr lang="zh-CN" altLang="en-US" b="0" i="0" dirty="0">
                <a:solidFill>
                  <a:srgbClr val="1D2129"/>
                </a:solidFill>
                <a:effectLst/>
                <a:latin typeface="PingFangSC-Regular"/>
              </a:rPr>
              <a:t>每天步行时间和对步行</a:t>
            </a:r>
            <a:r>
              <a:rPr lang="zh-CN" altLang="en-US" dirty="0">
                <a:solidFill>
                  <a:srgbClr val="1D2129"/>
                </a:solidFill>
                <a:latin typeface="PingFangSC-Regular"/>
              </a:rPr>
              <a:t>行为的影响</a:t>
            </a:r>
            <a:r>
              <a:rPr lang="zh-CN" altLang="en-US" b="0" i="0" dirty="0">
                <a:solidFill>
                  <a:srgbClr val="1D2129"/>
                </a:solidFill>
                <a:effectLst/>
                <a:latin typeface="PingFangSC-Regular"/>
              </a:rPr>
              <a:t>：</a:t>
            </a:r>
            <a:endParaRPr lang="en-US" altLang="zh-CN" b="0" i="0" dirty="0">
              <a:solidFill>
                <a:srgbClr val="1D2129"/>
              </a:solidFill>
              <a:effectLst/>
              <a:latin typeface="PingFangSC-Regular"/>
            </a:endParaRPr>
          </a:p>
          <a:p>
            <a:pPr indent="457200"/>
            <a:r>
              <a:rPr lang="zh-CN" altLang="en-US" b="0" i="0" dirty="0">
                <a:solidFill>
                  <a:srgbClr val="1D2129"/>
                </a:solidFill>
                <a:effectLst/>
                <a:latin typeface="PingFangSC-Regular"/>
              </a:rPr>
              <a:t>每天步行时间对失误（</a:t>
            </a:r>
            <a:r>
              <a:rPr lang="en-US" altLang="zh-CN" b="0" i="0" dirty="0">
                <a:solidFill>
                  <a:srgbClr val="1D2129"/>
                </a:solidFill>
                <a:effectLst/>
                <a:latin typeface="PingFangSC-Regular"/>
              </a:rPr>
              <a:t>F</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3518</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=2.797</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p=0.026</a:t>
            </a:r>
            <a:r>
              <a:rPr lang="zh-CN" altLang="en-US" b="0" i="0" dirty="0">
                <a:solidFill>
                  <a:srgbClr val="1D2129"/>
                </a:solidFill>
                <a:effectLst/>
                <a:latin typeface="PingFangSC-Regular"/>
              </a:rPr>
              <a:t>）和积极行为（</a:t>
            </a:r>
            <a:r>
              <a:rPr lang="en-US" altLang="zh-CN" b="0" i="0" dirty="0">
                <a:solidFill>
                  <a:srgbClr val="1D2129"/>
                </a:solidFill>
                <a:effectLst/>
                <a:latin typeface="PingFangSC-Regular"/>
              </a:rPr>
              <a:t>F</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3158</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=2.556</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p=0.038</a:t>
            </a:r>
            <a:r>
              <a:rPr lang="zh-CN" altLang="en-US" b="0" i="0" dirty="0">
                <a:solidFill>
                  <a:srgbClr val="1D2129"/>
                </a:solidFill>
                <a:effectLst/>
                <a:latin typeface="PingFangSC-Regular"/>
              </a:rPr>
              <a:t>）有显著影响。</a:t>
            </a:r>
            <a:r>
              <a:rPr lang="en-US" altLang="zh-CN" b="0" i="0" dirty="0">
                <a:solidFill>
                  <a:srgbClr val="1D2129"/>
                </a:solidFill>
                <a:effectLst/>
                <a:latin typeface="PingFangSC-Regular"/>
              </a:rPr>
              <a:t>Bonferroni</a:t>
            </a:r>
            <a:r>
              <a:rPr lang="zh-CN" altLang="en-US" b="0" i="0" dirty="0">
                <a:solidFill>
                  <a:srgbClr val="1D2129"/>
                </a:solidFill>
                <a:effectLst/>
                <a:latin typeface="PingFangSC-Regular"/>
              </a:rPr>
              <a:t>事后测试显示，每天步行少于</a:t>
            </a:r>
            <a:r>
              <a:rPr lang="en-US" altLang="zh-CN" b="0" i="0" dirty="0">
                <a:solidFill>
                  <a:srgbClr val="1D2129"/>
                </a:solidFill>
                <a:effectLst/>
                <a:latin typeface="PingFangSC-Regular"/>
              </a:rPr>
              <a:t>15</a:t>
            </a:r>
            <a:r>
              <a:rPr lang="zh-CN" altLang="en-US" b="0" i="0" dirty="0">
                <a:solidFill>
                  <a:srgbClr val="1D2129"/>
                </a:solidFill>
                <a:effectLst/>
                <a:latin typeface="PingFangSC-Regular"/>
              </a:rPr>
              <a:t>分钟的人比每天步行超过</a:t>
            </a:r>
            <a:r>
              <a:rPr lang="en-US" altLang="zh-CN" b="0" i="0" dirty="0">
                <a:solidFill>
                  <a:srgbClr val="1D2129"/>
                </a:solidFill>
                <a:effectLst/>
                <a:latin typeface="PingFangSC-Regular"/>
              </a:rPr>
              <a:t>1</a:t>
            </a:r>
            <a:r>
              <a:rPr lang="zh-CN" altLang="en-US" b="0" i="0" dirty="0">
                <a:solidFill>
                  <a:srgbClr val="1D2129"/>
                </a:solidFill>
                <a:effectLst/>
                <a:latin typeface="PingFangSC-Regular"/>
              </a:rPr>
              <a:t>小时的人有更多的积极行为（</a:t>
            </a:r>
            <a:r>
              <a:rPr lang="en-US" altLang="zh-CN" b="0" i="0" dirty="0">
                <a:solidFill>
                  <a:srgbClr val="1D2129"/>
                </a:solidFill>
                <a:effectLst/>
                <a:latin typeface="PingFangSC-Regular"/>
              </a:rPr>
              <a:t>p=0.043</a:t>
            </a:r>
            <a:r>
              <a:rPr lang="zh-CN" altLang="en-US" b="0" i="0" dirty="0">
                <a:solidFill>
                  <a:srgbClr val="1D2129"/>
                </a:solidFill>
                <a:effectLst/>
                <a:latin typeface="PingFangSC-Regular"/>
              </a:rPr>
              <a:t>）和更少的失误行为（</a:t>
            </a:r>
            <a:r>
              <a:rPr lang="en-US" altLang="zh-CN" b="0" i="0" dirty="0">
                <a:solidFill>
                  <a:srgbClr val="1D2129"/>
                </a:solidFill>
                <a:effectLst/>
                <a:latin typeface="PingFangSC-Regular"/>
              </a:rPr>
              <a:t>p=0.023</a:t>
            </a:r>
            <a:r>
              <a:rPr lang="zh-CN" altLang="en-US" b="0" i="0" dirty="0">
                <a:solidFill>
                  <a:srgbClr val="1D2129"/>
                </a:solidFill>
                <a:effectLst/>
                <a:latin typeface="PingFangSC-Regular"/>
              </a:rPr>
              <a:t>）。</a:t>
            </a:r>
            <a:endParaRPr lang="en-US" altLang="zh-CN" b="0" i="0" dirty="0">
              <a:solidFill>
                <a:srgbClr val="1D2129"/>
              </a:solidFill>
              <a:effectLst/>
              <a:latin typeface="PingFangSC-Regular"/>
            </a:endParaRPr>
          </a:p>
          <a:p>
            <a:pPr indent="457200"/>
            <a:r>
              <a:rPr lang="zh-CN" altLang="en-US" b="0" i="0" dirty="0">
                <a:solidFill>
                  <a:srgbClr val="1D2129"/>
                </a:solidFill>
                <a:effectLst/>
                <a:latin typeface="PingFangSC-Regular"/>
              </a:rPr>
              <a:t>在调查对步行的态度时，有两个呈负相关的问题：“我走路是因为我别无选择”，“我走路只是为了快乐”。</a:t>
            </a:r>
            <a:endParaRPr lang="en-US" altLang="zh-CN" b="0" i="0" dirty="0">
              <a:solidFill>
                <a:srgbClr val="1D2129"/>
              </a:solidFill>
              <a:effectLst/>
              <a:latin typeface="PingFangSC-Regular"/>
            </a:endParaRPr>
          </a:p>
          <a:p>
            <a:pPr indent="457200"/>
            <a:r>
              <a:rPr lang="zh-CN" altLang="en-US" b="0" i="0" dirty="0">
                <a:solidFill>
                  <a:srgbClr val="1D2129"/>
                </a:solidFill>
                <a:effectLst/>
                <a:latin typeface="PingFangSC-Regular"/>
              </a:rPr>
              <a:t>“被迫行走” 在年龄之间</a:t>
            </a:r>
            <a:r>
              <a:rPr lang="zh-CN" altLang="en-US" dirty="0">
                <a:solidFill>
                  <a:srgbClr val="1D2129"/>
                </a:solidFill>
                <a:latin typeface="PingFangSC-Regular"/>
              </a:rPr>
              <a:t>有</a:t>
            </a:r>
            <a:r>
              <a:rPr lang="zh-CN" altLang="en-US" b="0" i="0" dirty="0">
                <a:solidFill>
                  <a:srgbClr val="1D2129"/>
                </a:solidFill>
                <a:effectLst/>
                <a:latin typeface="PingFangSC-Regular"/>
              </a:rPr>
              <a:t>显著差异（</a:t>
            </a:r>
            <a:r>
              <a:rPr lang="en-US" altLang="zh-CN" b="0" i="0" dirty="0">
                <a:solidFill>
                  <a:srgbClr val="1D2129"/>
                </a:solidFill>
                <a:effectLst/>
                <a:latin typeface="PingFangSC-Regular"/>
              </a:rPr>
              <a:t>F</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3516</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=4.890</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p=0.002</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Bonferroni</a:t>
            </a:r>
            <a:r>
              <a:rPr lang="zh-CN" altLang="en-US" b="0" i="0" dirty="0">
                <a:solidFill>
                  <a:srgbClr val="1D2129"/>
                </a:solidFill>
                <a:effectLst/>
                <a:latin typeface="PingFangSC-Regular"/>
              </a:rPr>
              <a:t>事后测试显示，年轻（</a:t>
            </a:r>
            <a:r>
              <a:rPr lang="en-US" altLang="zh-CN" b="0" i="0" dirty="0">
                <a:solidFill>
                  <a:srgbClr val="1D2129"/>
                </a:solidFill>
                <a:effectLst/>
                <a:latin typeface="PingFangSC-Regular"/>
              </a:rPr>
              <a:t>&lt;35</a:t>
            </a:r>
            <a:r>
              <a:rPr lang="zh-CN" altLang="en-US" b="0" i="0" dirty="0">
                <a:solidFill>
                  <a:srgbClr val="1D2129"/>
                </a:solidFill>
                <a:effectLst/>
                <a:latin typeface="PingFangSC-Regular"/>
              </a:rPr>
              <a:t>）的人被迫行走频率比</a:t>
            </a:r>
            <a:r>
              <a:rPr lang="en-US" altLang="zh-CN" b="0" i="0" dirty="0">
                <a:solidFill>
                  <a:srgbClr val="1D2129"/>
                </a:solidFill>
                <a:effectLst/>
                <a:latin typeface="PingFangSC-Regular"/>
              </a:rPr>
              <a:t>55</a:t>
            </a:r>
            <a:r>
              <a:rPr lang="zh-CN" altLang="en-US" b="0" i="0" dirty="0">
                <a:solidFill>
                  <a:srgbClr val="1D2129"/>
                </a:solidFill>
                <a:effectLst/>
                <a:latin typeface="PingFangSC-Regular"/>
              </a:rPr>
              <a:t>岁以上的人更高。“快乐步行”在收入方面存在显著差异（</a:t>
            </a:r>
            <a:r>
              <a:rPr lang="en-US" altLang="zh-CN" b="0" i="0" dirty="0">
                <a:solidFill>
                  <a:srgbClr val="1D2129"/>
                </a:solidFill>
                <a:effectLst/>
                <a:latin typeface="PingFangSC-Regular"/>
              </a:rPr>
              <a:t>F</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3516</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=3.582</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p=0.014</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Bonferroni</a:t>
            </a:r>
            <a:r>
              <a:rPr lang="zh-CN" altLang="en-US" b="0" i="0" dirty="0">
                <a:solidFill>
                  <a:srgbClr val="1D2129"/>
                </a:solidFill>
                <a:effectLst/>
                <a:latin typeface="PingFangSC-Regular"/>
              </a:rPr>
              <a:t>事后测试表明，更多的高收入人群</a:t>
            </a:r>
            <a:r>
              <a:rPr lang="zh-CN" altLang="en-US" dirty="0">
                <a:solidFill>
                  <a:srgbClr val="1D2129"/>
                </a:solidFill>
                <a:latin typeface="PingFangSC-Regular"/>
              </a:rPr>
              <a:t>属于快乐步行</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p=0.012</a:t>
            </a:r>
            <a:r>
              <a:rPr lang="zh-CN" altLang="en-US" b="0" i="0" dirty="0">
                <a:solidFill>
                  <a:srgbClr val="1D2129"/>
                </a:solidFill>
                <a:effectLst/>
                <a:latin typeface="PingFangSC-Regular"/>
              </a:rPr>
              <a:t>），同时这也随着步行时间的变化而变化（</a:t>
            </a:r>
            <a:r>
              <a:rPr lang="en-US" altLang="zh-CN" b="0" i="0" dirty="0">
                <a:solidFill>
                  <a:srgbClr val="1D2129"/>
                </a:solidFill>
                <a:effectLst/>
                <a:latin typeface="PingFangSC-Regular"/>
              </a:rPr>
              <a:t>F</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3166</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=6.153</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p&lt;0.001</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Bonferroni</a:t>
            </a:r>
            <a:r>
              <a:rPr lang="zh-CN" altLang="en-US" b="0" i="0" dirty="0">
                <a:solidFill>
                  <a:srgbClr val="1D2129"/>
                </a:solidFill>
                <a:effectLst/>
                <a:latin typeface="PingFangSC-Regular"/>
              </a:rPr>
              <a:t>事后测试显示，每天步行少于</a:t>
            </a:r>
            <a:r>
              <a:rPr lang="en-US" altLang="zh-CN" b="0" i="0" dirty="0">
                <a:solidFill>
                  <a:srgbClr val="1D2129"/>
                </a:solidFill>
                <a:effectLst/>
                <a:latin typeface="PingFangSC-Regular"/>
              </a:rPr>
              <a:t>15</a:t>
            </a:r>
            <a:r>
              <a:rPr lang="zh-CN" altLang="en-US" b="0" i="0" dirty="0">
                <a:solidFill>
                  <a:srgbClr val="1D2129"/>
                </a:solidFill>
                <a:effectLst/>
                <a:latin typeface="PingFangSC-Regular"/>
              </a:rPr>
              <a:t>分钟的人比其他的人步行更快乐（</a:t>
            </a:r>
            <a:r>
              <a:rPr lang="en-US" altLang="zh-CN" b="0" i="0" dirty="0">
                <a:solidFill>
                  <a:srgbClr val="1D2129"/>
                </a:solidFill>
                <a:effectLst/>
                <a:latin typeface="PingFangSC-Regular"/>
              </a:rPr>
              <a:t>p&lt;0.001</a:t>
            </a:r>
            <a:r>
              <a:rPr lang="zh-CN" altLang="en-US" b="0" i="0" dirty="0">
                <a:solidFill>
                  <a:srgbClr val="1D2129"/>
                </a:solidFill>
                <a:effectLst/>
                <a:latin typeface="PingFangSC-Regular"/>
              </a:rPr>
              <a:t>）。</a:t>
            </a:r>
            <a:endParaRPr lang="en-US" altLang="zh-CN" dirty="0">
              <a:solidFill>
                <a:srgbClr val="1D2129"/>
              </a:solidFill>
              <a:latin typeface="PingFangSC-Regular"/>
            </a:endParaRPr>
          </a:p>
        </p:txBody>
      </p:sp>
      <p:sp>
        <p:nvSpPr>
          <p:cNvPr id="18" name="文本占位符 2">
            <a:extLst>
              <a:ext uri="{FF2B5EF4-FFF2-40B4-BE49-F238E27FC236}">
                <a16:creationId xmlns:a16="http://schemas.microsoft.com/office/drawing/2014/main" id="{C8D5279B-0166-CFFB-8870-D57E10F33BE7}"/>
              </a:ext>
            </a:extLst>
          </p:cNvPr>
          <p:cNvSpPr txBox="1">
            <a:spLocks/>
          </p:cNvSpPr>
          <p:nvPr/>
        </p:nvSpPr>
        <p:spPr>
          <a:xfrm>
            <a:off x="503827" y="246333"/>
            <a:ext cx="3690794" cy="461536"/>
          </a:xfrm>
          <a:prstGeom prst="rect">
            <a:avLst/>
          </a:prstGeom>
        </p:spPr>
        <p:txBody>
          <a:bodyPr/>
          <a:lstStyle>
            <a:lvl1pPr marL="0" indent="0" algn="l" rtl="0" fontAlgn="base">
              <a:spcBef>
                <a:spcPct val="20000"/>
              </a:spcBef>
              <a:spcAft>
                <a:spcPct val="0"/>
              </a:spcAft>
              <a:buFont typeface="Arial" panose="020B0604020202020204" pitchFamily="34" charset="0"/>
              <a:buNone/>
              <a:defRPr sz="2000" b="1" kern="1200">
                <a:solidFill>
                  <a:schemeClr val="tx1"/>
                </a:solidFill>
                <a:latin typeface="+mn-lt"/>
                <a:ea typeface="+mn-ea"/>
                <a:cs typeface="+mn-cs"/>
                <a:sym typeface="Arial" panose="020B060402020202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Arial" panose="020B060402020202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Arial" panose="020B060402020202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实验数据分析</a:t>
            </a:r>
          </a:p>
        </p:txBody>
      </p:sp>
    </p:spTree>
    <p:extLst>
      <p:ext uri="{BB962C8B-B14F-4D97-AF65-F5344CB8AC3E}">
        <p14:creationId xmlns:p14="http://schemas.microsoft.com/office/powerpoint/2010/main" val="3195172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实验数据分析</a:t>
            </a:r>
          </a:p>
        </p:txBody>
      </p:sp>
      <p:sp>
        <p:nvSpPr>
          <p:cNvPr id="5" name="文本框 4">
            <a:extLst>
              <a:ext uri="{FF2B5EF4-FFF2-40B4-BE49-F238E27FC236}">
                <a16:creationId xmlns:a16="http://schemas.microsoft.com/office/drawing/2014/main" id="{88ADC634-A89A-804B-9C4B-12880014E33A}"/>
              </a:ext>
            </a:extLst>
          </p:cNvPr>
          <p:cNvSpPr txBox="1"/>
          <p:nvPr/>
        </p:nvSpPr>
        <p:spPr>
          <a:xfrm>
            <a:off x="4481994" y="906639"/>
            <a:ext cx="4297785" cy="3693319"/>
          </a:xfrm>
          <a:prstGeom prst="rect">
            <a:avLst/>
          </a:prstGeom>
          <a:noFill/>
        </p:spPr>
        <p:txBody>
          <a:bodyPr wrap="square">
            <a:spAutoFit/>
          </a:bodyPr>
          <a:lstStyle/>
          <a:p>
            <a:pPr indent="457200"/>
            <a:r>
              <a:rPr lang="zh-CN" altLang="en-US" dirty="0">
                <a:solidFill>
                  <a:srgbClr val="1D2129"/>
                </a:solidFill>
                <a:latin typeface="PingFangSC-Regular"/>
              </a:rPr>
              <a:t>通过线性回归分析考察了与行人行为相关的因素。</a:t>
            </a:r>
            <a:endParaRPr lang="en-US" altLang="zh-CN" dirty="0">
              <a:solidFill>
                <a:srgbClr val="1D2129"/>
              </a:solidFill>
              <a:latin typeface="PingFangSC-Regular"/>
            </a:endParaRPr>
          </a:p>
          <a:p>
            <a:pPr indent="457200"/>
            <a:r>
              <a:rPr lang="zh-CN" altLang="en-US" dirty="0">
                <a:solidFill>
                  <a:srgbClr val="1D2129"/>
                </a:solidFill>
                <a:latin typeface="PingFangSC-Regular"/>
              </a:rPr>
              <a:t>积极行为与性别、年龄、收入和步行时间有关。其中，男性、年龄较大、收入较高和步行时间较少与积极行为呈正相关。</a:t>
            </a:r>
            <a:endParaRPr lang="en-US" altLang="zh-CN" dirty="0">
              <a:solidFill>
                <a:srgbClr val="1D2129"/>
              </a:solidFill>
              <a:latin typeface="PingFangSC-Regular"/>
            </a:endParaRPr>
          </a:p>
          <a:p>
            <a:pPr indent="457200"/>
            <a:r>
              <a:rPr lang="zh-CN" altLang="en-US" dirty="0">
                <a:solidFill>
                  <a:srgbClr val="1D2129"/>
                </a:solidFill>
                <a:latin typeface="PingFangSC-Regular"/>
              </a:rPr>
              <a:t>激进行为与性别显著相关，男性的激进行为比女性多。</a:t>
            </a:r>
            <a:endParaRPr lang="en-US" altLang="zh-CN" dirty="0">
              <a:solidFill>
                <a:srgbClr val="1D2129"/>
              </a:solidFill>
              <a:latin typeface="PingFangSC-Regular"/>
            </a:endParaRPr>
          </a:p>
          <a:p>
            <a:pPr indent="457200"/>
            <a:r>
              <a:rPr lang="zh-CN" altLang="en-US" dirty="0">
                <a:solidFill>
                  <a:srgbClr val="1D2129"/>
                </a:solidFill>
                <a:latin typeface="PingFangSC-Regular"/>
              </a:rPr>
              <a:t>失误行为与性别、年龄、步行时间、婚姻状况和驾驶执照相关。失误行为与男性、年龄较小、步行时间较长、单身和没有驾照呈正相关。</a:t>
            </a:r>
            <a:endParaRPr lang="en-US" altLang="zh-CN" dirty="0">
              <a:solidFill>
                <a:srgbClr val="1D2129"/>
              </a:solidFill>
              <a:latin typeface="PingFangSC-Regular"/>
            </a:endParaRPr>
          </a:p>
          <a:p>
            <a:pPr indent="457200"/>
            <a:r>
              <a:rPr lang="zh-CN" altLang="en-US" dirty="0">
                <a:solidFill>
                  <a:srgbClr val="1D2129"/>
                </a:solidFill>
                <a:latin typeface="PingFangSC-Regular"/>
              </a:rPr>
              <a:t>违规行为</a:t>
            </a:r>
            <a:r>
              <a:rPr lang="zh-CN" altLang="en-US" b="0" i="0" dirty="0">
                <a:solidFill>
                  <a:srgbClr val="1D2129"/>
                </a:solidFill>
                <a:effectLst/>
                <a:latin typeface="PingFangSC-Regular"/>
              </a:rPr>
              <a:t>与男性、年龄较小、收入较低和单身</a:t>
            </a:r>
            <a:r>
              <a:rPr lang="zh-CN" altLang="en-US" dirty="0">
                <a:solidFill>
                  <a:srgbClr val="1D2129"/>
                </a:solidFill>
                <a:latin typeface="PingFangSC-Regular"/>
              </a:rPr>
              <a:t>呈正相关</a:t>
            </a:r>
            <a:r>
              <a:rPr lang="zh-CN" altLang="en-US" b="0" i="0" dirty="0">
                <a:solidFill>
                  <a:srgbClr val="1D2129"/>
                </a:solidFill>
                <a:effectLst/>
                <a:latin typeface="PingFangSC-Regular"/>
              </a:rPr>
              <a:t>。</a:t>
            </a:r>
            <a:endParaRPr lang="zh-CN" altLang="en-US" dirty="0"/>
          </a:p>
        </p:txBody>
      </p:sp>
      <p:pic>
        <p:nvPicPr>
          <p:cNvPr id="4" name="图片 3">
            <a:extLst>
              <a:ext uri="{FF2B5EF4-FFF2-40B4-BE49-F238E27FC236}">
                <a16:creationId xmlns:a16="http://schemas.microsoft.com/office/drawing/2014/main" id="{8414A9C1-6568-EFF8-0608-9E6827698796}"/>
              </a:ext>
            </a:extLst>
          </p:cNvPr>
          <p:cNvPicPr>
            <a:picLocks noChangeAspect="1"/>
          </p:cNvPicPr>
          <p:nvPr/>
        </p:nvPicPr>
        <p:blipFill>
          <a:blip r:embed="rId3"/>
          <a:stretch>
            <a:fillRect/>
          </a:stretch>
        </p:blipFill>
        <p:spPr>
          <a:xfrm>
            <a:off x="566733" y="810054"/>
            <a:ext cx="3157856" cy="4146855"/>
          </a:xfrm>
          <a:prstGeom prst="rect">
            <a:avLst/>
          </a:prstGeom>
        </p:spPr>
      </p:pic>
    </p:spTree>
    <p:extLst>
      <p:ext uri="{BB962C8B-B14F-4D97-AF65-F5344CB8AC3E}">
        <p14:creationId xmlns:p14="http://schemas.microsoft.com/office/powerpoint/2010/main" val="1132833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9" name="文本框 8">
            <a:extLst>
              <a:ext uri="{FF2B5EF4-FFF2-40B4-BE49-F238E27FC236}">
                <a16:creationId xmlns:a16="http://schemas.microsoft.com/office/drawing/2014/main" id="{AF226A22-BC15-442C-07B3-1F5B6CD50BAC}"/>
              </a:ext>
            </a:extLst>
          </p:cNvPr>
          <p:cNvSpPr txBox="1"/>
          <p:nvPr/>
        </p:nvSpPr>
        <p:spPr>
          <a:xfrm>
            <a:off x="251712" y="1694587"/>
            <a:ext cx="8640575" cy="1754326"/>
          </a:xfrm>
          <a:prstGeom prst="rect">
            <a:avLst/>
          </a:prstGeom>
          <a:noFill/>
        </p:spPr>
        <p:txBody>
          <a:bodyPr wrap="square">
            <a:spAutoFit/>
          </a:bodyPr>
          <a:lstStyle/>
          <a:p>
            <a:pPr indent="457200"/>
            <a:r>
              <a:rPr lang="zh-CN" altLang="en-US" b="0" i="0" dirty="0">
                <a:solidFill>
                  <a:srgbClr val="1D2129"/>
                </a:solidFill>
                <a:effectLst/>
                <a:latin typeface="PingFangSC-Regular"/>
              </a:rPr>
              <a:t>以往遭遇车祸的经历：</a:t>
            </a:r>
            <a:endParaRPr lang="en-US" altLang="zh-CN" b="0" i="0" dirty="0">
              <a:solidFill>
                <a:srgbClr val="1D2129"/>
              </a:solidFill>
              <a:effectLst/>
              <a:latin typeface="PingFangSC-Regular"/>
            </a:endParaRPr>
          </a:p>
          <a:p>
            <a:pPr indent="457200"/>
            <a:r>
              <a:rPr lang="zh-CN" altLang="en-US" b="0" i="0" dirty="0">
                <a:solidFill>
                  <a:srgbClr val="1D2129"/>
                </a:solidFill>
                <a:effectLst/>
                <a:latin typeface="PingFangSC-Regular"/>
              </a:rPr>
              <a:t>采用方差分析</a:t>
            </a:r>
            <a:r>
              <a:rPr lang="en-US" altLang="zh-CN" b="0" i="0" dirty="0">
                <a:solidFill>
                  <a:srgbClr val="1D2129"/>
                </a:solidFill>
                <a:effectLst/>
                <a:latin typeface="PingFangSC-Regular"/>
              </a:rPr>
              <a:t>(ANOVA)</a:t>
            </a:r>
            <a:r>
              <a:rPr lang="zh-CN" altLang="en-US" b="0" i="0" dirty="0">
                <a:solidFill>
                  <a:srgbClr val="1D2129"/>
                </a:solidFill>
                <a:effectLst/>
                <a:latin typeface="PingFangSC-Regular"/>
              </a:rPr>
              <a:t>来调查行为与以往遭遇车祸之间的关系，结果显示，与参与者的撞车事故中，失误行为明显更多</a:t>
            </a:r>
            <a:r>
              <a:rPr lang="en-US" altLang="zh-CN" b="0" i="0" dirty="0">
                <a:solidFill>
                  <a:srgbClr val="1D2129"/>
                </a:solidFill>
                <a:effectLst/>
                <a:latin typeface="PingFangSC-Regular"/>
              </a:rPr>
              <a:t>(F(1,518) = 4,5.105 p = 0.024)</a:t>
            </a:r>
            <a:r>
              <a:rPr lang="zh-CN" altLang="en-US" b="0" i="0" dirty="0">
                <a:solidFill>
                  <a:srgbClr val="1D2129"/>
                </a:solidFill>
                <a:effectLst/>
                <a:latin typeface="PingFangSC-Regular"/>
              </a:rPr>
              <a:t>。此外，个人碰撞严重程度对违规行为有显著影响</a:t>
            </a:r>
            <a:r>
              <a:rPr lang="en-US" altLang="zh-CN" b="0" i="0" dirty="0">
                <a:solidFill>
                  <a:srgbClr val="1D2129"/>
                </a:solidFill>
                <a:effectLst/>
                <a:latin typeface="PingFangSC-Regular"/>
              </a:rPr>
              <a:t>(F(3,62)=4.206, p = 0.006)</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Bonferroni</a:t>
            </a:r>
            <a:r>
              <a:rPr lang="zh-CN" altLang="en-US" b="0" i="0" dirty="0">
                <a:solidFill>
                  <a:srgbClr val="1D2129"/>
                </a:solidFill>
                <a:effectLst/>
                <a:latin typeface="PingFangSC-Regular"/>
              </a:rPr>
              <a:t>事后检验结果显示，曾经严重受伤和住院治疗的人的违规行为明显少于受伤较轻的个体</a:t>
            </a:r>
            <a:r>
              <a:rPr lang="en-US" altLang="zh-CN" b="0" i="0" dirty="0">
                <a:solidFill>
                  <a:srgbClr val="1D2129"/>
                </a:solidFill>
                <a:effectLst/>
                <a:latin typeface="PingFangSC-Regular"/>
              </a:rPr>
              <a:t>(p &lt; 0.001)</a:t>
            </a:r>
            <a:r>
              <a:rPr lang="zh-CN" altLang="en-US" dirty="0">
                <a:solidFill>
                  <a:srgbClr val="1D2129"/>
                </a:solidFill>
                <a:latin typeface="PingFangSC-Regular"/>
              </a:rPr>
              <a:t>，</a:t>
            </a:r>
            <a:r>
              <a:rPr lang="zh-CN" altLang="en-US" b="0" i="0" dirty="0">
                <a:solidFill>
                  <a:srgbClr val="1D2129"/>
                </a:solidFill>
                <a:effectLst/>
                <a:latin typeface="PingFangSC-Regular"/>
              </a:rPr>
              <a:t>家人被卷入车祸并导致死亡或受伤的个体的</a:t>
            </a:r>
            <a:r>
              <a:rPr lang="zh-CN" altLang="en-US" dirty="0">
                <a:solidFill>
                  <a:srgbClr val="1D2129"/>
                </a:solidFill>
                <a:latin typeface="PingFangSC-Regular"/>
              </a:rPr>
              <a:t>激进</a:t>
            </a:r>
            <a:r>
              <a:rPr lang="zh-CN" altLang="en-US" b="0" i="0" dirty="0">
                <a:solidFill>
                  <a:srgbClr val="1D2129"/>
                </a:solidFill>
                <a:effectLst/>
                <a:latin typeface="PingFangSC-Regular"/>
              </a:rPr>
              <a:t>行为和失误行为更少。</a:t>
            </a:r>
            <a:endParaRPr lang="en-US" altLang="zh-CN" dirty="0">
              <a:solidFill>
                <a:srgbClr val="1D2129"/>
              </a:solidFill>
              <a:latin typeface="PingFangSC-Regular"/>
            </a:endParaRPr>
          </a:p>
        </p:txBody>
      </p:sp>
      <p:sp>
        <p:nvSpPr>
          <p:cNvPr id="18" name="文本占位符 2">
            <a:extLst>
              <a:ext uri="{FF2B5EF4-FFF2-40B4-BE49-F238E27FC236}">
                <a16:creationId xmlns:a16="http://schemas.microsoft.com/office/drawing/2014/main" id="{C8D5279B-0166-CFFB-8870-D57E10F33BE7}"/>
              </a:ext>
            </a:extLst>
          </p:cNvPr>
          <p:cNvSpPr txBox="1">
            <a:spLocks/>
          </p:cNvSpPr>
          <p:nvPr/>
        </p:nvSpPr>
        <p:spPr>
          <a:xfrm>
            <a:off x="503827" y="246333"/>
            <a:ext cx="3690794" cy="461536"/>
          </a:xfrm>
          <a:prstGeom prst="rect">
            <a:avLst/>
          </a:prstGeom>
        </p:spPr>
        <p:txBody>
          <a:bodyPr/>
          <a:lstStyle>
            <a:lvl1pPr marL="0" indent="0" algn="l" rtl="0" fontAlgn="base">
              <a:spcBef>
                <a:spcPct val="20000"/>
              </a:spcBef>
              <a:spcAft>
                <a:spcPct val="0"/>
              </a:spcAft>
              <a:buFont typeface="Arial" panose="020B0604020202020204" pitchFamily="34" charset="0"/>
              <a:buNone/>
              <a:defRPr sz="2000" b="1" kern="1200">
                <a:solidFill>
                  <a:schemeClr val="tx1"/>
                </a:solidFill>
                <a:latin typeface="+mn-lt"/>
                <a:ea typeface="+mn-ea"/>
                <a:cs typeface="+mn-cs"/>
                <a:sym typeface="Arial" panose="020B060402020202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Arial" panose="020B060402020202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Arial" panose="020B060402020202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实验数据分析</a:t>
            </a:r>
          </a:p>
        </p:txBody>
      </p:sp>
    </p:spTree>
    <p:extLst>
      <p:ext uri="{BB962C8B-B14F-4D97-AF65-F5344CB8AC3E}">
        <p14:creationId xmlns:p14="http://schemas.microsoft.com/office/powerpoint/2010/main" val="3216017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30324" y="-1100658"/>
            <a:ext cx="2352980" cy="2352980"/>
            <a:chOff x="304800" y="673100"/>
            <a:chExt cx="4000500" cy="4000500"/>
          </a:xfrm>
          <a:effectLst>
            <a:outerShdw blurRad="444500" dist="254000" dir="6840000" algn="tr" rotWithShape="0">
              <a:prstClr val="black">
                <a:alpha val="5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4" name="椭圆 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sp>
        <p:nvSpPr>
          <p:cNvPr id="5" name="椭圆 4"/>
          <p:cNvSpPr/>
          <p:nvPr/>
        </p:nvSpPr>
        <p:spPr>
          <a:xfrm>
            <a:off x="4834454" y="1240622"/>
            <a:ext cx="274777" cy="274777"/>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38120" y="1358961"/>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344435" y="1237777"/>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816501" y="1108306"/>
            <a:ext cx="250454" cy="250454"/>
          </a:xfrm>
          <a:prstGeom prst="ellipse">
            <a:avLst/>
          </a:prstGeom>
          <a:solidFill>
            <a:schemeClr val="bg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117724" y="1082954"/>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352550"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488222" y="1184422"/>
            <a:ext cx="322151" cy="322151"/>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489058" y="124049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203848" y="1371724"/>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054540" y="1057221"/>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972835" y="1293555"/>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920093"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035416" y="114767"/>
            <a:ext cx="1231514" cy="584775"/>
          </a:xfrm>
          <a:prstGeom prst="rect">
            <a:avLst/>
          </a:prstGeom>
        </p:spPr>
        <p:txBody>
          <a:bodyPr wrap="square">
            <a:spAutoFit/>
          </a:bodyPr>
          <a:lstStyle/>
          <a:p>
            <a:pPr marL="0" marR="0" lvl="0" indent="0" defTabSz="934085"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目 录</a:t>
            </a:r>
          </a:p>
        </p:txBody>
      </p:sp>
      <p:sp>
        <p:nvSpPr>
          <p:cNvPr id="18" name="Rectangle 4"/>
          <p:cNvSpPr txBox="1">
            <a:spLocks noChangeArrowheads="1"/>
          </p:cNvSpPr>
          <p:nvPr/>
        </p:nvSpPr>
        <p:spPr bwMode="auto">
          <a:xfrm>
            <a:off x="3964944" y="566306"/>
            <a:ext cx="137245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fontAlgn="auto">
              <a:spcBef>
                <a:spcPts val="0"/>
              </a:spcBef>
              <a:spcAft>
                <a:spcPts val="0"/>
              </a:spcAft>
              <a:defRPr/>
            </a:pPr>
            <a:r>
              <a:rPr lang="en-US" altLang="zh-CN" sz="1000" b="0" kern="0" dirty="0">
                <a:solidFill>
                  <a:schemeClr val="accent1"/>
                </a:solidFill>
                <a:latin typeface="Arial" panose="020B0604020202020204"/>
                <a:ea typeface="微软雅黑" panose="020B0503020204020204" pitchFamily="34" charset="-122"/>
              </a:rPr>
              <a:t>CATALOG</a:t>
            </a:r>
            <a:endParaRPr kumimoji="0" lang="zh-CN" altLang="en-US" sz="1000" b="0" i="0" u="none" strike="noStrike" kern="0" cap="none" spc="0" normalizeH="0" baseline="0" noProof="0" dirty="0">
              <a:ln>
                <a:noFill/>
              </a:ln>
              <a:solidFill>
                <a:schemeClr val="accent1"/>
              </a:solidFill>
              <a:effectLst/>
              <a:uLnTx/>
              <a:uFillTx/>
              <a:latin typeface="Arial" panose="020B0604020202020204"/>
              <a:ea typeface="微软雅黑" panose="020B0503020204020204" pitchFamily="34" charset="-122"/>
            </a:endParaRPr>
          </a:p>
        </p:txBody>
      </p:sp>
      <p:grpSp>
        <p:nvGrpSpPr>
          <p:cNvPr id="19" name="组合 18"/>
          <p:cNvGrpSpPr/>
          <p:nvPr/>
        </p:nvGrpSpPr>
        <p:grpSpPr>
          <a:xfrm>
            <a:off x="5607069" y="2177452"/>
            <a:ext cx="1602228" cy="1359398"/>
            <a:chOff x="9224782" y="2628163"/>
            <a:chExt cx="2397222" cy="2093640"/>
          </a:xfrm>
        </p:grpSpPr>
        <p:grpSp>
          <p:nvGrpSpPr>
            <p:cNvPr id="20" name="组合 19"/>
            <p:cNvGrpSpPr/>
            <p:nvPr/>
          </p:nvGrpSpPr>
          <p:grpSpPr>
            <a:xfrm>
              <a:off x="9224782" y="2628163"/>
              <a:ext cx="2397222" cy="2093640"/>
              <a:chOff x="9224782" y="2628163"/>
              <a:chExt cx="2397222" cy="2093640"/>
            </a:xfrm>
          </p:grpSpPr>
          <p:grpSp>
            <p:nvGrpSpPr>
              <p:cNvPr id="22" name="组合 21"/>
              <p:cNvGrpSpPr/>
              <p:nvPr/>
            </p:nvGrpSpPr>
            <p:grpSpPr>
              <a:xfrm>
                <a:off x="9224782" y="2628163"/>
                <a:ext cx="2397222" cy="2093640"/>
                <a:chOff x="1511944" y="2420246"/>
                <a:chExt cx="2627152" cy="2294453"/>
              </a:xfrm>
              <a:effectLst>
                <a:outerShdw blurRad="203200" dist="38100" dir="3780000" sx="103000" sy="103000" algn="t" rotWithShape="0">
                  <a:prstClr val="black">
                    <a:alpha val="25000"/>
                  </a:prstClr>
                </a:outerShdw>
              </a:effectLst>
            </p:grpSpPr>
            <p:sp>
              <p:nvSpPr>
                <p:cNvPr id="2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ctr" anchorCtr="0" compatLnSpc="1"/>
                <a:lstStyle/>
                <a:p>
                  <a:endParaRPr lang="zh-CN" altLang="en-US"/>
                </a:p>
              </p:txBody>
            </p:sp>
            <p:sp>
              <p:nvSpPr>
                <p:cNvPr id="2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ctr" anchorCtr="0" compatLnSpc="1"/>
                <a:lstStyle/>
                <a:p>
                  <a:endParaRPr lang="zh-CN" altLang="en-US"/>
                </a:p>
              </p:txBody>
            </p:sp>
          </p:grpSp>
          <p:sp>
            <p:nvSpPr>
              <p:cNvPr id="23" name="Freeform 7"/>
              <p:cNvSpPr/>
              <p:nvPr/>
            </p:nvSpPr>
            <p:spPr bwMode="auto">
              <a:xfrm>
                <a:off x="9536465" y="287211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a:innerShdw blurRad="152400">
                  <a:schemeClr val="tx1">
                    <a:lumMod val="65000"/>
                    <a:lumOff val="35000"/>
                    <a:alpha val="41000"/>
                  </a:schemeClr>
                </a:innerShdw>
              </a:effectLst>
            </p:spPr>
            <p:txBody>
              <a:bodyPr vert="horz" wrap="square" lIns="91440" tIns="45720" rIns="91440" bIns="45720" numCol="1" anchor="ctr" anchorCtr="0" compatLnSpc="1"/>
              <a:lstStyle/>
              <a:p>
                <a:endParaRPr lang="zh-CN" altLang="en-US"/>
              </a:p>
            </p:txBody>
          </p:sp>
        </p:grpSp>
        <p:sp>
          <p:nvSpPr>
            <p:cNvPr id="21" name="TextBox 78"/>
            <p:cNvSpPr txBox="1"/>
            <p:nvPr/>
          </p:nvSpPr>
          <p:spPr>
            <a:xfrm>
              <a:off x="9918251" y="3180762"/>
              <a:ext cx="1259137" cy="995429"/>
            </a:xfrm>
            <a:prstGeom prst="rect">
              <a:avLst/>
            </a:prstGeom>
            <a:noFill/>
          </p:spPr>
          <p:txBody>
            <a:bodyPr wrap="square" rtlCol="0" anchor="ctr">
              <a:spAutoFit/>
            </a:bodyPr>
            <a:lstStyle/>
            <a:p>
              <a:r>
                <a:rPr lang="en-US" altLang="zh-CN" sz="3600" dirty="0">
                  <a:solidFill>
                    <a:schemeClr val="bg1"/>
                  </a:solidFill>
                  <a:latin typeface="DFGothic-EB" panose="02010609010101010101" pitchFamily="1" charset="-128"/>
                  <a:ea typeface="DFGothic-EB" panose="02010609010101010101" pitchFamily="1" charset="-128"/>
                </a:rPr>
                <a:t>04</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26" name="组合 25"/>
          <p:cNvGrpSpPr/>
          <p:nvPr/>
        </p:nvGrpSpPr>
        <p:grpSpPr>
          <a:xfrm>
            <a:off x="3153140" y="2177452"/>
            <a:ext cx="1602228" cy="1359398"/>
            <a:chOff x="5553262" y="2638733"/>
            <a:chExt cx="2397222" cy="2093640"/>
          </a:xfrm>
        </p:grpSpPr>
        <p:grpSp>
          <p:nvGrpSpPr>
            <p:cNvPr id="27" name="组合 26"/>
            <p:cNvGrpSpPr/>
            <p:nvPr/>
          </p:nvGrpSpPr>
          <p:grpSpPr>
            <a:xfrm>
              <a:off x="5553262" y="2638733"/>
              <a:ext cx="2397222" cy="2093640"/>
              <a:chOff x="5553262" y="2638733"/>
              <a:chExt cx="2397222" cy="2093640"/>
            </a:xfrm>
          </p:grpSpPr>
          <p:grpSp>
            <p:nvGrpSpPr>
              <p:cNvPr id="29" name="组合 28"/>
              <p:cNvGrpSpPr/>
              <p:nvPr/>
            </p:nvGrpSpPr>
            <p:grpSpPr>
              <a:xfrm>
                <a:off x="5553262" y="2638733"/>
                <a:ext cx="2397222" cy="2093640"/>
                <a:chOff x="1511944" y="2420246"/>
                <a:chExt cx="2627152" cy="2294453"/>
              </a:xfrm>
              <a:effectLst>
                <a:outerShdw blurRad="203200" dist="38100" dir="3780000" sx="103000" sy="103000" algn="t" rotWithShape="0">
                  <a:prstClr val="black">
                    <a:alpha val="25000"/>
                  </a:prstClr>
                </a:outerShdw>
              </a:effectLst>
            </p:grpSpPr>
            <p:sp>
              <p:nvSpPr>
                <p:cNvPr id="3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ctr" anchorCtr="0" compatLnSpc="1"/>
                <a:lstStyle/>
                <a:p>
                  <a:endParaRPr lang="zh-CN" altLang="en-US"/>
                </a:p>
              </p:txBody>
            </p:sp>
            <p:sp>
              <p:nvSpPr>
                <p:cNvPr id="3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ctr" anchorCtr="0" compatLnSpc="1"/>
                <a:lstStyle/>
                <a:p>
                  <a:endParaRPr lang="zh-CN" altLang="en-US"/>
                </a:p>
              </p:txBody>
            </p:sp>
          </p:grpSp>
          <p:sp>
            <p:nvSpPr>
              <p:cNvPr id="30" name="Freeform 7"/>
              <p:cNvSpPr/>
              <p:nvPr/>
            </p:nvSpPr>
            <p:spPr bwMode="auto">
              <a:xfrm>
                <a:off x="5864945" y="288268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ctr" anchorCtr="0" compatLnSpc="1"/>
              <a:lstStyle/>
              <a:p>
                <a:endParaRPr lang="zh-CN" altLang="en-US"/>
              </a:p>
            </p:txBody>
          </p:sp>
        </p:grpSp>
        <p:sp>
          <p:nvSpPr>
            <p:cNvPr id="28" name="TextBox 85"/>
            <p:cNvSpPr txBox="1"/>
            <p:nvPr/>
          </p:nvSpPr>
          <p:spPr>
            <a:xfrm>
              <a:off x="6259489" y="3110169"/>
              <a:ext cx="1161434" cy="995429"/>
            </a:xfrm>
            <a:prstGeom prst="rect">
              <a:avLst/>
            </a:prstGeom>
            <a:noFill/>
          </p:spPr>
          <p:txBody>
            <a:bodyPr wrap="square" rtlCol="0" anchor="ctr">
              <a:spAutoFit/>
            </a:bodyPr>
            <a:lstStyle/>
            <a:p>
              <a:r>
                <a:rPr lang="en-US" altLang="zh-CN" sz="3600" dirty="0">
                  <a:solidFill>
                    <a:schemeClr val="bg1"/>
                  </a:solidFill>
                  <a:latin typeface="DFGothic-EB" panose="02010609010101010101" pitchFamily="1" charset="-128"/>
                  <a:ea typeface="DFGothic-EB" panose="02010609010101010101" pitchFamily="1" charset="-128"/>
                </a:rPr>
                <a:t>02</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9" name="组合 38"/>
          <p:cNvGrpSpPr/>
          <p:nvPr/>
        </p:nvGrpSpPr>
        <p:grpSpPr>
          <a:xfrm>
            <a:off x="1929145" y="2177452"/>
            <a:ext cx="1602228" cy="1359398"/>
            <a:chOff x="3721944" y="3702869"/>
            <a:chExt cx="2397222" cy="2093640"/>
          </a:xfrm>
        </p:grpSpPr>
        <p:grpSp>
          <p:nvGrpSpPr>
            <p:cNvPr id="40" name="组合 39"/>
            <p:cNvGrpSpPr/>
            <p:nvPr/>
          </p:nvGrpSpPr>
          <p:grpSpPr>
            <a:xfrm>
              <a:off x="3721944" y="3702869"/>
              <a:ext cx="2397222" cy="2093640"/>
              <a:chOff x="3721944" y="3702869"/>
              <a:chExt cx="2397222" cy="2093640"/>
            </a:xfrm>
          </p:grpSpPr>
          <p:grpSp>
            <p:nvGrpSpPr>
              <p:cNvPr id="42" name="组合 41"/>
              <p:cNvGrpSpPr/>
              <p:nvPr/>
            </p:nvGrpSpPr>
            <p:grpSpPr>
              <a:xfrm>
                <a:off x="3721944" y="3702869"/>
                <a:ext cx="2397222" cy="2093640"/>
                <a:chOff x="1511944" y="2420246"/>
                <a:chExt cx="2627152" cy="2294453"/>
              </a:xfrm>
              <a:effectLst>
                <a:outerShdw blurRad="203200" dist="38100" dir="3780000" sx="103000" sy="103000" algn="t" rotWithShape="0">
                  <a:prstClr val="black">
                    <a:alpha val="25000"/>
                  </a:prstClr>
                </a:outerShdw>
              </a:effectLst>
            </p:grpSpPr>
            <p:sp>
              <p:nvSpPr>
                <p:cNvPr id="4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ctr" anchorCtr="0" compatLnSpc="1"/>
                <a:lstStyle/>
                <a:p>
                  <a:endParaRPr lang="zh-CN" altLang="en-US"/>
                </a:p>
              </p:txBody>
            </p:sp>
            <p:sp>
              <p:nvSpPr>
                <p:cNvPr id="4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ctr" anchorCtr="0" compatLnSpc="1"/>
                <a:lstStyle/>
                <a:p>
                  <a:endParaRPr lang="zh-CN" altLang="en-US"/>
                </a:p>
              </p:txBody>
            </p:sp>
          </p:grpSp>
          <p:sp>
            <p:nvSpPr>
              <p:cNvPr id="43" name="Freeform 7"/>
              <p:cNvSpPr/>
              <p:nvPr/>
            </p:nvSpPr>
            <p:spPr bwMode="auto">
              <a:xfrm>
                <a:off x="4033627" y="3946819"/>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ctr" anchorCtr="0" compatLnSpc="1"/>
              <a:lstStyle/>
              <a:p>
                <a:endParaRPr lang="zh-CN" altLang="en-US"/>
              </a:p>
            </p:txBody>
          </p:sp>
        </p:grpSp>
        <p:sp>
          <p:nvSpPr>
            <p:cNvPr id="41" name="TextBox 98"/>
            <p:cNvSpPr txBox="1"/>
            <p:nvPr/>
          </p:nvSpPr>
          <p:spPr>
            <a:xfrm>
              <a:off x="4382515" y="4183862"/>
              <a:ext cx="1180455" cy="995429"/>
            </a:xfrm>
            <a:prstGeom prst="rect">
              <a:avLst/>
            </a:prstGeom>
            <a:noFill/>
          </p:spPr>
          <p:txBody>
            <a:bodyPr wrap="square" rtlCol="0" anchor="ctr">
              <a:spAutoFit/>
            </a:bodyPr>
            <a:lstStyle/>
            <a:p>
              <a:r>
                <a:rPr lang="en-US" altLang="zh-CN" sz="3600" dirty="0">
                  <a:solidFill>
                    <a:schemeClr val="bg1"/>
                  </a:solidFill>
                  <a:latin typeface="DFGothic-EB" panose="02010609010101010101" pitchFamily="1" charset="-128"/>
                  <a:ea typeface="DFGothic-EB" panose="02010609010101010101" pitchFamily="1" charset="-128"/>
                </a:rPr>
                <a:t>01</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46" name="组合 45"/>
          <p:cNvGrpSpPr/>
          <p:nvPr/>
        </p:nvGrpSpPr>
        <p:grpSpPr>
          <a:xfrm>
            <a:off x="4379642" y="2177452"/>
            <a:ext cx="1602228" cy="1359398"/>
            <a:chOff x="7388330" y="3692384"/>
            <a:chExt cx="2397222" cy="2093640"/>
          </a:xfrm>
        </p:grpSpPr>
        <p:grpSp>
          <p:nvGrpSpPr>
            <p:cNvPr id="47" name="组合 46"/>
            <p:cNvGrpSpPr/>
            <p:nvPr/>
          </p:nvGrpSpPr>
          <p:grpSpPr>
            <a:xfrm>
              <a:off x="7388330" y="3692384"/>
              <a:ext cx="2397222" cy="2093640"/>
              <a:chOff x="7388330" y="3692384"/>
              <a:chExt cx="2397222" cy="2093640"/>
            </a:xfrm>
          </p:grpSpPr>
          <p:grpSp>
            <p:nvGrpSpPr>
              <p:cNvPr id="49" name="组合 48"/>
              <p:cNvGrpSpPr/>
              <p:nvPr/>
            </p:nvGrpSpPr>
            <p:grpSpPr>
              <a:xfrm>
                <a:off x="7388330" y="3692384"/>
                <a:ext cx="2397222" cy="2093640"/>
                <a:chOff x="1511944" y="2420246"/>
                <a:chExt cx="2627152" cy="2294453"/>
              </a:xfrm>
              <a:effectLst>
                <a:outerShdw blurRad="203200" dist="38100" dir="3780000" sx="103000" sy="103000" algn="t" rotWithShape="0">
                  <a:prstClr val="black">
                    <a:alpha val="25000"/>
                  </a:prstClr>
                </a:outerShdw>
              </a:effectLst>
            </p:grpSpPr>
            <p:sp>
              <p:nvSpPr>
                <p:cNvPr id="5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ctr" anchorCtr="0" compatLnSpc="1"/>
                <a:lstStyle/>
                <a:p>
                  <a:endParaRPr lang="zh-CN" altLang="en-US"/>
                </a:p>
              </p:txBody>
            </p:sp>
            <p:sp>
              <p:nvSpPr>
                <p:cNvPr id="5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ctr" anchorCtr="0" compatLnSpc="1"/>
                <a:lstStyle/>
                <a:p>
                  <a:endParaRPr lang="zh-CN" altLang="en-US"/>
                </a:p>
              </p:txBody>
            </p:sp>
          </p:grpSp>
          <p:sp>
            <p:nvSpPr>
              <p:cNvPr id="50" name="Freeform 7"/>
              <p:cNvSpPr/>
              <p:nvPr/>
            </p:nvSpPr>
            <p:spPr bwMode="auto">
              <a:xfrm>
                <a:off x="7700013" y="3936334"/>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ctr" anchorCtr="0" compatLnSpc="1"/>
              <a:lstStyle/>
              <a:p>
                <a:endParaRPr lang="zh-CN" altLang="en-US"/>
              </a:p>
            </p:txBody>
          </p:sp>
        </p:grpSp>
        <p:sp>
          <p:nvSpPr>
            <p:cNvPr id="48" name="TextBox 105"/>
            <p:cNvSpPr txBox="1"/>
            <p:nvPr/>
          </p:nvSpPr>
          <p:spPr>
            <a:xfrm>
              <a:off x="8048903" y="4173377"/>
              <a:ext cx="1322273" cy="995429"/>
            </a:xfrm>
            <a:prstGeom prst="rect">
              <a:avLst/>
            </a:prstGeom>
            <a:noFill/>
          </p:spPr>
          <p:txBody>
            <a:bodyPr wrap="square" rtlCol="0" anchor="ctr">
              <a:spAutoFit/>
            </a:bodyPr>
            <a:lstStyle/>
            <a:p>
              <a:r>
                <a:rPr lang="en-US" altLang="zh-CN" sz="3600" dirty="0">
                  <a:solidFill>
                    <a:schemeClr val="bg1"/>
                  </a:solidFill>
                  <a:latin typeface="DFGothic-EB" panose="02010609010101010101" pitchFamily="1" charset="-128"/>
                  <a:ea typeface="DFGothic-EB" panose="02010609010101010101" pitchFamily="1" charset="-128"/>
                </a:rPr>
                <a:t>03</a:t>
              </a:r>
              <a:endParaRPr lang="zh-CN" altLang="en-US" sz="3600" dirty="0">
                <a:solidFill>
                  <a:schemeClr val="bg1"/>
                </a:solidFill>
                <a:latin typeface="DFGothic-EB" panose="02010609010101010101" pitchFamily="1" charset="-128"/>
                <a:ea typeface="DFGothic-EB" panose="02010609010101010101" pitchFamily="1" charset="-128"/>
              </a:endParaRPr>
            </a:p>
          </p:txBody>
        </p:sp>
      </p:grpSp>
      <p:sp>
        <p:nvSpPr>
          <p:cNvPr id="57" name="TextBox 114"/>
          <p:cNvSpPr txBox="1"/>
          <p:nvPr/>
        </p:nvSpPr>
        <p:spPr>
          <a:xfrm>
            <a:off x="2144149" y="3673291"/>
            <a:ext cx="1213032" cy="338554"/>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研究综述</a:t>
            </a:r>
          </a:p>
        </p:txBody>
      </p:sp>
      <p:sp>
        <p:nvSpPr>
          <p:cNvPr id="60" name="TextBox 117"/>
          <p:cNvSpPr txBox="1"/>
          <p:nvPr/>
        </p:nvSpPr>
        <p:spPr>
          <a:xfrm>
            <a:off x="3535642" y="3673291"/>
            <a:ext cx="1027882" cy="338554"/>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研究方法</a:t>
            </a:r>
          </a:p>
        </p:txBody>
      </p:sp>
      <p:sp>
        <p:nvSpPr>
          <p:cNvPr id="63" name="TextBox 120"/>
          <p:cNvSpPr txBox="1"/>
          <p:nvPr/>
        </p:nvSpPr>
        <p:spPr>
          <a:xfrm>
            <a:off x="4762626" y="3673291"/>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实验数据分析</a:t>
            </a:r>
          </a:p>
        </p:txBody>
      </p:sp>
      <p:sp>
        <p:nvSpPr>
          <p:cNvPr id="66" name="TextBox 123"/>
          <p:cNvSpPr txBox="1"/>
          <p:nvPr/>
        </p:nvSpPr>
        <p:spPr>
          <a:xfrm>
            <a:off x="5974455" y="3673291"/>
            <a:ext cx="1312066"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实验结果与总结</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实验数据分析</a:t>
            </a:r>
          </a:p>
        </p:txBody>
      </p:sp>
      <p:sp>
        <p:nvSpPr>
          <p:cNvPr id="5" name="文本框 4">
            <a:extLst>
              <a:ext uri="{FF2B5EF4-FFF2-40B4-BE49-F238E27FC236}">
                <a16:creationId xmlns:a16="http://schemas.microsoft.com/office/drawing/2014/main" id="{88ADC634-A89A-804B-9C4B-12880014E33A}"/>
              </a:ext>
            </a:extLst>
          </p:cNvPr>
          <p:cNvSpPr txBox="1"/>
          <p:nvPr/>
        </p:nvSpPr>
        <p:spPr>
          <a:xfrm>
            <a:off x="4391988" y="1354651"/>
            <a:ext cx="4297785" cy="2308324"/>
          </a:xfrm>
          <a:prstGeom prst="rect">
            <a:avLst/>
          </a:prstGeom>
          <a:noFill/>
        </p:spPr>
        <p:txBody>
          <a:bodyPr wrap="square">
            <a:spAutoFit/>
          </a:bodyPr>
          <a:lstStyle/>
          <a:p>
            <a:pPr indent="457200"/>
            <a:r>
              <a:rPr lang="zh-CN" altLang="en-US" dirty="0">
                <a:solidFill>
                  <a:srgbClr val="1D2129"/>
                </a:solidFill>
                <a:latin typeface="PingFangSC-Regular"/>
              </a:rPr>
              <a:t>过去五年中的撞车事故的人口统计学预测因素（逻辑回归模型的因变量）。</a:t>
            </a:r>
            <a:endParaRPr lang="en-US" altLang="zh-CN" dirty="0">
              <a:solidFill>
                <a:srgbClr val="1D2129"/>
              </a:solidFill>
              <a:latin typeface="PingFangSC-Regular"/>
            </a:endParaRPr>
          </a:p>
          <a:p>
            <a:pPr indent="457200"/>
            <a:r>
              <a:rPr lang="zh-CN" altLang="en-US" b="0" i="0" dirty="0">
                <a:solidFill>
                  <a:srgbClr val="1D2129"/>
                </a:solidFill>
                <a:effectLst/>
                <a:latin typeface="PingFangSC-Regular"/>
              </a:rPr>
              <a:t>男性发生车祸的几率是女性的两倍多，每天步行超过</a:t>
            </a:r>
            <a:r>
              <a:rPr lang="en-US" altLang="zh-CN" b="0" i="0" dirty="0">
                <a:solidFill>
                  <a:srgbClr val="1D2129"/>
                </a:solidFill>
                <a:effectLst/>
                <a:latin typeface="PingFangSC-Regular"/>
              </a:rPr>
              <a:t>30</a:t>
            </a:r>
            <a:r>
              <a:rPr lang="zh-CN" altLang="en-US" b="0" i="0" dirty="0">
                <a:solidFill>
                  <a:srgbClr val="1D2129"/>
                </a:solidFill>
                <a:effectLst/>
                <a:latin typeface="PingFangSC-Regular"/>
              </a:rPr>
              <a:t>分钟的人发生车祸的几率大约是每天步行不到</a:t>
            </a:r>
            <a:r>
              <a:rPr lang="en-US" altLang="zh-CN" b="0" i="0" dirty="0">
                <a:solidFill>
                  <a:srgbClr val="1D2129"/>
                </a:solidFill>
                <a:effectLst/>
                <a:latin typeface="PingFangSC-Regular"/>
              </a:rPr>
              <a:t>15</a:t>
            </a:r>
            <a:r>
              <a:rPr lang="zh-CN" altLang="en-US" b="0" i="0" dirty="0">
                <a:solidFill>
                  <a:srgbClr val="1D2129"/>
                </a:solidFill>
                <a:effectLst/>
                <a:latin typeface="PingFangSC-Regular"/>
              </a:rPr>
              <a:t>分钟的人的三倍。作为司机发生过交通事故的人再次发生交通事故的几率几乎是普通人的三倍，比那些没有发生过车祸的人更危险。</a:t>
            </a:r>
            <a:endParaRPr lang="zh-CN" altLang="en-US" dirty="0"/>
          </a:p>
        </p:txBody>
      </p:sp>
      <p:pic>
        <p:nvPicPr>
          <p:cNvPr id="4" name="图片 3">
            <a:extLst>
              <a:ext uri="{FF2B5EF4-FFF2-40B4-BE49-F238E27FC236}">
                <a16:creationId xmlns:a16="http://schemas.microsoft.com/office/drawing/2014/main" id="{8414A9C1-6568-EFF8-0608-9E682769879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7340" y="882943"/>
            <a:ext cx="3472877" cy="3528741"/>
          </a:xfrm>
          <a:prstGeom prst="rect">
            <a:avLst/>
          </a:prstGeom>
        </p:spPr>
      </p:pic>
    </p:spTree>
    <p:extLst>
      <p:ext uri="{BB962C8B-B14F-4D97-AF65-F5344CB8AC3E}">
        <p14:creationId xmlns:p14="http://schemas.microsoft.com/office/powerpoint/2010/main" val="2990582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实验数据分析</a:t>
            </a:r>
          </a:p>
        </p:txBody>
      </p:sp>
      <p:sp>
        <p:nvSpPr>
          <p:cNvPr id="5" name="文本框 4">
            <a:extLst>
              <a:ext uri="{FF2B5EF4-FFF2-40B4-BE49-F238E27FC236}">
                <a16:creationId xmlns:a16="http://schemas.microsoft.com/office/drawing/2014/main" id="{88ADC634-A89A-804B-9C4B-12880014E33A}"/>
              </a:ext>
            </a:extLst>
          </p:cNvPr>
          <p:cNvSpPr txBox="1"/>
          <p:nvPr/>
        </p:nvSpPr>
        <p:spPr>
          <a:xfrm>
            <a:off x="364219" y="1626687"/>
            <a:ext cx="8415561" cy="2308324"/>
          </a:xfrm>
          <a:prstGeom prst="rect">
            <a:avLst/>
          </a:prstGeom>
          <a:noFill/>
        </p:spPr>
        <p:txBody>
          <a:bodyPr wrap="square">
            <a:spAutoFit/>
          </a:bodyPr>
          <a:lstStyle/>
          <a:p>
            <a:pPr indent="457200"/>
            <a:r>
              <a:rPr lang="zh-CN" altLang="en-US" dirty="0">
                <a:solidFill>
                  <a:srgbClr val="1D2129"/>
                </a:solidFill>
                <a:latin typeface="PingFangSC-Regular"/>
              </a:rPr>
              <a:t>总的来说，</a:t>
            </a:r>
            <a:r>
              <a:rPr lang="zh-CN" altLang="en-US" b="0" i="0" dirty="0">
                <a:solidFill>
                  <a:srgbClr val="1D2129"/>
                </a:solidFill>
                <a:effectLst/>
                <a:latin typeface="PingFangSC-Regular"/>
              </a:rPr>
              <a:t>在伊朗，男性在所有类型的行为中的参与程度都高于女性，与女性相比，男性的违规行为和</a:t>
            </a:r>
            <a:r>
              <a:rPr lang="zh-CN" altLang="en-US" dirty="0">
                <a:solidFill>
                  <a:srgbClr val="1D2129"/>
                </a:solidFill>
                <a:latin typeface="PingFangSC-Regular"/>
              </a:rPr>
              <a:t>激进</a:t>
            </a:r>
            <a:r>
              <a:rPr lang="zh-CN" altLang="en-US" b="0" i="0" dirty="0">
                <a:solidFill>
                  <a:srgbClr val="1D2129"/>
                </a:solidFill>
                <a:effectLst/>
                <a:latin typeface="PingFangSC-Regular"/>
              </a:rPr>
              <a:t>行为更多，这可能反映了一种性别差异，即女性通常比男性更谨慎、更规避风险、更顺从道路使用者。并且男性的失误次数比女性更</a:t>
            </a:r>
            <a:r>
              <a:rPr lang="zh-CN" altLang="en-US" dirty="0">
                <a:solidFill>
                  <a:srgbClr val="1D2129"/>
                </a:solidFill>
                <a:latin typeface="PingFangSC-Regular"/>
              </a:rPr>
              <a:t>多</a:t>
            </a:r>
            <a:r>
              <a:rPr lang="zh-CN" altLang="en-US" b="0" i="0" dirty="0">
                <a:solidFill>
                  <a:srgbClr val="1D2129"/>
                </a:solidFill>
                <a:effectLst/>
                <a:latin typeface="PingFangSC-Regular"/>
              </a:rPr>
              <a:t>，这表明他们也更容易分心。 </a:t>
            </a:r>
            <a:endParaRPr lang="en-US" altLang="zh-CN" b="0" i="0" dirty="0">
              <a:solidFill>
                <a:srgbClr val="1D2129"/>
              </a:solidFill>
              <a:effectLst/>
              <a:latin typeface="PingFangSC-Regular"/>
            </a:endParaRPr>
          </a:p>
          <a:p>
            <a:pPr indent="457200"/>
            <a:r>
              <a:rPr lang="en-US" altLang="zh-CN" b="0" i="0" dirty="0">
                <a:solidFill>
                  <a:srgbClr val="1D2129"/>
                </a:solidFill>
                <a:effectLst/>
                <a:latin typeface="PingFangSC-Regular"/>
              </a:rPr>
              <a:t>PBQ</a:t>
            </a:r>
            <a:r>
              <a:rPr lang="zh-CN" altLang="en-US" b="0" i="0" dirty="0">
                <a:solidFill>
                  <a:srgbClr val="1D2129"/>
                </a:solidFill>
                <a:effectLst/>
                <a:latin typeface="PingFangSC-Regular"/>
              </a:rPr>
              <a:t>结果显示，男性平均每天步行的时间比女性长，当步行距离较长时，注意力不集中和做出危险行为的可能性更大。此外，在伊朗，男性通常是家庭的主要经济支柱，因此可能有更大的经济压力和更多的社会责任，这</a:t>
            </a:r>
            <a:r>
              <a:rPr lang="zh-CN" altLang="en-US" dirty="0">
                <a:solidFill>
                  <a:srgbClr val="1D2129"/>
                </a:solidFill>
                <a:latin typeface="PingFangSC-Regular"/>
              </a:rPr>
              <a:t>也</a:t>
            </a:r>
            <a:r>
              <a:rPr lang="zh-CN" altLang="en-US" b="0" i="0" dirty="0">
                <a:solidFill>
                  <a:srgbClr val="1D2129"/>
                </a:solidFill>
                <a:effectLst/>
                <a:latin typeface="PingFangSC-Regular"/>
              </a:rPr>
              <a:t>可能导致通勤时更容易分心。</a:t>
            </a:r>
            <a:endParaRPr lang="zh-CN" altLang="en-US" dirty="0"/>
          </a:p>
        </p:txBody>
      </p:sp>
    </p:spTree>
    <p:extLst>
      <p:ext uri="{BB962C8B-B14F-4D97-AF65-F5344CB8AC3E}">
        <p14:creationId xmlns:p14="http://schemas.microsoft.com/office/powerpoint/2010/main" val="230603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实验数据分析</a:t>
            </a:r>
          </a:p>
        </p:txBody>
      </p:sp>
      <p:sp>
        <p:nvSpPr>
          <p:cNvPr id="5" name="文本框 4">
            <a:extLst>
              <a:ext uri="{FF2B5EF4-FFF2-40B4-BE49-F238E27FC236}">
                <a16:creationId xmlns:a16="http://schemas.microsoft.com/office/drawing/2014/main" id="{88ADC634-A89A-804B-9C4B-12880014E33A}"/>
              </a:ext>
            </a:extLst>
          </p:cNvPr>
          <p:cNvSpPr txBox="1"/>
          <p:nvPr/>
        </p:nvSpPr>
        <p:spPr>
          <a:xfrm>
            <a:off x="364219" y="1221660"/>
            <a:ext cx="8415561" cy="3416320"/>
          </a:xfrm>
          <a:prstGeom prst="rect">
            <a:avLst/>
          </a:prstGeom>
          <a:noFill/>
        </p:spPr>
        <p:txBody>
          <a:bodyPr wrap="square">
            <a:spAutoFit/>
          </a:bodyPr>
          <a:lstStyle/>
          <a:p>
            <a:pPr indent="457200"/>
            <a:r>
              <a:rPr lang="zh-CN" altLang="en-US" b="0" i="0" dirty="0">
                <a:solidFill>
                  <a:srgbClr val="1D2129"/>
                </a:solidFill>
                <a:effectLst/>
                <a:latin typeface="PingFangSC-Regular"/>
              </a:rPr>
              <a:t>除了</a:t>
            </a:r>
            <a:r>
              <a:rPr lang="zh-CN" altLang="en-US" dirty="0">
                <a:solidFill>
                  <a:srgbClr val="1D2129"/>
                </a:solidFill>
                <a:latin typeface="PingFangSC-Regular"/>
              </a:rPr>
              <a:t>激进</a:t>
            </a:r>
            <a:r>
              <a:rPr lang="zh-CN" altLang="en-US" b="0" i="0" dirty="0">
                <a:solidFill>
                  <a:srgbClr val="1D2129"/>
                </a:solidFill>
                <a:effectLst/>
                <a:latin typeface="PingFangSC-Regular"/>
              </a:rPr>
              <a:t>行为外，所有</a:t>
            </a:r>
            <a:r>
              <a:rPr lang="zh-CN" altLang="en-US" dirty="0">
                <a:solidFill>
                  <a:srgbClr val="1D2129"/>
                </a:solidFill>
                <a:latin typeface="PingFangSC-Regular"/>
              </a:rPr>
              <a:t>参与者</a:t>
            </a:r>
            <a:r>
              <a:rPr lang="zh-CN" altLang="en-US" b="0" i="0" dirty="0">
                <a:solidFill>
                  <a:srgbClr val="1D2129"/>
                </a:solidFill>
                <a:effectLst/>
                <a:latin typeface="PingFangSC-Regular"/>
              </a:rPr>
              <a:t>的行为都因年龄而异。年轻人的违规行为更频繁，这一结果可能是由于年轻人拥有更</a:t>
            </a:r>
            <a:r>
              <a:rPr lang="zh-CN" altLang="en-US" dirty="0">
                <a:solidFill>
                  <a:srgbClr val="1D2129"/>
                </a:solidFill>
                <a:latin typeface="PingFangSC-Regular"/>
              </a:rPr>
              <a:t>多的精力</a:t>
            </a:r>
            <a:r>
              <a:rPr lang="zh-CN" altLang="en-US" b="0" i="0" dirty="0">
                <a:solidFill>
                  <a:srgbClr val="1D2129"/>
                </a:solidFill>
                <a:effectLst/>
                <a:latin typeface="PingFangSC-Regular"/>
              </a:rPr>
              <a:t>、年轻的激情而且缺乏经验，导致</a:t>
            </a:r>
            <a:r>
              <a:rPr lang="zh-CN" altLang="en-US" dirty="0">
                <a:solidFill>
                  <a:srgbClr val="1D2129"/>
                </a:solidFill>
                <a:latin typeface="PingFangSC-Regular"/>
              </a:rPr>
              <a:t>他们</a:t>
            </a:r>
            <a:r>
              <a:rPr lang="zh-CN" altLang="en-US" b="0" i="0" dirty="0">
                <a:solidFill>
                  <a:srgbClr val="1D2129"/>
                </a:solidFill>
                <a:effectLst/>
                <a:latin typeface="PingFangSC-Regular"/>
              </a:rPr>
              <a:t>表现出更多的冒险行为和更少的保守行为，并且年轻人的失误频率更高，这可能是因为由于经济问题，年轻人承受着很大的压力加上对行为的耐心和控制力较低，会导致注意力分散和注意力不集中。但老年人相比年轻人会有更多的积极行为，这可能是由于老年人与周围人的互动更好，因为他们在</a:t>
            </a:r>
            <a:r>
              <a:rPr lang="zh-CN" altLang="en-US" dirty="0">
                <a:solidFill>
                  <a:srgbClr val="1D2129"/>
                </a:solidFill>
                <a:latin typeface="PingFangSC-Regular"/>
              </a:rPr>
              <a:t>生活</a:t>
            </a:r>
            <a:r>
              <a:rPr lang="zh-CN" altLang="en-US" b="0" i="0" dirty="0">
                <a:solidFill>
                  <a:srgbClr val="1D2129"/>
                </a:solidFill>
                <a:effectLst/>
                <a:latin typeface="PingFangSC-Regular"/>
              </a:rPr>
              <a:t>中有更多的经验，而且可能走路的原因不同。</a:t>
            </a:r>
            <a:endParaRPr lang="en-US" altLang="zh-CN" b="0" i="0" dirty="0">
              <a:solidFill>
                <a:srgbClr val="1D2129"/>
              </a:solidFill>
              <a:effectLst/>
              <a:latin typeface="PingFangSC-Regular"/>
            </a:endParaRPr>
          </a:p>
          <a:p>
            <a:pPr indent="457200"/>
            <a:r>
              <a:rPr lang="zh-CN" altLang="en-US" b="0" i="0" dirty="0">
                <a:solidFill>
                  <a:srgbClr val="1D2129"/>
                </a:solidFill>
                <a:effectLst/>
                <a:latin typeface="PingFangSC-Regular"/>
              </a:rPr>
              <a:t>同时，收入水平越高的人的积极行为越多，违规行为越少。这可以通过收入水平对步行态度的影响来解释，对收入较高的人报告说，他们更有可能以步行为乐</a:t>
            </a:r>
            <a:r>
              <a:rPr lang="zh-CN" altLang="en-US" dirty="0">
                <a:solidFill>
                  <a:srgbClr val="1D2129"/>
                </a:solidFill>
                <a:latin typeface="PingFangSC-Regular"/>
              </a:rPr>
              <a:t>，这样的情况下</a:t>
            </a:r>
            <a:r>
              <a:rPr lang="zh-CN" altLang="en-US" b="0" i="0" dirty="0">
                <a:solidFill>
                  <a:srgbClr val="1D2129"/>
                </a:solidFill>
                <a:effectLst/>
                <a:latin typeface="PingFangSC-Regular"/>
              </a:rPr>
              <a:t>他们</a:t>
            </a:r>
            <a:r>
              <a:rPr lang="zh-CN" altLang="en-US" dirty="0">
                <a:solidFill>
                  <a:srgbClr val="1D2129"/>
                </a:solidFill>
                <a:latin typeface="PingFangSC-Regular"/>
              </a:rPr>
              <a:t>会</a:t>
            </a:r>
            <a:r>
              <a:rPr lang="zh-CN" altLang="en-US" b="0" i="0" dirty="0">
                <a:solidFill>
                  <a:srgbClr val="1D2129"/>
                </a:solidFill>
                <a:effectLst/>
                <a:latin typeface="PingFangSC-Regular"/>
              </a:rPr>
              <a:t>享受自己的时光，而且并不着急，因此，他们对其他道路使用者表现出更积极的互动，将自己置于危险境地的</a:t>
            </a:r>
            <a:r>
              <a:rPr lang="zh-CN" altLang="en-US" dirty="0">
                <a:solidFill>
                  <a:srgbClr val="1D2129"/>
                </a:solidFill>
                <a:latin typeface="PingFangSC-Regular"/>
              </a:rPr>
              <a:t>可能性会</a:t>
            </a:r>
            <a:r>
              <a:rPr lang="zh-CN" altLang="en-US" b="0" i="0" dirty="0">
                <a:solidFill>
                  <a:srgbClr val="1D2129"/>
                </a:solidFill>
                <a:effectLst/>
                <a:latin typeface="PingFangSC-Regular"/>
              </a:rPr>
              <a:t>更少。</a:t>
            </a:r>
            <a:endParaRPr lang="zh-CN" altLang="en-US" dirty="0"/>
          </a:p>
          <a:p>
            <a:pPr indent="457200"/>
            <a:endParaRPr lang="zh-CN" altLang="en-US" dirty="0"/>
          </a:p>
        </p:txBody>
      </p:sp>
    </p:spTree>
    <p:extLst>
      <p:ext uri="{BB962C8B-B14F-4D97-AF65-F5344CB8AC3E}">
        <p14:creationId xmlns:p14="http://schemas.microsoft.com/office/powerpoint/2010/main" val="1065902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实验数据分析</a:t>
            </a:r>
          </a:p>
        </p:txBody>
      </p:sp>
      <p:sp>
        <p:nvSpPr>
          <p:cNvPr id="5" name="文本框 4">
            <a:extLst>
              <a:ext uri="{FF2B5EF4-FFF2-40B4-BE49-F238E27FC236}">
                <a16:creationId xmlns:a16="http://schemas.microsoft.com/office/drawing/2014/main" id="{88ADC634-A89A-804B-9C4B-12880014E33A}"/>
              </a:ext>
            </a:extLst>
          </p:cNvPr>
          <p:cNvSpPr txBox="1"/>
          <p:nvPr/>
        </p:nvSpPr>
        <p:spPr>
          <a:xfrm>
            <a:off x="364219" y="1971585"/>
            <a:ext cx="8415561" cy="1200329"/>
          </a:xfrm>
          <a:prstGeom prst="rect">
            <a:avLst/>
          </a:prstGeom>
          <a:noFill/>
        </p:spPr>
        <p:txBody>
          <a:bodyPr wrap="square">
            <a:spAutoFit/>
          </a:bodyPr>
          <a:lstStyle/>
          <a:p>
            <a:pPr indent="457200"/>
            <a:r>
              <a:rPr lang="zh-CN" altLang="en-US" dirty="0">
                <a:solidFill>
                  <a:srgbClr val="1D2129"/>
                </a:solidFill>
                <a:latin typeface="PingFangSC-Regular"/>
              </a:rPr>
              <a:t>有过</a:t>
            </a:r>
            <a:r>
              <a:rPr lang="zh-CN" altLang="en-US" b="0" i="0" dirty="0">
                <a:solidFill>
                  <a:srgbClr val="1D2129"/>
                </a:solidFill>
                <a:effectLst/>
                <a:latin typeface="PingFangSC-Regular"/>
              </a:rPr>
              <a:t>撞车事故中遭受严重伤害的经历的人，在之后的驾驶和行为中会更加谨慎，家人被卷入车祸并导致死亡或受伤的人，他们的失误行为和激进行为的频率较低，这可以用心理学上的</a:t>
            </a:r>
            <a:r>
              <a:rPr lang="en-US" altLang="zh-CN" b="0" i="0" dirty="0">
                <a:solidFill>
                  <a:srgbClr val="1D2129"/>
                </a:solidFill>
                <a:effectLst/>
                <a:latin typeface="PingFangSC-Regular"/>
              </a:rPr>
              <a:t>PTSD</a:t>
            </a:r>
            <a:r>
              <a:rPr lang="zh-CN" altLang="en-US" b="0" i="0" dirty="0">
                <a:solidFill>
                  <a:srgbClr val="1D2129"/>
                </a:solidFill>
                <a:effectLst/>
                <a:latin typeface="PingFangSC-Regular"/>
              </a:rPr>
              <a:t>（创伤后应激障碍）来解释，即由创伤性事件引起的行为改变。</a:t>
            </a:r>
            <a:endParaRPr lang="zh-CN" altLang="en-US" dirty="0"/>
          </a:p>
        </p:txBody>
      </p:sp>
    </p:spTree>
    <p:extLst>
      <p:ext uri="{BB962C8B-B14F-4D97-AF65-F5344CB8AC3E}">
        <p14:creationId xmlns:p14="http://schemas.microsoft.com/office/powerpoint/2010/main" val="1897280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776539" y="1903435"/>
            <a:ext cx="3416320"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第四部分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实验结果与总结</a:t>
            </a: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04</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sp>
        <p:nvSpPr>
          <p:cNvPr id="5" name="文本框 4">
            <a:extLst>
              <a:ext uri="{FF2B5EF4-FFF2-40B4-BE49-F238E27FC236}">
                <a16:creationId xmlns:a16="http://schemas.microsoft.com/office/drawing/2014/main" id="{88ADC634-A89A-804B-9C4B-12880014E33A}"/>
              </a:ext>
            </a:extLst>
          </p:cNvPr>
          <p:cNvSpPr txBox="1"/>
          <p:nvPr/>
        </p:nvSpPr>
        <p:spPr>
          <a:xfrm>
            <a:off x="364219" y="1556087"/>
            <a:ext cx="8415561" cy="2308324"/>
          </a:xfrm>
          <a:prstGeom prst="rect">
            <a:avLst/>
          </a:prstGeom>
          <a:noFill/>
        </p:spPr>
        <p:txBody>
          <a:bodyPr wrap="square">
            <a:spAutoFit/>
          </a:bodyPr>
          <a:lstStyle/>
          <a:p>
            <a:pPr indent="457200"/>
            <a:r>
              <a:rPr lang="zh-CN" altLang="en-US" dirty="0">
                <a:solidFill>
                  <a:srgbClr val="1D2129"/>
                </a:solidFill>
                <a:latin typeface="PingFangSC-Regular"/>
              </a:rPr>
              <a:t>在本文设计的问卷中，</a:t>
            </a:r>
            <a:r>
              <a:rPr lang="zh-CN" altLang="en-US" b="0" i="0" dirty="0">
                <a:solidFill>
                  <a:srgbClr val="1D2129"/>
                </a:solidFill>
                <a:effectLst/>
                <a:latin typeface="PingFangSC-Regular"/>
              </a:rPr>
              <a:t>四因素解决方案得出了最合适的数据。因此，可以得出结论，波斯</a:t>
            </a:r>
            <a:r>
              <a:rPr lang="zh-CN" altLang="en-US" dirty="0">
                <a:solidFill>
                  <a:srgbClr val="1D2129"/>
                </a:solidFill>
                <a:latin typeface="PingFangSC-Regular"/>
              </a:rPr>
              <a:t>人对于</a:t>
            </a:r>
            <a:r>
              <a:rPr lang="zh-CN" altLang="en-US" b="0" i="0" dirty="0">
                <a:solidFill>
                  <a:srgbClr val="1D2129"/>
                </a:solidFill>
                <a:effectLst/>
                <a:latin typeface="PingFangSC-Regular"/>
              </a:rPr>
              <a:t>违规行为（</a:t>
            </a:r>
            <a:r>
              <a:rPr lang="en-US" altLang="zh-CN" b="0" i="0" dirty="0">
                <a:solidFill>
                  <a:srgbClr val="1D2129"/>
                </a:solidFill>
                <a:effectLst/>
                <a:latin typeface="PingFangSC-Regular"/>
              </a:rPr>
              <a:t>violations</a:t>
            </a:r>
            <a:r>
              <a:rPr lang="zh-CN" altLang="en-US" b="0" i="0" dirty="0">
                <a:solidFill>
                  <a:srgbClr val="1D2129"/>
                </a:solidFill>
                <a:effectLst/>
                <a:latin typeface="PingFangSC-Regular"/>
              </a:rPr>
              <a:t>）和错误行为（</a:t>
            </a:r>
            <a:r>
              <a:rPr lang="en-US" altLang="zh-CN" b="0" i="0" dirty="0">
                <a:solidFill>
                  <a:srgbClr val="1D2129"/>
                </a:solidFill>
                <a:effectLst/>
                <a:latin typeface="PingFangSC-Regular"/>
              </a:rPr>
              <a:t>errors</a:t>
            </a:r>
            <a:r>
              <a:rPr lang="zh-CN" altLang="en-US" b="0" i="0" dirty="0">
                <a:solidFill>
                  <a:srgbClr val="1D2129"/>
                </a:solidFill>
                <a:effectLst/>
                <a:latin typeface="PingFangSC-Regular"/>
              </a:rPr>
              <a:t>）不能进行明确的区分，这也是对法律规则和警示规则的偏离。研究结果还表明，大量波斯行人有危险和不安全的行为。因此，有必要采取执法或教育等措施来提高体育工作者的意识，改变他们的行为。</a:t>
            </a:r>
            <a:endParaRPr lang="en-US" altLang="zh-CN" b="0" i="0" dirty="0">
              <a:solidFill>
                <a:srgbClr val="1D2129"/>
              </a:solidFill>
              <a:effectLst/>
              <a:latin typeface="PingFangSC-Regular"/>
            </a:endParaRPr>
          </a:p>
          <a:p>
            <a:pPr indent="457200"/>
            <a:r>
              <a:rPr lang="zh-CN" altLang="en-US" b="0" i="0" dirty="0">
                <a:solidFill>
                  <a:srgbClr val="1D2129"/>
                </a:solidFill>
                <a:effectLst/>
                <a:latin typeface="PingFangSC-Regular"/>
              </a:rPr>
              <a:t>在年龄、性别和收入水平方面的显著行为差异表明，年轻的男性比年长的女性有更多的异常行为。因此，行人的风险群体与其他出行方式中的风险群体有相似的特征。</a:t>
            </a:r>
            <a:endParaRPr lang="en-US" altLang="zh-CN" b="0" i="0" dirty="0">
              <a:solidFill>
                <a:srgbClr val="1D2129"/>
              </a:solidFill>
              <a:effectLst/>
              <a:latin typeface="PingFangSC-Regular"/>
            </a:endParaRPr>
          </a:p>
        </p:txBody>
      </p:sp>
    </p:spTree>
    <p:extLst>
      <p:ext uri="{BB962C8B-B14F-4D97-AF65-F5344CB8AC3E}">
        <p14:creationId xmlns:p14="http://schemas.microsoft.com/office/powerpoint/2010/main" val="35903015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sp>
        <p:nvSpPr>
          <p:cNvPr id="5" name="文本框 4">
            <a:extLst>
              <a:ext uri="{FF2B5EF4-FFF2-40B4-BE49-F238E27FC236}">
                <a16:creationId xmlns:a16="http://schemas.microsoft.com/office/drawing/2014/main" id="{88ADC634-A89A-804B-9C4B-12880014E33A}"/>
              </a:ext>
            </a:extLst>
          </p:cNvPr>
          <p:cNvSpPr txBox="1"/>
          <p:nvPr/>
        </p:nvSpPr>
        <p:spPr>
          <a:xfrm>
            <a:off x="364219" y="1694587"/>
            <a:ext cx="8415561" cy="1754326"/>
          </a:xfrm>
          <a:prstGeom prst="rect">
            <a:avLst/>
          </a:prstGeom>
          <a:noFill/>
        </p:spPr>
        <p:txBody>
          <a:bodyPr wrap="square">
            <a:spAutoFit/>
          </a:bodyPr>
          <a:lstStyle/>
          <a:p>
            <a:pPr indent="457200"/>
            <a:r>
              <a:rPr lang="zh-CN" altLang="en-US" dirty="0">
                <a:solidFill>
                  <a:srgbClr val="1D2129"/>
                </a:solidFill>
                <a:latin typeface="PingFangSC-Regular"/>
              </a:rPr>
              <a:t>该问卷收集的关键变量之一是参与者作为行人的碰撞史。通过使用该参数并找到其与行为因素的关系，可以更有效地提高安全性，减少行人碰撞。同时可以在这一领域进行进一步的研究，更仔细地研究行人的撞车事故，并考虑由于以前的撞车事故而导致当前行为变化的可能性，以及收集详细的碰撞信息，如碰撞的严重程度和后果。这种更仔细的研究将有助于获得更可靠的结果，并更清楚地了解撞车事故和风险行为之间的关系。</a:t>
            </a:r>
            <a:endParaRPr lang="en-US" altLang="zh-CN" b="0" i="0" dirty="0">
              <a:solidFill>
                <a:srgbClr val="1D2129"/>
              </a:solidFill>
              <a:effectLst/>
              <a:latin typeface="PingFangSC-Regular"/>
            </a:endParaRPr>
          </a:p>
        </p:txBody>
      </p:sp>
    </p:spTree>
    <p:extLst>
      <p:ext uri="{BB962C8B-B14F-4D97-AF65-F5344CB8AC3E}">
        <p14:creationId xmlns:p14="http://schemas.microsoft.com/office/powerpoint/2010/main" val="724162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总结</a:t>
            </a:r>
          </a:p>
        </p:txBody>
      </p:sp>
      <p:sp>
        <p:nvSpPr>
          <p:cNvPr id="5" name="文本框 4">
            <a:extLst>
              <a:ext uri="{FF2B5EF4-FFF2-40B4-BE49-F238E27FC236}">
                <a16:creationId xmlns:a16="http://schemas.microsoft.com/office/drawing/2014/main" id="{88ADC634-A89A-804B-9C4B-12880014E33A}"/>
              </a:ext>
            </a:extLst>
          </p:cNvPr>
          <p:cNvSpPr txBox="1"/>
          <p:nvPr/>
        </p:nvSpPr>
        <p:spPr>
          <a:xfrm>
            <a:off x="364219" y="1971585"/>
            <a:ext cx="8415561" cy="1200329"/>
          </a:xfrm>
          <a:prstGeom prst="rect">
            <a:avLst/>
          </a:prstGeom>
          <a:noFill/>
        </p:spPr>
        <p:txBody>
          <a:bodyPr wrap="square">
            <a:spAutoFit/>
          </a:bodyPr>
          <a:lstStyle/>
          <a:p>
            <a:pPr indent="457200"/>
            <a:r>
              <a:rPr lang="zh-CN" altLang="en-US" dirty="0">
                <a:solidFill>
                  <a:srgbClr val="1D2129"/>
                </a:solidFill>
                <a:latin typeface="PingFangSC-Regular"/>
              </a:rPr>
              <a:t>总体而言，影响行人安全的主要因素之一是他们的行为。本研究表明，行人行为问卷是了解波斯行人行为类型和频率的有用工具，包括他们与其他道路使用者及其周围环境的互动。这项研究的结果可以帮助当局和政策制定者为加强行人安全做出更好的决定。</a:t>
            </a:r>
            <a:endParaRPr lang="en-US" altLang="zh-CN" b="0" i="0" dirty="0">
              <a:solidFill>
                <a:srgbClr val="1D2129"/>
              </a:solidFill>
              <a:effectLst/>
              <a:latin typeface="PingFangSC-Regular"/>
            </a:endParaRPr>
          </a:p>
        </p:txBody>
      </p:sp>
    </p:spTree>
    <p:extLst>
      <p:ext uri="{BB962C8B-B14F-4D97-AF65-F5344CB8AC3E}">
        <p14:creationId xmlns:p14="http://schemas.microsoft.com/office/powerpoint/2010/main" val="3480718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945143" y="1821249"/>
            <a:ext cx="5253714" cy="938719"/>
          </a:xfrm>
          <a:prstGeom prst="rect">
            <a:avLst/>
          </a:prstGeom>
        </p:spPr>
        <p:txBody>
          <a:bodyPr wrap="squar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请老师批评指导</a:t>
            </a:r>
          </a:p>
        </p:txBody>
      </p:sp>
      <p:sp>
        <p:nvSpPr>
          <p:cNvPr id="28" name="椭圆 27"/>
          <p:cNvSpPr/>
          <p:nvPr/>
        </p:nvSpPr>
        <p:spPr>
          <a:xfrm>
            <a:off x="4598197" y="3288996"/>
            <a:ext cx="500908" cy="500908"/>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5740527" y="3513307"/>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2575410" y="351366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279076" y="3632005"/>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198665" y="3518326"/>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085391" y="3510821"/>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6576425" y="364222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3873480" y="3545432"/>
            <a:ext cx="250454" cy="250454"/>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750128" y="3512025"/>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174703" y="3520080"/>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7382889" y="3569216"/>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923888" y="332952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2093506" y="3642512"/>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529502" y="336561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229178" y="3457466"/>
            <a:ext cx="322151" cy="322151"/>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099105" y="3510203"/>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230014" y="351353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944804" y="364476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2795496" y="3330265"/>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713791" y="356659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16637" y="3372814"/>
            <a:ext cx="137389" cy="137389"/>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7753607" y="3504242"/>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572000" y="1891514"/>
            <a:ext cx="2031325"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第一部分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r>
              <a:rPr lang="zh-CN" altLang="en-US" sz="3600" b="1" dirty="0">
                <a:solidFill>
                  <a:schemeClr val="accent1"/>
                </a:solidFill>
                <a:latin typeface="微软雅黑" panose="020B0503020204020204" pitchFamily="34" charset="-122"/>
                <a:ea typeface="微软雅黑" panose="020B0503020204020204" pitchFamily="34" charset="-122"/>
              </a:rPr>
              <a:t>研究综述</a:t>
            </a:r>
          </a:p>
        </p:txBody>
      </p:sp>
      <p:cxnSp>
        <p:nvCxnSpPr>
          <p:cNvPr id="5" name="直接连接符 4"/>
          <p:cNvCxnSpPr/>
          <p:nvPr/>
        </p:nvCxnSpPr>
        <p:spPr>
          <a:xfrm flipV="1">
            <a:off x="3669034" y="1467911"/>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00975" y="3160899"/>
            <a:ext cx="902846" cy="246221"/>
          </a:xfrm>
          <a:prstGeom prst="rect">
            <a:avLst/>
          </a:prstGeom>
          <a:noFill/>
        </p:spPr>
        <p:txBody>
          <a:bodyPr wrap="square" lIns="0" tIns="0" rIns="0" bIns="0" rtlCol="0">
            <a:spAutoFit/>
          </a:bodyPr>
          <a:lstStyle/>
          <a:p>
            <a:r>
              <a:rPr lang="en-US" altLang="zh-CN" sz="1600" dirty="0">
                <a:solidFill>
                  <a:srgbClr val="1A7BAE"/>
                </a:solidFill>
                <a:latin typeface="微软雅黑" panose="020B0503020204020204" pitchFamily="34" charset="-122"/>
                <a:ea typeface="微软雅黑" panose="020B0503020204020204" pitchFamily="34" charset="-122"/>
              </a:rPr>
              <a:t>PART 01</a:t>
            </a:r>
            <a:endParaRPr lang="zh-CN" altLang="en-US" sz="1600" dirty="0">
              <a:solidFill>
                <a:srgbClr val="1A7BAE"/>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241400" y="1583283"/>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grpSp>
        <p:sp>
          <p:nvSpPr>
            <p:cNvPr id="9" name="KSO_Shape"/>
            <p:cNvSpPr/>
            <p:nvPr/>
          </p:nvSpPr>
          <p:spPr bwMode="auto">
            <a:xfrm>
              <a:off x="2378606" y="1885587"/>
              <a:ext cx="687417" cy="58544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1A7BAE"/>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占位符 2"/>
          <p:cNvSpPr>
            <a:spLocks noGrp="1"/>
          </p:cNvSpPr>
          <p:nvPr>
            <p:ph type="body" sz="quarter" idx="12"/>
          </p:nvPr>
        </p:nvSpPr>
        <p:spPr>
          <a:xfrm>
            <a:off x="476727" y="209053"/>
            <a:ext cx="3690794" cy="461536"/>
          </a:xfrm>
        </p:spPr>
        <p:txBody>
          <a:bodyPr/>
          <a:lstStyle/>
          <a:p>
            <a:r>
              <a:rPr lang="zh-CN" altLang="en-US" dirty="0"/>
              <a:t>研究综述</a:t>
            </a:r>
          </a:p>
        </p:txBody>
      </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4" name="文本框 3">
            <a:extLst>
              <a:ext uri="{FF2B5EF4-FFF2-40B4-BE49-F238E27FC236}">
                <a16:creationId xmlns:a16="http://schemas.microsoft.com/office/drawing/2014/main" id="{F2074C2C-2705-F7C5-726E-C1C20F151811}"/>
              </a:ext>
            </a:extLst>
          </p:cNvPr>
          <p:cNvSpPr txBox="1"/>
          <p:nvPr/>
        </p:nvSpPr>
        <p:spPr>
          <a:xfrm>
            <a:off x="517334" y="1356669"/>
            <a:ext cx="8109331" cy="2585323"/>
          </a:xfrm>
          <a:prstGeom prst="rect">
            <a:avLst/>
          </a:prstGeom>
          <a:noFill/>
        </p:spPr>
        <p:txBody>
          <a:bodyPr wrap="square">
            <a:spAutoFit/>
          </a:bodyPr>
          <a:lstStyle/>
          <a:p>
            <a:pPr indent="457200"/>
            <a:r>
              <a:rPr lang="zh-CN" altLang="en-US" b="0" i="0" dirty="0">
                <a:solidFill>
                  <a:srgbClr val="1D2129"/>
                </a:solidFill>
                <a:effectLst/>
                <a:latin typeface="PingFangSC-Regular"/>
              </a:rPr>
              <a:t>据统计，道路交通事故是造成伤亡的主要原因之一，尽管与车祸相关的死亡总数大幅下降，但行人死亡人数却在增加，伊朗法律医学组织</a:t>
            </a:r>
            <a:r>
              <a:rPr lang="en-US" altLang="zh-CN" b="0" i="0" dirty="0">
                <a:solidFill>
                  <a:srgbClr val="1D2129"/>
                </a:solidFill>
                <a:effectLst/>
                <a:latin typeface="PingFangSC-Regular"/>
              </a:rPr>
              <a:t>(2019)</a:t>
            </a:r>
            <a:r>
              <a:rPr lang="zh-CN" altLang="en-US" b="0" i="0" dirty="0">
                <a:solidFill>
                  <a:srgbClr val="1D2129"/>
                </a:solidFill>
                <a:effectLst/>
                <a:latin typeface="PingFangSC-Regular"/>
              </a:rPr>
              <a:t>报告称，</a:t>
            </a:r>
            <a:r>
              <a:rPr lang="en-US" altLang="zh-CN" b="0" i="0" dirty="0">
                <a:solidFill>
                  <a:srgbClr val="1D2129"/>
                </a:solidFill>
                <a:effectLst/>
                <a:latin typeface="PingFangSC-Regular"/>
              </a:rPr>
              <a:t>2018</a:t>
            </a:r>
            <a:r>
              <a:rPr lang="zh-CN" altLang="en-US" b="0" i="0" dirty="0">
                <a:solidFill>
                  <a:srgbClr val="1D2129"/>
                </a:solidFill>
                <a:effectLst/>
                <a:latin typeface="PingFangSC-Regular"/>
              </a:rPr>
              <a:t>年至</a:t>
            </a:r>
            <a:r>
              <a:rPr lang="en-US" altLang="zh-CN" b="0" i="0" dirty="0">
                <a:solidFill>
                  <a:srgbClr val="1D2129"/>
                </a:solidFill>
                <a:effectLst/>
                <a:latin typeface="PingFangSC-Regular"/>
              </a:rPr>
              <a:t>2019</a:t>
            </a:r>
            <a:r>
              <a:rPr lang="zh-CN" altLang="en-US" b="0" i="0" dirty="0">
                <a:solidFill>
                  <a:srgbClr val="1D2129"/>
                </a:solidFill>
                <a:effectLst/>
                <a:latin typeface="PingFangSC-Regular"/>
              </a:rPr>
              <a:t>年期间，行人死亡人数增加了</a:t>
            </a:r>
            <a:r>
              <a:rPr lang="en-US" altLang="zh-CN" b="0" i="0" dirty="0">
                <a:solidFill>
                  <a:srgbClr val="1D2129"/>
                </a:solidFill>
                <a:effectLst/>
                <a:latin typeface="PingFangSC-Regular"/>
              </a:rPr>
              <a:t>2.1%</a:t>
            </a:r>
            <a:r>
              <a:rPr lang="zh-CN" altLang="en-US" b="0" i="0" dirty="0">
                <a:solidFill>
                  <a:srgbClr val="1D2129"/>
                </a:solidFill>
                <a:effectLst/>
                <a:latin typeface="PingFangSC-Regular"/>
              </a:rPr>
              <a:t>。这些统计数据表明，有必要调查伊朗的行人安全问题。预测行人的行为是复杂的，因为他们的行为是不可预测的，基于观察和客观的数据分析无法收集有关这些行为背后动机的信息。但是使用问卷数据对行为进行分类时，可以通过开发潜在因素来识别更广泛类型的行为，这些潜在因素也提供了对这些行为动机的理解。</a:t>
            </a:r>
            <a:endParaRPr lang="en-US" altLang="zh-CN" b="0" i="0" dirty="0">
              <a:solidFill>
                <a:srgbClr val="1D2129"/>
              </a:solidFill>
              <a:effectLst/>
              <a:latin typeface="PingFangSC-Regular"/>
            </a:endParaRPr>
          </a:p>
          <a:p>
            <a:pPr indent="457200"/>
            <a:r>
              <a:rPr lang="zh-CN" altLang="en-US" b="0" i="0" dirty="0">
                <a:solidFill>
                  <a:srgbClr val="1D2129"/>
                </a:solidFill>
                <a:effectLst/>
                <a:latin typeface="PingFangSC-Regular"/>
              </a:rPr>
              <a:t>本研究旨在验证伊朗的行人行为问卷，以调查波斯人的行人行为，并了解这些行为与人口统计变量和流动性变量的关系。</a:t>
            </a:r>
            <a:endParaRPr lang="en-US" altLang="zh-CN" b="0" i="0" dirty="0">
              <a:solidFill>
                <a:srgbClr val="1D2129"/>
              </a:solidFill>
              <a:effectLst/>
              <a:latin typeface="PingFangSC-Regula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502568" y="1917254"/>
            <a:ext cx="2031325"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第二部分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研究方法</a:t>
            </a:r>
          </a:p>
        </p:txBody>
      </p:sp>
      <p:cxnSp>
        <p:nvCxnSpPr>
          <p:cNvPr id="5" name="直接连接符 4"/>
          <p:cNvCxnSpPr/>
          <p:nvPr/>
        </p:nvCxnSpPr>
        <p:spPr>
          <a:xfrm flipV="1">
            <a:off x="3491928" y="1617090"/>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83268" y="3082389"/>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02</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405994" y="1659282"/>
            <a:ext cx="1197175" cy="1197175"/>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37694"/>
              <a:ext cx="689633" cy="662048"/>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6" name="组合 15"/>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9" name="组合 18"/>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1" name="椭圆 2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2" name="组合 21"/>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4" name="椭圆 2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5" name="组合 24"/>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7" name="椭圆 26"/>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8" name="组合 27"/>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0" name="椭圆 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1" name="组合 30"/>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4" name="组合 33"/>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6" name="椭圆 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7" name="组合 36"/>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9" name="椭圆 3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0" name="组合 39"/>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2" name="椭圆 41"/>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3" name="组合 42"/>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5" name="椭圆 4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6" name="组合 45"/>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8" name="椭圆 47"/>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9" name="组合 48"/>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1" name="椭圆 5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2" name="组合 51"/>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4" name="椭圆 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6" name="文本框 5">
            <a:extLst>
              <a:ext uri="{FF2B5EF4-FFF2-40B4-BE49-F238E27FC236}">
                <a16:creationId xmlns:a16="http://schemas.microsoft.com/office/drawing/2014/main" id="{384477A0-0CBE-FC33-8DEF-78B546CCA98C}"/>
              </a:ext>
            </a:extLst>
          </p:cNvPr>
          <p:cNvSpPr txBox="1"/>
          <p:nvPr/>
        </p:nvSpPr>
        <p:spPr>
          <a:xfrm>
            <a:off x="431446" y="1356669"/>
            <a:ext cx="8281108" cy="2862322"/>
          </a:xfrm>
          <a:prstGeom prst="rect">
            <a:avLst/>
          </a:prstGeom>
          <a:noFill/>
        </p:spPr>
        <p:txBody>
          <a:bodyPr wrap="square" rtlCol="0">
            <a:spAutoFit/>
          </a:bodyPr>
          <a:lstStyle/>
          <a:p>
            <a:pPr indent="457200"/>
            <a:r>
              <a:rPr lang="zh-CN" altLang="en-US" dirty="0">
                <a:solidFill>
                  <a:srgbClr val="1D2129"/>
                </a:solidFill>
                <a:latin typeface="PingFangSC-Regular"/>
              </a:rPr>
              <a:t>本研究的行人行为问卷基于</a:t>
            </a:r>
            <a:r>
              <a:rPr lang="en-US" altLang="zh-CN" dirty="0" err="1">
                <a:solidFill>
                  <a:srgbClr val="1D2129"/>
                </a:solidFill>
                <a:latin typeface="PingFangSC-Regular"/>
              </a:rPr>
              <a:t>Grani</a:t>
            </a:r>
            <a:r>
              <a:rPr lang="en-US" altLang="zh-CN" dirty="0">
                <a:solidFill>
                  <a:srgbClr val="1D2129"/>
                </a:solidFill>
                <a:latin typeface="PingFangSC-Regular"/>
              </a:rPr>
              <a:t> ‘ e et al.(2013)</a:t>
            </a:r>
            <a:r>
              <a:rPr lang="zh-CN" altLang="en-US" dirty="0">
                <a:solidFill>
                  <a:srgbClr val="1D2129"/>
                </a:solidFill>
                <a:latin typeface="PingFangSC-Regular"/>
              </a:rPr>
              <a:t>独创的</a:t>
            </a:r>
            <a:r>
              <a:rPr lang="en-US" altLang="zh-CN" dirty="0">
                <a:solidFill>
                  <a:srgbClr val="1D2129"/>
                </a:solidFill>
                <a:latin typeface="PingFangSC-Regular"/>
              </a:rPr>
              <a:t>47</a:t>
            </a:r>
            <a:r>
              <a:rPr lang="zh-CN" altLang="en-US" dirty="0">
                <a:solidFill>
                  <a:srgbClr val="1D2129"/>
                </a:solidFill>
                <a:latin typeface="PingFangSC-Regular"/>
              </a:rPr>
              <a:t>项</a:t>
            </a:r>
            <a:r>
              <a:rPr lang="en-US" altLang="zh-CN" dirty="0">
                <a:solidFill>
                  <a:srgbClr val="1D2129"/>
                </a:solidFill>
                <a:latin typeface="PingFangSC-Regular"/>
              </a:rPr>
              <a:t>PBS</a:t>
            </a:r>
            <a:r>
              <a:rPr lang="zh-CN" altLang="en-US" dirty="0">
                <a:solidFill>
                  <a:srgbClr val="1D2129"/>
                </a:solidFill>
                <a:latin typeface="PingFangSC-Regular"/>
              </a:rPr>
              <a:t>问卷。该问卷是一种自我报告工具，用于评估行人在城市和过马路时的行为，问卷的</a:t>
            </a:r>
            <a:r>
              <a:rPr lang="zh-CN" altLang="en-US" b="0" i="0" dirty="0">
                <a:solidFill>
                  <a:srgbClr val="1D2129"/>
                </a:solidFill>
                <a:effectLst/>
                <a:latin typeface="PingFangSC-Regular"/>
              </a:rPr>
              <a:t>回答是</a:t>
            </a:r>
            <a:r>
              <a:rPr lang="en-US" altLang="zh-CN" b="0" i="0" dirty="0">
                <a:solidFill>
                  <a:srgbClr val="1D2129"/>
                </a:solidFill>
                <a:effectLst/>
                <a:latin typeface="PingFangSC-Regular"/>
              </a:rPr>
              <a:t>6</a:t>
            </a:r>
            <a:r>
              <a:rPr lang="zh-CN" altLang="en-US" b="0" i="0" dirty="0">
                <a:solidFill>
                  <a:srgbClr val="1D2129"/>
                </a:solidFill>
                <a:effectLst/>
                <a:latin typeface="PingFangSC-Regular"/>
              </a:rPr>
              <a:t>分的李克特量表</a:t>
            </a:r>
            <a:r>
              <a:rPr lang="en-US" altLang="zh-CN" b="0" i="0" dirty="0">
                <a:solidFill>
                  <a:srgbClr val="1D2129"/>
                </a:solidFill>
                <a:effectLst/>
                <a:latin typeface="PingFangSC-Regular"/>
              </a:rPr>
              <a:t>(1 =</a:t>
            </a:r>
            <a:r>
              <a:rPr lang="zh-CN" altLang="en-US" b="0" i="0" dirty="0">
                <a:solidFill>
                  <a:srgbClr val="1D2129"/>
                </a:solidFill>
                <a:effectLst/>
                <a:latin typeface="PingFangSC-Regular"/>
              </a:rPr>
              <a:t>从不，</a:t>
            </a:r>
            <a:r>
              <a:rPr lang="en-US" altLang="zh-CN" b="0" i="0" dirty="0">
                <a:solidFill>
                  <a:srgbClr val="1D2129"/>
                </a:solidFill>
                <a:effectLst/>
                <a:latin typeface="PingFangSC-Regular"/>
              </a:rPr>
              <a:t>6 =</a:t>
            </a:r>
            <a:r>
              <a:rPr lang="zh-CN" altLang="en-US" b="0" i="0" dirty="0">
                <a:solidFill>
                  <a:srgbClr val="1D2129"/>
                </a:solidFill>
                <a:effectLst/>
                <a:latin typeface="PingFangSC-Regular"/>
              </a:rPr>
              <a:t>总是</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 ，这份问卷涵盖了五种类型的行为，包括违规（</a:t>
            </a:r>
            <a:r>
              <a:rPr lang="en-US" altLang="zh-CN" b="0" i="0" dirty="0">
                <a:solidFill>
                  <a:srgbClr val="1D2129"/>
                </a:solidFill>
                <a:effectLst/>
                <a:latin typeface="PingFangSC-Regular"/>
              </a:rPr>
              <a:t>Violations</a:t>
            </a:r>
            <a:r>
              <a:rPr lang="zh-CN" altLang="en-US" b="0" i="0" dirty="0">
                <a:solidFill>
                  <a:srgbClr val="1D2129"/>
                </a:solidFill>
                <a:effectLst/>
                <a:latin typeface="PingFangSC-Regular"/>
              </a:rPr>
              <a:t>）、错误（</a:t>
            </a:r>
            <a:r>
              <a:rPr lang="en-US" altLang="zh-CN" b="0" i="0" dirty="0">
                <a:solidFill>
                  <a:srgbClr val="1D2129"/>
                </a:solidFill>
                <a:effectLst/>
                <a:latin typeface="PingFangSC-Regular"/>
              </a:rPr>
              <a:t>Errors</a:t>
            </a:r>
            <a:r>
              <a:rPr lang="zh-CN" altLang="en-US" b="0" i="0" dirty="0">
                <a:solidFill>
                  <a:srgbClr val="1D2129"/>
                </a:solidFill>
                <a:effectLst/>
                <a:latin typeface="PingFangSC-Regular"/>
              </a:rPr>
              <a:t>）、失误（</a:t>
            </a:r>
            <a:r>
              <a:rPr lang="en-US" altLang="zh-CN" b="0" i="0" dirty="0">
                <a:solidFill>
                  <a:srgbClr val="1D2129"/>
                </a:solidFill>
                <a:effectLst/>
                <a:latin typeface="PingFangSC-Regular"/>
              </a:rPr>
              <a:t>Lapses</a:t>
            </a:r>
            <a:r>
              <a:rPr lang="zh-CN" altLang="en-US" b="0" i="0" dirty="0">
                <a:solidFill>
                  <a:srgbClr val="1D2129"/>
                </a:solidFill>
                <a:effectLst/>
                <a:latin typeface="PingFangSC-Regular"/>
              </a:rPr>
              <a:t>）、积极行为（</a:t>
            </a:r>
            <a:r>
              <a:rPr lang="en-US" altLang="zh-CN" b="0" i="0" dirty="0">
                <a:solidFill>
                  <a:srgbClr val="1D2129"/>
                </a:solidFill>
                <a:effectLst/>
                <a:latin typeface="PingFangSC-Regular"/>
              </a:rPr>
              <a:t>Positive behaviors</a:t>
            </a:r>
            <a:r>
              <a:rPr lang="zh-CN" altLang="en-US" b="0" i="0" dirty="0">
                <a:solidFill>
                  <a:srgbClr val="1D2129"/>
                </a:solidFill>
                <a:effectLst/>
                <a:latin typeface="PingFangSC-Regular"/>
              </a:rPr>
              <a:t>）和</a:t>
            </a:r>
            <a:r>
              <a:rPr lang="zh-CN" altLang="en-US" dirty="0">
                <a:solidFill>
                  <a:srgbClr val="1D2129"/>
                </a:solidFill>
                <a:latin typeface="PingFangSC-Regular"/>
              </a:rPr>
              <a:t>激进</a:t>
            </a:r>
            <a:r>
              <a:rPr lang="zh-CN" altLang="en-US" b="0" i="0" dirty="0">
                <a:solidFill>
                  <a:srgbClr val="1D2129"/>
                </a:solidFill>
                <a:effectLst/>
                <a:latin typeface="PingFangSC-Regular"/>
              </a:rPr>
              <a:t>行为（</a:t>
            </a:r>
            <a:r>
              <a:rPr lang="en-US" altLang="zh-CN" b="0" i="0" dirty="0">
                <a:solidFill>
                  <a:srgbClr val="1D2129"/>
                </a:solidFill>
                <a:effectLst/>
                <a:latin typeface="PingFangSC-Regular"/>
              </a:rPr>
              <a:t>Aggressive behaviors</a:t>
            </a:r>
            <a:r>
              <a:rPr lang="zh-CN" altLang="en-US" b="0" i="0" dirty="0">
                <a:solidFill>
                  <a:srgbClr val="1D2129"/>
                </a:solidFill>
                <a:effectLst/>
                <a:latin typeface="PingFangSC-Regular"/>
              </a:rPr>
              <a:t>）。</a:t>
            </a:r>
            <a:endParaRPr lang="en-US" altLang="zh-CN" b="0" i="0" dirty="0">
              <a:solidFill>
                <a:srgbClr val="1D2129"/>
              </a:solidFill>
              <a:effectLst/>
              <a:latin typeface="PingFangSC-Regular"/>
            </a:endParaRPr>
          </a:p>
          <a:p>
            <a:pPr indent="457200"/>
            <a:r>
              <a:rPr lang="zh-CN" altLang="en-US" b="0" i="0" dirty="0">
                <a:solidFill>
                  <a:srgbClr val="1D2129"/>
                </a:solidFill>
                <a:effectLst/>
                <a:latin typeface="PingFangSC-Regular"/>
              </a:rPr>
              <a:t>问卷还包括</a:t>
            </a:r>
            <a:r>
              <a:rPr lang="en-US" altLang="zh-CN" b="0" i="0" dirty="0">
                <a:solidFill>
                  <a:srgbClr val="1D2129"/>
                </a:solidFill>
                <a:effectLst/>
                <a:latin typeface="PingFangSC-Regular"/>
              </a:rPr>
              <a:t>14</a:t>
            </a:r>
            <a:r>
              <a:rPr lang="zh-CN" altLang="en-US" b="0" i="0" dirty="0">
                <a:solidFill>
                  <a:srgbClr val="1D2129"/>
                </a:solidFill>
                <a:effectLst/>
                <a:latin typeface="PingFangSC-Regular"/>
              </a:rPr>
              <a:t>个项目，以收集人口统计和描述性信息。这些项目包括年龄、性别、婚姻状况、是否有子女、收入、是否拥有机动车辆、每天驾驶和步行时间、参与者持有驾驶执照的年数、过去五年内作为驾驶员的任何撞车史、过去五年内作为行人的撞车史以及与行人相关的撞车事故的严重程度</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无受伤、轻伤无医疗救助、需要医疗救助的受伤和需要住院治疗的重大受伤</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a:t>
            </a:r>
            <a:endParaRPr lang="en-US" altLang="zh-CN" dirty="0">
              <a:solidFill>
                <a:srgbClr val="1D2129"/>
              </a:solidFill>
              <a:latin typeface="PingFangSC-Regula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2" name="文本框 1">
            <a:extLst>
              <a:ext uri="{FF2B5EF4-FFF2-40B4-BE49-F238E27FC236}">
                <a16:creationId xmlns:a16="http://schemas.microsoft.com/office/drawing/2014/main" id="{4D7A8A15-8C87-5254-DC4B-62B523B4D22F}"/>
              </a:ext>
            </a:extLst>
          </p:cNvPr>
          <p:cNvSpPr txBox="1"/>
          <p:nvPr/>
        </p:nvSpPr>
        <p:spPr>
          <a:xfrm>
            <a:off x="400271" y="1491678"/>
            <a:ext cx="8343458" cy="2308324"/>
          </a:xfrm>
          <a:prstGeom prst="rect">
            <a:avLst/>
          </a:prstGeom>
          <a:noFill/>
        </p:spPr>
        <p:txBody>
          <a:bodyPr wrap="square">
            <a:spAutoFit/>
          </a:bodyPr>
          <a:lstStyle/>
          <a:p>
            <a:pPr indent="457200"/>
            <a:r>
              <a:rPr lang="zh-CN" altLang="en-US" dirty="0">
                <a:solidFill>
                  <a:srgbClr val="1D2129"/>
                </a:solidFill>
                <a:latin typeface="PingFangSC-Regular"/>
              </a:rPr>
              <a:t>为了获得多样化的样本，问卷在城市不同地区的几个地点分发。采用方便的抽样程序，研究人员前往选定的街道和公共场所，向有意愿的行人分发调查问卷。问卷是纸质的，大约需要</a:t>
            </a:r>
            <a:r>
              <a:rPr lang="en-US" altLang="zh-CN" dirty="0">
                <a:solidFill>
                  <a:srgbClr val="1D2129"/>
                </a:solidFill>
                <a:latin typeface="PingFangSC-Regular"/>
              </a:rPr>
              <a:t>15 - 20</a:t>
            </a:r>
            <a:r>
              <a:rPr lang="zh-CN" altLang="en-US" dirty="0">
                <a:solidFill>
                  <a:srgbClr val="1D2129"/>
                </a:solidFill>
                <a:latin typeface="PingFangSC-Regular"/>
              </a:rPr>
              <a:t>分钟才能完成，并在同一地点返回给研究人员。</a:t>
            </a:r>
            <a:endParaRPr lang="en-US" altLang="zh-CN" dirty="0">
              <a:solidFill>
                <a:srgbClr val="1D2129"/>
              </a:solidFill>
              <a:latin typeface="PingFangSC-Regular"/>
            </a:endParaRPr>
          </a:p>
          <a:p>
            <a:pPr indent="457200"/>
            <a:r>
              <a:rPr lang="zh-CN" altLang="en-US" b="0" i="0" dirty="0">
                <a:solidFill>
                  <a:srgbClr val="1D2129"/>
                </a:solidFill>
                <a:effectLst/>
                <a:latin typeface="PingFangSC-Regular"/>
              </a:rPr>
              <a:t>统计数据使用</a:t>
            </a:r>
            <a:r>
              <a:rPr lang="en-US" altLang="zh-CN" b="0" i="0" dirty="0">
                <a:solidFill>
                  <a:srgbClr val="1D2129"/>
                </a:solidFill>
                <a:effectLst/>
                <a:latin typeface="PingFangSC-Regular"/>
              </a:rPr>
              <a:t>IBM SPSS v.22</a:t>
            </a:r>
            <a:r>
              <a:rPr lang="zh-CN" altLang="en-US" b="0" i="0" dirty="0">
                <a:solidFill>
                  <a:srgbClr val="1D2129"/>
                </a:solidFill>
                <a:effectLst/>
                <a:latin typeface="PingFangSC-Regular"/>
              </a:rPr>
              <a:t>分析，采用</a:t>
            </a:r>
            <a:r>
              <a:rPr lang="en-US" altLang="zh-CN" b="0" i="0" dirty="0">
                <a:solidFill>
                  <a:srgbClr val="1D2129"/>
                </a:solidFill>
                <a:effectLst/>
                <a:latin typeface="PingFangSC-Regular"/>
              </a:rPr>
              <a:t>KMO (Kaiser-Meyer-Olkin)</a:t>
            </a:r>
            <a:r>
              <a:rPr lang="zh-CN" altLang="en-US" b="0" i="0" dirty="0">
                <a:solidFill>
                  <a:srgbClr val="1D2129"/>
                </a:solidFill>
                <a:effectLst/>
                <a:latin typeface="PingFangSC-Regular"/>
              </a:rPr>
              <a:t>检验收集的数据是否符合主成分分析</a:t>
            </a:r>
            <a:r>
              <a:rPr lang="en-US" altLang="zh-CN" b="0" i="0" dirty="0">
                <a:solidFill>
                  <a:srgbClr val="1D2129"/>
                </a:solidFill>
                <a:effectLst/>
                <a:latin typeface="PingFangSC-Regular"/>
              </a:rPr>
              <a:t>(PCA)</a:t>
            </a:r>
            <a:r>
              <a:rPr lang="zh-CN" altLang="en-US" b="0" i="0" dirty="0">
                <a:solidFill>
                  <a:srgbClr val="1D2129"/>
                </a:solidFill>
                <a:effectLst/>
                <a:latin typeface="PingFangSC-Regular"/>
              </a:rPr>
              <a:t>的要求，采用</a:t>
            </a:r>
            <a:r>
              <a:rPr lang="en-US" altLang="zh-CN" b="0" i="0" dirty="0">
                <a:solidFill>
                  <a:srgbClr val="1D2129"/>
                </a:solidFill>
                <a:effectLst/>
                <a:latin typeface="PingFangSC-Regular"/>
              </a:rPr>
              <a:t>Varimax</a:t>
            </a:r>
            <a:r>
              <a:rPr lang="zh-CN" altLang="en-US" b="0" i="0" dirty="0">
                <a:solidFill>
                  <a:srgbClr val="1D2129"/>
                </a:solidFill>
                <a:effectLst/>
                <a:latin typeface="PingFangSC-Regular"/>
              </a:rPr>
              <a:t>旋转法进行主成分分析来确定</a:t>
            </a:r>
            <a:r>
              <a:rPr lang="en-US" altLang="zh-CN" b="0" i="0" dirty="0">
                <a:solidFill>
                  <a:srgbClr val="1D2129"/>
                </a:solidFill>
                <a:effectLst/>
                <a:latin typeface="PingFangSC-Regular"/>
              </a:rPr>
              <a:t>PBQ</a:t>
            </a:r>
            <a:r>
              <a:rPr lang="zh-CN" altLang="en-US" b="0" i="0" dirty="0">
                <a:solidFill>
                  <a:srgbClr val="1D2129"/>
                </a:solidFill>
                <a:effectLst/>
                <a:latin typeface="PingFangSC-Regular"/>
              </a:rPr>
              <a:t>的因子结构。此外，为了测量</a:t>
            </a:r>
            <a:r>
              <a:rPr lang="en-US" altLang="zh-CN" b="0" i="0" dirty="0">
                <a:solidFill>
                  <a:srgbClr val="1D2129"/>
                </a:solidFill>
                <a:effectLst/>
                <a:latin typeface="PingFangSC-Regular"/>
              </a:rPr>
              <a:t>PBQ</a:t>
            </a:r>
            <a:r>
              <a:rPr lang="zh-CN" altLang="en-US" b="0" i="0" dirty="0">
                <a:solidFill>
                  <a:srgbClr val="1D2129"/>
                </a:solidFill>
                <a:effectLst/>
                <a:latin typeface="PingFangSC-Regular"/>
              </a:rPr>
              <a:t>量表的内部一致性，我们计算了</a:t>
            </a:r>
            <a:r>
              <a:rPr lang="en-US" altLang="zh-CN" b="0" i="0" dirty="0">
                <a:solidFill>
                  <a:srgbClr val="1D2129"/>
                </a:solidFill>
                <a:effectLst/>
                <a:latin typeface="PingFangSC-Regular"/>
              </a:rPr>
              <a:t>Cronbach’s alpha</a:t>
            </a:r>
            <a:r>
              <a:rPr lang="zh-CN" altLang="en-US" b="0" i="0" dirty="0">
                <a:solidFill>
                  <a:srgbClr val="1D2129"/>
                </a:solidFill>
                <a:effectLst/>
                <a:latin typeface="PingFangSC-Regular"/>
              </a:rPr>
              <a:t>值。通过方差分析和检验来检验不同社会人口统计学群体在行为因素上的差异。</a:t>
            </a:r>
            <a:endParaRPr lang="en-US" altLang="zh-CN" b="0" i="0" dirty="0">
              <a:solidFill>
                <a:srgbClr val="1D2129"/>
              </a:solidFill>
              <a:effectLst/>
              <a:latin typeface="PingFangSC-Regular"/>
            </a:endParaRPr>
          </a:p>
        </p:txBody>
      </p:sp>
    </p:spTree>
    <p:extLst>
      <p:ext uri="{BB962C8B-B14F-4D97-AF65-F5344CB8AC3E}">
        <p14:creationId xmlns:p14="http://schemas.microsoft.com/office/powerpoint/2010/main" val="1531360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653750" y="1921136"/>
            <a:ext cx="2954655"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第三部分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r>
              <a:rPr lang="zh-CN" altLang="en-US" sz="3600" b="1" dirty="0">
                <a:solidFill>
                  <a:schemeClr val="accent1"/>
                </a:solidFill>
                <a:latin typeface="微软雅黑" panose="020B0503020204020204" pitchFamily="34" charset="-122"/>
                <a:ea typeface="微软雅黑" panose="020B0503020204020204" pitchFamily="34" charset="-122"/>
              </a:rPr>
              <a:t>实验数据分析</a:t>
            </a: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03</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实验数据分析</a:t>
            </a:r>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9" name="文本框 8">
            <a:extLst>
              <a:ext uri="{FF2B5EF4-FFF2-40B4-BE49-F238E27FC236}">
                <a16:creationId xmlns:a16="http://schemas.microsoft.com/office/drawing/2014/main" id="{AF226A22-BC15-442C-07B3-1F5B6CD50BAC}"/>
              </a:ext>
            </a:extLst>
          </p:cNvPr>
          <p:cNvSpPr txBox="1"/>
          <p:nvPr/>
        </p:nvSpPr>
        <p:spPr>
          <a:xfrm>
            <a:off x="251712" y="1356669"/>
            <a:ext cx="8730582" cy="3139321"/>
          </a:xfrm>
          <a:prstGeom prst="rect">
            <a:avLst/>
          </a:prstGeom>
          <a:noFill/>
        </p:spPr>
        <p:txBody>
          <a:bodyPr wrap="square">
            <a:spAutoFit/>
          </a:bodyPr>
          <a:lstStyle/>
          <a:p>
            <a:pPr indent="457200"/>
            <a:r>
              <a:rPr lang="zh-CN" altLang="en-US" dirty="0">
                <a:solidFill>
                  <a:srgbClr val="1D2129"/>
                </a:solidFill>
                <a:latin typeface="PingFangSC-Regular"/>
              </a:rPr>
              <a:t>样本的性别分布相对均匀，男性占</a:t>
            </a:r>
            <a:r>
              <a:rPr lang="en-US" altLang="zh-CN" dirty="0">
                <a:solidFill>
                  <a:srgbClr val="1D2129"/>
                </a:solidFill>
                <a:latin typeface="PingFangSC-Regular"/>
              </a:rPr>
              <a:t>57%</a:t>
            </a:r>
            <a:r>
              <a:rPr lang="zh-CN" altLang="en-US" dirty="0">
                <a:solidFill>
                  <a:srgbClr val="1D2129"/>
                </a:solidFill>
                <a:latin typeface="PingFangSC-Regular"/>
              </a:rPr>
              <a:t>，女性占</a:t>
            </a:r>
            <a:r>
              <a:rPr lang="en-US" altLang="zh-CN" dirty="0">
                <a:solidFill>
                  <a:srgbClr val="1D2129"/>
                </a:solidFill>
                <a:latin typeface="PingFangSC-Regular"/>
              </a:rPr>
              <a:t>43%</a:t>
            </a:r>
            <a:r>
              <a:rPr lang="zh-CN" altLang="en-US" dirty="0">
                <a:solidFill>
                  <a:srgbClr val="1D2129"/>
                </a:solidFill>
                <a:latin typeface="PingFangSC-Regular"/>
              </a:rPr>
              <a:t>。年龄分为</a:t>
            </a:r>
            <a:r>
              <a:rPr lang="en-US" altLang="zh-CN" dirty="0">
                <a:solidFill>
                  <a:srgbClr val="1D2129"/>
                </a:solidFill>
                <a:latin typeface="PingFangSC-Regular"/>
              </a:rPr>
              <a:t>17-35</a:t>
            </a:r>
            <a:r>
              <a:rPr lang="zh-CN" altLang="en-US" dirty="0">
                <a:solidFill>
                  <a:srgbClr val="1D2129"/>
                </a:solidFill>
                <a:latin typeface="PingFangSC-Regular"/>
              </a:rPr>
              <a:t>岁</a:t>
            </a:r>
            <a:r>
              <a:rPr lang="en-US" altLang="zh-CN" dirty="0">
                <a:solidFill>
                  <a:srgbClr val="1D2129"/>
                </a:solidFill>
                <a:latin typeface="PingFangSC-Regular"/>
              </a:rPr>
              <a:t>(62.1%)</a:t>
            </a:r>
            <a:r>
              <a:rPr lang="zh-CN" altLang="en-US" dirty="0">
                <a:solidFill>
                  <a:srgbClr val="1D2129"/>
                </a:solidFill>
                <a:latin typeface="PingFangSC-Regular"/>
              </a:rPr>
              <a:t>、</a:t>
            </a:r>
            <a:r>
              <a:rPr lang="en-US" altLang="zh-CN" dirty="0">
                <a:solidFill>
                  <a:srgbClr val="1D2129"/>
                </a:solidFill>
                <a:latin typeface="PingFangSC-Regular"/>
              </a:rPr>
              <a:t>36-55</a:t>
            </a:r>
            <a:r>
              <a:rPr lang="zh-CN" altLang="en-US" dirty="0">
                <a:solidFill>
                  <a:srgbClr val="1D2129"/>
                </a:solidFill>
                <a:latin typeface="PingFangSC-Regular"/>
              </a:rPr>
              <a:t>岁</a:t>
            </a:r>
            <a:r>
              <a:rPr lang="en-US" altLang="zh-CN" dirty="0">
                <a:solidFill>
                  <a:srgbClr val="1D2129"/>
                </a:solidFill>
                <a:latin typeface="PingFangSC-Regular"/>
              </a:rPr>
              <a:t>(30.2%)</a:t>
            </a:r>
            <a:r>
              <a:rPr lang="zh-CN" altLang="en-US" dirty="0">
                <a:solidFill>
                  <a:srgbClr val="1D2129"/>
                </a:solidFill>
                <a:latin typeface="PingFangSC-Regular"/>
              </a:rPr>
              <a:t>、</a:t>
            </a:r>
            <a:r>
              <a:rPr lang="en-US" altLang="zh-CN" dirty="0">
                <a:solidFill>
                  <a:srgbClr val="1D2129"/>
                </a:solidFill>
                <a:latin typeface="PingFangSC-Regular"/>
              </a:rPr>
              <a:t>55</a:t>
            </a:r>
            <a:r>
              <a:rPr lang="zh-CN" altLang="en-US" dirty="0">
                <a:solidFill>
                  <a:srgbClr val="1D2129"/>
                </a:solidFill>
                <a:latin typeface="PingFangSC-Regular"/>
              </a:rPr>
              <a:t>岁以上</a:t>
            </a:r>
            <a:r>
              <a:rPr lang="en-US" altLang="zh-CN" dirty="0">
                <a:solidFill>
                  <a:srgbClr val="1D2129"/>
                </a:solidFill>
                <a:latin typeface="PingFangSC-Regular"/>
              </a:rPr>
              <a:t>(7.7%)3</a:t>
            </a:r>
            <a:r>
              <a:rPr lang="zh-CN" altLang="en-US" dirty="0">
                <a:solidFill>
                  <a:srgbClr val="1D2129"/>
                </a:solidFill>
                <a:latin typeface="PingFangSC-Regular"/>
              </a:rPr>
              <a:t>组，分别代表青壮年、中年和老年。这些分类基于行走时机动性和身体属性的潜在差异和风险感知。单身占</a:t>
            </a:r>
            <a:r>
              <a:rPr lang="en-US" altLang="zh-CN" dirty="0">
                <a:solidFill>
                  <a:srgbClr val="1D2129"/>
                </a:solidFill>
                <a:latin typeface="PingFangSC-Regular"/>
              </a:rPr>
              <a:t>40.3%</a:t>
            </a:r>
            <a:r>
              <a:rPr lang="zh-CN" altLang="en-US" dirty="0">
                <a:solidFill>
                  <a:srgbClr val="1D2129"/>
                </a:solidFill>
                <a:latin typeface="PingFangSC-Regular"/>
              </a:rPr>
              <a:t>，已婚无子女占</a:t>
            </a:r>
            <a:r>
              <a:rPr lang="en-US" altLang="zh-CN" dirty="0">
                <a:solidFill>
                  <a:srgbClr val="1D2129"/>
                </a:solidFill>
                <a:latin typeface="PingFangSC-Regular"/>
              </a:rPr>
              <a:t>18.5%</a:t>
            </a:r>
            <a:r>
              <a:rPr lang="zh-CN" altLang="en-US" dirty="0">
                <a:solidFill>
                  <a:srgbClr val="1D2129"/>
                </a:solidFill>
                <a:latin typeface="PingFangSC-Regular"/>
              </a:rPr>
              <a:t>，已婚有子女占</a:t>
            </a:r>
            <a:r>
              <a:rPr lang="en-US" altLang="zh-CN" dirty="0">
                <a:solidFill>
                  <a:srgbClr val="1D2129"/>
                </a:solidFill>
                <a:latin typeface="PingFangSC-Regular"/>
              </a:rPr>
              <a:t>41.2%</a:t>
            </a:r>
            <a:r>
              <a:rPr lang="zh-CN" altLang="en-US" dirty="0">
                <a:solidFill>
                  <a:srgbClr val="1D2129"/>
                </a:solidFill>
                <a:latin typeface="PingFangSC-Regular"/>
              </a:rPr>
              <a:t>。</a:t>
            </a:r>
            <a:r>
              <a:rPr lang="en-US" altLang="zh-CN" dirty="0">
                <a:solidFill>
                  <a:srgbClr val="1D2129"/>
                </a:solidFill>
                <a:latin typeface="PingFangSC-Regular"/>
              </a:rPr>
              <a:t>16%(16.3%)</a:t>
            </a:r>
            <a:r>
              <a:rPr lang="zh-CN" altLang="en-US" dirty="0">
                <a:solidFill>
                  <a:srgbClr val="1D2129"/>
                </a:solidFill>
                <a:latin typeface="PingFangSC-Regular"/>
              </a:rPr>
              <a:t>的样本有</a:t>
            </a:r>
            <a:r>
              <a:rPr lang="en-US" altLang="zh-CN" dirty="0">
                <a:solidFill>
                  <a:srgbClr val="1D2129"/>
                </a:solidFill>
                <a:latin typeface="PingFangSC-Regular"/>
              </a:rPr>
              <a:t>6</a:t>
            </a:r>
            <a:r>
              <a:rPr lang="zh-CN" altLang="en-US" dirty="0">
                <a:solidFill>
                  <a:srgbClr val="1D2129"/>
                </a:solidFill>
                <a:latin typeface="PingFangSC-Regular"/>
              </a:rPr>
              <a:t>岁以下的孩子。超过一半的参与者报告低收入</a:t>
            </a:r>
            <a:r>
              <a:rPr lang="en-US" altLang="zh-CN" dirty="0">
                <a:solidFill>
                  <a:srgbClr val="1D2129"/>
                </a:solidFill>
                <a:latin typeface="PingFangSC-Regular"/>
              </a:rPr>
              <a:t>(57.8%)</a:t>
            </a:r>
            <a:r>
              <a:rPr lang="zh-CN" altLang="en-US" dirty="0">
                <a:solidFill>
                  <a:srgbClr val="1D2129"/>
                </a:solidFill>
                <a:latin typeface="PingFangSC-Regular"/>
              </a:rPr>
              <a:t>，</a:t>
            </a:r>
            <a:r>
              <a:rPr lang="en-US" altLang="zh-CN" dirty="0">
                <a:solidFill>
                  <a:srgbClr val="1D2129"/>
                </a:solidFill>
                <a:latin typeface="PingFangSC-Regular"/>
              </a:rPr>
              <a:t>34%</a:t>
            </a:r>
            <a:r>
              <a:rPr lang="zh-CN" altLang="en-US" dirty="0">
                <a:solidFill>
                  <a:srgbClr val="1D2129"/>
                </a:solidFill>
                <a:latin typeface="PingFangSC-Regular"/>
              </a:rPr>
              <a:t>为中等收入，只有</a:t>
            </a:r>
            <a:r>
              <a:rPr lang="en-US" altLang="zh-CN" dirty="0">
                <a:solidFill>
                  <a:srgbClr val="1D2129"/>
                </a:solidFill>
                <a:latin typeface="PingFangSC-Regular"/>
              </a:rPr>
              <a:t>8.2%</a:t>
            </a:r>
            <a:r>
              <a:rPr lang="zh-CN" altLang="en-US" dirty="0">
                <a:solidFill>
                  <a:srgbClr val="1D2129"/>
                </a:solidFill>
                <a:latin typeface="PingFangSC-Regular"/>
              </a:rPr>
              <a:t>的样本报告高收入水平。</a:t>
            </a:r>
            <a:r>
              <a:rPr lang="en-US" altLang="zh-CN" dirty="0">
                <a:solidFill>
                  <a:srgbClr val="1D2129"/>
                </a:solidFill>
                <a:latin typeface="PingFangSC-Regular"/>
              </a:rPr>
              <a:t>32%(31.9%)</a:t>
            </a:r>
            <a:r>
              <a:rPr lang="zh-CN" altLang="en-US" dirty="0">
                <a:solidFill>
                  <a:srgbClr val="1D2129"/>
                </a:solidFill>
                <a:latin typeface="PingFangSC-Regular"/>
              </a:rPr>
              <a:t>的参与者报告通常每天步行超过</a:t>
            </a:r>
            <a:r>
              <a:rPr lang="en-US" altLang="zh-CN" dirty="0">
                <a:solidFill>
                  <a:srgbClr val="1D2129"/>
                </a:solidFill>
                <a:latin typeface="PingFangSC-Regular"/>
              </a:rPr>
              <a:t>30</a:t>
            </a:r>
            <a:r>
              <a:rPr lang="zh-CN" altLang="en-US" dirty="0">
                <a:solidFill>
                  <a:srgbClr val="1D2129"/>
                </a:solidFill>
                <a:latin typeface="PingFangSC-Regular"/>
              </a:rPr>
              <a:t>分钟。超过四分之一</a:t>
            </a:r>
            <a:r>
              <a:rPr lang="en-US" altLang="zh-CN" dirty="0">
                <a:solidFill>
                  <a:srgbClr val="1D2129"/>
                </a:solidFill>
                <a:latin typeface="PingFangSC-Regular"/>
              </a:rPr>
              <a:t>(25.7%)</a:t>
            </a:r>
            <a:r>
              <a:rPr lang="zh-CN" altLang="en-US" dirty="0">
                <a:solidFill>
                  <a:srgbClr val="1D2129"/>
                </a:solidFill>
                <a:latin typeface="PingFangSC-Regular"/>
              </a:rPr>
              <a:t>的受访者不开车。大多数样本拥有一辆汽车</a:t>
            </a:r>
            <a:r>
              <a:rPr lang="en-US" altLang="zh-CN" dirty="0">
                <a:solidFill>
                  <a:srgbClr val="1D2129"/>
                </a:solidFill>
                <a:latin typeface="PingFangSC-Regular"/>
              </a:rPr>
              <a:t>(64%)</a:t>
            </a:r>
            <a:r>
              <a:rPr lang="zh-CN" altLang="en-US" dirty="0">
                <a:solidFill>
                  <a:srgbClr val="1D2129"/>
                </a:solidFill>
                <a:latin typeface="PingFangSC-Regular"/>
              </a:rPr>
              <a:t>，</a:t>
            </a:r>
            <a:r>
              <a:rPr lang="en-US" altLang="zh-CN" dirty="0">
                <a:solidFill>
                  <a:srgbClr val="1D2129"/>
                </a:solidFill>
                <a:latin typeface="PingFangSC-Regular"/>
              </a:rPr>
              <a:t>12.4%</a:t>
            </a:r>
            <a:r>
              <a:rPr lang="zh-CN" altLang="en-US" dirty="0">
                <a:solidFill>
                  <a:srgbClr val="1D2129"/>
                </a:solidFill>
                <a:latin typeface="PingFangSC-Regular"/>
              </a:rPr>
              <a:t>的样本在过去五年内作为行人发生过交通事故，其中</a:t>
            </a:r>
            <a:r>
              <a:rPr lang="en-US" altLang="zh-CN" dirty="0">
                <a:solidFill>
                  <a:srgbClr val="1D2129"/>
                </a:solidFill>
                <a:latin typeface="PingFangSC-Regular"/>
              </a:rPr>
              <a:t>37.5%</a:t>
            </a:r>
            <a:r>
              <a:rPr lang="zh-CN" altLang="en-US" dirty="0">
                <a:solidFill>
                  <a:srgbClr val="1D2129"/>
                </a:solidFill>
                <a:latin typeface="PingFangSC-Regular"/>
              </a:rPr>
              <a:t>没有受伤，</a:t>
            </a:r>
            <a:r>
              <a:rPr lang="en-US" altLang="zh-CN" dirty="0">
                <a:solidFill>
                  <a:srgbClr val="1D2129"/>
                </a:solidFill>
                <a:latin typeface="PingFangSC-Regular"/>
              </a:rPr>
              <a:t>28.1%</a:t>
            </a:r>
            <a:r>
              <a:rPr lang="zh-CN" altLang="en-US" dirty="0">
                <a:solidFill>
                  <a:srgbClr val="1D2129"/>
                </a:solidFill>
                <a:latin typeface="PingFangSC-Regular"/>
              </a:rPr>
              <a:t>受伤但没有去看医生，</a:t>
            </a:r>
            <a:r>
              <a:rPr lang="en-US" altLang="zh-CN" dirty="0">
                <a:solidFill>
                  <a:srgbClr val="1D2129"/>
                </a:solidFill>
                <a:latin typeface="PingFangSC-Regular"/>
              </a:rPr>
              <a:t>17.2%</a:t>
            </a:r>
            <a:r>
              <a:rPr lang="zh-CN" altLang="en-US" dirty="0">
                <a:solidFill>
                  <a:srgbClr val="1D2129"/>
                </a:solidFill>
                <a:latin typeface="PingFangSC-Regular"/>
              </a:rPr>
              <a:t>因受伤转诊医生，</a:t>
            </a:r>
            <a:r>
              <a:rPr lang="en-US" altLang="zh-CN" dirty="0">
                <a:solidFill>
                  <a:srgbClr val="1D2129"/>
                </a:solidFill>
                <a:latin typeface="PingFangSC-Regular"/>
              </a:rPr>
              <a:t>17.2%</a:t>
            </a:r>
            <a:r>
              <a:rPr lang="zh-CN" altLang="en-US" dirty="0">
                <a:solidFill>
                  <a:srgbClr val="1D2129"/>
                </a:solidFill>
                <a:latin typeface="PingFangSC-Regular"/>
              </a:rPr>
              <a:t>住院。</a:t>
            </a:r>
            <a:r>
              <a:rPr lang="zh-CN" altLang="en-US" b="0" i="0" dirty="0">
                <a:solidFill>
                  <a:srgbClr val="1D2129"/>
                </a:solidFill>
                <a:effectLst/>
                <a:latin typeface="PingFangSC-Regular"/>
              </a:rPr>
              <a:t>很大一部分</a:t>
            </a:r>
            <a:r>
              <a:rPr lang="en-US" altLang="zh-CN" b="0" i="0" dirty="0">
                <a:solidFill>
                  <a:srgbClr val="1D2129"/>
                </a:solidFill>
                <a:effectLst/>
                <a:latin typeface="PingFangSC-Regular"/>
              </a:rPr>
              <a:t>(40%)</a:t>
            </a:r>
            <a:r>
              <a:rPr lang="zh-CN" altLang="en-US" b="0" i="0" dirty="0">
                <a:solidFill>
                  <a:srgbClr val="1D2129"/>
                </a:solidFill>
                <a:effectLst/>
                <a:latin typeface="PingFangSC-Regular"/>
              </a:rPr>
              <a:t>的参与者报告说，在过去的五年里，他们作为司机曾发生过交通事故。大多数参与者持有驾驶执照</a:t>
            </a:r>
            <a:r>
              <a:rPr lang="en-US" altLang="zh-CN" b="0" i="0" dirty="0">
                <a:solidFill>
                  <a:srgbClr val="1D2129"/>
                </a:solidFill>
                <a:effectLst/>
                <a:latin typeface="PingFangSC-Regular"/>
              </a:rPr>
              <a:t>(87.6%)</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44.3%</a:t>
            </a:r>
            <a:r>
              <a:rPr lang="zh-CN" altLang="en-US" b="0" i="0" dirty="0">
                <a:solidFill>
                  <a:srgbClr val="1D2129"/>
                </a:solidFill>
                <a:effectLst/>
                <a:latin typeface="PingFangSC-Regular"/>
              </a:rPr>
              <a:t>的样本持有驾驶执照超过</a:t>
            </a:r>
            <a:r>
              <a:rPr lang="en-US" altLang="zh-CN" b="0" i="0" dirty="0">
                <a:solidFill>
                  <a:srgbClr val="1D2129"/>
                </a:solidFill>
                <a:effectLst/>
                <a:latin typeface="PingFangSC-Regular"/>
              </a:rPr>
              <a:t>10</a:t>
            </a:r>
            <a:r>
              <a:rPr lang="zh-CN" altLang="en-US" b="0" i="0" dirty="0">
                <a:solidFill>
                  <a:srgbClr val="1D2129"/>
                </a:solidFill>
                <a:effectLst/>
                <a:latin typeface="PingFangSC-Regular"/>
              </a:rPr>
              <a:t>年，</a:t>
            </a:r>
            <a:r>
              <a:rPr lang="en-US" altLang="zh-CN" b="0" i="0" dirty="0">
                <a:solidFill>
                  <a:srgbClr val="1D2129"/>
                </a:solidFill>
                <a:effectLst/>
                <a:latin typeface="PingFangSC-Regular"/>
              </a:rPr>
              <a:t>16%(16.4%)</a:t>
            </a:r>
            <a:r>
              <a:rPr lang="zh-CN" altLang="en-US" b="0" i="0" dirty="0">
                <a:solidFill>
                  <a:srgbClr val="1D2129"/>
                </a:solidFill>
                <a:effectLst/>
                <a:latin typeface="PingFangSC-Regular"/>
              </a:rPr>
              <a:t>的受访者的亲属在过去五年中曾因行人身份发生过交通事故。</a:t>
            </a:r>
            <a:endParaRPr lang="en-US" altLang="zh-CN" b="0" i="0" dirty="0">
              <a:solidFill>
                <a:srgbClr val="1D2129"/>
              </a:solidFill>
              <a:effectLst/>
              <a:latin typeface="PingFangSC-Regular"/>
            </a:endParaRPr>
          </a:p>
        </p:txBody>
      </p:sp>
    </p:spTree>
    <p:extLst>
      <p:ext uri="{BB962C8B-B14F-4D97-AF65-F5344CB8AC3E}">
        <p14:creationId xmlns:p14="http://schemas.microsoft.com/office/powerpoint/2010/main" val="1534452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WU0MDk5NzRlMGY4MjI4MDdkNzdiOTlhMWUzZjE5NDgifQ=="/>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16705</TotalTime>
  <Words>3721</Words>
  <Application>Microsoft Office PowerPoint</Application>
  <PresentationFormat>全屏显示(16:9)</PresentationFormat>
  <Paragraphs>160</Paragraphs>
  <Slides>28</Slides>
  <Notes>28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-apple-system</vt:lpstr>
      <vt:lpstr>DFGothic-EB</vt:lpstr>
      <vt:lpstr>Helvetica Neue</vt:lpstr>
      <vt:lpstr>PingFangSC-Regular</vt:lpstr>
      <vt:lpstr>微软雅黑</vt:lpstr>
      <vt:lpstr>Arial</vt:lpstr>
      <vt:lpstr>Calibri</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泽漩 李</cp:lastModifiedBy>
  <cp:revision>744</cp:revision>
  <dcterms:created xsi:type="dcterms:W3CDTF">2015-07-27T04:24:00Z</dcterms:created>
  <dcterms:modified xsi:type="dcterms:W3CDTF">2023-12-13T12:15:59Z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33847BFB810845AD9CA440682C648EB9_12</vt:lpwstr>
  </property>
</Properties>
</file>