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6" r:id="rId3"/>
    <p:sldId id="258" r:id="rId4"/>
    <p:sldId id="264" r:id="rId5"/>
    <p:sldId id="257" r:id="rId6"/>
    <p:sldId id="336" r:id="rId7"/>
    <p:sldId id="401" r:id="rId9"/>
    <p:sldId id="398" r:id="rId10"/>
    <p:sldId id="399" r:id="rId11"/>
    <p:sldId id="400" r:id="rId12"/>
    <p:sldId id="373" r:id="rId13"/>
    <p:sldId id="369" r:id="rId14"/>
    <p:sldId id="347" r:id="rId15"/>
    <p:sldId id="361" r:id="rId16"/>
    <p:sldId id="403" r:id="rId17"/>
    <p:sldId id="404" r:id="rId18"/>
    <p:sldId id="393" r:id="rId19"/>
    <p:sldId id="394" r:id="rId20"/>
    <p:sldId id="395" r:id="rId21"/>
    <p:sldId id="406" r:id="rId22"/>
    <p:sldId id="396" r:id="rId23"/>
    <p:sldId id="397" r:id="rId24"/>
    <p:sldId id="405" r:id="rId25"/>
    <p:sldId id="349" r:id="rId26"/>
    <p:sldId id="265" r:id="rId27"/>
    <p:sldId id="266" r:id="rId28"/>
    <p:sldId id="260" r:id="rId29"/>
    <p:sldId id="302"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2026" userDrawn="1">
          <p15:clr>
            <a:srgbClr val="A4A3A4"/>
          </p15:clr>
        </p15:guide>
        <p15:guide id="3" pos="5645" userDrawn="1">
          <p15:clr>
            <a:srgbClr val="A4A3A4"/>
          </p15:clr>
        </p15:guide>
        <p15:guide id="4" pos="3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60"/>
        <p:guide pos="2026"/>
        <p:guide pos="5645"/>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5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image" Target="../media/image8.png"/><Relationship Id="rId2" Type="http://schemas.openxmlformats.org/officeDocument/2006/relationships/tags" Target="../tags/tag37.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7.xml"/><Relationship Id="rId3" Type="http://schemas.openxmlformats.org/officeDocument/2006/relationships/image" Target="../media/image10.png"/><Relationship Id="rId2" Type="http://schemas.openxmlformats.org/officeDocument/2006/relationships/tags" Target="../tags/tag46.xml"/><Relationship Id="rId1" Type="http://schemas.openxmlformats.org/officeDocument/2006/relationships/tags" Target="../tags/tag45.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1.png"/><Relationship Id="rId2" Type="http://schemas.openxmlformats.org/officeDocument/2006/relationships/tags" Target="../tags/tag49.xml"/><Relationship Id="rId1" Type="http://schemas.openxmlformats.org/officeDocument/2006/relationships/tags" Target="../tags/tag48.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1.png"/><Relationship Id="rId2" Type="http://schemas.openxmlformats.org/officeDocument/2006/relationships/tags" Target="../tags/tag51.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53.xml"/><Relationship Id="rId1" Type="http://schemas.openxmlformats.org/officeDocument/2006/relationships/tags" Target="../tags/tag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三、研究</a:t>
            </a:r>
            <a:r>
              <a:rPr lang="zh-CN" altLang="en-US" sz="2400" b="1" dirty="0">
                <a:solidFill>
                  <a:schemeClr val="accent1"/>
                </a:solidFill>
              </a:rPr>
              <a:t>方法</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569785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（一）实验设计</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sym typeface="+mn-ea"/>
              </a:rPr>
              <a:t>实验方式</a:t>
            </a:r>
            <a:r>
              <a:rPr lang="zh-CN" altLang="en-US" sz="2000" dirty="0">
                <a:sym typeface="+mn-ea"/>
              </a:rPr>
              <a:t>：</a:t>
            </a:r>
            <a:r>
              <a:rPr lang="zh-CN" altLang="en-US" sz="2000" dirty="0"/>
              <a:t>采用情景模拟实验方式开展，实验方式为2*2*2的组间实验。</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设计问卷并将</a:t>
            </a:r>
            <a:r>
              <a:rPr lang="zh-CN" altLang="en-US" sz="2000" dirty="0"/>
              <a:t>其展示</a:t>
            </a:r>
            <a:r>
              <a:rPr lang="zh-CN" altLang="en-US" sz="2000" dirty="0"/>
              <a:t>在模拟的网站界面，创建了8个不同版本的医生评价情景。</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量表设计</a:t>
            </a:r>
            <a:r>
              <a:rPr lang="zh-CN" altLang="en-US" sz="2000" dirty="0"/>
              <a:t>：每个变量由3个题项的</a:t>
            </a:r>
            <a:r>
              <a:rPr lang="zh-CN" altLang="en-US" sz="2000" dirty="0">
                <a:solidFill>
                  <a:srgbClr val="0000FF"/>
                </a:solidFill>
              </a:rPr>
              <a:t>7分Likert量表</a:t>
            </a:r>
            <a:r>
              <a:rPr lang="zh-CN" altLang="en-US" sz="2000" dirty="0"/>
              <a:t>(1=完全不同意和7=完全同意)来测量。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共回收有效问卷539份。</a:t>
            </a:r>
            <a:endParaRPr lang="zh-CN" altLang="en-US" sz="2000" dirty="0"/>
          </a:p>
        </p:txBody>
      </p:sp>
      <p:pic>
        <p:nvPicPr>
          <p:cNvPr id="2" name="图片 7" descr="表1"/>
          <p:cNvPicPr>
            <a:picLocks noChangeAspect="1"/>
          </p:cNvPicPr>
          <p:nvPr/>
        </p:nvPicPr>
        <p:blipFill>
          <a:blip r:embed="rId3"/>
          <a:srcRect b="4221"/>
          <a:stretch>
            <a:fillRect/>
          </a:stretch>
        </p:blipFill>
        <p:spPr>
          <a:xfrm>
            <a:off x="7257415" y="3429635"/>
            <a:ext cx="4808855" cy="3428365"/>
          </a:xfrm>
          <a:prstGeom prst="rect">
            <a:avLst/>
          </a:prstGeom>
        </p:spPr>
      </p:pic>
      <p:pic>
        <p:nvPicPr>
          <p:cNvPr id="10" name="图片 2" descr="表3"/>
          <p:cNvPicPr>
            <a:picLocks noChangeAspect="1"/>
          </p:cNvPicPr>
          <p:nvPr/>
        </p:nvPicPr>
        <p:blipFill>
          <a:blip r:embed="rId4"/>
          <a:stretch>
            <a:fillRect/>
          </a:stretch>
        </p:blipFill>
        <p:spPr>
          <a:xfrm>
            <a:off x="1680210" y="3628390"/>
            <a:ext cx="5440680" cy="32302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三、研究方法</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733550" y="1160145"/>
            <a:ext cx="10217785" cy="4174490"/>
          </a:xfrm>
          <a:prstGeom prst="rect">
            <a:avLst/>
          </a:prstGeom>
          <a:noFill/>
        </p:spPr>
        <p:txBody>
          <a:bodyPr wrap="square" rtlCol="0">
            <a:noAutofit/>
          </a:bodyPr>
          <a:p>
            <a:pPr indent="609600" algn="just" fontAlgn="auto">
              <a:lnSpc>
                <a:spcPct val="200000"/>
              </a:lnSpc>
              <a:extLst>
                <a:ext uri="{35155182-B16C-46BC-9424-99874614C6A1}">
                  <wpsdc:indentchars xmlns:wpsdc="http://www.wps.cn/officeDocument/2017/drawingmlCustomData" val="200" checksum="4158780845"/>
                </a:ext>
              </a:extLst>
            </a:pPr>
            <a:r>
              <a:rPr lang="zh-CN" altLang="en-US" sz="2400" b="1" dirty="0"/>
              <a:t>（二）数据分析</a:t>
            </a:r>
            <a:endParaRPr lang="zh-CN" altLang="en-US" sz="2400" b="1" dirty="0"/>
          </a:p>
          <a:p>
            <a:pPr indent="508000" algn="just" fontAlgn="auto">
              <a:lnSpc>
                <a:spcPct val="20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）研究使用</a:t>
            </a:r>
            <a:r>
              <a:rPr lang="zh-CN" altLang="en-US" sz="2000" b="1" dirty="0">
                <a:solidFill>
                  <a:schemeClr val="tx1"/>
                </a:solidFill>
              </a:rPr>
              <a:t>SPSS 23.0</a:t>
            </a:r>
            <a:r>
              <a:rPr lang="zh-CN" altLang="en-US" sz="2000" dirty="0"/>
              <a:t>和</a:t>
            </a:r>
            <a:r>
              <a:rPr lang="zh-CN" altLang="en-US" sz="2000" b="1" dirty="0"/>
              <a:t>Smart PLS软件</a:t>
            </a:r>
            <a:r>
              <a:rPr lang="zh-CN" altLang="en-US" sz="2000" dirty="0"/>
              <a:t>，并应用</a:t>
            </a:r>
            <a:r>
              <a:rPr lang="zh-CN" altLang="en-US" sz="2000" b="1" dirty="0"/>
              <a:t>PLS-SEM</a:t>
            </a:r>
            <a:r>
              <a:rPr lang="zh-CN" altLang="en-US" sz="2000" dirty="0"/>
              <a:t>来检验研究模型；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）按照</a:t>
            </a:r>
            <a:r>
              <a:rPr lang="zh-CN" altLang="en-US" sz="2000" dirty="0">
                <a:solidFill>
                  <a:schemeClr val="tx1"/>
                </a:solidFill>
              </a:rPr>
              <a:t>两步分析程序方法</a:t>
            </a:r>
            <a:r>
              <a:rPr lang="zh-CN" altLang="en-US" sz="2000" dirty="0"/>
              <a:t>，对量表和结构模型分析进行了评估；</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3</a:t>
            </a:r>
            <a:r>
              <a:rPr lang="zh-CN" altLang="en-US" sz="2000" dirty="0"/>
              <a:t>）采用了</a:t>
            </a:r>
            <a:r>
              <a:rPr lang="zh-CN" altLang="en-US" sz="2000" b="1" dirty="0">
                <a:solidFill>
                  <a:schemeClr val="tx1"/>
                </a:solidFill>
              </a:rPr>
              <a:t>Bootstrap技术</a:t>
            </a:r>
            <a:r>
              <a:rPr lang="zh-CN" altLang="en-US" sz="2000" dirty="0"/>
              <a:t>来获得t统计量和标准误差（使用5000个重复样本进行Bootstrap）。</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rPr>
              <a:t>四、研究</a:t>
            </a:r>
            <a:r>
              <a:rPr lang="zh-CN" altLang="en-US" sz="2400" b="1" dirty="0">
                <a:solidFill>
                  <a:schemeClr val="accent1"/>
                </a:solidFill>
                <a:sym typeface="+mn-ea"/>
              </a:rPr>
              <a:t>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9909810" cy="72644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en-US" altLang="zh-CN" sz="2400" b="1" dirty="0"/>
              <a:t>(</a:t>
            </a:r>
            <a:r>
              <a:rPr lang="zh-CN" altLang="en-US" sz="2400" b="1" dirty="0"/>
              <a:t>一</a:t>
            </a:r>
            <a:r>
              <a:rPr lang="en-US" altLang="zh-CN" sz="2400" b="1" dirty="0"/>
              <a:t>)</a:t>
            </a:r>
            <a:r>
              <a:rPr lang="zh-CN" altLang="en-US" sz="2400" b="1" dirty="0"/>
              <a:t>样本特征</a:t>
            </a:r>
            <a:r>
              <a:rPr lang="zh-CN" altLang="en-US" sz="2000" dirty="0"/>
              <a:t>（</a:t>
            </a:r>
            <a:r>
              <a:rPr lang="zh-CN" altLang="en-US" sz="2000" dirty="0"/>
              <a:t>保证参与对象的人口统计特征符合本次实验人群要求）</a:t>
            </a:r>
            <a:endParaRPr lang="zh-CN" altLang="en-US" sz="2000" dirty="0"/>
          </a:p>
        </p:txBody>
      </p:sp>
      <p:pic>
        <p:nvPicPr>
          <p:cNvPr id="3" name="图片 1" descr="表2"/>
          <p:cNvPicPr>
            <a:picLocks noChangeAspect="1"/>
          </p:cNvPicPr>
          <p:nvPr/>
        </p:nvPicPr>
        <p:blipFill>
          <a:blip r:embed="rId3"/>
          <a:stretch>
            <a:fillRect/>
          </a:stretch>
        </p:blipFill>
        <p:spPr>
          <a:xfrm>
            <a:off x="1947545" y="1886585"/>
            <a:ext cx="9657715" cy="4883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03375" y="1160145"/>
            <a:ext cx="7500620" cy="77279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（二）量表检验</a:t>
            </a:r>
            <a:r>
              <a:rPr lang="zh-CN" altLang="en-US" sz="2000" dirty="0"/>
              <a:t>（</a:t>
            </a:r>
            <a:r>
              <a:rPr lang="zh-CN" altLang="en-US" sz="2000" dirty="0">
                <a:sym typeface="+mn-ea"/>
              </a:rPr>
              <a:t>对所有构念的信度和效度进行检验）</a:t>
            </a:r>
            <a:endParaRPr lang="zh-CN" altLang="en-US" sz="2000" dirty="0"/>
          </a:p>
        </p:txBody>
      </p:sp>
      <p:sp>
        <p:nvSpPr>
          <p:cNvPr id="8" name="文本框 7"/>
          <p:cNvSpPr txBox="1"/>
          <p:nvPr>
            <p:custDataLst>
              <p:tags r:id="rId3"/>
            </p:custDataLst>
          </p:nvPr>
        </p:nvSpPr>
        <p:spPr>
          <a:xfrm>
            <a:off x="1603375" y="1781175"/>
            <a:ext cx="4713605" cy="505333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、信度检验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评价构念的信度：</a:t>
            </a:r>
            <a:r>
              <a:rPr lang="zh-CN" altLang="en-US" sz="2000" dirty="0"/>
              <a:t>克朗巴哈系数和组合信度值</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a:t>
            </a:r>
            <a:r>
              <a:rPr lang="zh-CN" altLang="en-US" sz="2000" dirty="0">
                <a:sym typeface="+mn-ea"/>
              </a:rPr>
              <a:t>所有构念</a:t>
            </a:r>
            <a:r>
              <a:rPr lang="zh-CN" altLang="en-US" sz="2000" dirty="0"/>
              <a:t>的</a:t>
            </a:r>
            <a:r>
              <a:rPr lang="zh-CN" altLang="en-US" sz="2000" dirty="0">
                <a:solidFill>
                  <a:srgbClr val="0000FF"/>
                </a:solidFill>
              </a:rPr>
              <a:t>Cronbach's Al-pha系数</a:t>
            </a:r>
            <a:r>
              <a:rPr lang="zh-CN" altLang="en-US" sz="2000" dirty="0"/>
              <a:t>均介于0.876~0.945之间，大于临界值0.7；</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2）所有构念的</a:t>
            </a:r>
            <a:r>
              <a:rPr lang="zh-CN" altLang="en-US" sz="2000" dirty="0">
                <a:solidFill>
                  <a:srgbClr val="0000FF"/>
                </a:solidFill>
              </a:rPr>
              <a:t>组合信度(CR值)</a:t>
            </a:r>
            <a:r>
              <a:rPr lang="zh-CN" altLang="en-US" sz="2000" dirty="0"/>
              <a:t>均大于0.932，大于Fornell和Larcker提出0.70的临界值。</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所有构念具有可接受的信度。</a:t>
            </a:r>
            <a:endParaRPr lang="zh-CN" altLang="en-US" sz="2000" dirty="0"/>
          </a:p>
        </p:txBody>
      </p:sp>
      <p:pic>
        <p:nvPicPr>
          <p:cNvPr id="10" name="图片 2" descr="表3"/>
          <p:cNvPicPr>
            <a:picLocks noChangeAspect="1"/>
          </p:cNvPicPr>
          <p:nvPr/>
        </p:nvPicPr>
        <p:blipFill>
          <a:blip r:embed="rId4"/>
          <a:stretch>
            <a:fillRect/>
          </a:stretch>
        </p:blipFill>
        <p:spPr>
          <a:xfrm>
            <a:off x="6317615" y="1781175"/>
            <a:ext cx="5864860" cy="4987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8" name="文本框 7"/>
          <p:cNvSpPr txBox="1"/>
          <p:nvPr>
            <p:custDataLst>
              <p:tags r:id="rId2"/>
            </p:custDataLst>
          </p:nvPr>
        </p:nvSpPr>
        <p:spPr>
          <a:xfrm>
            <a:off x="1603375" y="1214120"/>
            <a:ext cx="4713605" cy="562038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a:t>
            </a:r>
            <a:r>
              <a:rPr lang="zh-CN" altLang="en-US" sz="2000" b="1" dirty="0">
                <a:sym typeface="+mn-ea"/>
              </a:rPr>
              <a:t>效度</a:t>
            </a:r>
            <a:r>
              <a:rPr lang="zh-CN" altLang="en-US" sz="2000" b="1" dirty="0"/>
              <a:t>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测量聚合效度：</a:t>
            </a:r>
            <a:r>
              <a:rPr lang="zh-CN" altLang="en-US" sz="2000" dirty="0"/>
              <a:t>因子载荷和平均萃取方差</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1）每个构念的</a:t>
            </a:r>
            <a:r>
              <a:rPr lang="zh-CN" altLang="en-US" sz="2000" dirty="0">
                <a:solidFill>
                  <a:srgbClr val="0000FF"/>
                </a:solidFill>
              </a:rPr>
              <a:t>因子载荷</a:t>
            </a:r>
            <a:r>
              <a:rPr lang="zh-CN" altLang="en-US" sz="2000" dirty="0"/>
              <a:t>均是显著的(p&lt;0.001)且高于被推荐的临界值0.5；</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a:t>
            </a:r>
            <a:r>
              <a:rPr lang="zh-CN" altLang="en-US" sz="2000" dirty="0">
                <a:solidFill>
                  <a:srgbClr val="0000FF"/>
                </a:solidFill>
              </a:rPr>
              <a:t>平均萃取方差(AVE)</a:t>
            </a:r>
            <a:r>
              <a:rPr lang="zh-CN" altLang="en-US" sz="2000" dirty="0"/>
              <a:t>介于0.819~0.900之间，均超过了临界值0.5。</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所有变量的</a:t>
            </a:r>
            <a:r>
              <a:rPr lang="zh-CN" altLang="en-US" sz="2000" dirty="0">
                <a:solidFill>
                  <a:srgbClr val="7030A0"/>
                </a:solidFill>
              </a:rPr>
              <a:t>聚合效度</a:t>
            </a:r>
            <a:r>
              <a:rPr lang="zh-CN" altLang="en-US" sz="2000" dirty="0"/>
              <a:t>得到了支持。</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此外，由于相关系数的</a:t>
            </a:r>
            <a:r>
              <a:rPr lang="zh-CN" altLang="en-US" sz="2000" b="1" dirty="0">
                <a:solidFill>
                  <a:srgbClr val="0000FF"/>
                </a:solidFill>
              </a:rPr>
              <a:t>HTMT比值</a:t>
            </a:r>
            <a:r>
              <a:rPr lang="zh-CN" altLang="en-US" sz="2000" dirty="0"/>
              <a:t>均低于阈值0.85，且HTMT置信区间(CI=0.019~0.818)不包括1.0，所有构念的</a:t>
            </a:r>
            <a:r>
              <a:rPr lang="zh-CN" altLang="en-US" sz="2000" dirty="0">
                <a:solidFill>
                  <a:srgbClr val="7030A0"/>
                </a:solidFill>
              </a:rPr>
              <a:t>区分效度</a:t>
            </a:r>
            <a:r>
              <a:rPr lang="zh-CN" altLang="en-US" sz="2000" dirty="0"/>
              <a:t>均较好。</a:t>
            </a:r>
            <a:endParaRPr lang="zh-CN" altLang="en-US" sz="2000" dirty="0"/>
          </a:p>
        </p:txBody>
      </p:sp>
      <p:pic>
        <p:nvPicPr>
          <p:cNvPr id="10" name="图片 2" descr="表3"/>
          <p:cNvPicPr>
            <a:picLocks noChangeAspect="1"/>
          </p:cNvPicPr>
          <p:nvPr/>
        </p:nvPicPr>
        <p:blipFill>
          <a:blip r:embed="rId3"/>
          <a:stretch>
            <a:fillRect/>
          </a:stretch>
        </p:blipFill>
        <p:spPr>
          <a:xfrm>
            <a:off x="6316980" y="1214755"/>
            <a:ext cx="5864860" cy="55333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8" name="文本框 7"/>
          <p:cNvSpPr txBox="1"/>
          <p:nvPr>
            <p:custDataLst>
              <p:tags r:id="rId2"/>
            </p:custDataLst>
          </p:nvPr>
        </p:nvSpPr>
        <p:spPr>
          <a:xfrm>
            <a:off x="1604010" y="1214120"/>
            <a:ext cx="10235565" cy="171831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3</a:t>
            </a:r>
            <a:r>
              <a:rPr lang="zh-CN" altLang="en-US" sz="2000" b="1" dirty="0"/>
              <a:t>、共线性检验</a:t>
            </a:r>
            <a:r>
              <a:rPr lang="zh-CN" altLang="en-US" sz="2000" dirty="0"/>
              <a:t>（为了</a:t>
            </a:r>
            <a:r>
              <a:rPr lang="zh-CN" altLang="en-US" sz="2000" dirty="0">
                <a:sym typeface="+mn-ea"/>
              </a:rPr>
              <a:t>确定是否有任何构念的</a:t>
            </a:r>
            <a:r>
              <a:rPr lang="zh-CN" altLang="en-US" sz="2000" dirty="0">
                <a:sym typeface="+mn-ea"/>
              </a:rPr>
              <a:t>方差膨胀系数(VIF)等于或者大于3.3，</a:t>
            </a:r>
            <a:r>
              <a:rPr lang="zh-CN" altLang="en-US" sz="2000" dirty="0"/>
              <a:t>检验自变量之间有没有共线性的问题）</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结果显示</a:t>
            </a:r>
            <a:r>
              <a:rPr lang="zh-CN" altLang="en-US" sz="2000" b="1" dirty="0"/>
              <a:t>VIF值</a:t>
            </a:r>
            <a:r>
              <a:rPr lang="zh-CN" altLang="en-US" sz="2000" dirty="0"/>
              <a:t>均小于阈值，证实共同方法偏差对本研究不构成威胁。</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04645" y="1160145"/>
            <a:ext cx="10325100" cy="5603240"/>
          </a:xfrm>
          <a:prstGeom prst="rect">
            <a:avLst/>
          </a:prstGeom>
          <a:noFill/>
        </p:spPr>
        <p:txBody>
          <a:bodyPr wrap="square" rtlCol="0">
            <a:noAutofit/>
          </a:bodyPr>
          <a:p>
            <a:pPr indent="609600" algn="just" fontAlgn="auto">
              <a:lnSpc>
                <a:spcPct val="200000"/>
              </a:lnSpc>
              <a:extLst>
                <a:ext uri="{35155182-B16C-46BC-9424-99874614C6A1}">
                  <wpsdc:indentchars xmlns:wpsdc="http://www.wps.cn/officeDocument/2017/drawingmlCustomData" val="200" checksum="4158780845"/>
                </a:ext>
              </a:extLst>
            </a:pPr>
            <a:r>
              <a:rPr lang="zh-CN" altLang="en-US" sz="2400" b="1" dirty="0"/>
              <a:t>（三）操控检验</a:t>
            </a:r>
            <a:r>
              <a:rPr lang="zh-CN" altLang="en-US" sz="2000" dirty="0"/>
              <a:t>（</a:t>
            </a:r>
            <a:r>
              <a:rPr lang="zh-CN" altLang="en-US" sz="2000" dirty="0">
                <a:sym typeface="+mn-ea"/>
              </a:rPr>
              <a:t>保证情景实验设计准确，并且参与者均认真阅读具体情景</a:t>
            </a:r>
            <a:r>
              <a:rPr lang="zh-CN" altLang="en-US" sz="2000" dirty="0"/>
              <a:t>）</a:t>
            </a:r>
            <a:endParaRPr lang="zh-CN" altLang="en-US" sz="2400" b="1" dirty="0"/>
          </a:p>
          <a:p>
            <a:pPr indent="508000" algn="just" fontAlgn="auto">
              <a:lnSpc>
                <a:spcPct val="200000"/>
              </a:lnSpc>
              <a:extLst>
                <a:ext uri="{35155182-B16C-46BC-9424-99874614C6A1}">
                  <wpsdc:indentchars xmlns:wpsdc="http://www.wps.cn/officeDocument/2017/drawingmlCustomData" val="200" checksum="282533468"/>
                </a:ext>
              </a:extLst>
            </a:pPr>
            <a:r>
              <a:rPr lang="zh-CN" altLang="en-US" sz="2000" dirty="0"/>
              <a:t>每一个参与者回答对于所处情境中面临的（</a:t>
            </a:r>
            <a:r>
              <a:rPr lang="en-US" altLang="zh-CN" sz="2000" dirty="0"/>
              <a:t>1</a:t>
            </a:r>
            <a:r>
              <a:rPr lang="zh-CN" altLang="en-US" sz="2000" dirty="0"/>
              <a:t>）</a:t>
            </a:r>
            <a:r>
              <a:rPr lang="zh-CN" altLang="en-US" sz="2000" dirty="0">
                <a:solidFill>
                  <a:srgbClr val="7030A0"/>
                </a:solidFill>
              </a:rPr>
              <a:t>疾病严重程度</a:t>
            </a:r>
            <a:r>
              <a:rPr lang="zh-CN" altLang="en-US" sz="2000" dirty="0"/>
              <a:t>（</a:t>
            </a:r>
            <a:r>
              <a:rPr lang="en-US" altLang="zh-CN" sz="2000" dirty="0"/>
              <a:t>2</a:t>
            </a:r>
            <a:r>
              <a:rPr lang="zh-CN" altLang="en-US" sz="2000" dirty="0"/>
              <a:t>）</a:t>
            </a:r>
            <a:r>
              <a:rPr lang="zh-CN" altLang="en-US" sz="2000" dirty="0">
                <a:solidFill>
                  <a:srgbClr val="7030A0"/>
                </a:solidFill>
              </a:rPr>
              <a:t>评论内容特征</a:t>
            </a:r>
            <a:r>
              <a:rPr lang="zh-CN" altLang="en-US" sz="2000" dirty="0"/>
              <a:t>（</a:t>
            </a:r>
            <a:r>
              <a:rPr lang="en-US" altLang="zh-CN" sz="2000" dirty="0"/>
              <a:t>3</a:t>
            </a:r>
            <a:r>
              <a:rPr lang="zh-CN" altLang="en-US" sz="2000" dirty="0"/>
              <a:t>）</a:t>
            </a:r>
            <a:r>
              <a:rPr lang="zh-CN" altLang="en-US" sz="2000" dirty="0">
                <a:solidFill>
                  <a:srgbClr val="7030A0"/>
                </a:solidFill>
              </a:rPr>
              <a:t>评论人昵称的认知</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研究利用</a:t>
            </a:r>
            <a:r>
              <a:rPr lang="zh-CN" altLang="en-US" sz="2000" dirty="0">
                <a:solidFill>
                  <a:srgbClr val="0000FF"/>
                </a:solidFill>
              </a:rPr>
              <a:t>SPSS</a:t>
            </a:r>
            <a:r>
              <a:rPr lang="zh-CN" altLang="en-US" sz="2000" dirty="0"/>
              <a:t>对3个模拟变量进行了</a:t>
            </a:r>
            <a:r>
              <a:rPr lang="zh-CN" altLang="en-US" sz="2000" dirty="0">
                <a:solidFill>
                  <a:srgbClr val="0000FF"/>
                </a:solidFill>
              </a:rPr>
              <a:t>单因素ANOVA分析</a:t>
            </a:r>
            <a:r>
              <a:rPr lang="zh-CN" altLang="en-US" sz="2000" dirty="0"/>
              <a:t>，结果显示: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a:t>
            </a:r>
            <a:r>
              <a:rPr lang="zh-CN" altLang="en-US" sz="2000" dirty="0">
                <a:solidFill>
                  <a:srgbClr val="7030A0"/>
                </a:solidFill>
              </a:rPr>
              <a:t>疾病严重程度</a:t>
            </a:r>
            <a:r>
              <a:rPr lang="zh-CN" altLang="en-US" sz="2000" dirty="0"/>
              <a:t>(M1=1.814，M2=5.861，F(1,538)=6794.269，p&lt;0.000)；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a:t>
            </a:r>
            <a:r>
              <a:rPr lang="zh-CN" altLang="en-US" sz="2000" dirty="0">
                <a:solidFill>
                  <a:srgbClr val="7030A0"/>
                </a:solidFill>
              </a:rPr>
              <a:t>评论内容具体/抽象感知</a:t>
            </a:r>
            <a:r>
              <a:rPr lang="zh-CN" altLang="en-US" sz="2000" dirty="0"/>
              <a:t>(M1=2.043，M2=6.119，F(1,538)=5875.857，p&lt;0.000)；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（3）</a:t>
            </a:r>
            <a:r>
              <a:rPr lang="zh-CN" altLang="en-US" sz="2000" dirty="0">
                <a:solidFill>
                  <a:srgbClr val="7030A0"/>
                </a:solidFill>
              </a:rPr>
              <a:t>评论人昵称真实/虚拟感知</a:t>
            </a:r>
            <a:r>
              <a:rPr lang="zh-CN" altLang="en-US" sz="2000" dirty="0"/>
              <a:t>(M1=2.0944，M2=5.951，F(1,538)=4067.768，p&lt;0.000)。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在不同情景下均存在显著差异，上述结果显示实验操控比较成功。</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04010" y="2708910"/>
            <a:ext cx="5510530" cy="393636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采用</a:t>
            </a:r>
            <a:r>
              <a:rPr lang="zh-CN" altLang="en-US" sz="2000" dirty="0">
                <a:solidFill>
                  <a:srgbClr val="0000FF"/>
                </a:solidFill>
              </a:rPr>
              <a:t>Smart PLS软件</a:t>
            </a:r>
            <a:r>
              <a:rPr lang="zh-CN" altLang="en-US" sz="2000" dirty="0"/>
              <a:t>对模型进行适配度检验，模型拟合结果如表所示。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模型拟合的指标包括SRMR(判断标准&lt;0.08)、d_ULS(判断标准&lt;0.95)、d_G(判断标准&lt;0.95)。</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a:t>
            </a:r>
            <a:r>
              <a:rPr lang="zh-CN" altLang="en-US" sz="2000" dirty="0">
                <a:solidFill>
                  <a:srgbClr val="7030A0"/>
                </a:solidFill>
              </a:rPr>
              <a:t>饱和模型</a:t>
            </a:r>
            <a:r>
              <a:rPr lang="zh-CN" altLang="en-US" sz="2000" dirty="0"/>
              <a:t>与</a:t>
            </a:r>
            <a:r>
              <a:rPr lang="zh-CN" altLang="en-US" sz="2000" dirty="0">
                <a:solidFill>
                  <a:srgbClr val="7030A0"/>
                </a:solidFill>
              </a:rPr>
              <a:t>估计模型</a:t>
            </a:r>
            <a:r>
              <a:rPr lang="zh-CN" altLang="en-US" sz="2000" dirty="0"/>
              <a:t>的各项指标均小于临界值，说明模型各项检验指标均能较好地满足拟合设定的标准，具有良好的拟合度。</a:t>
            </a:r>
            <a:endParaRPr lang="zh-CN" altLang="en-US" sz="2000" dirty="0"/>
          </a:p>
        </p:txBody>
      </p:sp>
      <p:pic>
        <p:nvPicPr>
          <p:cNvPr id="3" name="图片 3" descr="表4"/>
          <p:cNvPicPr>
            <a:picLocks noChangeAspect="1"/>
          </p:cNvPicPr>
          <p:nvPr/>
        </p:nvPicPr>
        <p:blipFill>
          <a:blip r:embed="rId3"/>
          <a:stretch>
            <a:fillRect/>
          </a:stretch>
        </p:blipFill>
        <p:spPr>
          <a:xfrm>
            <a:off x="7104380" y="2958465"/>
            <a:ext cx="5078730" cy="2572385"/>
          </a:xfrm>
          <a:prstGeom prst="rect">
            <a:avLst/>
          </a:prstGeom>
        </p:spPr>
      </p:pic>
      <p:sp>
        <p:nvSpPr>
          <p:cNvPr id="8" name="文本框 7"/>
          <p:cNvSpPr txBox="1"/>
          <p:nvPr>
            <p:custDataLst>
              <p:tags r:id="rId4"/>
            </p:custDataLst>
          </p:nvPr>
        </p:nvSpPr>
        <p:spPr>
          <a:xfrm>
            <a:off x="1604010" y="1214120"/>
            <a:ext cx="9046210" cy="1400175"/>
          </a:xfrm>
          <a:prstGeom prst="rect">
            <a:avLst/>
          </a:prstGeom>
          <a:noFill/>
        </p:spPr>
        <p:txBody>
          <a:bodyPr wrap="square" rtlCol="0">
            <a:noAutofit/>
          </a:bodyPr>
          <a:p>
            <a:pPr indent="609600" algn="just" fontAlgn="auto">
              <a:lnSpc>
                <a:spcPct val="200000"/>
              </a:lnSpc>
              <a:extLst>
                <a:ext uri="{35155182-B16C-46BC-9424-99874614C6A1}">
                  <wpsdc:indentchars xmlns:wpsdc="http://www.wps.cn/officeDocument/2017/drawingmlCustomData" val="200" checksum="4158780845"/>
                </a:ext>
              </a:extLst>
            </a:pPr>
            <a:r>
              <a:rPr lang="zh-CN" altLang="en-US" sz="2400" b="1" dirty="0"/>
              <a:t>（四）</a:t>
            </a:r>
            <a:r>
              <a:rPr lang="zh-CN" altLang="en-US" sz="2400" b="1" dirty="0">
                <a:sym typeface="+mn-ea"/>
              </a:rPr>
              <a:t>模型</a:t>
            </a:r>
            <a:r>
              <a:rPr lang="zh-CN" altLang="en-US" sz="2400" b="1" dirty="0"/>
              <a:t>检验</a:t>
            </a:r>
            <a:endParaRPr lang="zh-CN" altLang="en-US" sz="2400" b="1" dirty="0"/>
          </a:p>
          <a:p>
            <a:pPr indent="508000" algn="just" fontAlgn="auto">
              <a:lnSpc>
                <a:spcPct val="200000"/>
              </a:lnSpc>
              <a:extLst>
                <a:ext uri="{35155182-B16C-46BC-9424-99874614C6A1}">
                  <wpsdc:indentchars xmlns:wpsdc="http://www.wps.cn/officeDocument/2017/drawingmlCustomData" val="200" checksum="282533468"/>
                </a:ext>
              </a:extLst>
            </a:pPr>
            <a:r>
              <a:rPr lang="en-US" altLang="zh-CN" sz="2000" b="1" dirty="0">
                <a:sym typeface="+mn-ea"/>
              </a:rPr>
              <a:t>1</a:t>
            </a:r>
            <a:r>
              <a:rPr lang="zh-CN" altLang="en-US" sz="2000" b="1" dirty="0">
                <a:sym typeface="+mn-ea"/>
              </a:rPr>
              <a:t>、模型的适配度检验</a:t>
            </a:r>
            <a:r>
              <a:rPr lang="zh-CN" altLang="en-US" sz="2000" dirty="0">
                <a:sym typeface="+mn-ea"/>
              </a:rPr>
              <a:t>（验证模型的合理性和有效性）</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03375" y="1160145"/>
            <a:ext cx="5488305" cy="62103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、直接效应检验</a:t>
            </a:r>
            <a:r>
              <a:rPr lang="zh-CN" altLang="en-US" sz="2000" dirty="0"/>
              <a:t>（</a:t>
            </a:r>
            <a:r>
              <a:rPr lang="zh-CN" altLang="en-US" sz="2000" dirty="0">
                <a:sym typeface="+mn-ea"/>
              </a:rPr>
              <a:t>相关路径检验</a:t>
            </a:r>
            <a:r>
              <a:rPr lang="zh-CN" altLang="en-US" sz="2000" dirty="0"/>
              <a:t>）</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sp>
        <p:nvSpPr>
          <p:cNvPr id="6" name="文本框 5"/>
          <p:cNvSpPr txBox="1"/>
          <p:nvPr>
            <p:custDataLst>
              <p:tags r:id="rId3"/>
            </p:custDataLst>
          </p:nvPr>
        </p:nvSpPr>
        <p:spPr>
          <a:xfrm>
            <a:off x="1604010" y="1781175"/>
            <a:ext cx="5003165" cy="113601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采用</a:t>
            </a:r>
            <a:r>
              <a:rPr lang="zh-CN" altLang="en-US" sz="2000" dirty="0">
                <a:solidFill>
                  <a:srgbClr val="0000FF"/>
                </a:solidFill>
                <a:sym typeface="+mn-ea"/>
              </a:rPr>
              <a:t>Smart PLS</a:t>
            </a:r>
            <a:r>
              <a:rPr lang="zh-CN" altLang="en-US" sz="2000" dirty="0">
                <a:sym typeface="+mn-ea"/>
              </a:rPr>
              <a:t>对模型进行检验以判定</a:t>
            </a:r>
            <a:r>
              <a:rPr lang="zh-CN" altLang="en-US" sz="2000" dirty="0">
                <a:solidFill>
                  <a:srgbClr val="7030A0"/>
                </a:solidFill>
                <a:sym typeface="+mn-ea"/>
              </a:rPr>
              <a:t>相关路径系数</a:t>
            </a:r>
            <a:r>
              <a:rPr lang="zh-CN" altLang="en-US" sz="2000" dirty="0">
                <a:sym typeface="+mn-ea"/>
              </a:rPr>
              <a:t>是否显著。</a:t>
            </a:r>
            <a:endParaRPr lang="zh-CN" altLang="en-US" sz="2000" dirty="0"/>
          </a:p>
        </p:txBody>
      </p:sp>
      <p:pic>
        <p:nvPicPr>
          <p:cNvPr id="8" name="图片 8" descr="图1"/>
          <p:cNvPicPr>
            <a:picLocks noChangeAspect="1"/>
          </p:cNvPicPr>
          <p:nvPr/>
        </p:nvPicPr>
        <p:blipFill>
          <a:blip r:embed="rId4"/>
          <a:srcRect l="2071" t="1897" b="38204"/>
          <a:stretch>
            <a:fillRect/>
          </a:stretch>
        </p:blipFill>
        <p:spPr>
          <a:xfrm>
            <a:off x="1604010" y="3103880"/>
            <a:ext cx="9032240" cy="2748915"/>
          </a:xfrm>
          <a:prstGeom prst="rect">
            <a:avLst/>
          </a:prstGeom>
        </p:spPr>
      </p:pic>
      <p:sp>
        <p:nvSpPr>
          <p:cNvPr id="10" name="文本框 9"/>
          <p:cNvSpPr txBox="1"/>
          <p:nvPr/>
        </p:nvSpPr>
        <p:spPr>
          <a:xfrm>
            <a:off x="1595120" y="5824220"/>
            <a:ext cx="10587990" cy="1033780"/>
          </a:xfrm>
          <a:prstGeom prst="rect">
            <a:avLst/>
          </a:prstGeom>
          <a:noFill/>
        </p:spPr>
        <p:txBody>
          <a:bodyPr wrap="square" rtlCol="0" anchor="t">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基于</a:t>
            </a:r>
            <a:r>
              <a:rPr lang="zh-CN" altLang="en-US" sz="2000" dirty="0">
                <a:solidFill>
                  <a:srgbClr val="0000FF"/>
                </a:solidFill>
                <a:sym typeface="+mn-ea"/>
              </a:rPr>
              <a:t>ELM模型</a:t>
            </a:r>
            <a:r>
              <a:rPr lang="zh-CN" altLang="en-US" sz="2000" dirty="0">
                <a:sym typeface="+mn-ea"/>
              </a:rPr>
              <a:t>的5个假设均得到支持，说明医评信息内容和信息来源的特征可以影响用户感知的内容客观性和信源可信度，并进一步影响用户的评论有用性感知和具体评论采纳意愿。</a:t>
            </a:r>
            <a:endParaRPr lang="zh-CN" altLang="en-US" sz="2000" dirty="0">
              <a:sym typeface="+mn-ea"/>
            </a:endParaRPr>
          </a:p>
        </p:txBody>
      </p:sp>
      <p:pic>
        <p:nvPicPr>
          <p:cNvPr id="12" name="图片 4" descr="表5"/>
          <p:cNvPicPr>
            <a:picLocks noChangeAspect="1"/>
          </p:cNvPicPr>
          <p:nvPr/>
        </p:nvPicPr>
        <p:blipFill>
          <a:blip r:embed="rId5"/>
          <a:srcRect t="3795" b="1222"/>
          <a:stretch>
            <a:fillRect/>
          </a:stretch>
        </p:blipFill>
        <p:spPr>
          <a:xfrm>
            <a:off x="6607175" y="1535430"/>
            <a:ext cx="5575935" cy="28187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11630" y="5282565"/>
            <a:ext cx="10454640" cy="15455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假设H6(p&lt;0.001)和H7(p&lt;0.001)均得到了支持，H8(p&gt;0.05)未得到支持。</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结果显示，信任转移可以在网站、一般评论人群体和</a:t>
            </a:r>
            <a:r>
              <a:rPr lang="zh-CN" altLang="en-US" sz="2000" dirty="0"/>
              <a:t>具体评论人之间发生转移，但无法直接由网站转移至具体评论人。</a:t>
            </a:r>
            <a:endParaRPr lang="zh-CN" altLang="en-US" sz="2000" dirty="0"/>
          </a:p>
        </p:txBody>
      </p:sp>
      <p:sp>
        <p:nvSpPr>
          <p:cNvPr id="6" name="文本框 5"/>
          <p:cNvSpPr txBox="1"/>
          <p:nvPr>
            <p:custDataLst>
              <p:tags r:id="rId3"/>
            </p:custDataLst>
          </p:nvPr>
        </p:nvSpPr>
        <p:spPr>
          <a:xfrm>
            <a:off x="1611630" y="1254760"/>
            <a:ext cx="8809990" cy="112649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采用</a:t>
            </a:r>
            <a:r>
              <a:rPr lang="zh-CN" altLang="en-US" sz="2000" dirty="0">
                <a:solidFill>
                  <a:srgbClr val="0000FF"/>
                </a:solidFill>
                <a:sym typeface="+mn-ea"/>
              </a:rPr>
              <a:t>Smart PLS</a:t>
            </a:r>
            <a:r>
              <a:rPr lang="zh-CN" altLang="en-US" sz="2000" dirty="0">
                <a:sym typeface="+mn-ea"/>
              </a:rPr>
              <a:t>对模型进行检验以判定</a:t>
            </a:r>
            <a:r>
              <a:rPr lang="zh-CN" altLang="en-US" sz="2000" dirty="0">
                <a:solidFill>
                  <a:srgbClr val="7030A0"/>
                </a:solidFill>
                <a:sym typeface="+mn-ea"/>
              </a:rPr>
              <a:t>相关路径系数</a:t>
            </a:r>
            <a:r>
              <a:rPr lang="zh-CN" altLang="en-US" sz="2000" dirty="0">
                <a:sym typeface="+mn-ea"/>
              </a:rPr>
              <a:t>是否显著。</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H6~H8主要涉及用户对</a:t>
            </a:r>
            <a:r>
              <a:rPr lang="zh-CN" altLang="en-US" sz="2000" dirty="0">
                <a:solidFill>
                  <a:srgbClr val="7030A0"/>
                </a:solidFill>
                <a:sym typeface="+mn-ea"/>
              </a:rPr>
              <a:t>具体评论人信任</a:t>
            </a:r>
            <a:r>
              <a:rPr lang="zh-CN" altLang="en-US" sz="2000" dirty="0">
                <a:sym typeface="+mn-ea"/>
              </a:rPr>
              <a:t>的形成机制</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endParaRPr lang="zh-CN" altLang="en-US" sz="2000" dirty="0"/>
          </a:p>
        </p:txBody>
      </p:sp>
      <p:pic>
        <p:nvPicPr>
          <p:cNvPr id="8" name="图片 4" descr="表5"/>
          <p:cNvPicPr>
            <a:picLocks noChangeAspect="1"/>
          </p:cNvPicPr>
          <p:nvPr/>
        </p:nvPicPr>
        <p:blipFill>
          <a:blip r:embed="rId4"/>
          <a:srcRect t="3795" b="1222"/>
          <a:stretch>
            <a:fillRect/>
          </a:stretch>
        </p:blipFill>
        <p:spPr>
          <a:xfrm>
            <a:off x="1611630" y="2497455"/>
            <a:ext cx="6544945" cy="2264410"/>
          </a:xfrm>
          <a:prstGeom prst="rect">
            <a:avLst/>
          </a:prstGeom>
        </p:spPr>
      </p:pic>
      <p:pic>
        <p:nvPicPr>
          <p:cNvPr id="10" name="图片 8" descr="图1"/>
          <p:cNvPicPr>
            <a:picLocks noChangeAspect="1"/>
          </p:cNvPicPr>
          <p:nvPr/>
        </p:nvPicPr>
        <p:blipFill>
          <a:blip r:embed="rId5"/>
          <a:srcRect l="19286" t="49494" r="25637" b="9779"/>
          <a:stretch>
            <a:fillRect/>
          </a:stretch>
        </p:blipFill>
        <p:spPr>
          <a:xfrm>
            <a:off x="8274050" y="2705100"/>
            <a:ext cx="3909060" cy="2056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598545" cy="2755599"/>
            <a:chOff x="2169942" y="2122010"/>
            <a:chExt cx="3598545" cy="2755599"/>
          </a:xfrm>
        </p:grpSpPr>
        <p:grpSp>
          <p:nvGrpSpPr>
            <p:cNvPr id="14" name="组合 13"/>
            <p:cNvGrpSpPr/>
            <p:nvPr/>
          </p:nvGrpSpPr>
          <p:grpSpPr>
            <a:xfrm>
              <a:off x="2169942" y="2122010"/>
              <a:ext cx="3598545" cy="583565"/>
              <a:chOff x="2169942" y="2126482"/>
              <a:chExt cx="35985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042" y="2168392"/>
                <a:ext cx="2671445" cy="489585"/>
              </a:xfrm>
              <a:prstGeom prst="rect">
                <a:avLst/>
              </a:prstGeom>
              <a:noFill/>
            </p:spPr>
            <p:txBody>
              <a:bodyPr wrap="square" rtlCol="0">
                <a:noAutofit/>
              </a:bodyPr>
              <a:lstStyle/>
              <a:p>
                <a:r>
                  <a:rPr lang="zh-CN" altLang="en-US" sz="2800" b="1" dirty="0"/>
                  <a:t>文献阅读</a:t>
                </a:r>
                <a:endParaRPr lang="zh-CN" altLang="en-US" sz="2800" b="1" dirty="0"/>
              </a:p>
            </p:txBody>
          </p:sp>
        </p:grpSp>
        <p:grpSp>
          <p:nvGrpSpPr>
            <p:cNvPr id="19" name="组合 18"/>
            <p:cNvGrpSpPr/>
            <p:nvPr/>
          </p:nvGrpSpPr>
          <p:grpSpPr>
            <a:xfrm>
              <a:off x="2195342" y="3208027"/>
              <a:ext cx="3572510" cy="588010"/>
              <a:chOff x="2169942" y="2126482"/>
              <a:chExt cx="3572510" cy="588010"/>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1007" y="2144262"/>
                <a:ext cx="2671445" cy="570230"/>
              </a:xfrm>
              <a:prstGeom prst="rect">
                <a:avLst/>
              </a:prstGeom>
              <a:noFill/>
            </p:spPr>
            <p:txBody>
              <a:bodyPr wrap="none" rtlCol="0">
                <a:noAutofit/>
              </a:bodyPr>
              <a:lstStyle/>
              <a:p>
                <a:r>
                  <a:rPr lang="zh-CN" altLang="en-US" sz="2800" b="1" dirty="0"/>
                  <a:t>学习</a:t>
                </a:r>
                <a:r>
                  <a:rPr lang="zh-CN" altLang="en-US" sz="2800" b="1" dirty="0"/>
                  <a:t>情况</a:t>
                </a:r>
                <a:endParaRPr lang="zh-CN" altLang="en-US" sz="2800" b="1" dirty="0"/>
              </a:p>
            </p:txBody>
          </p:sp>
        </p:grpSp>
        <p:grpSp>
          <p:nvGrpSpPr>
            <p:cNvPr id="48" name="组合 47"/>
            <p:cNvGrpSpPr/>
            <p:nvPr/>
          </p:nvGrpSpPr>
          <p:grpSpPr>
            <a:xfrm>
              <a:off x="2220742" y="4294044"/>
              <a:ext cx="3547110" cy="583565"/>
              <a:chOff x="2169942" y="2126482"/>
              <a:chExt cx="3547110"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4972" y="2158232"/>
                <a:ext cx="2672080" cy="550545"/>
              </a:xfrm>
              <a:prstGeom prst="rect">
                <a:avLst/>
              </a:prstGeom>
              <a:noFill/>
            </p:spPr>
            <p:txBody>
              <a:bodyPr wrap="none" rtlCol="0">
                <a:noAutofit/>
              </a:bodyPr>
              <a:lstStyle/>
              <a:p>
                <a:r>
                  <a:rPr lang="zh-CN" altLang="en-US" sz="2800" b="1" dirty="0"/>
                  <a:t>下周</a:t>
                </a:r>
                <a:r>
                  <a:rPr lang="zh-CN" altLang="en-US" sz="2800" b="1" dirty="0"/>
                  <a:t>计划</a:t>
                </a:r>
                <a:endParaRPr lang="zh-CN" altLang="en-US" sz="28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11630" y="1160145"/>
            <a:ext cx="10580370" cy="19443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3</a:t>
            </a:r>
            <a:r>
              <a:rPr lang="zh-CN" altLang="en-US" sz="2000" b="1" dirty="0"/>
              <a:t>、中介效应检验</a:t>
            </a:r>
            <a:r>
              <a:rPr lang="zh-CN" altLang="en-US" sz="2000" dirty="0"/>
              <a:t>（</a:t>
            </a:r>
            <a:r>
              <a:rPr lang="zh-CN" altLang="en-US" sz="2000" dirty="0">
                <a:sym typeface="+mn-ea"/>
              </a:rPr>
              <a:t>中介变量的存在可以更好地解释因变量和自变量之间的关系。</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利用</a:t>
            </a:r>
            <a:r>
              <a:rPr lang="zh-CN" altLang="en-US" sz="2000" dirty="0">
                <a:solidFill>
                  <a:srgbClr val="0000FF"/>
                </a:solidFill>
              </a:rPr>
              <a:t>Bootstrapping中介方法</a:t>
            </a:r>
            <a:r>
              <a:rPr lang="zh-CN" altLang="en-US" sz="2000" dirty="0"/>
              <a:t>生成一个对称置信区间来评估</a:t>
            </a:r>
            <a:r>
              <a:rPr lang="zh-CN" altLang="en-US" sz="2000" dirty="0">
                <a:solidFill>
                  <a:srgbClr val="7030A0"/>
                </a:solidFill>
              </a:rPr>
              <a:t>中介效应</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主要关注：（</a:t>
            </a:r>
            <a:r>
              <a:rPr lang="en-US" altLang="zh-CN" sz="2000" dirty="0"/>
              <a:t>1</a:t>
            </a:r>
            <a:r>
              <a:rPr lang="zh-CN" altLang="en-US" sz="2000" dirty="0"/>
              <a:t>）医评信息特征如何影响用户认知和行为改变；</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 </a:t>
            </a:r>
            <a:r>
              <a:rPr lang="en-US" altLang="zh-CN" sz="2000" dirty="0"/>
              <a:t>                </a:t>
            </a:r>
            <a:r>
              <a:rPr lang="zh-CN" altLang="en-US" sz="2000" dirty="0"/>
              <a:t>（</a:t>
            </a:r>
            <a:r>
              <a:rPr lang="en-US" altLang="zh-CN" sz="2000" dirty="0"/>
              <a:t>2</a:t>
            </a:r>
            <a:r>
              <a:rPr lang="zh-CN" altLang="en-US" sz="2000" dirty="0"/>
              <a:t>）一般评论人信任如何在网站信任和具体评论人信任之间发挥作用。</a:t>
            </a:r>
            <a:endParaRPr lang="zh-CN" altLang="en-US" sz="2000" dirty="0"/>
          </a:p>
        </p:txBody>
      </p:sp>
      <p:pic>
        <p:nvPicPr>
          <p:cNvPr id="3" name="图片 5" descr="表6"/>
          <p:cNvPicPr>
            <a:picLocks noChangeAspect="1"/>
          </p:cNvPicPr>
          <p:nvPr/>
        </p:nvPicPr>
        <p:blipFill>
          <a:blip r:embed="rId3"/>
          <a:stretch>
            <a:fillRect/>
          </a:stretch>
        </p:blipFill>
        <p:spPr>
          <a:xfrm>
            <a:off x="2380615" y="3009265"/>
            <a:ext cx="6908800" cy="1433195"/>
          </a:xfrm>
          <a:prstGeom prst="rect">
            <a:avLst/>
          </a:prstGeom>
        </p:spPr>
      </p:pic>
      <p:sp>
        <p:nvSpPr>
          <p:cNvPr id="6" name="文本框 5"/>
          <p:cNvSpPr txBox="1"/>
          <p:nvPr>
            <p:custDataLst>
              <p:tags r:id="rId4"/>
            </p:custDataLst>
          </p:nvPr>
        </p:nvSpPr>
        <p:spPr>
          <a:xfrm>
            <a:off x="1611630" y="4442460"/>
            <a:ext cx="10570845" cy="24161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1）评论信息文本的详细/抽象可以通过</a:t>
            </a:r>
            <a:r>
              <a:rPr sz="2000" dirty="0">
                <a:solidFill>
                  <a:srgbClr val="7030A0"/>
                </a:solidFill>
              </a:rPr>
              <a:t>评论客观性→评论有用性的序列中介</a:t>
            </a:r>
            <a:r>
              <a:rPr sz="2000" dirty="0"/>
              <a:t>发挥作用；</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2）评论人真实/个性化昵称的展示可以通过</a:t>
            </a:r>
            <a:r>
              <a:rPr sz="2000" dirty="0">
                <a:solidFill>
                  <a:srgbClr val="7030A0"/>
                </a:solidFill>
              </a:rPr>
              <a:t>感知评论人可信度→评论有用性的序列中介</a:t>
            </a:r>
            <a:r>
              <a:rPr sz="2000" dirty="0"/>
              <a:t>发挥作用；</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3）网站信任可以通过</a:t>
            </a:r>
            <a:r>
              <a:rPr sz="2000" dirty="0">
                <a:solidFill>
                  <a:srgbClr val="7030A0"/>
                </a:solidFill>
              </a:rPr>
              <a:t>一般评论人信任的中介作用</a:t>
            </a:r>
            <a:r>
              <a:rPr sz="2000" dirty="0"/>
              <a:t>影响具体评论人的信任。</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总体而言，基于</a:t>
            </a:r>
            <a:r>
              <a:rPr sz="2000" dirty="0">
                <a:solidFill>
                  <a:srgbClr val="0000FF"/>
                </a:solidFill>
              </a:rPr>
              <a:t>Bootstrapping中介效应分析</a:t>
            </a:r>
            <a:r>
              <a:rPr sz="2000" dirty="0"/>
              <a:t>发现，所有的</a:t>
            </a:r>
            <a:r>
              <a:rPr sz="2000" dirty="0">
                <a:solidFill>
                  <a:srgbClr val="7030A0"/>
                </a:solidFill>
              </a:rPr>
              <a:t>中介效应</a:t>
            </a:r>
            <a:r>
              <a:rPr sz="2000" dirty="0"/>
              <a:t>均是显著的。</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04010" y="1160145"/>
            <a:ext cx="10044430"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4</a:t>
            </a:r>
            <a:r>
              <a:rPr lang="zh-CN" altLang="en-US" sz="2000" b="1" dirty="0"/>
              <a:t>、调节效应检验</a:t>
            </a:r>
            <a:r>
              <a:rPr lang="zh-CN" altLang="en-US" sz="2000" dirty="0"/>
              <a:t>（研究</a:t>
            </a:r>
            <a:r>
              <a:rPr lang="zh-CN" altLang="en-US" sz="2000" dirty="0"/>
              <a:t>性别和疾病情景发挥的调节作用）</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（1）性别的调节</a:t>
            </a:r>
            <a:r>
              <a:rPr lang="zh-CN" altLang="en-US" sz="2000" b="1" dirty="0"/>
              <a:t>效应</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对女性用户而言：</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A.事实型的评论内容可以使她们感受到更高程度的医评信息客观性(p&lt;0.01)；</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B.真实姓*方式的评论人名称展示可以使她们感知到更高程度的评论人可信度(p&lt;0.01)。</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调节效应分析得出：性别特征在评论信息特征和评论感知的关系中发挥了调节作用。</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假设H9a和H9b得到支持。</a:t>
            </a:r>
            <a:endParaRPr lang="zh-CN" altLang="en-US" sz="2000" dirty="0"/>
          </a:p>
        </p:txBody>
      </p:sp>
      <p:pic>
        <p:nvPicPr>
          <p:cNvPr id="6" name="图片 6" descr="表7"/>
          <p:cNvPicPr>
            <a:picLocks noChangeAspect="1"/>
          </p:cNvPicPr>
          <p:nvPr/>
        </p:nvPicPr>
        <p:blipFill>
          <a:blip r:embed="rId3"/>
          <a:stretch>
            <a:fillRect/>
          </a:stretch>
        </p:blipFill>
        <p:spPr>
          <a:xfrm>
            <a:off x="6732270" y="4480560"/>
            <a:ext cx="5334000" cy="2376805"/>
          </a:xfrm>
          <a:prstGeom prst="rect">
            <a:avLst/>
          </a:prstGeom>
        </p:spPr>
      </p:pic>
      <p:pic>
        <p:nvPicPr>
          <p:cNvPr id="8" name="图片 8" descr="图1"/>
          <p:cNvPicPr>
            <a:picLocks noChangeAspect="1"/>
          </p:cNvPicPr>
          <p:nvPr/>
        </p:nvPicPr>
        <p:blipFill>
          <a:blip r:embed="rId4"/>
          <a:srcRect l="2071" t="1897" b="38204"/>
          <a:stretch>
            <a:fillRect/>
          </a:stretch>
        </p:blipFill>
        <p:spPr>
          <a:xfrm>
            <a:off x="1604010" y="4993640"/>
            <a:ext cx="5127625" cy="17468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0116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研究</a:t>
            </a:r>
            <a:r>
              <a:rPr lang="zh-CN" altLang="en-US" sz="2400" b="1" dirty="0">
                <a:solidFill>
                  <a:schemeClr val="accent1"/>
                </a:solidFill>
                <a:sym typeface="+mn-ea"/>
              </a:rPr>
              <a:t>结果</a:t>
            </a:r>
            <a:endParaRPr lang="zh-CN" altLang="en-US" sz="2400" b="1" dirty="0">
              <a:solidFill>
                <a:schemeClr val="accent1"/>
              </a:solidFill>
            </a:endParaRPr>
          </a:p>
        </p:txBody>
      </p:sp>
      <p:sp>
        <p:nvSpPr>
          <p:cNvPr id="4" name="文本框 3"/>
          <p:cNvSpPr txBox="1"/>
          <p:nvPr>
            <p:custDataLst>
              <p:tags r:id="rId2"/>
            </p:custDataLst>
          </p:nvPr>
        </p:nvSpPr>
        <p:spPr>
          <a:xfrm>
            <a:off x="1604010" y="1160145"/>
            <a:ext cx="10044430"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en-US" altLang="zh-CN" sz="2000" b="1" dirty="0"/>
              <a:t>2</a:t>
            </a:r>
            <a:r>
              <a:rPr lang="zh-CN" altLang="en-US" sz="2000" b="1" dirty="0"/>
              <a:t>）疾病严重情景的调节</a:t>
            </a:r>
            <a:r>
              <a:rPr lang="zh-CN" altLang="en-US" sz="2000" b="1" dirty="0"/>
              <a:t>效应</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A.事实型评论内容可以使参与者感受到更高程度的医评信息客观性(p&lt;0.001)；</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B.真实姓*方式的评论人名称可以使参与者感知到更高程度的评论人可信度(p&lt;0.01)。</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假设H10a和H10b得到了支持。</a:t>
            </a:r>
            <a:endParaRPr lang="zh-CN" altLang="en-US" sz="2000" dirty="0"/>
          </a:p>
        </p:txBody>
      </p:sp>
      <p:pic>
        <p:nvPicPr>
          <p:cNvPr id="6" name="图片 6" descr="表7"/>
          <p:cNvPicPr>
            <a:picLocks noChangeAspect="1"/>
          </p:cNvPicPr>
          <p:nvPr/>
        </p:nvPicPr>
        <p:blipFill>
          <a:blip r:embed="rId3"/>
          <a:stretch>
            <a:fillRect/>
          </a:stretch>
        </p:blipFill>
        <p:spPr>
          <a:xfrm>
            <a:off x="6901180" y="3103880"/>
            <a:ext cx="5290820" cy="2733040"/>
          </a:xfrm>
          <a:prstGeom prst="rect">
            <a:avLst/>
          </a:prstGeom>
        </p:spPr>
      </p:pic>
      <p:pic>
        <p:nvPicPr>
          <p:cNvPr id="8" name="图片 8" descr="图1"/>
          <p:cNvPicPr>
            <a:picLocks noChangeAspect="1"/>
          </p:cNvPicPr>
          <p:nvPr/>
        </p:nvPicPr>
        <p:blipFill>
          <a:blip r:embed="rId4"/>
          <a:srcRect l="2071" t="1897" b="38204"/>
          <a:stretch>
            <a:fillRect/>
          </a:stretch>
        </p:blipFill>
        <p:spPr>
          <a:xfrm>
            <a:off x="1667510" y="3705860"/>
            <a:ext cx="5328920" cy="1924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316480" cy="460375"/>
          </a:xfrm>
          <a:prstGeom prst="rect">
            <a:avLst/>
          </a:prstGeom>
          <a:noFill/>
        </p:spPr>
        <p:txBody>
          <a:bodyPr wrap="none" rtlCol="0">
            <a:spAutoFit/>
          </a:bodyPr>
          <a:p>
            <a:r>
              <a:rPr lang="zh-CN" altLang="en-US" sz="2400" b="1" dirty="0">
                <a:solidFill>
                  <a:schemeClr val="accent1"/>
                </a:solidFill>
              </a:rPr>
              <a:t>五、总结与</a:t>
            </a:r>
            <a:r>
              <a:rPr lang="zh-CN" altLang="en-US" sz="2400" b="1" dirty="0">
                <a:solidFill>
                  <a:schemeClr val="accent1"/>
                </a:solidFill>
              </a:rPr>
              <a:t>展望</a:t>
            </a:r>
            <a:endParaRPr lang="zh-CN" altLang="en-US" sz="2400" b="1" dirty="0">
              <a:solidFill>
                <a:schemeClr val="accent1"/>
              </a:solidFill>
            </a:endParaRPr>
          </a:p>
        </p:txBody>
      </p:sp>
      <p:sp>
        <p:nvSpPr>
          <p:cNvPr id="6" name="文本框 5"/>
          <p:cNvSpPr txBox="1"/>
          <p:nvPr>
            <p:custDataLst>
              <p:tags r:id="rId2"/>
            </p:custDataLst>
          </p:nvPr>
        </p:nvSpPr>
        <p:spPr>
          <a:xfrm>
            <a:off x="1612265" y="1308100"/>
            <a:ext cx="10579735" cy="163639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本研究通过</a:t>
            </a:r>
            <a:r>
              <a:rPr lang="zh-CN" altLang="en-US" sz="2000" b="1" dirty="0"/>
              <a:t>实验</a:t>
            </a:r>
            <a:r>
              <a:rPr lang="zh-CN" altLang="en-US" sz="2000" dirty="0"/>
              <a:t>的方式，试图回答</a:t>
            </a:r>
            <a:r>
              <a:rPr lang="zh-CN" altLang="en-US" sz="2000" u="sng" dirty="0"/>
              <a:t>不同的评论内容</a:t>
            </a:r>
            <a:r>
              <a:rPr lang="zh-CN" altLang="en-US" sz="2000" dirty="0"/>
              <a:t>和</a:t>
            </a:r>
            <a:r>
              <a:rPr lang="zh-CN" altLang="en-US" sz="2000" u="sng" dirty="0"/>
              <a:t>评论人特征</a:t>
            </a:r>
            <a:r>
              <a:rPr lang="zh-CN" altLang="en-US" sz="2000" dirty="0"/>
              <a:t>如何影响用户的认知、对评论人的信任如何形成与转移，以及情景与个体特征如何带来不同影响。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研究提出的相关建议可以为医疗服务网站的优化提供参考。</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pic>
        <p:nvPicPr>
          <p:cNvPr id="8" name="图片 8" descr="图1"/>
          <p:cNvPicPr>
            <a:picLocks noChangeAspect="1"/>
          </p:cNvPicPr>
          <p:nvPr/>
        </p:nvPicPr>
        <p:blipFill>
          <a:blip r:embed="rId3"/>
          <a:srcRect l="2071" t="1897" b="9779"/>
          <a:stretch>
            <a:fillRect/>
          </a:stretch>
        </p:blipFill>
        <p:spPr>
          <a:xfrm>
            <a:off x="2331085" y="3092450"/>
            <a:ext cx="7724775" cy="30975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学习</a:t>
            </a:r>
            <a:r>
              <a:rPr lang="zh-CN" altLang="en-US" sz="4000" b="1" dirty="0"/>
              <a:t>情况</a:t>
            </a:r>
            <a:endParaRPr lang="zh-CN" altLang="en-US" sz="40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下周</a:t>
            </a:r>
            <a:r>
              <a:rPr lang="zh-CN" altLang="en-US" sz="4000" b="1" dirty="0"/>
              <a:t>计划</a:t>
            </a:r>
            <a:endParaRPr lang="zh-CN" altLang="en-US" sz="4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学习</a:t>
            </a:r>
            <a:r>
              <a:rPr lang="zh-CN" altLang="en-US" b="0" dirty="0">
                <a:solidFill>
                  <a:schemeClr val="bg1">
                    <a:lumMod val="50000"/>
                  </a:schemeClr>
                </a:solidFill>
              </a:rPr>
              <a:t>情况</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728427" y="2007705"/>
            <a:ext cx="8235947" cy="2399665"/>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（1）阅读信任转移理论</a:t>
            </a:r>
            <a:r>
              <a:rPr lang="en-US" altLang="zh-CN" sz="2000" dirty="0">
                <a:latin typeface="微软雅黑" panose="020B0503020204020204" charset="-122"/>
                <a:ea typeface="微软雅黑" panose="020B0503020204020204" charset="-122"/>
                <a:cs typeface="微软雅黑" panose="020B0503020204020204" charset="-122"/>
                <a:sym typeface="+mn-ea"/>
              </a:rPr>
              <a:t>/ELM</a:t>
            </a:r>
            <a:r>
              <a:rPr lang="zh-CN" altLang="en-US" sz="2000" dirty="0">
                <a:latin typeface="微软雅黑" panose="020B0503020204020204" charset="-122"/>
                <a:ea typeface="微软雅黑" panose="020B0503020204020204" charset="-122"/>
                <a:cs typeface="微软雅黑" panose="020B0503020204020204" charset="-122"/>
                <a:sym typeface="+mn-ea"/>
              </a:rPr>
              <a:t>模型相关文献；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学习</a:t>
            </a:r>
            <a:r>
              <a:rPr lang="en-US" altLang="zh-CN" sz="2000" dirty="0">
                <a:latin typeface="微软雅黑" panose="020B0503020204020204" charset="-122"/>
                <a:ea typeface="微软雅黑" panose="020B0503020204020204" charset="-122"/>
                <a:cs typeface="微软雅黑" panose="020B0503020204020204" charset="-122"/>
                <a:sym typeface="+mn-ea"/>
              </a:rPr>
              <a:t>S</a:t>
            </a:r>
            <a:r>
              <a:rPr lang="en-US" altLang="zh-CN" sz="2000" dirty="0">
                <a:latin typeface="微软雅黑" panose="020B0503020204020204" charset="-122"/>
                <a:ea typeface="微软雅黑" panose="020B0503020204020204" charset="-122"/>
                <a:cs typeface="微软雅黑" panose="020B0503020204020204" charset="-122"/>
                <a:sym typeface="+mn-ea"/>
              </a:rPr>
              <a:t>mart PLS</a:t>
            </a:r>
            <a:r>
              <a:rPr lang="zh-CN" altLang="en-US" sz="2000" dirty="0">
                <a:latin typeface="微软雅黑" panose="020B0503020204020204" charset="-122"/>
                <a:ea typeface="微软雅黑" panose="020B0503020204020204" charset="-122"/>
                <a:cs typeface="微软雅黑" panose="020B0503020204020204" charset="-122"/>
                <a:sym typeface="+mn-ea"/>
              </a:rPr>
              <a:t>软件应用；</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了解</a:t>
            </a:r>
            <a:r>
              <a:rPr lang="en-US" altLang="zh-CN" sz="2000" dirty="0">
                <a:latin typeface="微软雅黑" panose="020B0503020204020204" charset="-122"/>
                <a:ea typeface="微软雅黑" panose="020B0503020204020204" charset="-122"/>
                <a:cs typeface="微软雅黑" panose="020B0503020204020204" charset="-122"/>
                <a:sym typeface="+mn-ea"/>
              </a:rPr>
              <a:t>ELM</a:t>
            </a:r>
            <a:r>
              <a:rPr lang="zh-CN" altLang="en-US" sz="2000" dirty="0">
                <a:latin typeface="微软雅黑" panose="020B0503020204020204" charset="-122"/>
                <a:ea typeface="微软雅黑" panose="020B0503020204020204" charset="-122"/>
                <a:cs typeface="微软雅黑" panose="020B0503020204020204" charset="-122"/>
                <a:sym typeface="+mn-ea"/>
              </a:rPr>
              <a:t>模型；</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4</a:t>
            </a:r>
            <a:r>
              <a:rPr lang="zh-CN" altLang="en-US" sz="2000" dirty="0">
                <a:latin typeface="微软雅黑" panose="020B0503020204020204" charset="-122"/>
                <a:ea typeface="微软雅黑" panose="020B0503020204020204" charset="-122"/>
                <a:cs typeface="微软雅黑" panose="020B0503020204020204" charset="-122"/>
                <a:sym typeface="+mn-ea"/>
              </a:rPr>
              <a:t>）学习计量经济学</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5</a:t>
            </a:r>
            <a:r>
              <a:rPr lang="zh-CN" altLang="en-US" sz="2000" dirty="0">
                <a:latin typeface="微软雅黑" panose="020B0503020204020204" charset="-122"/>
                <a:ea typeface="微软雅黑" panose="020B0503020204020204" charset="-122"/>
                <a:cs typeface="微软雅黑" panose="020B0503020204020204" charset="-122"/>
                <a:sym typeface="+mn-ea"/>
              </a:rPr>
              <a:t>）继续学习</a:t>
            </a:r>
            <a:r>
              <a:rPr lang="en-US" altLang="zh-CN" sz="2000" dirty="0">
                <a:latin typeface="微软雅黑" panose="020B0503020204020204" charset="-122"/>
                <a:ea typeface="微软雅黑" panose="020B0503020204020204" charset="-122"/>
                <a:cs typeface="微软雅黑" panose="020B0503020204020204" charset="-122"/>
                <a:sym typeface="+mn-ea"/>
              </a:rPr>
              <a:t>unity3d</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文献阅读</a:t>
            </a:r>
            <a:endParaRPr lang="zh-CN" alt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基本信息</a:t>
            </a:r>
            <a:endParaRPr lang="zh-CN" altLang="en-US" sz="2400" b="1" dirty="0">
              <a:solidFill>
                <a:schemeClr val="accent1"/>
              </a:solidFill>
            </a:endParaRPr>
          </a:p>
        </p:txBody>
      </p:sp>
      <p:sp>
        <p:nvSpPr>
          <p:cNvPr id="2" name="文本框 1"/>
          <p:cNvSpPr txBox="1"/>
          <p:nvPr/>
        </p:nvSpPr>
        <p:spPr>
          <a:xfrm>
            <a:off x="1946910" y="2146300"/>
            <a:ext cx="9589135" cy="3230880"/>
          </a:xfrm>
          <a:prstGeom prst="rect">
            <a:avLst/>
          </a:prstGeom>
          <a:noFill/>
        </p:spPr>
        <p:txBody>
          <a:bodyPr wrap="square" rtlCol="0">
            <a:noAutofit/>
          </a:bodyPr>
          <a:p>
            <a:pPr indent="0" algn="ctr" fontAlgn="auto">
              <a:lnSpc>
                <a:spcPct val="150000"/>
              </a:lnSpc>
            </a:pPr>
            <a:r>
              <a:rPr lang="zh-CN" altLang="en-US" sz="3200" b="1" dirty="0"/>
              <a:t>评论特征对用户采纳在线医评信息意愿的影响机制</a:t>
            </a:r>
            <a:endParaRPr lang="zh-CN" altLang="en-US" sz="3200" b="1" dirty="0"/>
          </a:p>
          <a:p>
            <a:pPr indent="0" algn="ctr" fontAlgn="auto">
              <a:lnSpc>
                <a:spcPct val="150000"/>
              </a:lnSpc>
            </a:pPr>
            <a:r>
              <a:rPr lang="zh-CN" altLang="en-US" sz="3200" b="1" dirty="0"/>
              <a:t>——</a:t>
            </a:r>
            <a:r>
              <a:rPr lang="zh-CN" altLang="en-US" sz="3200" b="1" dirty="0">
                <a:sym typeface="+mn-ea"/>
              </a:rPr>
              <a:t>—</a:t>
            </a:r>
            <a:r>
              <a:rPr lang="zh-CN" altLang="en-US" sz="3200" b="1" dirty="0"/>
              <a:t>基于ELM模型和信任转移理论</a:t>
            </a:r>
            <a:endParaRPr lang="zh-CN" altLang="en-US" sz="3200" b="1" dirty="0"/>
          </a:p>
          <a:p>
            <a:pPr indent="0" algn="ctr" fontAlgn="auto">
              <a:lnSpc>
                <a:spcPct val="150000"/>
              </a:lnSpc>
            </a:pPr>
            <a:r>
              <a:rPr lang="zh-CN" altLang="en-US" sz="2400" b="1" dirty="0"/>
              <a:t>作者：韩玺，蒋佩瑶，陈思然，韩文婷.</a:t>
            </a:r>
            <a:endParaRPr lang="zh-CN" altLang="en-US" sz="2400" b="1" dirty="0"/>
          </a:p>
          <a:p>
            <a:pPr indent="0" algn="ctr" fontAlgn="auto">
              <a:lnSpc>
                <a:spcPct val="150000"/>
              </a:lnSpc>
            </a:pPr>
            <a:r>
              <a:rPr lang="zh-CN" altLang="en-US" sz="2400" b="1" dirty="0"/>
              <a:t>期刊：现代情报</a:t>
            </a:r>
            <a:endParaRPr lang="zh-CN" altLang="en-US" sz="2400" b="1" dirty="0"/>
          </a:p>
          <a:p>
            <a:pPr indent="0" algn="ctr" fontAlgn="auto">
              <a:lnSpc>
                <a:spcPct val="150000"/>
              </a:lnSpc>
            </a:pPr>
            <a:r>
              <a:rPr lang="zh-CN" altLang="en-US" sz="2400" b="1" dirty="0"/>
              <a:t>时间：2023</a:t>
            </a:r>
            <a:endParaRPr lang="zh-CN"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842135" y="2263775"/>
            <a:ext cx="10041255" cy="11658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用户利用在线医评信息是网络医疗服务的关键环节，探索医评信息特征如何影响用户采纳行为，有助于促进在线医疗平台的优化和服务发展。</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a:t>
            </a:r>
            <a:r>
              <a:rPr lang="zh-CN" altLang="en-US" sz="2400" b="1" dirty="0">
                <a:solidFill>
                  <a:schemeClr val="accent1"/>
                </a:solidFill>
              </a:rPr>
              <a:t>研究</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3" name="图片 2" descr="图2"/>
          <p:cNvPicPr>
            <a:picLocks noChangeAspect="1"/>
          </p:cNvPicPr>
          <p:nvPr/>
        </p:nvPicPr>
        <p:blipFill>
          <a:blip r:embed="rId2"/>
          <a:srcRect l="-856" t="3368" r="1074" b="1660"/>
          <a:stretch>
            <a:fillRect/>
          </a:stretch>
        </p:blipFill>
        <p:spPr>
          <a:xfrm>
            <a:off x="1511935" y="1068705"/>
            <a:ext cx="10664825" cy="5789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二、研究</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785620" y="1160145"/>
            <a:ext cx="10171430" cy="560070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（一）基于ELM模型的相关假设</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探索用户在医疗服务网站接收到评论内容与评论人昵称信息后，如何通过中心与边缘路径进行信息加工，在产生认知改变后影响医评信息的采纳意愿（</a:t>
            </a:r>
            <a:r>
              <a:rPr lang="zh-CN" altLang="en-US" sz="2000" dirty="0">
                <a:sym typeface="+mn-ea"/>
              </a:rPr>
              <a:t>H</a:t>
            </a:r>
            <a:r>
              <a:rPr lang="en-US" altLang="zh-CN" sz="2000" dirty="0">
                <a:sym typeface="+mn-ea"/>
              </a:rPr>
              <a:t>1</a:t>
            </a:r>
            <a:r>
              <a:rPr lang="zh-CN" altLang="en-US" sz="2000" dirty="0">
                <a:sym typeface="+mn-ea"/>
              </a:rPr>
              <a:t>~H</a:t>
            </a:r>
            <a:r>
              <a:rPr lang="en-US" altLang="zh-CN" sz="2000" dirty="0">
                <a:sym typeface="+mn-ea"/>
              </a:rPr>
              <a:t>5</a:t>
            </a:r>
            <a:r>
              <a:rPr lang="zh-CN" altLang="en-US" sz="2000" dirty="0">
                <a:sym typeface="+mn-ea"/>
              </a:rPr>
              <a:t>）。</a:t>
            </a:r>
            <a:endParaRPr lang="zh-CN" altLang="en-US" sz="2000" dirty="0">
              <a:sym typeface="+mn-ea"/>
            </a:endParaRPr>
          </a:p>
        </p:txBody>
      </p:sp>
      <p:pic>
        <p:nvPicPr>
          <p:cNvPr id="2" name="图片 8" descr="图1"/>
          <p:cNvPicPr>
            <a:picLocks noChangeAspect="1"/>
          </p:cNvPicPr>
          <p:nvPr/>
        </p:nvPicPr>
        <p:blipFill>
          <a:blip r:embed="rId3"/>
          <a:srcRect l="2071" t="1897" b="9779"/>
          <a:stretch>
            <a:fillRect/>
          </a:stretch>
        </p:blipFill>
        <p:spPr>
          <a:xfrm>
            <a:off x="2479675" y="3325495"/>
            <a:ext cx="8100060" cy="3312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二、研究</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462260" cy="569785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（二）基于信任转移理论的相关假设</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探索在</a:t>
            </a:r>
            <a:r>
              <a:rPr lang="zh-CN" altLang="en-US" sz="2000" dirty="0">
                <a:sym typeface="+mn-ea"/>
              </a:rPr>
              <a:t>信任转移理论下，网站信任、一般评论人信任与具体评论人信任之间的转移关系；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本研究主要涉及</a:t>
            </a:r>
            <a:r>
              <a:rPr lang="zh-CN" altLang="en-US" sz="2000" b="1" dirty="0"/>
              <a:t>3个信任对象</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）对网站的信任；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a:t>
            </a:r>
            <a:r>
              <a:rPr lang="zh-CN" altLang="en-US" sz="2000" dirty="0"/>
              <a:t>对网站评论人群体的信任；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a:t>
            </a:r>
            <a:r>
              <a:rPr lang="zh-CN" altLang="en-US" sz="2000" dirty="0"/>
              <a:t>面对某具体评论人的信任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本研究中，用户在评估在线医评信息过程中可能涉及</a:t>
            </a:r>
            <a:r>
              <a:rPr lang="zh-CN" altLang="en-US" sz="2000" b="1" dirty="0"/>
              <a:t>3条信任转移的路径</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（1）一是从对医疗平台的信任转移到一般评论人群体（</a:t>
            </a:r>
            <a:r>
              <a:rPr lang="en-US" altLang="zh-CN" sz="2000" dirty="0"/>
              <a:t>H6</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（2）二是从一般评论人转移到具体评论人</a:t>
            </a:r>
            <a:r>
              <a:rPr lang="zh-CN" altLang="en-US" sz="2000" dirty="0">
                <a:sym typeface="+mn-ea"/>
              </a:rPr>
              <a:t>（</a:t>
            </a:r>
            <a:r>
              <a:rPr lang="en-US" altLang="zh-CN" sz="2000" dirty="0">
                <a:sym typeface="+mn-ea"/>
              </a:rPr>
              <a:t>H7</a:t>
            </a:r>
            <a:r>
              <a:rPr lang="zh-CN" altLang="en-US" sz="2000" dirty="0">
                <a:sym typeface="+mn-ea"/>
              </a:rPr>
              <a:t>）</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（3）三是从对医疗平台信任转移到具体评论人</a:t>
            </a:r>
            <a:r>
              <a:rPr lang="zh-CN" altLang="en-US" sz="2000" dirty="0">
                <a:sym typeface="+mn-ea"/>
              </a:rPr>
              <a:t>（</a:t>
            </a:r>
            <a:r>
              <a:rPr lang="en-US" altLang="zh-CN" sz="2000" dirty="0">
                <a:sym typeface="+mn-ea"/>
              </a:rPr>
              <a:t>H8</a:t>
            </a:r>
            <a:r>
              <a:rPr lang="zh-CN" altLang="en-US" sz="2000" dirty="0">
                <a:sym typeface="+mn-ea"/>
              </a:rPr>
              <a:t>）</a:t>
            </a:r>
            <a:r>
              <a:rPr lang="zh-CN" altLang="en-US" sz="2000" dirty="0"/>
              <a:t>。</a:t>
            </a:r>
            <a:endParaRPr lang="zh-CN" altLang="en-US" sz="2000" dirty="0"/>
          </a:p>
        </p:txBody>
      </p:sp>
      <p:pic>
        <p:nvPicPr>
          <p:cNvPr id="8" name="图片 8" descr="图1"/>
          <p:cNvPicPr>
            <a:picLocks noChangeAspect="1"/>
          </p:cNvPicPr>
          <p:nvPr/>
        </p:nvPicPr>
        <p:blipFill>
          <a:blip r:embed="rId3"/>
          <a:srcRect l="2071" t="1897" b="9779"/>
          <a:stretch>
            <a:fillRect/>
          </a:stretch>
        </p:blipFill>
        <p:spPr>
          <a:xfrm>
            <a:off x="5889625" y="2311400"/>
            <a:ext cx="6176645" cy="2682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a:t>
            </a:r>
            <a:r>
              <a:rPr lang="zh-CN" altLang="en-US" sz="2400" b="1" dirty="0">
                <a:solidFill>
                  <a:schemeClr val="accent1"/>
                </a:solidFill>
              </a:rPr>
              <a:t>研究</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462260" cy="569785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（三）性别和疾病严重程度的调节效应</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在线评论信息的内容和边缘</a:t>
            </a:r>
            <a:r>
              <a:rPr lang="zh-CN" altLang="en-US" sz="2000" dirty="0">
                <a:sym typeface="+mn-ea"/>
              </a:rPr>
              <a:t>路径对消费者认知发挥直接效用时，消费者本身存在的异质性也会产生一定影响。</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H9a~H9b：引入</a:t>
            </a:r>
            <a:r>
              <a:rPr lang="zh-CN" altLang="en-US" sz="2000" dirty="0">
                <a:sym typeface="+mn-ea"/>
              </a:rPr>
              <a:t>性别变量，探索它的调节作用；</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H10a~H10b：引入</a:t>
            </a:r>
            <a:r>
              <a:rPr lang="zh-CN" altLang="en-US" sz="2000" dirty="0">
                <a:sym typeface="+mn-ea"/>
              </a:rPr>
              <a:t>疾病严重程度变量，探索它的调节作用</a:t>
            </a:r>
            <a:endParaRPr lang="zh-CN" altLang="en-US" sz="2000" dirty="0"/>
          </a:p>
        </p:txBody>
      </p:sp>
      <p:pic>
        <p:nvPicPr>
          <p:cNvPr id="8" name="图片 8" descr="图1"/>
          <p:cNvPicPr>
            <a:picLocks noChangeAspect="1"/>
          </p:cNvPicPr>
          <p:nvPr/>
        </p:nvPicPr>
        <p:blipFill>
          <a:blip r:embed="rId3"/>
          <a:srcRect l="2071" t="1897" b="9779"/>
          <a:stretch>
            <a:fillRect/>
          </a:stretch>
        </p:blipFill>
        <p:spPr>
          <a:xfrm>
            <a:off x="2319020" y="3754120"/>
            <a:ext cx="6417945" cy="300037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1.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commondata" val="eyJoZGlkIjoiZGJhZDVmYzE5NzdkZjQ5NjE0YWRhNDlkMmE4YTBkN2EifQ=="/>
</p:tagLst>
</file>

<file path=ppt/tags/tag6.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7.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8.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9.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4871</Words>
  <Application>WPS 演示</Application>
  <PresentationFormat>宽屏</PresentationFormat>
  <Paragraphs>412</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502</cp:revision>
  <dcterms:created xsi:type="dcterms:W3CDTF">2022-12-24T13:33:00Z</dcterms:created>
  <dcterms:modified xsi:type="dcterms:W3CDTF">2024-07-02T17:53:01Z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857D42E0BAF14AAA87CE29E5B5B97DAC_13</vt:lpwstr>
  </property>
  <property fmtid="{D5CDD505-2E9C-101B-9397-08002B2CF9AE}" pid="3" name="KSOProductBuildVer">
    <vt:lpwstr>2052-12.1.0.16929</vt:lpwstr>
  </property>
</Properties>
</file>