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8"/>
  </p:notesMasterIdLst>
  <p:sldIdLst>
    <p:sldId id="256" r:id="rId3"/>
    <p:sldId id="258" r:id="rId4"/>
    <p:sldId id="264" r:id="rId5"/>
    <p:sldId id="257" r:id="rId6"/>
    <p:sldId id="336" r:id="rId7"/>
    <p:sldId id="398" r:id="rId9"/>
    <p:sldId id="427" r:id="rId10"/>
    <p:sldId id="401" r:id="rId11"/>
    <p:sldId id="429" r:id="rId12"/>
    <p:sldId id="430" r:id="rId13"/>
    <p:sldId id="431" r:id="rId14"/>
    <p:sldId id="432" r:id="rId15"/>
    <p:sldId id="433" r:id="rId16"/>
    <p:sldId id="373" r:id="rId17"/>
    <p:sldId id="434" r:id="rId18"/>
    <p:sldId id="424" r:id="rId19"/>
    <p:sldId id="361" r:id="rId20"/>
    <p:sldId id="435" r:id="rId21"/>
    <p:sldId id="403" r:id="rId22"/>
    <p:sldId id="450" r:id="rId23"/>
    <p:sldId id="451" r:id="rId24"/>
    <p:sldId id="452" r:id="rId25"/>
    <p:sldId id="394" r:id="rId26"/>
    <p:sldId id="397" r:id="rId27"/>
    <p:sldId id="440" r:id="rId28"/>
    <p:sldId id="443" r:id="rId29"/>
    <p:sldId id="445" r:id="rId30"/>
    <p:sldId id="447" r:id="rId31"/>
    <p:sldId id="448" r:id="rId32"/>
    <p:sldId id="396" r:id="rId33"/>
    <p:sldId id="436" r:id="rId34"/>
    <p:sldId id="439" r:id="rId35"/>
    <p:sldId id="349" r:id="rId36"/>
    <p:sldId id="265" r:id="rId37"/>
    <p:sldId id="266" r:id="rId38"/>
    <p:sldId id="425" r:id="rId39"/>
    <p:sldId id="302" r:id="rId40"/>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4" userDrawn="1">
          <p15:clr>
            <a:srgbClr val="A4A3A4"/>
          </p15:clr>
        </p15:guide>
        <p15:guide id="2" pos="2026" userDrawn="1">
          <p15:clr>
            <a:srgbClr val="A4A3A4"/>
          </p15:clr>
        </p15:guide>
        <p15:guide id="3" pos="5655" userDrawn="1">
          <p15:clr>
            <a:srgbClr val="A4A3A4"/>
          </p15:clr>
        </p15:guide>
        <p15:guide id="4"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84"/>
        <p:guide pos="2026"/>
        <p:guide pos="5655"/>
        <p:guide pos="38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gs" Target="tags/tag79.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5.xml"/><Relationship Id="rId3" Type="http://schemas.openxmlformats.org/officeDocument/2006/relationships/image" Target="../media/image3.png"/><Relationship Id="rId2" Type="http://schemas.openxmlformats.org/officeDocument/2006/relationships/tags" Target="../tags/tag24.xml"/><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8.xml"/><Relationship Id="rId3" Type="http://schemas.openxmlformats.org/officeDocument/2006/relationships/image" Target="../media/image3.png"/><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31.xml"/><Relationship Id="rId3" Type="http://schemas.openxmlformats.org/officeDocument/2006/relationships/image" Target="../media/image3.png"/><Relationship Id="rId2" Type="http://schemas.openxmlformats.org/officeDocument/2006/relationships/tags" Target="../tags/tag30.xml"/><Relationship Id="rId1" Type="http://schemas.openxmlformats.org/officeDocument/2006/relationships/tags" Target="../tags/tag2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33.xml"/><Relationship Id="rId1" Type="http://schemas.openxmlformats.org/officeDocument/2006/relationships/tags" Target="../tags/tag3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5.xml"/><Relationship Id="rId2" Type="http://schemas.openxmlformats.org/officeDocument/2006/relationships/image" Target="../media/image4.png"/><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tags" Target="../tags/tag37.xml"/><Relationship Id="rId1" Type="http://schemas.openxmlformats.org/officeDocument/2006/relationships/tags" Target="../tags/tag3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41.xml"/><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48.xml"/><Relationship Id="rId1" Type="http://schemas.openxmlformats.org/officeDocument/2006/relationships/tags" Target="../tags/tag4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57.xml"/><Relationship Id="rId1" Type="http://schemas.openxmlformats.org/officeDocument/2006/relationships/tags" Target="../tags/tag56.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59.xml"/><Relationship Id="rId1" Type="http://schemas.openxmlformats.org/officeDocument/2006/relationships/tags" Target="../tags/tag58.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61.xml"/><Relationship Id="rId1" Type="http://schemas.openxmlformats.org/officeDocument/2006/relationships/tags" Target="../tags/tag60.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63.xml"/><Relationship Id="rId1" Type="http://schemas.openxmlformats.org/officeDocument/2006/relationships/tags" Target="../tags/tag62.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65.xml"/><Relationship Id="rId1" Type="http://schemas.openxmlformats.org/officeDocument/2006/relationships/tags" Target="../tags/tag64.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0.png"/><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xml"/><Relationship Id="rId3" Type="http://schemas.openxmlformats.org/officeDocument/2006/relationships/image" Target="../media/image3.png"/><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610235"/>
          </a:xfrm>
          <a:prstGeom prst="rect">
            <a:avLst/>
          </a:prstGeom>
          <a:noFill/>
        </p:spPr>
        <p:txBody>
          <a:bodyPr wrap="square" rtlCol="0">
            <a:noAutofit/>
          </a:bodyPr>
          <a:p>
            <a:pPr indent="0" algn="just" fontAlgn="auto">
              <a:lnSpc>
                <a:spcPct val="150000"/>
              </a:lnSpc>
            </a:pPr>
            <a:r>
              <a:rPr lang="zh-CN" altLang="en-US" sz="2000" dirty="0"/>
              <a:t>（</a:t>
            </a:r>
            <a:r>
              <a:rPr lang="zh-CN" altLang="en-US" sz="2000" dirty="0"/>
              <a:t>二）与情感相关的触发因素：主播对产品知识的感知、其他观众的认可和价值观相似性</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141855" y="1686560"/>
            <a:ext cx="7499350" cy="3818255"/>
          </a:xfrm>
          <a:prstGeom prst="rect">
            <a:avLst/>
          </a:prstGeom>
        </p:spPr>
      </p:pic>
      <p:sp>
        <p:nvSpPr>
          <p:cNvPr id="2" name="文本框 1"/>
          <p:cNvSpPr txBox="1"/>
          <p:nvPr>
            <p:custDataLst>
              <p:tags r:id="rId4"/>
            </p:custDataLst>
          </p:nvPr>
        </p:nvSpPr>
        <p:spPr>
          <a:xfrm>
            <a:off x="1604010" y="5420360"/>
            <a:ext cx="10386060" cy="143764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H3：主播对产品知识的感知与消费者对主播的信任呈正相关。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H4：其他成员的认可与消费者对主播的信任呈正相关。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H5：价值观相似性与消费者对主播的信任呈正相关。</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610235"/>
          </a:xfrm>
          <a:prstGeom prst="rect">
            <a:avLst/>
          </a:prstGeom>
          <a:noFill/>
        </p:spPr>
        <p:txBody>
          <a:bodyPr wrap="square" rtlCol="0">
            <a:noAutofit/>
          </a:bodyPr>
          <a:p>
            <a:pPr indent="0" algn="just" fontAlgn="auto">
              <a:lnSpc>
                <a:spcPct val="150000"/>
              </a:lnSpc>
            </a:pPr>
            <a:r>
              <a:rPr lang="zh-CN" altLang="en-US" sz="2000" dirty="0"/>
              <a:t>（三）信任转移：对主播的信任</a:t>
            </a:r>
            <a:r>
              <a:rPr lang="zh-CN" altLang="en-US" sz="2000" dirty="0">
                <a:sym typeface="+mn-ea"/>
              </a:rPr>
              <a:t>转移</a:t>
            </a:r>
            <a:r>
              <a:rPr lang="zh-CN" altLang="en-US" sz="2000" dirty="0"/>
              <a:t>到对产品的信任</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141855" y="1771015"/>
            <a:ext cx="7499350" cy="4337685"/>
          </a:xfrm>
          <a:prstGeom prst="rect">
            <a:avLst/>
          </a:prstGeom>
        </p:spPr>
      </p:pic>
      <p:sp>
        <p:nvSpPr>
          <p:cNvPr id="2" name="文本框 1"/>
          <p:cNvSpPr txBox="1"/>
          <p:nvPr>
            <p:custDataLst>
              <p:tags r:id="rId4"/>
            </p:custDataLst>
          </p:nvPr>
        </p:nvSpPr>
        <p:spPr>
          <a:xfrm>
            <a:off x="1604010" y="6092825"/>
            <a:ext cx="10386060" cy="5778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H6：消费者对主播的信任与消费者对产品的信任呈正相关。</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610235"/>
          </a:xfrm>
          <a:prstGeom prst="rect">
            <a:avLst/>
          </a:prstGeom>
          <a:noFill/>
        </p:spPr>
        <p:txBody>
          <a:bodyPr wrap="square" rtlCol="0">
            <a:noAutofit/>
          </a:bodyPr>
          <a:p>
            <a:pPr indent="0" algn="just" fontAlgn="auto">
              <a:lnSpc>
                <a:spcPct val="150000"/>
              </a:lnSpc>
            </a:pPr>
            <a:r>
              <a:rPr lang="zh-CN" altLang="en-US" sz="2000" dirty="0"/>
              <a:t>（四）信任表现：购买意</a:t>
            </a:r>
            <a:r>
              <a:rPr lang="zh-CN" altLang="en-US" sz="2000" dirty="0"/>
              <a:t>愿和愿意支付更多</a:t>
            </a:r>
            <a:r>
              <a:rPr lang="zh-CN" altLang="en-US" sz="2000" dirty="0"/>
              <a:t>费用</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141855" y="1687195"/>
            <a:ext cx="6363970" cy="3317875"/>
          </a:xfrm>
          <a:prstGeom prst="rect">
            <a:avLst/>
          </a:prstGeom>
        </p:spPr>
      </p:pic>
      <p:sp>
        <p:nvSpPr>
          <p:cNvPr id="2" name="文本框 1"/>
          <p:cNvSpPr txBox="1"/>
          <p:nvPr>
            <p:custDataLst>
              <p:tags r:id="rId4"/>
            </p:custDataLst>
          </p:nvPr>
        </p:nvSpPr>
        <p:spPr>
          <a:xfrm>
            <a:off x="1604010" y="4930775"/>
            <a:ext cx="10386060" cy="192722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H7：消费者对产品的信任与购买意愿呈正相关。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H8：消费者对产品的信任与愿意支付更多费用呈正相关。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H9：消费者对主播的信任与购买意愿呈正相关。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H10：消费者对主播的信任与愿意支付更多费用呈正相关。</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610235"/>
          </a:xfrm>
          <a:prstGeom prst="rect">
            <a:avLst/>
          </a:prstGeom>
          <a:noFill/>
        </p:spPr>
        <p:txBody>
          <a:bodyPr wrap="square" rtlCol="0">
            <a:noAutofit/>
          </a:bodyPr>
          <a:p>
            <a:pPr indent="0" algn="just" fontAlgn="auto">
              <a:lnSpc>
                <a:spcPct val="150000"/>
              </a:lnSpc>
            </a:pPr>
            <a:r>
              <a:rPr lang="zh-CN" altLang="en-US" sz="2000" dirty="0"/>
              <a:t>（五）控制变量：信任倾向、</a:t>
            </a:r>
            <a:r>
              <a:rPr lang="zh-CN" altLang="en-US" sz="2000" dirty="0"/>
              <a:t>既往交易经验、性别和年龄</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015490" y="1887855"/>
            <a:ext cx="8655050" cy="470471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r>
              <a:rPr lang="zh-CN" altLang="en-US" sz="2400" b="1" dirty="0">
                <a:solidFill>
                  <a:schemeClr val="accent1"/>
                </a:solidFill>
              </a:rPr>
              <a:t>四、研究方法和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8" name="图片 18" descr="附录A"/>
          <p:cNvPicPr>
            <a:picLocks noChangeAspect="1"/>
          </p:cNvPicPr>
          <p:nvPr/>
        </p:nvPicPr>
        <p:blipFill>
          <a:blip r:embed="rId2"/>
          <a:srcRect t="6438"/>
          <a:stretch>
            <a:fillRect/>
          </a:stretch>
        </p:blipFill>
        <p:spPr>
          <a:xfrm>
            <a:off x="2524760" y="2705100"/>
            <a:ext cx="5901055" cy="4152900"/>
          </a:xfrm>
          <a:prstGeom prst="rect">
            <a:avLst/>
          </a:prstGeom>
        </p:spPr>
      </p:pic>
      <p:sp>
        <p:nvSpPr>
          <p:cNvPr id="12" name="文本框 11"/>
          <p:cNvSpPr txBox="1"/>
          <p:nvPr>
            <p:custDataLst>
              <p:tags r:id="rId3"/>
            </p:custDataLst>
          </p:nvPr>
        </p:nvSpPr>
        <p:spPr>
          <a:xfrm>
            <a:off x="1604010" y="1153160"/>
            <a:ext cx="10369550" cy="155194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a:t>
            </a:r>
            <a:r>
              <a:rPr lang="zh-CN" altLang="en-US" sz="2400" b="1" dirty="0">
                <a:sym typeface="+mn-ea"/>
              </a:rPr>
              <a:t>量表设计</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量表设计</a:t>
            </a:r>
            <a:r>
              <a:rPr lang="zh-CN" altLang="en-US" sz="2000" dirty="0"/>
              <a:t>：量表项目是从先前的研究中改编而来，并将它们调整为直播商业环境。</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所有变量</a:t>
            </a:r>
            <a:r>
              <a:rPr lang="zh-CN" altLang="en-US" sz="2000" dirty="0">
                <a:sym typeface="+mn-ea"/>
              </a:rPr>
              <a:t>由</a:t>
            </a:r>
            <a:r>
              <a:rPr lang="zh-CN" altLang="en-US" sz="2000" dirty="0">
                <a:solidFill>
                  <a:srgbClr val="0000FF"/>
                </a:solidFill>
              </a:rPr>
              <a:t>7分Likert量表</a:t>
            </a:r>
            <a:r>
              <a:rPr lang="zh-CN" altLang="en-US" sz="2000" dirty="0"/>
              <a:t>(1=完全不同意和7=完全同意)来测量。</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r>
              <a:rPr lang="zh-CN" altLang="en-US" sz="2400" b="1" dirty="0">
                <a:solidFill>
                  <a:schemeClr val="accent1"/>
                </a:solidFill>
              </a:rPr>
              <a:t>四、研究方法和</a:t>
            </a:r>
            <a:r>
              <a:rPr lang="zh-CN" altLang="en-US" sz="2400" b="1" dirty="0">
                <a:solidFill>
                  <a:schemeClr val="accent1"/>
                </a:solidFill>
              </a:rPr>
              <a:t>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160780"/>
            <a:ext cx="10379075" cy="154432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二）</a:t>
            </a:r>
            <a:r>
              <a:rPr lang="zh-CN" altLang="en-US" sz="2400" b="1" dirty="0">
                <a:sym typeface="+mn-ea"/>
              </a:rPr>
              <a:t>数据收集</a:t>
            </a:r>
            <a:endParaRPr lang="zh-CN" altLang="en-US" sz="2400" b="1"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t>数据收集：</a:t>
            </a:r>
            <a:r>
              <a:rPr lang="zh-CN" altLang="en-US" sz="2000" dirty="0"/>
              <a:t>样本数据来自中国直播电商用户，通过在线问卷调查来收集数据。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共回收有效问卷</a:t>
            </a:r>
            <a:r>
              <a:rPr lang="zh-CN" altLang="en-US" sz="2000" dirty="0">
                <a:sym typeface="+mn-ea"/>
              </a:rPr>
              <a:t>545份。</a:t>
            </a:r>
            <a:r>
              <a:rPr lang="zh-CN" altLang="en-US" sz="2000" dirty="0"/>
              <a:t>表</a:t>
            </a:r>
            <a:r>
              <a:rPr lang="en-US" altLang="zh-CN" sz="2000" dirty="0"/>
              <a:t>1</a:t>
            </a:r>
            <a:r>
              <a:rPr lang="zh-CN" altLang="en-US" sz="2000" dirty="0"/>
              <a:t>为样本</a:t>
            </a:r>
            <a:r>
              <a:rPr lang="zh-CN" altLang="en-US" sz="2000" dirty="0"/>
              <a:t>特征。</a:t>
            </a:r>
            <a:endParaRPr lang="zh-CN" altLang="en-US" sz="2000" dirty="0"/>
          </a:p>
        </p:txBody>
      </p:sp>
      <p:pic>
        <p:nvPicPr>
          <p:cNvPr id="2" name="图片 2" descr="表1"/>
          <p:cNvPicPr>
            <a:picLocks noChangeAspect="1"/>
          </p:cNvPicPr>
          <p:nvPr/>
        </p:nvPicPr>
        <p:blipFill>
          <a:blip r:embed="rId3"/>
          <a:stretch>
            <a:fillRect/>
          </a:stretch>
        </p:blipFill>
        <p:spPr>
          <a:xfrm>
            <a:off x="7324090" y="2275840"/>
            <a:ext cx="4076700" cy="45821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四</a:t>
            </a:r>
            <a:r>
              <a:rPr lang="zh-CN" altLang="en-US" sz="2400" b="1" dirty="0">
                <a:solidFill>
                  <a:schemeClr val="accent1"/>
                </a:solidFill>
              </a:rPr>
              <a:t>、研究方法</a:t>
            </a:r>
            <a:r>
              <a:rPr lang="zh-CN" altLang="en-US" sz="2400" b="1" dirty="0">
                <a:solidFill>
                  <a:schemeClr val="accent1"/>
                </a:solidFill>
                <a:sym typeface="+mn-ea"/>
              </a:rPr>
              <a:t>和设计</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010" y="1308100"/>
            <a:ext cx="10386060" cy="387794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三）无响应偏差（Non-response bias）和共同方法偏差（CMV）</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a:t>
            </a:r>
            <a:r>
              <a:rPr lang="zh-CN" altLang="en-US" sz="2000" dirty="0">
                <a:sym typeface="+mn-ea"/>
              </a:rPr>
              <a:t>无响应偏差</a:t>
            </a:r>
            <a:r>
              <a:rPr lang="zh-CN" altLang="en-US" sz="2000" dirty="0"/>
              <a:t>（Non-response bias）：</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通过比较早期受访者和</a:t>
            </a:r>
            <a:r>
              <a:rPr lang="zh-CN" altLang="en-US" sz="2000" dirty="0"/>
              <a:t>后期受访者来估计无响应偏差。首先，根据时间戳，将样本分为四个四分位数。然后，使用T检验来比较受访者的第一个和最后一个四分位数的中位数，没有发现显著差异。因此，在本研究中，无响应偏差并不严重。</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（2）共同方法偏差（CMV）：</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使用哈曼单因子检验是否存在CMV。根据</a:t>
            </a:r>
            <a:r>
              <a:rPr lang="zh-CN" altLang="en-US" sz="2000" dirty="0">
                <a:sym typeface="+mn-ea"/>
              </a:rPr>
              <a:t>哈曼</a:t>
            </a:r>
            <a:r>
              <a:rPr lang="zh-CN" altLang="en-US" sz="2000" dirty="0"/>
              <a:t>单因子检验的结果，没有单一因子能够解释超过50%的方差，</a:t>
            </a:r>
            <a:r>
              <a:rPr lang="zh-CN" altLang="en-US" sz="2000" dirty="0">
                <a:sym typeface="+mn-ea"/>
              </a:rPr>
              <a:t>CMV在本研究中并不显著</a:t>
            </a:r>
            <a:r>
              <a:rPr lang="zh-CN" altLang="en-US" sz="2000" dirty="0"/>
              <a:t>。</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4010" y="1308100"/>
            <a:ext cx="10462895" cy="16414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1</a:t>
            </a:r>
            <a:r>
              <a:rPr lang="zh-CN" altLang="en-US" sz="2000" dirty="0">
                <a:sym typeface="+mn-ea"/>
              </a:rPr>
              <a:t>）本研究模型有9个构念和10个假设，2个因变量和4个控制变量；</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2</a:t>
            </a:r>
            <a:r>
              <a:rPr lang="zh-CN" altLang="en-US" sz="2000" dirty="0">
                <a:sym typeface="+mn-ea"/>
              </a:rPr>
              <a:t>）本研究将ELM扩展到直播商务，并探索了在新背景下建立消费者信任的内在机制；</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a:t>
            </a:r>
            <a:r>
              <a:rPr lang="en-US" altLang="zh-CN" sz="2000" dirty="0">
                <a:sym typeface="+mn-ea"/>
              </a:rPr>
              <a:t>3</a:t>
            </a:r>
            <a:r>
              <a:rPr lang="zh-CN" altLang="en-US" sz="2000" dirty="0">
                <a:sym typeface="+mn-ea"/>
              </a:rPr>
              <a:t>）本研究使用Smart PLS 3.0软件检验测量和结构模型</a:t>
            </a:r>
            <a:endParaRPr lang="zh-CN" altLang="en-US" sz="2000" dirty="0"/>
          </a:p>
        </p:txBody>
      </p:sp>
      <p:pic>
        <p:nvPicPr>
          <p:cNvPr id="3" name="图片 11" descr="图1"/>
          <p:cNvPicPr>
            <a:picLocks noChangeAspect="1"/>
          </p:cNvPicPr>
          <p:nvPr/>
        </p:nvPicPr>
        <p:blipFill>
          <a:blip r:embed="rId3"/>
          <a:srcRect l="17239" t="1707" r="4614" b="7873"/>
          <a:stretch>
            <a:fillRect/>
          </a:stretch>
        </p:blipFill>
        <p:spPr>
          <a:xfrm>
            <a:off x="2284730" y="2793365"/>
            <a:ext cx="6887210" cy="4064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3375" y="1160145"/>
            <a:ext cx="7500620" cy="77279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a:t>
            </a:r>
            <a:r>
              <a:rPr lang="zh-CN" altLang="en-US" sz="2400" b="1" dirty="0"/>
              <a:t>测量模型</a:t>
            </a:r>
            <a:endParaRPr lang="zh-CN" altLang="en-US" sz="2000" dirty="0"/>
          </a:p>
        </p:txBody>
      </p:sp>
      <p:sp>
        <p:nvSpPr>
          <p:cNvPr id="8" name="文本框 7"/>
          <p:cNvSpPr txBox="1"/>
          <p:nvPr>
            <p:custDataLst>
              <p:tags r:id="rId3"/>
            </p:custDataLst>
          </p:nvPr>
        </p:nvSpPr>
        <p:spPr>
          <a:xfrm>
            <a:off x="1603375" y="1781175"/>
            <a:ext cx="10462895" cy="28143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1</a:t>
            </a:r>
            <a:r>
              <a:rPr lang="zh-CN" altLang="en-US" sz="2000" b="1" dirty="0"/>
              <a:t>、信度检验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评估所有构念的信度：</a:t>
            </a:r>
            <a:r>
              <a:rPr lang="zh-CN" altLang="en-US" sz="2000" dirty="0"/>
              <a:t>Cronbach α、组合信度（CR值）和平均萃取方差（AVE）</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结果如表2所示。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所有构念的Cronbach α都高于0.74，CR介于0.85和0.92之间，平均萃取方差（AVE）高于0.66。</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所有构念具有可接受的信度。</a:t>
            </a:r>
            <a:endParaRPr lang="zh-CN" altLang="en-US" sz="2000" dirty="0"/>
          </a:p>
        </p:txBody>
      </p:sp>
      <p:pic>
        <p:nvPicPr>
          <p:cNvPr id="3" name="图片 3" descr="表2"/>
          <p:cNvPicPr>
            <a:picLocks noChangeAspect="1"/>
          </p:cNvPicPr>
          <p:nvPr/>
        </p:nvPicPr>
        <p:blipFill>
          <a:blip r:embed="rId4"/>
          <a:stretch>
            <a:fillRect/>
          </a:stretch>
        </p:blipFill>
        <p:spPr>
          <a:xfrm>
            <a:off x="6400800" y="3975735"/>
            <a:ext cx="5202555" cy="27355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51993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2</a:t>
            </a:r>
            <a:r>
              <a:rPr lang="zh-CN" altLang="en-US" sz="2000" b="1" dirty="0"/>
              <a:t>、</a:t>
            </a:r>
            <a:r>
              <a:rPr lang="zh-CN" altLang="en-US" sz="2000" b="1" dirty="0">
                <a:sym typeface="+mn-ea"/>
              </a:rPr>
              <a:t>效度</a:t>
            </a:r>
            <a:r>
              <a:rPr lang="zh-CN" altLang="en-US" sz="2000" b="1" dirty="0"/>
              <a:t>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区分效度结果如表3所示。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olidFill>
                  <a:schemeClr val="tx1"/>
                </a:solidFill>
                <a:sym typeface="+mn-ea"/>
              </a:rPr>
              <a:t>平均萃取方差（</a:t>
            </a:r>
            <a:r>
              <a:rPr lang="zh-CN" altLang="en-US" sz="2000" dirty="0">
                <a:solidFill>
                  <a:schemeClr val="tx1"/>
                </a:solidFill>
              </a:rPr>
              <a:t>AVE）</a:t>
            </a:r>
            <a:r>
              <a:rPr lang="zh-CN" altLang="en-US" sz="2000" dirty="0"/>
              <a:t>的最低平方根为0.81，大于任何一对构念之间的相关性。</a:t>
            </a:r>
            <a:endParaRPr lang="zh-CN" altLang="en-US" sz="2000" dirty="0"/>
          </a:p>
        </p:txBody>
      </p:sp>
      <p:pic>
        <p:nvPicPr>
          <p:cNvPr id="4" name="图片 4" descr="表3"/>
          <p:cNvPicPr>
            <a:picLocks noChangeAspect="1"/>
          </p:cNvPicPr>
          <p:nvPr/>
        </p:nvPicPr>
        <p:blipFill>
          <a:blip r:embed="rId3"/>
          <a:stretch>
            <a:fillRect/>
          </a:stretch>
        </p:blipFill>
        <p:spPr>
          <a:xfrm>
            <a:off x="2155190" y="2804795"/>
            <a:ext cx="8333740" cy="31305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519938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ym typeface="+mn-ea"/>
              </a:rPr>
              <a:t>2</a:t>
            </a:r>
            <a:r>
              <a:rPr lang="zh-CN" altLang="en-US" sz="2000" b="1" dirty="0">
                <a:sym typeface="+mn-ea"/>
              </a:rPr>
              <a:t>、</a:t>
            </a:r>
            <a:r>
              <a:rPr lang="zh-CN" altLang="en-US" sz="2000" b="1" dirty="0">
                <a:sym typeface="+mn-ea"/>
              </a:rPr>
              <a:t>效度</a:t>
            </a:r>
            <a:r>
              <a:rPr lang="zh-CN" altLang="en-US" sz="2000" b="1" dirty="0">
                <a:sym typeface="+mn-ea"/>
              </a:rPr>
              <a:t>检验</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异质-单质比率（HTMT）评估区分效度</a:t>
            </a:r>
            <a:r>
              <a:rPr lang="zh-CN" altLang="en-US" sz="2000" dirty="0">
                <a:sym typeface="+mn-ea"/>
              </a:rPr>
              <a:t>结果如表</a:t>
            </a:r>
            <a:r>
              <a:rPr lang="en-US" altLang="zh-CN" sz="2000" dirty="0">
                <a:sym typeface="+mn-ea"/>
              </a:rPr>
              <a:t>4</a:t>
            </a:r>
            <a:r>
              <a:rPr lang="zh-CN" altLang="en-US" sz="2000" dirty="0">
                <a:sym typeface="+mn-ea"/>
              </a:rPr>
              <a:t>所示。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最高HTMT值为0.819</a:t>
            </a:r>
            <a:r>
              <a:rPr lang="en-US" altLang="zh-CN" sz="2000" dirty="0"/>
              <a:t>.</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因此，</a:t>
            </a:r>
            <a:r>
              <a:rPr lang="zh-CN" altLang="en-US" sz="2000" dirty="0">
                <a:sym typeface="+mn-ea"/>
              </a:rPr>
              <a:t>所有构念的</a:t>
            </a:r>
            <a:r>
              <a:rPr lang="zh-CN" altLang="en-US" sz="2000" dirty="0">
                <a:solidFill>
                  <a:srgbClr val="7030A0"/>
                </a:solidFill>
                <a:sym typeface="+mn-ea"/>
              </a:rPr>
              <a:t>区分效度</a:t>
            </a:r>
            <a:r>
              <a:rPr lang="zh-CN" altLang="en-US" sz="2000" dirty="0">
                <a:sym typeface="+mn-ea"/>
              </a:rPr>
              <a:t>均较好（小于0.9）。</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pic>
        <p:nvPicPr>
          <p:cNvPr id="3" name="图片 5" descr="表4"/>
          <p:cNvPicPr>
            <a:picLocks noChangeAspect="1"/>
          </p:cNvPicPr>
          <p:nvPr/>
        </p:nvPicPr>
        <p:blipFill>
          <a:blip r:embed="rId3"/>
          <a:stretch>
            <a:fillRect/>
          </a:stretch>
        </p:blipFill>
        <p:spPr>
          <a:xfrm>
            <a:off x="2084705" y="3298190"/>
            <a:ext cx="7707630" cy="29921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5924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ym typeface="+mn-ea"/>
              </a:rPr>
              <a:t>3</a:t>
            </a:r>
            <a:r>
              <a:rPr lang="zh-CN" altLang="en-US" sz="2000" b="1" dirty="0">
                <a:sym typeface="+mn-ea"/>
              </a:rPr>
              <a:t>、</a:t>
            </a:r>
            <a:r>
              <a:rPr lang="zh-CN" altLang="en-US" sz="2000" b="1" dirty="0">
                <a:sym typeface="+mn-ea"/>
              </a:rPr>
              <a:t>模型的</a:t>
            </a:r>
            <a:r>
              <a:rPr lang="zh-CN" altLang="en-US" sz="2000" b="1" dirty="0">
                <a:sym typeface="+mn-ea"/>
              </a:rPr>
              <a:t>拟合度检验</a:t>
            </a:r>
            <a:endParaRPr sz="2000" dirty="0"/>
          </a:p>
        </p:txBody>
      </p:sp>
      <p:sp>
        <p:nvSpPr>
          <p:cNvPr id="4" name="文本框 3"/>
          <p:cNvSpPr txBox="1"/>
          <p:nvPr/>
        </p:nvSpPr>
        <p:spPr>
          <a:xfrm>
            <a:off x="1603375" y="1951990"/>
            <a:ext cx="10462260" cy="1602740"/>
          </a:xfrm>
          <a:prstGeom prst="rect">
            <a:avLst/>
          </a:prstGeom>
          <a:noFill/>
        </p:spPr>
        <p:txBody>
          <a:bodyPr wrap="square" rtlCol="0" anchor="t">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SRMR是PLS-SEM的模型拟合度</a:t>
            </a:r>
            <a:r>
              <a:rPr lang="zh-CN" sz="2000" dirty="0">
                <a:sym typeface="+mn-ea"/>
              </a:rPr>
              <a:t>指标</a:t>
            </a:r>
            <a:r>
              <a:rPr sz="2000" dirty="0">
                <a:sym typeface="+mn-ea"/>
              </a:rPr>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计算标准化的均方根残差（SRMR=0.069）</a:t>
            </a:r>
            <a:r>
              <a:rPr lang="zh-CN" sz="2000" dirty="0">
                <a:sym typeface="+mn-ea"/>
              </a:rPr>
              <a:t>，</a:t>
            </a:r>
            <a:r>
              <a:rPr sz="2000" dirty="0">
                <a:sym typeface="+mn-ea"/>
              </a:rPr>
              <a:t>小于0.08，则认为该模型具有良好的拟合。</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因此，模型满足了要求。</a:t>
            </a:r>
            <a:endParaRPr lang="zh-CN" altLang="en-US" sz="2000"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8" name="文本框 7"/>
          <p:cNvSpPr txBox="1"/>
          <p:nvPr>
            <p:custDataLst>
              <p:tags r:id="rId2"/>
            </p:custDataLst>
          </p:nvPr>
        </p:nvSpPr>
        <p:spPr>
          <a:xfrm>
            <a:off x="1603375" y="1214120"/>
            <a:ext cx="10140950" cy="6559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sym typeface="+mn-ea"/>
              </a:rPr>
              <a:t>4</a:t>
            </a:r>
            <a:r>
              <a:rPr lang="zh-CN" altLang="en-US" sz="2000" b="1" dirty="0">
                <a:sym typeface="+mn-ea"/>
              </a:rPr>
              <a:t>、</a:t>
            </a:r>
            <a:r>
              <a:rPr lang="zh-CN" altLang="en-US" sz="2000" b="1" dirty="0">
                <a:sym typeface="+mn-ea"/>
              </a:rPr>
              <a:t>共线性检验</a:t>
            </a:r>
            <a:endParaRPr sz="2000" dirty="0"/>
          </a:p>
        </p:txBody>
      </p:sp>
      <p:pic>
        <p:nvPicPr>
          <p:cNvPr id="4" name="图片 18" descr="附录A"/>
          <p:cNvPicPr>
            <a:picLocks noChangeAspect="1"/>
          </p:cNvPicPr>
          <p:nvPr/>
        </p:nvPicPr>
        <p:blipFill>
          <a:blip r:embed="rId3"/>
          <a:stretch>
            <a:fillRect/>
          </a:stretch>
        </p:blipFill>
        <p:spPr>
          <a:xfrm>
            <a:off x="5652135" y="962025"/>
            <a:ext cx="6520815" cy="5842000"/>
          </a:xfrm>
          <a:prstGeom prst="rect">
            <a:avLst/>
          </a:prstGeom>
        </p:spPr>
      </p:pic>
      <p:sp>
        <p:nvSpPr>
          <p:cNvPr id="6" name="文本框 5"/>
          <p:cNvSpPr txBox="1"/>
          <p:nvPr/>
        </p:nvSpPr>
        <p:spPr>
          <a:xfrm>
            <a:off x="1632585" y="2015490"/>
            <a:ext cx="3796030" cy="3667125"/>
          </a:xfrm>
          <a:prstGeom prst="rect">
            <a:avLst/>
          </a:prstGeom>
          <a:noFill/>
        </p:spPr>
        <p:txBody>
          <a:bodyPr wrap="square" rtlCol="0" anchor="t">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通过方差膨胀系数（VIF）检验多重共线性。</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结果</a:t>
            </a:r>
            <a:r>
              <a:rPr sz="2000" dirty="0">
                <a:sym typeface="+mn-ea"/>
              </a:rPr>
              <a:t>见附录A</a:t>
            </a:r>
            <a:r>
              <a:rPr lang="zh-CN" sz="2000" dirty="0">
                <a:sym typeface="+mn-ea"/>
              </a:rPr>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所有这些测量值都低于3.12，低于阈值5，表明研究数据中的共线性没有问题。</a:t>
            </a:r>
            <a:endParaRPr lang="zh-CN" altLang="en-US" sz="2000" dirty="0">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595755" y="1686560"/>
            <a:ext cx="10587355" cy="107632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为了估计路径系数显著性，本研究使用了重复样本为5000的bootstrapping技术。</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图2说明了结构模型分析的结果，包括路径系数和R</a:t>
            </a:r>
            <a:r>
              <a:rPr lang="zh-CN" altLang="en-US" sz="2000" baseline="30000" dirty="0"/>
              <a:t>2</a:t>
            </a:r>
            <a:r>
              <a:rPr lang="zh-CN" altLang="en-US" sz="2000" dirty="0"/>
              <a:t>。实线表示重要关系。</a:t>
            </a:r>
            <a:endParaRPr lang="zh-CN" altLang="en-US" sz="2000" dirty="0"/>
          </a:p>
        </p:txBody>
      </p:sp>
      <p:sp>
        <p:nvSpPr>
          <p:cNvPr id="8" name="文本框 7"/>
          <p:cNvSpPr txBox="1"/>
          <p:nvPr>
            <p:custDataLst>
              <p:tags r:id="rId3"/>
            </p:custDataLst>
          </p:nvPr>
        </p:nvSpPr>
        <p:spPr>
          <a:xfrm>
            <a:off x="1612265" y="1140460"/>
            <a:ext cx="10579735" cy="664845"/>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（二）结构</a:t>
            </a:r>
            <a:r>
              <a:rPr lang="zh-CN" altLang="en-US" sz="2400" b="1" dirty="0">
                <a:sym typeface="+mn-ea"/>
              </a:rPr>
              <a:t>模型</a:t>
            </a:r>
            <a:endParaRPr lang="zh-CN" altLang="en-US" sz="2000" dirty="0"/>
          </a:p>
        </p:txBody>
      </p:sp>
      <p:pic>
        <p:nvPicPr>
          <p:cNvPr id="6" name="图片 8" descr="图2"/>
          <p:cNvPicPr>
            <a:picLocks noChangeAspect="1"/>
          </p:cNvPicPr>
          <p:nvPr/>
        </p:nvPicPr>
        <p:blipFill>
          <a:blip r:embed="rId4"/>
          <a:srcRect l="16620" t="2380" r="3162" b="6612"/>
          <a:stretch>
            <a:fillRect/>
          </a:stretch>
        </p:blipFill>
        <p:spPr>
          <a:xfrm>
            <a:off x="1612265" y="2705100"/>
            <a:ext cx="5366385" cy="4152265"/>
          </a:xfrm>
          <a:prstGeom prst="rect">
            <a:avLst/>
          </a:prstGeom>
        </p:spPr>
      </p:pic>
      <p:sp>
        <p:nvSpPr>
          <p:cNvPr id="100" name="文本框 99"/>
          <p:cNvSpPr txBox="1"/>
          <p:nvPr/>
        </p:nvSpPr>
        <p:spPr>
          <a:xfrm>
            <a:off x="6978650" y="3975735"/>
            <a:ext cx="5265420" cy="1270635"/>
          </a:xfrm>
          <a:prstGeom prst="rect">
            <a:avLst/>
          </a:prstGeom>
          <a:noFill/>
          <a:ln w="9525">
            <a:noFill/>
          </a:ln>
        </p:spPr>
        <p:txBody>
          <a:bodyPr wrap="square">
            <a:noAutofit/>
          </a:bodyPr>
          <a:p>
            <a:pPr indent="457200" algn="just" fontAlgn="auto">
              <a:lnSpc>
                <a:spcPct val="150000"/>
              </a:lnSpc>
              <a:buClrTx/>
              <a:buSzTx/>
              <a:buNone/>
            </a:pPr>
            <a:r>
              <a:rPr lang="zh-CN" altLang="en-US" sz="2000" b="0" dirty="0"/>
              <a:t>总体而言，支持八个假设。但是，不支持H2和H9。</a:t>
            </a:r>
            <a:endParaRPr lang="zh-CN" altLang="en-US" sz="1600" b="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044430" cy="5697220"/>
          </a:xfrm>
          <a:prstGeom prst="rect">
            <a:avLst/>
          </a:prstGeom>
          <a:noFill/>
        </p:spPr>
        <p:txBody>
          <a:bodyPr wrap="square" rtlCol="0">
            <a:noAutofit/>
          </a:bodyPr>
          <a:p>
            <a:pPr indent="609600" algn="just" fontAlgn="auto">
              <a:lnSpc>
                <a:spcPct val="150000"/>
              </a:lnSpc>
            </a:pPr>
            <a:r>
              <a:rPr lang="zh-CN" altLang="en-US" sz="2400" b="1" dirty="0">
                <a:sym typeface="+mn-ea"/>
              </a:rPr>
              <a:t>（</a:t>
            </a:r>
            <a:r>
              <a:rPr lang="zh-CN" altLang="en-US" sz="2400" b="1" dirty="0">
                <a:sym typeface="+mn-ea"/>
              </a:rPr>
              <a:t>三）</a:t>
            </a:r>
            <a:r>
              <a:rPr lang="zh-CN" altLang="en-US" sz="2400" b="1" dirty="0">
                <a:sym typeface="+mn-ea"/>
              </a:rPr>
              <a:t>假设</a:t>
            </a:r>
            <a:r>
              <a:rPr lang="zh-CN" altLang="en-US" sz="2400" b="1" dirty="0"/>
              <a:t>检验</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根据</a:t>
            </a:r>
            <a:r>
              <a:rPr lang="zh-CN" altLang="en-US" sz="2000" dirty="0">
                <a:sym typeface="+mn-ea"/>
              </a:rPr>
              <a:t>消费者</a:t>
            </a:r>
            <a:r>
              <a:rPr lang="zh-CN" altLang="en-US" sz="2000" dirty="0"/>
              <a:t>对产品的信任的决定</a:t>
            </a:r>
            <a:r>
              <a:rPr lang="zh-CN" altLang="en-US" sz="2000" dirty="0"/>
              <a:t>因素：</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感知产品质量对产品的信任有正向影响（β=0.209***，t值=4.550）；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品牌知名度对产品的信任没有正向影响（β=0.075，t值=1.612）；</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支持H1而不是H2。</a:t>
            </a:r>
            <a:endParaRPr lang="zh-CN" altLang="en-US" sz="2000" dirty="0"/>
          </a:p>
        </p:txBody>
      </p:sp>
      <p:pic>
        <p:nvPicPr>
          <p:cNvPr id="3" name="图片 8" descr="图2"/>
          <p:cNvPicPr>
            <a:picLocks noChangeAspect="1"/>
          </p:cNvPicPr>
          <p:nvPr/>
        </p:nvPicPr>
        <p:blipFill>
          <a:blip r:embed="rId3"/>
          <a:srcRect l="16620" t="2380" r="3162" b="6612"/>
          <a:stretch>
            <a:fillRect/>
          </a:stretch>
        </p:blipFill>
        <p:spPr>
          <a:xfrm>
            <a:off x="2180590" y="3630295"/>
            <a:ext cx="5366385" cy="322707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579735"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根据</a:t>
            </a:r>
            <a:r>
              <a:rPr lang="zh-CN" altLang="en-US" sz="2000" dirty="0">
                <a:sym typeface="+mn-ea"/>
              </a:rPr>
              <a:t>消费者对主播的信任</a:t>
            </a:r>
            <a:r>
              <a:rPr lang="zh-CN" altLang="en-US" sz="2000" dirty="0">
                <a:sym typeface="+mn-ea"/>
              </a:rPr>
              <a:t>的决定</a:t>
            </a:r>
            <a:r>
              <a:rPr lang="zh-CN" altLang="en-US" sz="2000" dirty="0">
                <a:sym typeface="+mn-ea"/>
              </a:rPr>
              <a:t>因素：</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主播对产品知识的感知与消费者对主播的信任有正向影响</a:t>
            </a:r>
            <a:r>
              <a:rPr lang="zh-CN" altLang="en-US" sz="2000" dirty="0"/>
              <a:t>（β=0.224***，t值=5.870）；</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其他成员的认可</a:t>
            </a:r>
            <a:r>
              <a:rPr lang="zh-CN" altLang="en-US" sz="2000" dirty="0">
                <a:sym typeface="+mn-ea"/>
              </a:rPr>
              <a:t>与消费者对主播的信任有正向影响</a:t>
            </a:r>
            <a:r>
              <a:rPr lang="zh-CN" altLang="en-US" sz="2000" dirty="0"/>
              <a:t>（β=0.401***，t值=11.452）；</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价值观相似性</a:t>
            </a:r>
            <a:r>
              <a:rPr lang="zh-CN" altLang="en-US" sz="2000" dirty="0">
                <a:sym typeface="+mn-ea"/>
              </a:rPr>
              <a:t>与消费者对主播的信任有正向影响</a:t>
            </a:r>
            <a:r>
              <a:rPr lang="zh-CN" altLang="en-US" sz="2000" dirty="0"/>
              <a:t>（β=0.255***，t值=7.232）。</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支持H3、H4和H5。</a:t>
            </a:r>
            <a:endParaRPr lang="zh-CN" altLang="en-US" sz="2000" dirty="0"/>
          </a:p>
        </p:txBody>
      </p:sp>
      <p:pic>
        <p:nvPicPr>
          <p:cNvPr id="3" name="图片 8" descr="图2"/>
          <p:cNvPicPr>
            <a:picLocks noChangeAspect="1"/>
          </p:cNvPicPr>
          <p:nvPr/>
        </p:nvPicPr>
        <p:blipFill>
          <a:blip r:embed="rId3"/>
          <a:srcRect l="16620" t="2380" r="3162" b="6612"/>
          <a:stretch>
            <a:fillRect/>
          </a:stretch>
        </p:blipFill>
        <p:spPr>
          <a:xfrm>
            <a:off x="4695825" y="3103245"/>
            <a:ext cx="6449060" cy="37547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579735"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信任转移</a:t>
            </a:r>
            <a:r>
              <a:rPr lang="zh-CN" altLang="en-US" sz="2000" dirty="0">
                <a:sym typeface="+mn-ea"/>
              </a:rPr>
              <a:t>方面：</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消费者对主播的信任会转移到对产品的信任（β=0.512***，t值=10.842）；</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支持H6。</a:t>
            </a:r>
            <a:endParaRPr lang="zh-CN" altLang="en-US" sz="2000" dirty="0"/>
          </a:p>
        </p:txBody>
      </p:sp>
      <p:pic>
        <p:nvPicPr>
          <p:cNvPr id="3" name="图片 8" descr="图2"/>
          <p:cNvPicPr>
            <a:picLocks noChangeAspect="1"/>
          </p:cNvPicPr>
          <p:nvPr/>
        </p:nvPicPr>
        <p:blipFill>
          <a:blip r:embed="rId3"/>
          <a:srcRect l="16620" t="2380" r="3162" b="6612"/>
          <a:stretch>
            <a:fillRect/>
          </a:stretch>
        </p:blipFill>
        <p:spPr>
          <a:xfrm>
            <a:off x="2871470" y="2597785"/>
            <a:ext cx="6449060" cy="42602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579735"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消费者对产品的信任与购买意愿</a:t>
            </a:r>
            <a:r>
              <a:rPr lang="zh-CN" altLang="en-US" sz="2000" dirty="0">
                <a:sym typeface="+mn-ea"/>
              </a:rPr>
              <a:t>有正向影响（β=0.367***，t值=7.372）；</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消费者对产品的信任与愿意支付更多费用</a:t>
            </a:r>
            <a:r>
              <a:rPr lang="zh-CN" altLang="en-US" sz="2000" dirty="0">
                <a:sym typeface="+mn-ea"/>
              </a:rPr>
              <a:t>有正向影响（β=0.388***，t值=8.063）；</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支持H7和H8。</a:t>
            </a:r>
            <a:endParaRPr lang="zh-CN" altLang="en-US" sz="2000" dirty="0">
              <a:sym typeface="+mn-ea"/>
            </a:endParaRPr>
          </a:p>
        </p:txBody>
      </p:sp>
      <p:pic>
        <p:nvPicPr>
          <p:cNvPr id="3" name="图片 8" descr="图2"/>
          <p:cNvPicPr>
            <a:picLocks noChangeAspect="1"/>
          </p:cNvPicPr>
          <p:nvPr/>
        </p:nvPicPr>
        <p:blipFill>
          <a:blip r:embed="rId3"/>
          <a:srcRect l="16620" t="2380" r="3162" b="6612"/>
          <a:stretch>
            <a:fillRect/>
          </a:stretch>
        </p:blipFill>
        <p:spPr>
          <a:xfrm>
            <a:off x="4343400" y="2631440"/>
            <a:ext cx="6449060" cy="424878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579735"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对主播的信任与购买意愿之间的关系（β=0.053，t值=0.972）并不显著；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对主播的信任与支付更多费用的意愿（β=0.258***，t值=4.873）之间的关系是显著的；</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不支持H9，</a:t>
            </a:r>
            <a:r>
              <a:rPr lang="zh-CN" altLang="en-US" sz="2000" dirty="0">
                <a:sym typeface="+mn-ea"/>
              </a:rPr>
              <a:t>支持H10。</a:t>
            </a:r>
            <a:endParaRPr lang="zh-CN" altLang="en-US" sz="2000" dirty="0">
              <a:sym typeface="+mn-ea"/>
            </a:endParaRPr>
          </a:p>
        </p:txBody>
      </p:sp>
      <p:pic>
        <p:nvPicPr>
          <p:cNvPr id="3" name="图片 8" descr="图2"/>
          <p:cNvPicPr>
            <a:picLocks noChangeAspect="1"/>
          </p:cNvPicPr>
          <p:nvPr/>
        </p:nvPicPr>
        <p:blipFill>
          <a:blip r:embed="rId3"/>
          <a:srcRect l="16620" t="2380" r="3162" b="6612"/>
          <a:stretch>
            <a:fillRect/>
          </a:stretch>
        </p:blipFill>
        <p:spPr>
          <a:xfrm>
            <a:off x="4873625" y="2631440"/>
            <a:ext cx="6449060" cy="42487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pPr algn="l"/>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04010" y="1160145"/>
            <a:ext cx="10579735" cy="569722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控制变量方面：</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信任倾向作为控制变量对消费者对产品的信任有正向影响；</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信任倾向与购买意愿没有直接关系；</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消费者的既往交易经验和性别对他们的购买意愿有正向影响；</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年龄对消费者的购买意愿没有显著影响。</a:t>
            </a:r>
            <a:endParaRPr lang="zh-CN" altLang="en-US" sz="2000" dirty="0">
              <a:sym typeface="+mn-ea"/>
            </a:endParaRPr>
          </a:p>
        </p:txBody>
      </p:sp>
      <p:pic>
        <p:nvPicPr>
          <p:cNvPr id="3" name="图片 8" descr="图2"/>
          <p:cNvPicPr>
            <a:picLocks noChangeAspect="1"/>
          </p:cNvPicPr>
          <p:nvPr/>
        </p:nvPicPr>
        <p:blipFill>
          <a:blip r:embed="rId3"/>
          <a:srcRect l="16620" t="2380" r="3162" b="6612"/>
          <a:stretch>
            <a:fillRect/>
          </a:stretch>
        </p:blipFill>
        <p:spPr>
          <a:xfrm>
            <a:off x="2082165" y="3534410"/>
            <a:ext cx="5544820" cy="3322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11630" y="1160145"/>
            <a:ext cx="10580370" cy="1113790"/>
          </a:xfrm>
          <a:prstGeom prst="rect">
            <a:avLst/>
          </a:prstGeom>
          <a:noFill/>
        </p:spPr>
        <p:txBody>
          <a:bodyPr wrap="square" rtlCol="0">
            <a:noAutofit/>
          </a:bodyPr>
          <a:p>
            <a:pPr indent="609600" algn="just" fontAlgn="auto">
              <a:lnSpc>
                <a:spcPct val="150000"/>
              </a:lnSpc>
            </a:pPr>
            <a:r>
              <a:rPr lang="zh-CN" altLang="en-US" sz="2400" b="1" dirty="0">
                <a:sym typeface="+mn-ea"/>
              </a:rPr>
              <a:t>（四）</a:t>
            </a:r>
            <a:r>
              <a:rPr lang="zh-CN" altLang="en-US" sz="2400" b="1" dirty="0"/>
              <a:t>中介效应</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使用</a:t>
            </a:r>
            <a:r>
              <a:rPr lang="zh-CN" altLang="en-US" sz="2000" b="1" dirty="0"/>
              <a:t>PROCESS宏程序</a:t>
            </a:r>
            <a:r>
              <a:rPr lang="zh-CN" altLang="en-US" sz="2000" dirty="0"/>
              <a:t>用于中介分析。</a:t>
            </a:r>
            <a:endParaRPr lang="zh-CN" altLang="en-US" sz="2000" dirty="0"/>
          </a:p>
        </p:txBody>
      </p:sp>
      <p:sp>
        <p:nvSpPr>
          <p:cNvPr id="6" name="文本框 5"/>
          <p:cNvSpPr txBox="1"/>
          <p:nvPr>
            <p:custDataLst>
              <p:tags r:id="rId3"/>
            </p:custDataLst>
          </p:nvPr>
        </p:nvSpPr>
        <p:spPr>
          <a:xfrm>
            <a:off x="1604010" y="5630545"/>
            <a:ext cx="10570845" cy="103314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中心路径触发器和边缘路径触发器可以在一定程度通过对产品的信任（TP）和对主播的信任（TS）的中介作用影响购买意愿（PI）和愿意支付更多费用（WPM）。</a:t>
            </a:r>
            <a:endParaRPr sz="2000" dirty="0"/>
          </a:p>
        </p:txBody>
      </p:sp>
      <p:pic>
        <p:nvPicPr>
          <p:cNvPr id="8" name="图片 7" descr="表6"/>
          <p:cNvPicPr>
            <a:picLocks noChangeAspect="1"/>
          </p:cNvPicPr>
          <p:nvPr/>
        </p:nvPicPr>
        <p:blipFill>
          <a:blip r:embed="rId4"/>
          <a:stretch>
            <a:fillRect/>
          </a:stretch>
        </p:blipFill>
        <p:spPr>
          <a:xfrm>
            <a:off x="1611630" y="2273935"/>
            <a:ext cx="5337175" cy="3493770"/>
          </a:xfrm>
          <a:prstGeom prst="rect">
            <a:avLst/>
          </a:prstGeom>
        </p:spPr>
      </p:pic>
      <p:pic>
        <p:nvPicPr>
          <p:cNvPr id="10" name="图片 8" descr="图2"/>
          <p:cNvPicPr>
            <a:picLocks noChangeAspect="1"/>
          </p:cNvPicPr>
          <p:nvPr/>
        </p:nvPicPr>
        <p:blipFill>
          <a:blip r:embed="rId5"/>
          <a:srcRect l="16620" t="2380" r="3162" b="6612"/>
          <a:stretch>
            <a:fillRect/>
          </a:stretch>
        </p:blipFill>
        <p:spPr>
          <a:xfrm>
            <a:off x="7150735" y="2274570"/>
            <a:ext cx="5008245" cy="33616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11630" y="1160145"/>
            <a:ext cx="10580370" cy="619125"/>
          </a:xfrm>
          <a:prstGeom prst="rect">
            <a:avLst/>
          </a:prstGeom>
          <a:noFill/>
        </p:spPr>
        <p:txBody>
          <a:bodyPr wrap="square" rtlCol="0">
            <a:noAutofit/>
          </a:bodyPr>
          <a:p>
            <a:pPr indent="609600" algn="just" fontAlgn="auto">
              <a:lnSpc>
                <a:spcPct val="150000"/>
              </a:lnSpc>
            </a:pPr>
            <a:r>
              <a:rPr lang="zh-CN" altLang="en-US" sz="2400" b="1" dirty="0">
                <a:sym typeface="+mn-ea"/>
              </a:rPr>
              <a:t>（四）</a:t>
            </a:r>
            <a:r>
              <a:rPr lang="zh-CN" altLang="en-US" sz="2400" b="1" dirty="0"/>
              <a:t>中介效应</a:t>
            </a:r>
            <a:endParaRPr lang="zh-CN" altLang="en-US" sz="2000" dirty="0"/>
          </a:p>
        </p:txBody>
      </p:sp>
      <p:sp>
        <p:nvSpPr>
          <p:cNvPr id="6" name="文本框 5"/>
          <p:cNvSpPr txBox="1"/>
          <p:nvPr>
            <p:custDataLst>
              <p:tags r:id="rId3"/>
            </p:custDataLst>
          </p:nvPr>
        </p:nvSpPr>
        <p:spPr>
          <a:xfrm>
            <a:off x="1604010" y="5630545"/>
            <a:ext cx="10570845" cy="103314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感知产品质量（PQ）可以通过对产品的信任（TP）的中介作用影响购买意愿（PI）[直接效应=0.301（t值=9.428）]；[间接效应=0.204（LLCI=0.155，ULCI=0.262）]。</a:t>
            </a:r>
            <a:endParaRPr sz="2000" dirty="0"/>
          </a:p>
        </p:txBody>
      </p:sp>
      <p:pic>
        <p:nvPicPr>
          <p:cNvPr id="8" name="图片 7" descr="表6"/>
          <p:cNvPicPr>
            <a:picLocks noChangeAspect="1"/>
          </p:cNvPicPr>
          <p:nvPr/>
        </p:nvPicPr>
        <p:blipFill>
          <a:blip r:embed="rId4"/>
          <a:stretch>
            <a:fillRect/>
          </a:stretch>
        </p:blipFill>
        <p:spPr>
          <a:xfrm>
            <a:off x="2200275" y="1779270"/>
            <a:ext cx="5589905" cy="39255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自动驾驶汽车和街道设计：使用虚拟现实实验探索中央分隔带在提高行人过街安全性</a:t>
            </a:r>
            <a:r>
              <a:rPr lang="zh-CN" altLang="en-US" dirty="0">
                <a:solidFill>
                  <a:schemeClr val="bg1"/>
                </a:solidFill>
              </a:rPr>
              <a:t>方面的作用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926080" cy="460375"/>
          </a:xfrm>
          <a:prstGeom prst="rect">
            <a:avLst/>
          </a:prstGeom>
          <a:noFill/>
        </p:spPr>
        <p:txBody>
          <a:bodyPr wrap="none" rtlCol="0">
            <a:spAutoFit/>
          </a:bodyPr>
          <a:p>
            <a:r>
              <a:rPr lang="zh-CN" altLang="en-US" sz="2400" b="1" dirty="0">
                <a:solidFill>
                  <a:schemeClr val="accent1"/>
                </a:solidFill>
                <a:sym typeface="+mn-ea"/>
              </a:rPr>
              <a:t>五、数据分析和结果</a:t>
            </a:r>
            <a:endParaRPr lang="zh-CN" altLang="en-US" sz="2400" b="1" dirty="0">
              <a:solidFill>
                <a:schemeClr val="accent1"/>
              </a:solidFill>
              <a:sym typeface="+mn-ea"/>
            </a:endParaRPr>
          </a:p>
        </p:txBody>
      </p:sp>
      <p:sp>
        <p:nvSpPr>
          <p:cNvPr id="4" name="文本框 3"/>
          <p:cNvSpPr txBox="1"/>
          <p:nvPr>
            <p:custDataLst>
              <p:tags r:id="rId2"/>
            </p:custDataLst>
          </p:nvPr>
        </p:nvSpPr>
        <p:spPr>
          <a:xfrm>
            <a:off x="1611630" y="1160145"/>
            <a:ext cx="10580370" cy="619125"/>
          </a:xfrm>
          <a:prstGeom prst="rect">
            <a:avLst/>
          </a:prstGeom>
          <a:noFill/>
        </p:spPr>
        <p:txBody>
          <a:bodyPr wrap="square" rtlCol="0">
            <a:noAutofit/>
          </a:bodyPr>
          <a:p>
            <a:pPr indent="609600" algn="just" fontAlgn="auto">
              <a:lnSpc>
                <a:spcPct val="150000"/>
              </a:lnSpc>
            </a:pPr>
            <a:r>
              <a:rPr lang="zh-CN" altLang="en-US" sz="2400" b="1" dirty="0">
                <a:sym typeface="+mn-ea"/>
              </a:rPr>
              <a:t>（四）</a:t>
            </a:r>
            <a:r>
              <a:rPr lang="zh-CN" altLang="en-US" sz="2400" b="1" dirty="0"/>
              <a:t>中介效应</a:t>
            </a:r>
            <a:endParaRPr lang="zh-CN" altLang="en-US" sz="2000" dirty="0"/>
          </a:p>
        </p:txBody>
      </p:sp>
      <p:sp>
        <p:nvSpPr>
          <p:cNvPr id="6" name="文本框 5"/>
          <p:cNvSpPr txBox="1"/>
          <p:nvPr>
            <p:custDataLst>
              <p:tags r:id="rId3"/>
            </p:custDataLst>
          </p:nvPr>
        </p:nvSpPr>
        <p:spPr>
          <a:xfrm>
            <a:off x="1621155" y="5372735"/>
            <a:ext cx="10570845" cy="148526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感知产品质量（PQ）不仅对愿意支付更多费用（WPM）产生直接影响（直接效应=0.338，t值=9.341），而且还通过对产品的信任（TP）</a:t>
            </a:r>
            <a:r>
              <a:rPr lang="zh-CN" sz="2000" dirty="0"/>
              <a:t>对</a:t>
            </a:r>
            <a:r>
              <a:rPr sz="2000" dirty="0">
                <a:sym typeface="+mn-ea"/>
              </a:rPr>
              <a:t>愿意支付更多费用（WPM）</a:t>
            </a:r>
            <a:r>
              <a:rPr sz="2000" dirty="0"/>
              <a:t>产生间接影响（间接效应=0.182；LLCI=0.130，ULCI=0.246）。</a:t>
            </a:r>
            <a:endParaRPr sz="2000" dirty="0"/>
          </a:p>
        </p:txBody>
      </p:sp>
      <p:pic>
        <p:nvPicPr>
          <p:cNvPr id="8" name="图片 7" descr="表6"/>
          <p:cNvPicPr>
            <a:picLocks noChangeAspect="1"/>
          </p:cNvPicPr>
          <p:nvPr/>
        </p:nvPicPr>
        <p:blipFill>
          <a:blip r:embed="rId4"/>
          <a:stretch>
            <a:fillRect/>
          </a:stretch>
        </p:blipFill>
        <p:spPr>
          <a:xfrm>
            <a:off x="2053590" y="1779270"/>
            <a:ext cx="5589905" cy="36950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2316480" cy="460375"/>
          </a:xfrm>
          <a:prstGeom prst="rect">
            <a:avLst/>
          </a:prstGeom>
          <a:noFill/>
        </p:spPr>
        <p:txBody>
          <a:bodyPr wrap="none" rtlCol="0">
            <a:spAutoFit/>
          </a:bodyPr>
          <a:p>
            <a:r>
              <a:rPr lang="zh-CN" altLang="en-US" sz="2400" b="1" dirty="0">
                <a:solidFill>
                  <a:schemeClr val="accent1"/>
                </a:solidFill>
              </a:rPr>
              <a:t>六、总结与</a:t>
            </a:r>
            <a:r>
              <a:rPr lang="zh-CN" altLang="en-US" sz="2400" b="1" dirty="0">
                <a:solidFill>
                  <a:schemeClr val="accent1"/>
                </a:solidFill>
              </a:rPr>
              <a:t>展望</a:t>
            </a:r>
            <a:endParaRPr lang="zh-CN" altLang="en-US" sz="2400" b="1" dirty="0">
              <a:solidFill>
                <a:schemeClr val="accent1"/>
              </a:solidFill>
            </a:endParaRPr>
          </a:p>
        </p:txBody>
      </p:sp>
      <p:sp>
        <p:nvSpPr>
          <p:cNvPr id="6" name="文本框 5"/>
          <p:cNvSpPr txBox="1"/>
          <p:nvPr>
            <p:custDataLst>
              <p:tags r:id="rId2"/>
            </p:custDataLst>
          </p:nvPr>
        </p:nvSpPr>
        <p:spPr>
          <a:xfrm>
            <a:off x="1718310" y="1308100"/>
            <a:ext cx="10347960" cy="253047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本研究基于ELM模型和信任转移理论，研究直播如何影响消费者信任建立和购买意愿的内在机制。讨论了信任的决定因素、过程和后果。</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本</a:t>
            </a:r>
            <a:r>
              <a:rPr lang="zh-CN" altLang="en-US" sz="2000" dirty="0"/>
              <a:t>研究结果显示，</a:t>
            </a:r>
            <a:r>
              <a:rPr lang="zh-CN" altLang="en-US" sz="2000" dirty="0"/>
              <a:t>可以通过两种不同的途径可以建立消费者的信任，并影响他们的购买意愿和支付更多费用的意愿。</a:t>
            </a:r>
            <a:r>
              <a:rPr lang="zh-CN" altLang="en-US" sz="2000" dirty="0"/>
              <a:t>同时还验证了直播商务中从对主播的信任到对产品的信任是否存在信任转移效应。</a:t>
            </a:r>
            <a:endParaRPr lang="zh-CN" alt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223602" y="1450175"/>
            <a:ext cx="8235947" cy="3784600"/>
          </a:xfrm>
          <a:prstGeom prst="rect">
            <a:avLst/>
          </a:prstGeom>
          <a:noFill/>
        </p:spPr>
        <p:txBody>
          <a:bodyPr wrap="square" rtlCol="0">
            <a:sp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（1）阅读信任转移理论</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模型相关文献；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sym typeface="+mn-ea"/>
              </a:rPr>
              <a:t>学习</a:t>
            </a:r>
            <a:r>
              <a:rPr lang="en-US" altLang="zh-CN" sz="2000" dirty="0">
                <a:latin typeface="微软雅黑" panose="020B0503020204020204" charset="-122"/>
                <a:ea typeface="微软雅黑" panose="020B0503020204020204" charset="-122"/>
                <a:cs typeface="微软雅黑" panose="020B0503020204020204" charset="-122"/>
                <a:sym typeface="+mn-ea"/>
              </a:rPr>
              <a:t>S</a:t>
            </a:r>
            <a:r>
              <a:rPr lang="en-US" altLang="zh-CN" sz="2000" dirty="0">
                <a:latin typeface="微软雅黑" panose="020B0503020204020204" charset="-122"/>
                <a:ea typeface="微软雅黑" panose="020B0503020204020204" charset="-122"/>
                <a:cs typeface="微软雅黑" panose="020B0503020204020204" charset="-122"/>
                <a:sym typeface="+mn-ea"/>
              </a:rPr>
              <a:t>mart PLS</a:t>
            </a:r>
            <a:r>
              <a:rPr lang="zh-CN" altLang="en-US" sz="2000" dirty="0">
                <a:latin typeface="微软雅黑" panose="020B0503020204020204" charset="-122"/>
                <a:ea typeface="微软雅黑" panose="020B0503020204020204" charset="-122"/>
                <a:cs typeface="微软雅黑" panose="020B0503020204020204" charset="-122"/>
                <a:sym typeface="+mn-ea"/>
              </a:rPr>
              <a:t>软件应用；</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）学习计量经济学</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）继续学习</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r>
              <a:rPr lang="zh-CN" altLang="en-US" sz="2000" dirty="0">
                <a:latin typeface="微软雅黑" panose="020B0503020204020204" charset="-122"/>
                <a:ea typeface="微软雅黑" panose="020B0503020204020204" charset="-122"/>
                <a:cs typeface="微软雅黑" panose="020B0503020204020204" charset="-122"/>
                <a:sym typeface="+mn-ea"/>
              </a:rPr>
              <a:t>；</a:t>
            </a:r>
            <a:endParaRPr lang="en-US" altLang="zh-CN"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5</a:t>
            </a:r>
            <a:r>
              <a:rPr lang="zh-CN" altLang="en-US" sz="2000" dirty="0">
                <a:latin typeface="微软雅黑" panose="020B0503020204020204" charset="-122"/>
                <a:ea typeface="微软雅黑" panose="020B0503020204020204" charset="-122"/>
                <a:cs typeface="微软雅黑" panose="020B0503020204020204" charset="-122"/>
                <a:sym typeface="+mn-ea"/>
              </a:rPr>
              <a:t>）学习文献</a:t>
            </a:r>
            <a:r>
              <a:rPr lang="zh-CN" altLang="en-US" sz="2000" dirty="0">
                <a:latin typeface="微软雅黑" panose="020B0503020204020204" charset="-122"/>
                <a:ea typeface="微软雅黑" panose="020B0503020204020204" charset="-122"/>
                <a:cs typeface="微软雅黑" panose="020B0503020204020204" charset="-122"/>
                <a:sym typeface="+mn-ea"/>
              </a:rPr>
              <a:t>综述；</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6</a:t>
            </a:r>
            <a:r>
              <a:rPr lang="zh-CN" altLang="en-US" sz="2000" dirty="0">
                <a:latin typeface="微软雅黑" panose="020B0503020204020204" charset="-122"/>
                <a:ea typeface="微软雅黑" panose="020B0503020204020204" charset="-122"/>
                <a:cs typeface="微软雅黑" panose="020B0503020204020204" charset="-122"/>
                <a:sym typeface="+mn-ea"/>
              </a:rPr>
              <a:t>）完善结构模型</a:t>
            </a:r>
            <a:r>
              <a:rPr lang="zh-CN" altLang="en-US" sz="2000" dirty="0">
                <a:latin typeface="微软雅黑" panose="020B0503020204020204" charset="-122"/>
                <a:ea typeface="微软雅黑" panose="020B0503020204020204" charset="-122"/>
                <a:cs typeface="微软雅黑" panose="020B0503020204020204" charset="-122"/>
                <a:sym typeface="+mn-ea"/>
              </a:rPr>
              <a:t>图；</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en-US" altLang="zh-CN" sz="2000" dirty="0">
                <a:latin typeface="微软雅黑" panose="020B0503020204020204" charset="-122"/>
                <a:ea typeface="微软雅黑" panose="020B0503020204020204" charset="-122"/>
                <a:cs typeface="微软雅黑" panose="020B0503020204020204" charset="-122"/>
                <a:sym typeface="+mn-ea"/>
              </a:rPr>
              <a:t>7</a:t>
            </a:r>
            <a:r>
              <a:rPr lang="zh-CN" altLang="en-US" sz="2000" dirty="0">
                <a:latin typeface="微软雅黑" panose="020B0503020204020204" charset="-122"/>
                <a:ea typeface="微软雅黑" panose="020B0503020204020204" charset="-122"/>
                <a:cs typeface="微软雅黑" panose="020B0503020204020204" charset="-122"/>
                <a:sym typeface="+mn-ea"/>
              </a:rPr>
              <a:t>）查找文献，有无基于</a:t>
            </a:r>
            <a:r>
              <a:rPr lang="en-US" altLang="zh-CN" sz="2000" dirty="0">
                <a:latin typeface="微软雅黑" panose="020B0503020204020204" charset="-122"/>
                <a:ea typeface="微软雅黑" panose="020B0503020204020204" charset="-122"/>
                <a:cs typeface="微软雅黑" panose="020B0503020204020204" charset="-122"/>
                <a:sym typeface="+mn-ea"/>
              </a:rPr>
              <a:t>ELM</a:t>
            </a:r>
            <a:r>
              <a:rPr lang="zh-CN" altLang="en-US" sz="2000" dirty="0">
                <a:latin typeface="微软雅黑" panose="020B0503020204020204" charset="-122"/>
                <a:ea typeface="微软雅黑" panose="020B0503020204020204" charset="-122"/>
                <a:cs typeface="微软雅黑" panose="020B0503020204020204" charset="-122"/>
                <a:sym typeface="+mn-ea"/>
              </a:rPr>
              <a:t>模型和信任转移理论的关于自动驾驶汽车购买意愿的论文，</a:t>
            </a:r>
            <a:r>
              <a:rPr lang="zh-CN" altLang="en-US" sz="2000" dirty="0">
                <a:latin typeface="微软雅黑" panose="020B0503020204020204" charset="-122"/>
                <a:ea typeface="微软雅黑" panose="020B0503020204020204" charset="-122"/>
                <a:cs typeface="微软雅黑" panose="020B0503020204020204" charset="-122"/>
                <a:sym typeface="+mn-ea"/>
              </a:rPr>
              <a:t>研究现状。</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基本信息</a:t>
            </a:r>
            <a:endParaRPr lang="zh-CN" altLang="en-US" sz="2400" b="1" dirty="0">
              <a:solidFill>
                <a:schemeClr val="accent1"/>
              </a:solidFill>
            </a:endParaRPr>
          </a:p>
        </p:txBody>
      </p:sp>
      <p:sp>
        <p:nvSpPr>
          <p:cNvPr id="2" name="文本框 1"/>
          <p:cNvSpPr txBox="1"/>
          <p:nvPr/>
        </p:nvSpPr>
        <p:spPr>
          <a:xfrm>
            <a:off x="1694180" y="1654810"/>
            <a:ext cx="10304780" cy="4676775"/>
          </a:xfrm>
          <a:prstGeom prst="rect">
            <a:avLst/>
          </a:prstGeom>
          <a:noFill/>
        </p:spPr>
        <p:txBody>
          <a:bodyPr wrap="square" rtlCol="0">
            <a:noAutofit/>
          </a:bodyPr>
          <a:p>
            <a:pPr indent="0" algn="ctr" fontAlgn="auto">
              <a:lnSpc>
                <a:spcPct val="150000"/>
              </a:lnSpc>
            </a:pPr>
            <a:r>
              <a:rPr lang="zh-CN" altLang="en-US" sz="3200" b="1" dirty="0"/>
              <a:t>How livestreaming increases product sales: role of trust transfer and elaboration likelihood model</a:t>
            </a:r>
            <a:endParaRPr lang="zh-CN" altLang="en-US" sz="3200" b="1" dirty="0"/>
          </a:p>
          <a:p>
            <a:pPr indent="0" algn="ctr" fontAlgn="auto">
              <a:lnSpc>
                <a:spcPct val="150000"/>
              </a:lnSpc>
            </a:pPr>
            <a:r>
              <a:rPr lang="zh-CN" altLang="en-US" sz="2400" b="1" dirty="0">
                <a:sym typeface="+mn-ea"/>
              </a:rPr>
              <a:t>直播如何增加产品销量：信任转移和ELM模型的作用</a:t>
            </a:r>
            <a:endParaRPr lang="zh-CN" altLang="en-US" sz="2400" b="1" dirty="0">
              <a:sym typeface="+mn-ea"/>
            </a:endParaRPr>
          </a:p>
          <a:p>
            <a:pPr indent="0" algn="ctr" fontAlgn="auto">
              <a:lnSpc>
                <a:spcPct val="150000"/>
              </a:lnSpc>
            </a:pPr>
            <a:r>
              <a:rPr lang="zh-CN" altLang="en-US" sz="2400" b="1" dirty="0"/>
              <a:t>作者：Chun-Der Chen，Qun Zhao，Jin-Long Wang</a:t>
            </a:r>
            <a:endParaRPr lang="zh-CN" altLang="en-US" sz="2400" b="1" dirty="0"/>
          </a:p>
          <a:p>
            <a:pPr indent="0" algn="ctr" fontAlgn="auto">
              <a:lnSpc>
                <a:spcPct val="150000"/>
              </a:lnSpc>
            </a:pPr>
            <a:r>
              <a:rPr lang="zh-CN" altLang="en-US" sz="2400" b="1" dirty="0"/>
              <a:t>期刊：Behaviour &amp; Information Technology</a:t>
            </a:r>
            <a:endParaRPr lang="zh-CN" altLang="en-US" sz="2400" b="1" dirty="0"/>
          </a:p>
          <a:p>
            <a:pPr indent="0" algn="ctr" fontAlgn="auto">
              <a:lnSpc>
                <a:spcPct val="150000"/>
              </a:lnSpc>
            </a:pPr>
            <a:r>
              <a:rPr lang="zh-CN" altLang="en-US" sz="2400" b="1" dirty="0"/>
              <a:t>时间：202</a:t>
            </a:r>
            <a:r>
              <a:rPr lang="en-US" altLang="zh-CN" sz="2400" b="1" dirty="0"/>
              <a:t>0</a:t>
            </a:r>
            <a:endParaRPr lang="en-US" altLang="zh-C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一、研究背景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75130" y="1758315"/>
            <a:ext cx="10391140" cy="36404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随着直播商务的日益普及，了解直播如何促进在线消费对社交商务至关重要。然而，与直播商务相关的研究仍处于起步阶段。</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希望通过这项研究更深入地了解信任以及直播如何增加产品销</a:t>
            </a:r>
            <a:r>
              <a:rPr lang="zh-CN" altLang="en-US" sz="2000" dirty="0"/>
              <a:t>量的潜在机制。</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rPr>
              <a:t>二、</a:t>
            </a:r>
            <a:r>
              <a:rPr lang="zh-CN" altLang="en-US" sz="2400" b="1" dirty="0">
                <a:solidFill>
                  <a:schemeClr val="accent1"/>
                </a:solidFill>
                <a:sym typeface="+mn-ea"/>
              </a:rPr>
              <a:t>理论</a:t>
            </a:r>
            <a:r>
              <a:rPr lang="zh-CN" altLang="en-US" sz="2400" b="1" dirty="0">
                <a:solidFill>
                  <a:schemeClr val="accent1"/>
                </a:solidFill>
                <a:sym typeface="+mn-ea"/>
              </a:rPr>
              <a:t>背景</a:t>
            </a:r>
            <a:endParaRPr lang="zh-CN" altLang="en-US" sz="2400" b="1" dirty="0">
              <a:solidFill>
                <a:schemeClr val="accent1"/>
              </a:solidFill>
              <a:sym typeface="+mn-ea"/>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645" y="1160145"/>
            <a:ext cx="10577830" cy="560070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（一）详尽可能性模型（ELM）</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产品质量和品牌知名度</a:t>
            </a:r>
            <a:r>
              <a:rPr lang="zh-CN" sz="2000" dirty="0">
                <a:sym typeface="+mn-ea"/>
              </a:rPr>
              <a:t>作</a:t>
            </a:r>
            <a:r>
              <a:rPr sz="2000" dirty="0">
                <a:sym typeface="+mn-ea"/>
              </a:rPr>
              <a:t>为中心路</a:t>
            </a:r>
            <a:r>
              <a:rPr lang="zh-CN" sz="2000" dirty="0">
                <a:sym typeface="+mn-ea"/>
              </a:rPr>
              <a:t>径</a:t>
            </a:r>
            <a:r>
              <a:rPr sz="2000" dirty="0">
                <a:sym typeface="+mn-ea"/>
              </a:rPr>
              <a:t>的主要触发因素。</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主播</a:t>
            </a:r>
            <a:r>
              <a:rPr lang="zh-CN" sz="2000" dirty="0">
                <a:sym typeface="+mn-ea"/>
              </a:rPr>
              <a:t>对</a:t>
            </a:r>
            <a:r>
              <a:rPr sz="2000" dirty="0">
                <a:sym typeface="+mn-ea"/>
              </a:rPr>
              <a:t>产品知识</a:t>
            </a:r>
            <a:r>
              <a:rPr sz="2000" dirty="0">
                <a:sym typeface="+mn-ea"/>
              </a:rPr>
              <a:t>的感知、其他成员的认可和价值</a:t>
            </a:r>
            <a:r>
              <a:rPr lang="zh-CN" sz="2000" dirty="0">
                <a:sym typeface="+mn-ea"/>
              </a:rPr>
              <a:t>观</a:t>
            </a:r>
            <a:r>
              <a:rPr sz="2000" dirty="0">
                <a:sym typeface="+mn-ea"/>
              </a:rPr>
              <a:t>相似性作为边缘路线的主要触发因素</a:t>
            </a:r>
            <a:r>
              <a:rPr lang="zh-CN" sz="2000" dirty="0">
                <a:sym typeface="+mn-ea"/>
              </a:rPr>
              <a:t>。</a:t>
            </a:r>
            <a:endParaRPr lang="zh-CN" sz="2000" dirty="0">
              <a:sym typeface="+mn-ea"/>
            </a:endParaRPr>
          </a:p>
        </p:txBody>
      </p:sp>
      <p:pic>
        <p:nvPicPr>
          <p:cNvPr id="3" name="图片 11" descr="图1"/>
          <p:cNvPicPr>
            <a:picLocks noChangeAspect="1"/>
          </p:cNvPicPr>
          <p:nvPr/>
        </p:nvPicPr>
        <p:blipFill>
          <a:blip r:embed="rId3"/>
          <a:srcRect l="17239" t="1707" r="4614" b="7873"/>
          <a:stretch>
            <a:fillRect/>
          </a:stretch>
        </p:blipFill>
        <p:spPr>
          <a:xfrm>
            <a:off x="2296795" y="2705100"/>
            <a:ext cx="7595235" cy="4152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pPr algn="l"/>
            <a:r>
              <a:rPr lang="zh-CN" altLang="en-US" sz="2400" b="1" dirty="0">
                <a:solidFill>
                  <a:schemeClr val="accent1"/>
                </a:solidFill>
              </a:rPr>
              <a:t>二、</a:t>
            </a:r>
            <a:r>
              <a:rPr lang="zh-CN" altLang="en-US" sz="2400" b="1" dirty="0">
                <a:solidFill>
                  <a:schemeClr val="accent1"/>
                </a:solidFill>
                <a:sym typeface="+mn-ea"/>
              </a:rPr>
              <a:t>理论背景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04645" y="1160145"/>
            <a:ext cx="10577830" cy="5600700"/>
          </a:xfrm>
          <a:prstGeom prst="rect">
            <a:avLst/>
          </a:prstGeom>
          <a:noFill/>
        </p:spPr>
        <p:txBody>
          <a:bodyPr wrap="square" rtlCol="0">
            <a:noAutofit/>
          </a:bodyPr>
          <a:p>
            <a:pPr indent="609600" algn="just" fontAlgn="auto">
              <a:lnSpc>
                <a:spcPct val="150000"/>
              </a:lnSpc>
              <a:extLst>
                <a:ext uri="{35155182-B16C-46BC-9424-99874614C6A1}">
                  <wpsdc:indentchars xmlns:wpsdc="http://www.wps.cn/officeDocument/2017/drawingmlCustomData" val="200" checksum="4158780845"/>
                </a:ext>
              </a:extLst>
            </a:pPr>
            <a:r>
              <a:rPr lang="zh-CN" altLang="en-US" sz="2400" b="1" dirty="0"/>
              <a:t>（</a:t>
            </a:r>
            <a:r>
              <a:rPr lang="zh-CN" altLang="en-US" sz="2400" b="1" dirty="0"/>
              <a:t>二）信任建立与信任转移理论</a:t>
            </a:r>
            <a:endParaRPr lang="zh-CN" altLang="en-US" sz="2400" b="1"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为了建立网络消费者的信任，</a:t>
            </a:r>
            <a:r>
              <a:rPr lang="zh-CN" sz="2000" dirty="0">
                <a:sym typeface="+mn-ea"/>
              </a:rPr>
              <a:t>遵循以往学者</a:t>
            </a:r>
            <a:r>
              <a:rPr sz="2000" dirty="0">
                <a:sym typeface="+mn-ea"/>
              </a:rPr>
              <a:t>的信任建立框架，</a:t>
            </a:r>
            <a:r>
              <a:rPr lang="zh-CN" sz="2000" dirty="0">
                <a:sym typeface="+mn-ea"/>
              </a:rPr>
              <a:t>并</a:t>
            </a:r>
            <a:r>
              <a:rPr sz="2000" dirty="0">
                <a:sym typeface="+mn-ea"/>
              </a:rPr>
              <a:t>整合了</a:t>
            </a:r>
            <a:r>
              <a:rPr lang="zh-CN" sz="2000" dirty="0">
                <a:sym typeface="+mn-ea"/>
              </a:rPr>
              <a:t>其他学者</a:t>
            </a:r>
            <a:r>
              <a:rPr sz="2000" dirty="0">
                <a:sym typeface="+mn-ea"/>
              </a:rPr>
              <a:t>的信任观点</a:t>
            </a:r>
            <a:r>
              <a:rPr lang="zh-CN" sz="2000" dirty="0">
                <a:sym typeface="+mn-ea"/>
              </a:rPr>
              <a:t>，</a:t>
            </a:r>
            <a:r>
              <a:rPr sz="2000" dirty="0">
                <a:sym typeface="+mn-ea"/>
              </a:rPr>
              <a:t>将消费者信任的重要决定因素分为四个方面：</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（1）基于认知：对产品的信任；</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（2）基于情感：</a:t>
            </a:r>
            <a:r>
              <a:rPr sz="2000" dirty="0">
                <a:sym typeface="+mn-ea"/>
              </a:rPr>
              <a:t>对主播的信任</a:t>
            </a:r>
            <a:r>
              <a:rPr sz="2000" dirty="0">
                <a:sym typeface="+mn-ea"/>
              </a:rPr>
              <a:t>；</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（3）基于经验：</a:t>
            </a:r>
            <a:r>
              <a:rPr lang="zh-CN" sz="2000" dirty="0">
                <a:sym typeface="+mn-ea"/>
              </a:rPr>
              <a:t>既往</a:t>
            </a:r>
            <a:r>
              <a:rPr sz="2000" dirty="0">
                <a:sym typeface="+mn-ea"/>
              </a:rPr>
              <a:t>的交易经验；</a:t>
            </a:r>
            <a:endParaRPr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（4）个人导向：对信任的倾向</a:t>
            </a:r>
            <a:r>
              <a:rPr lang="zh-CN" sz="2000" dirty="0">
                <a:sym typeface="+mn-ea"/>
              </a:rPr>
              <a:t>。</a:t>
            </a: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endParaRPr lang="zh-CN"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sym typeface="+mn-ea"/>
              </a:rPr>
              <a:t>基于信任转移理论，</a:t>
            </a:r>
            <a:r>
              <a:rPr lang="zh-CN" sz="2000" dirty="0">
                <a:sym typeface="+mn-ea"/>
              </a:rPr>
              <a:t>在这项研究中，</a:t>
            </a:r>
            <a:endParaRPr lang="zh-CN" sz="2000" dirty="0">
              <a:sym typeface="+mn-ea"/>
            </a:endParaRPr>
          </a:p>
          <a:p>
            <a:pPr indent="0" algn="just" fontAlgn="auto">
              <a:lnSpc>
                <a:spcPct val="150000"/>
              </a:lnSpc>
            </a:pPr>
            <a:r>
              <a:rPr lang="zh-CN" sz="2000" dirty="0">
                <a:sym typeface="+mn-ea"/>
              </a:rPr>
              <a:t>主要</a:t>
            </a:r>
            <a:r>
              <a:rPr lang="zh-CN" sz="2000" dirty="0">
                <a:sym typeface="+mn-ea"/>
              </a:rPr>
              <a:t>分析消费者对主播的信任是否可以</a:t>
            </a:r>
            <a:endParaRPr lang="zh-CN" sz="2000" dirty="0">
              <a:sym typeface="+mn-ea"/>
            </a:endParaRPr>
          </a:p>
          <a:p>
            <a:pPr indent="0" algn="just" fontAlgn="auto">
              <a:lnSpc>
                <a:spcPct val="150000"/>
              </a:lnSpc>
            </a:pPr>
            <a:r>
              <a:rPr lang="zh-CN" sz="2000" dirty="0">
                <a:sym typeface="+mn-ea"/>
              </a:rPr>
              <a:t>转移到他们推荐的产品上。</a:t>
            </a:r>
            <a:endParaRPr lang="zh-CN" sz="2000" dirty="0">
              <a:sym typeface="+mn-ea"/>
            </a:endParaRPr>
          </a:p>
        </p:txBody>
      </p:sp>
      <p:pic>
        <p:nvPicPr>
          <p:cNvPr id="3" name="图片 11" descr="图1"/>
          <p:cNvPicPr>
            <a:picLocks noChangeAspect="1"/>
          </p:cNvPicPr>
          <p:nvPr/>
        </p:nvPicPr>
        <p:blipFill>
          <a:blip r:embed="rId3"/>
          <a:srcRect l="17239" t="1707" r="4614" b="7873"/>
          <a:stretch>
            <a:fillRect/>
          </a:stretch>
        </p:blipFill>
        <p:spPr>
          <a:xfrm>
            <a:off x="6405880" y="2802890"/>
            <a:ext cx="5786120" cy="40551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569785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本研究基于ELM模型、在线信任建立机制和信任转移理论，考察直播商务中信任的决定</a:t>
            </a:r>
            <a:r>
              <a:rPr lang="zh-CN" altLang="en-US" sz="2000" dirty="0"/>
              <a:t>因素、过程和表现。</a:t>
            </a:r>
            <a:r>
              <a:rPr lang="zh-CN" altLang="en-US" sz="2000" dirty="0"/>
              <a:t>如图描述了概念框架。</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296795" y="2243455"/>
            <a:ext cx="7889875" cy="4614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926080" cy="460375"/>
          </a:xfrm>
          <a:prstGeom prst="rect">
            <a:avLst/>
          </a:prstGeom>
          <a:noFill/>
        </p:spPr>
        <p:txBody>
          <a:bodyPr wrap="none" rtlCol="0">
            <a:spAutoFit/>
          </a:bodyPr>
          <a:lstStyle/>
          <a:p>
            <a:pPr algn="l"/>
            <a:r>
              <a:rPr lang="zh-CN" altLang="en-US" sz="2400" b="1" dirty="0">
                <a:solidFill>
                  <a:schemeClr val="accent1"/>
                </a:solidFill>
                <a:sym typeface="+mn-ea"/>
              </a:rPr>
              <a:t>三、研究</a:t>
            </a:r>
            <a:r>
              <a:rPr lang="zh-CN" altLang="en-US" sz="2400" b="1" dirty="0">
                <a:solidFill>
                  <a:schemeClr val="accent1"/>
                </a:solidFill>
              </a:rPr>
              <a:t>模型和</a:t>
            </a:r>
            <a:r>
              <a:rPr lang="zh-CN" altLang="en-US" sz="2400" b="1" dirty="0">
                <a:solidFill>
                  <a:schemeClr val="accent1"/>
                </a:solidFill>
              </a:rPr>
              <a:t>假设</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680210" y="1160780"/>
            <a:ext cx="10386060" cy="525780"/>
          </a:xfrm>
          <a:prstGeom prst="rect">
            <a:avLst/>
          </a:prstGeom>
          <a:noFill/>
        </p:spPr>
        <p:txBody>
          <a:bodyPr wrap="square" rtlCol="0">
            <a:noAutofit/>
          </a:bodyPr>
          <a:p>
            <a:pPr indent="0" algn="just" fontAlgn="auto">
              <a:lnSpc>
                <a:spcPct val="150000"/>
              </a:lnSpc>
            </a:pPr>
            <a:r>
              <a:rPr lang="zh-CN" altLang="en-US" sz="2000" dirty="0"/>
              <a:t>（</a:t>
            </a:r>
            <a:r>
              <a:rPr lang="zh-CN" altLang="en-US" sz="2000" dirty="0"/>
              <a:t>一）与产品相关的触发因素：感知产品质量和品牌知名度</a:t>
            </a:r>
            <a:endParaRPr lang="zh-CN" altLang="en-US" sz="2000" dirty="0"/>
          </a:p>
        </p:txBody>
      </p:sp>
      <p:pic>
        <p:nvPicPr>
          <p:cNvPr id="4" name="图片 11" descr="图1"/>
          <p:cNvPicPr>
            <a:picLocks noChangeAspect="1"/>
          </p:cNvPicPr>
          <p:nvPr/>
        </p:nvPicPr>
        <p:blipFill>
          <a:blip r:embed="rId3"/>
          <a:srcRect l="17239" t="1707" r="4614" b="7873"/>
          <a:stretch>
            <a:fillRect/>
          </a:stretch>
        </p:blipFill>
        <p:spPr>
          <a:xfrm>
            <a:off x="2141855" y="1771015"/>
            <a:ext cx="7499350" cy="3859530"/>
          </a:xfrm>
          <a:prstGeom prst="rect">
            <a:avLst/>
          </a:prstGeom>
        </p:spPr>
      </p:pic>
      <p:sp>
        <p:nvSpPr>
          <p:cNvPr id="2" name="文本框 1"/>
          <p:cNvSpPr txBox="1"/>
          <p:nvPr>
            <p:custDataLst>
              <p:tags r:id="rId4"/>
            </p:custDataLst>
          </p:nvPr>
        </p:nvSpPr>
        <p:spPr>
          <a:xfrm>
            <a:off x="1604010" y="5630545"/>
            <a:ext cx="10386060" cy="116268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H1：感知产品质量与消费者对产品的信任呈正相关。</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H2：品牌知名度与消费者对产品的信任呈正相关。</a:t>
            </a:r>
            <a:endParaRPr lang="zh-CN" altLang="en-US" sz="2000"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commondata" val="eyJoZGlkIjoiZGJhZDVmYzE5NzdkZjQ5NjE0YWRhNDlkMmE4YTBkN2EifQ=="/>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6297</Words>
  <Application>WPS 演示</Application>
  <PresentationFormat>宽屏</PresentationFormat>
  <Paragraphs>567</Paragraphs>
  <Slides>37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737</cp:revision>
  <dcterms:created xsi:type="dcterms:W3CDTF">2022-12-24T13:33:00Z</dcterms:created>
  <dcterms:modified xsi:type="dcterms:W3CDTF">2024-07-03T17:14:51Z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6BA8C560B47A4078B8E79ABFAF4D6994_13</vt:lpwstr>
  </property>
  <property fmtid="{D5CDD505-2E9C-101B-9397-08002B2CF9AE}" pid="3" name="KSOProductBuildVer">
    <vt:lpwstr>2052-12.1.0.16929</vt:lpwstr>
  </property>
</Properties>
</file>