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a" ContentType="audio/x-ms-wm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1" r:id="rId3"/>
    <p:sldId id="312" r:id="rId5"/>
    <p:sldId id="313" r:id="rId6"/>
    <p:sldId id="284" r:id="rId7"/>
    <p:sldId id="314" r:id="rId8"/>
    <p:sldId id="320" r:id="rId9"/>
    <p:sldId id="287" r:id="rId10"/>
    <p:sldId id="353" r:id="rId11"/>
    <p:sldId id="288" r:id="rId12"/>
    <p:sldId id="525" r:id="rId13"/>
    <p:sldId id="290" r:id="rId14"/>
    <p:sldId id="292" r:id="rId15"/>
    <p:sldId id="516" r:id="rId16"/>
    <p:sldId id="323" r:id="rId17"/>
    <p:sldId id="304" r:id="rId18"/>
    <p:sldId id="425" r:id="rId19"/>
    <p:sldId id="318" r:id="rId20"/>
    <p:sldId id="499" r:id="rId21"/>
    <p:sldId id="329" r:id="rId22"/>
    <p:sldId id="301" r:id="rId23"/>
    <p:sldId id="311" r:id="rId24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1" userDrawn="1">
          <p15:clr>
            <a:srgbClr val="A4A3A4"/>
          </p15:clr>
        </p15:guide>
        <p15:guide id="2" orient="horz" pos="1011" userDrawn="1">
          <p15:clr>
            <a:srgbClr val="A4A3A4"/>
          </p15:clr>
        </p15:guide>
        <p15:guide id="3" pos="3844" userDrawn="1">
          <p15:clr>
            <a:srgbClr val="A4A3A4"/>
          </p15:clr>
        </p15:guide>
        <p15:guide id="4" pos="20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7BAE"/>
    <a:srgbClr val="23BBF2"/>
    <a:srgbClr val="1D8AC1"/>
    <a:srgbClr val="CCFF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53" autoAdjust="0"/>
    <p:restoredTop sz="83866" autoAdjust="0"/>
  </p:normalViewPr>
  <p:slideViewPr>
    <p:cSldViewPr showGuides="1">
      <p:cViewPr varScale="1">
        <p:scale>
          <a:sx n="119" d="100"/>
          <a:sy n="119" d="100"/>
        </p:scale>
        <p:origin x="786" y="96"/>
      </p:cViewPr>
      <p:guideLst>
        <p:guide orient="horz" pos="2281"/>
        <p:guide orient="horz" pos="1011"/>
        <p:guide pos="3844"/>
        <p:guide pos="20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39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650BBB2F-2B5C-4004-8C6D-C54A363298B9}" type="datetime1">
              <a:rPr lang="zh-CN" altLang="en-US"/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81C28BAC-9099-467E-80D2-52D22DA53565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亮亮图文旗舰店  亮亮图文旗舰店</a:t>
            </a:r>
            <a:endParaRPr lang="zh-CN" altLang="en-US" dirty="0"/>
          </a:p>
          <a:p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亮亮图文旗舰店  亮亮图文旗舰店</a:t>
            </a:r>
            <a:endParaRPr lang="zh-CN" altLang="en-US" dirty="0"/>
          </a:p>
          <a:p>
            <a:r>
              <a:rPr lang="en-US" altLang="zh-CN"/>
              <a:t>https://liangliangtuwen.tmall.com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 userDrawn="1"/>
        </p:nvGrpSpPr>
        <p:grpSpPr bwMode="auto">
          <a:xfrm>
            <a:off x="280988" y="0"/>
            <a:ext cx="106362" cy="720725"/>
            <a:chOff x="0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9" name="直接连接符 7"/>
          <p:cNvSpPr>
            <a:spLocks noChangeShapeType="1"/>
          </p:cNvSpPr>
          <p:nvPr userDrawn="1"/>
        </p:nvSpPr>
        <p:spPr bwMode="auto">
          <a:xfrm>
            <a:off x="520700" y="681038"/>
            <a:ext cx="3511550" cy="1587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61" y="394068"/>
            <a:ext cx="28812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altLang="zh-CN" sz="1000" dirty="0" smtClean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altLang="zh-CN" dirty="0"/>
              <a:t>CLICK TO INPUT YOUR TITLE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395698" y="50533"/>
            <a:ext cx="3690794" cy="461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点击输入主标题</a:t>
            </a:r>
            <a:endParaRPr lang="zh-CN" altLang="en-US" dirty="0"/>
          </a:p>
        </p:txBody>
      </p:sp>
      <p:grpSp>
        <p:nvGrpSpPr>
          <p:cNvPr id="16" name="组合 6"/>
          <p:cNvGrpSpPr/>
          <p:nvPr userDrawn="1"/>
        </p:nvGrpSpPr>
        <p:grpSpPr bwMode="auto">
          <a:xfrm rot="10800000">
            <a:off x="8801100" y="4962525"/>
            <a:ext cx="106363" cy="180975"/>
            <a:chOff x="0" y="0"/>
            <a:chExt cx="105725" cy="721610"/>
          </a:xfrm>
          <a:solidFill>
            <a:schemeClr val="accent1"/>
          </a:solidFill>
        </p:grpSpPr>
        <p:sp>
          <p:nvSpPr>
            <p:cNvPr id="17" name="矩形 9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Impact" panose="020B080603090205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microsoft.com/office/2007/relationships/media" Target="../media/media1.wma"/><Relationship Id="rId1" Type="http://schemas.openxmlformats.org/officeDocument/2006/relationships/audio" Target="NULL" TargetMode="Externa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image" Target="../media/image13.png"/><Relationship Id="rId5" Type="http://schemas.openxmlformats.org/officeDocument/2006/relationships/tags" Target="../tags/tag19.xml"/><Relationship Id="rId4" Type="http://schemas.openxmlformats.org/officeDocument/2006/relationships/image" Target="../media/image12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27.xml"/><Relationship Id="rId7" Type="http://schemas.openxmlformats.org/officeDocument/2006/relationships/image" Target="../media/image16.png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image" Target="../media/image15.png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2.xml"/><Relationship Id="rId6" Type="http://schemas.openxmlformats.org/officeDocument/2006/relationships/image" Target="../media/image19.png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18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4.xml"/><Relationship Id="rId2" Type="http://schemas.openxmlformats.org/officeDocument/2006/relationships/image" Target="../media/image20.png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tags" Target="../tags/tag36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8.xml"/><Relationship Id="rId3" Type="http://schemas.openxmlformats.org/officeDocument/2006/relationships/image" Target="../media/image22.png"/><Relationship Id="rId2" Type="http://schemas.openxmlformats.org/officeDocument/2006/relationships/tags" Target="../tags/tag3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7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image" Target="../media/image10.png"/><Relationship Id="rId6" Type="http://schemas.openxmlformats.org/officeDocument/2006/relationships/tags" Target="../tags/tag14.xml"/><Relationship Id="rId5" Type="http://schemas.openxmlformats.org/officeDocument/2006/relationships/image" Target="../media/image9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"/>
          <p:cNvSpPr>
            <a:spLocks noChangeArrowheads="1"/>
          </p:cNvSpPr>
          <p:nvPr/>
        </p:nvSpPr>
        <p:spPr bwMode="auto">
          <a:xfrm>
            <a:off x="2007032" y="4278075"/>
            <a:ext cx="50863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汇报人：周智浩</a:t>
            </a:r>
            <a:r>
              <a:rPr lang="en-US" altLang="zh-CN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指导老师：叶</a:t>
            </a:r>
            <a:r>
              <a:rPr lang="zh-CN" altLang="en-US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韫</a:t>
            </a:r>
            <a:endParaRPr lang="zh-CN" altLang="en-US" sz="1200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学校</a:t>
            </a:r>
            <a:r>
              <a:rPr lang="en-US" altLang="zh-CN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zh-CN" altLang="en-US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宁波大学    学院</a:t>
            </a:r>
            <a:r>
              <a:rPr lang="en-US" altLang="zh-CN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zh-CN" altLang="en-US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海运学院      专业</a:t>
            </a:r>
            <a:r>
              <a:rPr lang="en-US" altLang="zh-CN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zh-CN" altLang="en-US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交通运输</a:t>
            </a:r>
            <a:endParaRPr lang="zh-CN" altLang="en-US" sz="1200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[齐秦]Longer-齐秦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5269.000000" end="11474.000000"/>
                </p14:media>
              </p:ext>
            </p:extLst>
          </p:nvPr>
        </p:nvPicPr>
        <p:blipFill>
          <a:blip r:embed="rId3" cstate="print"/>
          <a:stretch>
            <a:fillRect/>
          </a:stretch>
        </p:blipFill>
        <p:spPr>
          <a:xfrm>
            <a:off x="4523537" y="-983423"/>
            <a:ext cx="609600" cy="6096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588807" y="90286"/>
            <a:ext cx="1153284" cy="11532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75614" y="1026930"/>
            <a:ext cx="1153284" cy="11532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31238" y="1420864"/>
            <a:ext cx="1084809" cy="1181618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622330" y="590089"/>
            <a:ext cx="1535945" cy="155509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45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3" cy="38258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36960" y="-41687"/>
            <a:ext cx="501312" cy="50131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2510" y="2219960"/>
            <a:ext cx="7306310" cy="1480185"/>
            <a:chOff x="903371" y="249943"/>
            <a:chExt cx="2831223" cy="679699"/>
          </a:xfrm>
        </p:grpSpPr>
        <p:sp>
          <p:nvSpPr>
            <p:cNvPr id="40" name="任意多边形 97"/>
            <p:cNvSpPr/>
            <p:nvPr/>
          </p:nvSpPr>
          <p:spPr bwMode="auto">
            <a:xfrm>
              <a:off x="903371" y="249943"/>
              <a:ext cx="2831223" cy="679699"/>
            </a:xfrm>
            <a:prstGeom prst="round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98"/>
            <p:cNvSpPr/>
            <p:nvPr/>
          </p:nvSpPr>
          <p:spPr bwMode="auto">
            <a:xfrm>
              <a:off x="954124" y="342397"/>
              <a:ext cx="2737865" cy="527848"/>
            </a:xfrm>
            <a:prstGeom prst="roundRect">
              <a:avLst/>
            </a:prstGeom>
            <a:solidFill>
              <a:schemeClr val="bg1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 spc="4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1202690" y="2443480"/>
            <a:ext cx="6987540" cy="1260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Deep Reinforcement Learning Based Dynamic</a:t>
            </a:r>
            <a:endParaRPr lang="zh-CN" altLang="en-US" sz="1600" b="1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zh-CN" altLang="en-US" sz="16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Route Planning for Minimizing Travel Time</a:t>
            </a:r>
            <a:endParaRPr lang="zh-CN" altLang="en-US" sz="1600" b="1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sz="16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基于深度强化学习的行车时间最小化动态路径规划</a:t>
            </a:r>
            <a:endParaRPr sz="1600" b="1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zh-CN" altLang="en-US" sz="14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出处：</a:t>
            </a:r>
            <a:r>
              <a:rPr lang="en-US" altLang="zh-CN" sz="12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IEEE International Conference on Communications Workshops</a:t>
            </a:r>
            <a:endParaRPr lang="en-US" altLang="zh-CN" b="1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zh-CN" altLang="en-US" sz="14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作者：</a:t>
            </a:r>
            <a:r>
              <a:rPr lang="zh-CN" altLang="en-US" sz="10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Yuanzhe Geng , </a:t>
            </a:r>
            <a:r>
              <a:rPr sz="10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Erwu Liu</a:t>
            </a:r>
            <a:r>
              <a:rPr lang="en-US" altLang="zh-CN" sz="10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10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Rui Wang, </a:t>
            </a:r>
            <a:r>
              <a:rPr lang="zh-CN" altLang="en-US" sz="10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Yiming Liu</a:t>
            </a:r>
            <a:r>
              <a:rPr lang="zh-CN" altLang="en-US" sz="10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 Weixiong Raoz</a:t>
            </a:r>
            <a:endParaRPr lang="zh-CN" altLang="en-US" sz="1000" b="1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114" y="717711"/>
            <a:ext cx="1288851" cy="1307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11" grpId="0" uiExpand="1" build="p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组合 6"/>
          <p:cNvGrpSpPr/>
          <p:nvPr/>
        </p:nvGrpSpPr>
        <p:grpSpPr bwMode="auto">
          <a:xfrm rot="10800000">
            <a:off x="8801100" y="4962525"/>
            <a:ext cx="106363" cy="180975"/>
            <a:chOff x="0" y="0"/>
            <a:chExt cx="105725" cy="721610"/>
          </a:xfrm>
        </p:grpSpPr>
        <p:sp>
          <p:nvSpPr>
            <p:cNvPr id="9222" name="矩形 9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9223" name="矩形 10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研究方法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6" name="Text Box 10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66240" y="10795"/>
            <a:ext cx="47663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57200"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87375" indent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87375" indent="12414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445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017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589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161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动作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96620" y="1131570"/>
            <a:ext cx="6305550" cy="676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07185" y="2967355"/>
            <a:ext cx="1647825" cy="53340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661670" y="3138805"/>
            <a:ext cx="16656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行人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速度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751840" y="3777615"/>
                <a:ext cx="2404745" cy="3067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𝜙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：</a:t>
                </a:r>
                <a:r>
                  <a:rPr lang="en-US" altLang="zh-CN" sz="140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t</a:t>
                </a:r>
                <a:r>
                  <a:rPr lang="zh-CN" altLang="en-US" sz="140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时刻</a:t>
                </a:r>
                <a:r>
                  <a:rPr lang="zh-CN" altLang="en-US" sz="140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与目的地的</a:t>
                </a:r>
                <a:r>
                  <a:rPr lang="zh-CN" altLang="en-US" sz="140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距离</a:t>
                </a:r>
                <a:endParaRPr lang="zh-CN" altLang="en-US" sz="140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751840" y="3777615"/>
                <a:ext cx="2404745" cy="30670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176905" y="1838325"/>
            <a:ext cx="224853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latinLnBrk="0" hangingPunct="1">
              <a:lnSpc>
                <a:spcPct val="150000"/>
              </a:lnSpc>
              <a:buClrTx/>
              <a:buSzTx/>
            </a:pPr>
            <a:r>
              <a:rPr lang="zh-CN" altLang="en-US" sz="140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避免在相似路况下选择相反方向的路线</a:t>
            </a:r>
            <a:endParaRPr lang="zh-CN" altLang="en-US" sz="1400"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72430" y="1941195"/>
            <a:ext cx="246507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到达目的地时，会获得一个额外的正值作为奖励</a:t>
            </a:r>
            <a:endParaRPr lang="zh-CN" altLang="en-US" sz="1400"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5" name="Text Box 10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66240" y="10795"/>
            <a:ext cx="47663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57200"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87375" indent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87375" indent="12414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445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017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589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161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算法实现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6715" y="2239010"/>
            <a:ext cx="4448175" cy="571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96240" y="3004820"/>
                <a:ext cx="7673340" cy="66675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marL="0" indent="0" eaLnBrk="1" latinLnBrk="0" hangingPunct="1">
                  <a:lnSpc>
                    <a:spcPct val="200000"/>
                  </a:lnSpc>
                </a:pPr>
                <a:r>
                  <a:rPr lang="zh-CN" sz="1400" dirty="0">
                    <a:solidFill>
                      <a:schemeClr val="dk1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用</a:t>
                </a:r>
                <a:r>
                  <a:rPr lang="zh-CN" sz="1400" dirty="0">
                    <a:solidFill>
                      <a:schemeClr val="dk1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深度神经网络</a:t>
                </a:r>
                <a:r>
                  <a:rPr lang="en-US" altLang="zh-CN" sz="1400" dirty="0">
                    <a:solidFill>
                      <a:schemeClr val="dk1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Q</a:t>
                </a:r>
                <a:r>
                  <a:rPr lang="zh-CN" altLang="en-US" sz="1400" dirty="0">
                    <a:solidFill>
                      <a:schemeClr val="dk1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（</a:t>
                </a:r>
                <a:r>
                  <a:rPr lang="en-US" altLang="zh-CN" sz="1400" dirty="0">
                    <a:solidFill>
                      <a:schemeClr val="dk1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s</a:t>
                </a:r>
                <a:r>
                  <a:rPr lang="zh-CN" altLang="en-US" sz="1400" dirty="0">
                    <a:solidFill>
                      <a:schemeClr val="dk1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，</a:t>
                </a:r>
                <a:r>
                  <a:rPr lang="en-US" altLang="zh-CN" sz="1400" dirty="0">
                    <a:solidFill>
                      <a:schemeClr val="dk1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a</a:t>
                </a:r>
                <a:r>
                  <a:rPr lang="zh-CN" altLang="en-US" sz="1400" dirty="0">
                    <a:solidFill>
                      <a:schemeClr val="dk1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solidFill>
                          <a:schemeClr val="dk1"/>
                        </a:solidFill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𝜃</m:t>
                    </m:r>
                  </m:oMath>
                </a14:m>
                <a:r>
                  <a:rPr lang="zh-CN" altLang="en-US" sz="1400" dirty="0">
                    <a:solidFill>
                      <a:schemeClr val="dk1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）近似价值函数</a:t>
                </a:r>
                <a:r>
                  <a:rPr lang="en-US" altLang="zh-CN" sz="1400" dirty="0">
                    <a:solidFill>
                      <a:schemeClr val="dk1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Q</a:t>
                </a:r>
                <a:r>
                  <a:rPr lang="zh-CN" altLang="en-US" sz="1400" dirty="0">
                    <a:solidFill>
                      <a:schemeClr val="dk1"/>
                    </a:solidFill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，计算损失函数</a:t>
                </a:r>
                <a:endParaRPr sz="1400" dirty="0">
                  <a:solidFill>
                    <a:schemeClr val="dk1"/>
                  </a:solidFill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200000"/>
                  </a:lnSpc>
                </a:pPr>
                <a:endParaRPr sz="1400" dirty="0">
                  <a:solidFill>
                    <a:schemeClr val="dk1"/>
                  </a:solidFill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200000"/>
                  </a:lnSpc>
                </a:pPr>
                <a:endParaRPr sz="1400" dirty="0">
                  <a:solidFill>
                    <a:schemeClr val="dk1"/>
                  </a:solidFill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200000"/>
                  </a:lnSpc>
                </a:pPr>
                <a:endParaRPr lang="zh-CN" altLang="en-US" sz="1400" dirty="0">
                  <a:solidFill>
                    <a:schemeClr val="dk1"/>
                  </a:solidFill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396240" y="3004820"/>
                <a:ext cx="7673340" cy="666750"/>
              </a:xfrm>
              <a:prstGeom prst="rect">
                <a:avLst/>
              </a:prstGeom>
              <a:blipFill rotWithShape="1">
                <a:blip r:embed="rId7"/>
                <a:stretch>
                  <a:fillRect b="-16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01955" y="3905250"/>
            <a:ext cx="4581525" cy="5619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21335" y="963295"/>
            <a:ext cx="56007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latinLnBrk="0" hangingPunct="1">
              <a:lnSpc>
                <a:spcPct val="20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通过让智能体与环境互动，从经验中积累和学习，用动作价值函数表示期望</a:t>
            </a:r>
            <a:r>
              <a:rPr lang="zh-CN" altLang="en-US" sz="1400" dirty="0">
                <a:solidFill>
                  <a:schemeClr val="dk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收益</a:t>
            </a:r>
            <a:endParaRPr lang="zh-CN" altLang="en-US" sz="1400" dirty="0">
              <a:solidFill>
                <a:schemeClr val="dk1"/>
              </a:solidFill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7050" y="216662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latinLnBrk="0" hangingPunct="1">
              <a:lnSpc>
                <a:spcPct val="200000"/>
              </a:lnSpc>
            </a:pPr>
            <a:r>
              <a:rPr lang="zh-CN" altLang="en-US" sz="1400" dirty="0">
                <a:solidFill>
                  <a:schemeClr val="dk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累积的未来奖励</a:t>
            </a:r>
            <a:r>
              <a:rPr lang="zh-CN" altLang="en-US" sz="1400" dirty="0">
                <a:solidFill>
                  <a:schemeClr val="dk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期望</a:t>
            </a:r>
            <a:endParaRPr lang="zh-CN" altLang="en-US" sz="1400" dirty="0">
              <a:solidFill>
                <a:schemeClr val="dk1"/>
              </a:solidFill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研究方法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12725" y="939165"/>
            <a:ext cx="7673340" cy="666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eaLnBrk="1" latinLnBrk="0" hangingPunct="1">
              <a:lnSpc>
                <a:spcPct val="200000"/>
              </a:lnSpc>
            </a:pPr>
            <a:r>
              <a:rPr lang="zh-CN" sz="1400" dirty="0">
                <a:solidFill>
                  <a:schemeClr val="dk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为了体现不同动作的价值</a:t>
            </a:r>
            <a:r>
              <a:rPr lang="zh-CN" sz="1400" dirty="0">
                <a:solidFill>
                  <a:schemeClr val="dk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差异，采用</a:t>
            </a:r>
            <a:r>
              <a:rPr lang="en-US" altLang="zh-CN" sz="1400" dirty="0">
                <a:solidFill>
                  <a:schemeClr val="dk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dueling network</a:t>
            </a:r>
            <a:r>
              <a:rPr lang="zh-CN" altLang="en-US" sz="1400" dirty="0">
                <a:solidFill>
                  <a:schemeClr val="dk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，分离出状态的价值和固定状态下动作的价值</a:t>
            </a:r>
            <a:endParaRPr sz="1400" dirty="0">
              <a:solidFill>
                <a:schemeClr val="dk1"/>
              </a:solidFill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</a:endParaRPr>
          </a:p>
          <a:p>
            <a:pPr marL="0" indent="0" eaLnBrk="1" latinLnBrk="0" hangingPunct="1">
              <a:lnSpc>
                <a:spcPct val="200000"/>
              </a:lnSpc>
            </a:pPr>
            <a:endParaRPr sz="1400" dirty="0">
              <a:solidFill>
                <a:schemeClr val="dk1"/>
              </a:solidFill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</a:endParaRPr>
          </a:p>
          <a:p>
            <a:pPr marL="0" indent="0" eaLnBrk="1" latinLnBrk="0" hangingPunct="1">
              <a:lnSpc>
                <a:spcPct val="200000"/>
              </a:lnSpc>
            </a:pPr>
            <a:endParaRPr lang="zh-CN" altLang="en-US" sz="1400" dirty="0">
              <a:solidFill>
                <a:schemeClr val="dk1"/>
              </a:solidFill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67055" y="1896745"/>
            <a:ext cx="6276975" cy="46672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3190875" y="2238375"/>
            <a:ext cx="8604885" cy="666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eaLnBrk="1" latinLnBrk="0" hangingPunct="1">
              <a:lnSpc>
                <a:spcPct val="200000"/>
              </a:lnSpc>
            </a:pPr>
            <a:r>
              <a:rPr lang="zh-CN" sz="1400" dirty="0">
                <a:solidFill>
                  <a:schemeClr val="dk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状态值</a:t>
            </a:r>
            <a:r>
              <a:rPr lang="en-US" altLang="zh-CN" sz="1400" dirty="0">
                <a:solidFill>
                  <a:schemeClr val="dk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                          +          </a:t>
            </a:r>
            <a:r>
              <a:rPr lang="zh-CN" altLang="en-US" sz="1400" dirty="0">
                <a:solidFill>
                  <a:schemeClr val="dk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动作优势值</a:t>
            </a:r>
            <a:endParaRPr sz="1400" dirty="0">
              <a:solidFill>
                <a:schemeClr val="dk1"/>
              </a:solidFill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</a:endParaRPr>
          </a:p>
          <a:p>
            <a:pPr marL="0" indent="0" eaLnBrk="1" latinLnBrk="0" hangingPunct="1">
              <a:lnSpc>
                <a:spcPct val="200000"/>
              </a:lnSpc>
            </a:pPr>
            <a:endParaRPr lang="zh-CN" altLang="en-US" sz="1400" dirty="0">
              <a:solidFill>
                <a:schemeClr val="dk1"/>
              </a:solidFill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1675" y="3517265"/>
            <a:ext cx="6419850" cy="1133475"/>
          </a:xfrm>
          <a:prstGeom prst="rect">
            <a:avLst/>
          </a:prstGeom>
        </p:spPr>
      </p:pic>
      <p:sp>
        <p:nvSpPr>
          <p:cNvPr id="12" name="Text Box 10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666240" y="10795"/>
            <a:ext cx="47663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57200"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87375" indent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87375" indent="12414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445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017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589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161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算法实现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760" y="311213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olidFill>
                  <a:schemeClr val="dk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对损失函数进行差分运算，得到</a:t>
            </a:r>
            <a:r>
              <a:rPr lang="zh-CN" altLang="en-US" sz="1400" dirty="0">
                <a:solidFill>
                  <a:schemeClr val="dk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梯度</a:t>
            </a:r>
            <a:endParaRPr lang="zh-CN" altLang="en-US" sz="1400" dirty="0">
              <a:solidFill>
                <a:schemeClr val="dk1"/>
              </a:solidFill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研究方法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250" y="636270"/>
            <a:ext cx="4522470" cy="45167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000" y="77152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dirty="0">
                <a:solidFill>
                  <a:schemeClr val="dk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用协同路径规划（</a:t>
            </a:r>
            <a:r>
              <a:rPr lang="en-US" altLang="zh-CN" sz="1400" dirty="0">
                <a:solidFill>
                  <a:schemeClr val="dk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DARP</a:t>
            </a:r>
            <a:r>
              <a:rPr lang="zh-CN" altLang="en-US" sz="1400" dirty="0">
                <a:solidFill>
                  <a:schemeClr val="dk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）算法</a:t>
            </a:r>
            <a:r>
              <a:rPr lang="zh-CN" altLang="en-US" sz="1400" dirty="0">
                <a:solidFill>
                  <a:schemeClr val="dk1"/>
                </a:solidFill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实现</a:t>
            </a:r>
            <a:endParaRPr lang="zh-CN" altLang="en-US" sz="1400" dirty="0">
              <a:solidFill>
                <a:schemeClr val="dk1"/>
              </a:solidFill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</a:endParaRPr>
          </a:p>
        </p:txBody>
      </p:sp>
      <p:sp>
        <p:nvSpPr>
          <p:cNvPr id="10" name="Text Box 10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66240" y="10795"/>
            <a:ext cx="47663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57200"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87375" indent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87375" indent="12414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445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017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589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161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算法实现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4768679" y="1719684"/>
            <a:ext cx="190563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417893" y="3164765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3254" y="1635646"/>
            <a:ext cx="1422000" cy="1422000"/>
            <a:chOff x="2123728" y="157972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3" y="760413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2339752" y="1820075"/>
              <a:ext cx="713918" cy="706777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94995" y="951230"/>
            <a:ext cx="8477250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200000"/>
              </a:lnSpc>
            </a:pPr>
            <a:r>
              <a:rPr lang="en-US" altLang="zh-CN" sz="1600">
                <a:latin typeface="+mn-ea"/>
                <a:ea typeface="+mn-ea"/>
                <a:cs typeface="+mn-ea"/>
              </a:rPr>
              <a:t>   </a:t>
            </a:r>
            <a:r>
              <a:rPr sz="1600">
                <a:latin typeface="+mn-ea"/>
                <a:ea typeface="+mn-ea"/>
                <a:cs typeface="+mn-ea"/>
              </a:rPr>
              <a:t>在一个5 × 5的虚拟网格地图上进行实验，该地图包含36个节点和60条边</a:t>
            </a:r>
            <a:r>
              <a:rPr lang="zh-CN" sz="1600">
                <a:latin typeface="+mn-ea"/>
                <a:ea typeface="+mn-ea"/>
                <a:cs typeface="+mn-ea"/>
              </a:rPr>
              <a:t>，任意两个相邻节点之间的距离在100 m到1 km的范围内随机生成。距离矩阵是固定的，而行人流量矩阵一直在变化。</a:t>
            </a:r>
            <a:endParaRPr lang="zh-CN" sz="1600">
              <a:latin typeface="+mn-ea"/>
              <a:ea typeface="+mn-ea"/>
              <a:cs typeface="+mn-ea"/>
            </a:endParaRPr>
          </a:p>
          <a:p>
            <a:pPr marL="0" indent="0" eaLnBrk="1" latinLnBrk="0" hangingPunct="1">
              <a:lnSpc>
                <a:spcPct val="200000"/>
              </a:lnSpc>
            </a:pPr>
            <a:r>
              <a:rPr lang="zh-CN" sz="1600">
                <a:latin typeface="+mn-ea"/>
                <a:ea typeface="+mn-ea"/>
                <a:cs typeface="+mn-ea"/>
              </a:rPr>
              <a:t>为了对动态环境建模，</a:t>
            </a:r>
            <a:r>
              <a:rPr lang="zh-CN" sz="1600">
                <a:latin typeface="+mn-ea"/>
                <a:ea typeface="+mn-ea"/>
                <a:cs typeface="+mn-ea"/>
              </a:rPr>
              <a:t>采取以下步骤</a:t>
            </a:r>
            <a:endParaRPr lang="zh-CN" sz="1600">
              <a:latin typeface="+mn-ea"/>
              <a:ea typeface="+mn-ea"/>
              <a:cs typeface="+mn-ea"/>
            </a:endParaRPr>
          </a:p>
          <a:p>
            <a:pPr marL="0" indent="0" eaLnBrk="1" latinLnBrk="0" hangingPunct="1">
              <a:lnSpc>
                <a:spcPct val="200000"/>
              </a:lnSpc>
            </a:pPr>
            <a:r>
              <a:rPr lang="en-US" altLang="zh-CN" sz="1600">
                <a:latin typeface="+mn-ea"/>
                <a:ea typeface="+mn-ea"/>
                <a:cs typeface="+mn-ea"/>
              </a:rPr>
              <a:t>         1.基于已有数据集</a:t>
            </a:r>
            <a:r>
              <a:rPr lang="zh-CN" altLang="en-US" sz="1600">
                <a:latin typeface="+mn-ea"/>
                <a:ea typeface="+mn-ea"/>
                <a:cs typeface="+mn-ea"/>
              </a:rPr>
              <a:t>，</a:t>
            </a:r>
            <a:r>
              <a:rPr lang="zh-CN" altLang="en-US" sz="1600">
                <a:latin typeface="+mn-ea"/>
                <a:ea typeface="+mn-ea"/>
                <a:cs typeface="+mn-ea"/>
              </a:rPr>
              <a:t>采用ARIMA模型拟合行人流量变化曲线。</a:t>
            </a:r>
            <a:endParaRPr lang="zh-CN" altLang="en-US" sz="1600">
              <a:latin typeface="+mn-ea"/>
              <a:ea typeface="+mn-ea"/>
              <a:cs typeface="+mn-ea"/>
            </a:endParaRPr>
          </a:p>
          <a:p>
            <a:pPr marL="0" indent="0" eaLnBrk="1" latinLnBrk="0" hangingPunct="1">
              <a:lnSpc>
                <a:spcPct val="200000"/>
              </a:lnSpc>
            </a:pPr>
            <a:r>
              <a:rPr lang="en-US" altLang="zh-CN" sz="1600">
                <a:latin typeface="+mn-ea"/>
                <a:ea typeface="+mn-ea"/>
                <a:cs typeface="+mn-ea"/>
              </a:rPr>
              <a:t>         2.</a:t>
            </a:r>
            <a:r>
              <a:rPr lang="zh-CN" altLang="en-US" sz="1600">
                <a:latin typeface="+mn-ea"/>
                <a:ea typeface="+mn-ea"/>
                <a:cs typeface="+mn-ea"/>
              </a:rPr>
              <a:t>初始化：</a:t>
            </a:r>
            <a:r>
              <a:rPr lang="en-US" altLang="zh-CN" sz="1600">
                <a:latin typeface="+mn-ea"/>
                <a:ea typeface="+mn-ea"/>
                <a:cs typeface="+mn-ea"/>
              </a:rPr>
              <a:t>每条边的行人流初始值在200 ~ 1000范围内随机生成。随机选取若干条边缘</a:t>
            </a:r>
            <a:r>
              <a:rPr lang="zh-CN" altLang="en-US" sz="1600">
                <a:latin typeface="+mn-ea"/>
                <a:ea typeface="+mn-ea"/>
                <a:cs typeface="+mn-ea"/>
              </a:rPr>
              <a:t>道路</a:t>
            </a:r>
            <a:r>
              <a:rPr lang="en-US" altLang="zh-CN" sz="1600">
                <a:latin typeface="+mn-ea"/>
                <a:ea typeface="+mn-ea"/>
                <a:cs typeface="+mn-ea"/>
              </a:rPr>
              <a:t>作为拥挤路段，生成其初始值</a:t>
            </a:r>
            <a:r>
              <a:rPr lang="zh-CN" altLang="en-US" sz="1600">
                <a:latin typeface="+mn-ea"/>
                <a:ea typeface="+mn-ea"/>
                <a:cs typeface="+mn-ea"/>
              </a:rPr>
              <a:t>，并服从均值为5000，方差为1000的高斯分布。</a:t>
            </a:r>
            <a:endParaRPr lang="zh-CN" altLang="en-US" sz="1600">
              <a:latin typeface="+mn-ea"/>
              <a:ea typeface="+mn-ea"/>
              <a:cs typeface="+mn-ea"/>
            </a:endParaRPr>
          </a:p>
          <a:p>
            <a:pPr marL="0" indent="0" eaLnBrk="1" latinLnBrk="0" hangingPunct="1">
              <a:lnSpc>
                <a:spcPct val="200000"/>
              </a:lnSpc>
            </a:pPr>
            <a:r>
              <a:rPr lang="en-US" altLang="zh-CN" sz="1600">
                <a:latin typeface="+mn-ea"/>
                <a:ea typeface="+mn-ea"/>
                <a:cs typeface="+mn-ea"/>
              </a:rPr>
              <a:t>        3.预测未来每个路段的行人数量</a:t>
            </a:r>
            <a:endParaRPr lang="en-US" altLang="zh-CN" sz="1600">
              <a:latin typeface="+mn-ea"/>
              <a:ea typeface="+mn-ea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97425" y="39433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场景设置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594995" y="951230"/>
            <a:ext cx="795337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200000"/>
              </a:lnSpc>
            </a:pPr>
            <a:r>
              <a:rPr lang="en-US" altLang="zh-CN" sz="1600">
                <a:latin typeface="+mn-ea"/>
                <a:ea typeface="+mn-ea"/>
                <a:cs typeface="+mn-ea"/>
              </a:rPr>
              <a:t>   </a:t>
            </a:r>
            <a:r>
              <a:rPr lang="zh-CN" altLang="en-US" sz="1600">
                <a:latin typeface="+mn-ea"/>
                <a:ea typeface="+mn-ea"/>
                <a:cs typeface="+mn-ea"/>
              </a:rPr>
              <a:t>另外采取</a:t>
            </a:r>
            <a:r>
              <a:rPr lang="en-US" altLang="zh-CN" sz="1600">
                <a:latin typeface="+mn-ea"/>
                <a:ea typeface="+mn-ea"/>
                <a:cs typeface="+mn-ea"/>
              </a:rPr>
              <a:t>2</a:t>
            </a:r>
            <a:r>
              <a:rPr lang="zh-CN" altLang="en-US" sz="1600">
                <a:latin typeface="+mn-ea"/>
                <a:ea typeface="+mn-ea"/>
                <a:cs typeface="+mn-ea"/>
              </a:rPr>
              <a:t>种方案</a:t>
            </a:r>
            <a:r>
              <a:rPr lang="en-US" altLang="zh-CN" sz="1600">
                <a:latin typeface="+mn-ea"/>
                <a:ea typeface="+mn-ea"/>
                <a:cs typeface="+mn-ea"/>
              </a:rPr>
              <a:t>,</a:t>
            </a:r>
            <a:r>
              <a:rPr lang="zh-CN" altLang="en-US" sz="1600">
                <a:latin typeface="+mn-ea"/>
                <a:ea typeface="+mn-ea"/>
                <a:cs typeface="+mn-ea"/>
              </a:rPr>
              <a:t>并对比拥挤和非拥挤初始条件下的</a:t>
            </a:r>
            <a:r>
              <a:rPr lang="zh-CN" altLang="en-US" sz="1600">
                <a:latin typeface="+mn-ea"/>
                <a:ea typeface="+mn-ea"/>
                <a:cs typeface="+mn-ea"/>
              </a:rPr>
              <a:t>性能、</a:t>
            </a:r>
            <a:endParaRPr lang="zh-CN" altLang="en-US" sz="1600">
              <a:latin typeface="+mn-ea"/>
              <a:ea typeface="+mn-ea"/>
              <a:cs typeface="+mn-ea"/>
            </a:endParaRPr>
          </a:p>
          <a:p>
            <a:pPr marL="0" indent="0" eaLnBrk="1" latinLnBrk="0" hangingPunct="1">
              <a:lnSpc>
                <a:spcPct val="200000"/>
              </a:lnSpc>
            </a:pPr>
            <a:endParaRPr lang="zh-CN" altLang="en-US" sz="1600">
              <a:latin typeface="+mn-ea"/>
              <a:ea typeface="+mn-ea"/>
              <a:cs typeface="+mn-ea"/>
            </a:endParaRPr>
          </a:p>
          <a:p>
            <a:pPr marL="0" indent="0" eaLnBrk="1" latinLnBrk="0" hangingPunct="1">
              <a:lnSpc>
                <a:spcPct val="200000"/>
              </a:lnSpc>
            </a:pPr>
            <a:r>
              <a:rPr lang="en-US" altLang="zh-CN" sz="1600">
                <a:latin typeface="+mn-ea"/>
                <a:ea typeface="+mn-ea"/>
                <a:cs typeface="+mn-ea"/>
              </a:rPr>
              <a:t>1.</a:t>
            </a:r>
            <a:r>
              <a:rPr sz="1600">
                <a:latin typeface="+mn-ea"/>
                <a:ea typeface="+mn-ea"/>
                <a:cs typeface="+mn-ea"/>
              </a:rPr>
              <a:t>随机路径选择:</a:t>
            </a:r>
            <a:r>
              <a:rPr lang="zh-CN" sz="1600">
                <a:latin typeface="+mn-ea"/>
                <a:ea typeface="+mn-ea"/>
                <a:cs typeface="+mn-ea"/>
              </a:rPr>
              <a:t>智能体</a:t>
            </a:r>
            <a:r>
              <a:rPr sz="1600">
                <a:latin typeface="+mn-ea"/>
                <a:ea typeface="+mn-ea"/>
                <a:cs typeface="+mn-ea"/>
              </a:rPr>
              <a:t>在每个时刻随机选择一个节点作为移动目标。</a:t>
            </a:r>
            <a:endParaRPr sz="1600">
              <a:latin typeface="+mn-ea"/>
              <a:ea typeface="+mn-ea"/>
              <a:cs typeface="+mn-ea"/>
            </a:endParaRPr>
          </a:p>
          <a:p>
            <a:pPr marL="0" indent="0" eaLnBrk="1" latinLnBrk="0" hangingPunct="1">
              <a:lnSpc>
                <a:spcPct val="200000"/>
              </a:lnSpc>
            </a:pPr>
            <a:endParaRPr sz="1600">
              <a:latin typeface="+mn-ea"/>
              <a:ea typeface="+mn-ea"/>
              <a:cs typeface="+mn-ea"/>
            </a:endParaRPr>
          </a:p>
          <a:p>
            <a:pPr marL="0" indent="0" eaLnBrk="1" latinLnBrk="0" hangingPunct="1">
              <a:lnSpc>
                <a:spcPct val="200000"/>
              </a:lnSpc>
            </a:pPr>
            <a:endParaRPr sz="1600">
              <a:latin typeface="+mn-ea"/>
              <a:ea typeface="+mn-ea"/>
              <a:cs typeface="+mn-ea"/>
            </a:endParaRPr>
          </a:p>
          <a:p>
            <a:pPr marL="0" indent="0" eaLnBrk="1" latinLnBrk="0" hangingPunct="1">
              <a:lnSpc>
                <a:spcPct val="200000"/>
              </a:lnSpc>
            </a:pPr>
            <a:r>
              <a:rPr lang="en-US" altLang="zh-CN" sz="1600">
                <a:latin typeface="+mn-ea"/>
                <a:ea typeface="+mn-ea"/>
                <a:cs typeface="+mn-ea"/>
              </a:rPr>
              <a:t>2.</a:t>
            </a:r>
            <a:r>
              <a:rPr sz="1600">
                <a:latin typeface="+mn-ea"/>
                <a:ea typeface="+mn-ea"/>
                <a:cs typeface="+mn-ea"/>
              </a:rPr>
              <a:t>最短路径选择</a:t>
            </a:r>
            <a:r>
              <a:rPr lang="zh-CN" sz="1600">
                <a:latin typeface="+mn-ea"/>
                <a:ea typeface="+mn-ea"/>
                <a:cs typeface="+mn-ea"/>
              </a:rPr>
              <a:t>：</a:t>
            </a:r>
            <a:r>
              <a:rPr lang="zh-CN" sz="1600">
                <a:latin typeface="+mn-ea"/>
                <a:ea typeface="+mn-ea"/>
                <a:cs typeface="+mn-ea"/>
              </a:rPr>
              <a:t>智能体按照最短路径规划方法沿着最短路径移动</a:t>
            </a:r>
            <a:endParaRPr lang="zh-CN" sz="1600">
              <a:latin typeface="+mn-ea"/>
              <a:ea typeface="+mn-ea"/>
              <a:cs typeface="+mn-ea"/>
            </a:endParaRPr>
          </a:p>
          <a:p>
            <a:pPr marL="0" indent="0" eaLnBrk="1" latinLnBrk="0" hangingPunct="1">
              <a:lnSpc>
                <a:spcPct val="200000"/>
              </a:lnSpc>
            </a:pPr>
            <a:endParaRPr lang="zh-CN" altLang="en-US" sz="160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7055" y="731520"/>
            <a:ext cx="747331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latinLnBrk="0" hangingPunct="1">
              <a:lnSpc>
                <a:spcPct val="20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将初始状态设置为非拥塞状态，每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条道路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的行人流量均匀分布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，每种方法测试10次</a:t>
            </a:r>
            <a:endParaRPr 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8415" y="1896745"/>
            <a:ext cx="4585970" cy="30111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91660" y="2076450"/>
            <a:ext cx="419798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经过大约10次的训练迭代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后收敛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与最短路径选择方案相比，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DRL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方法最多可节省37:3%的时间成本。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随机路径选择方案的性能最差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1505" y="906780"/>
            <a:ext cx="691007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latinLnBrk="0" hangingPunct="1">
              <a:lnSpc>
                <a:spcPct val="200000"/>
              </a:lnSpc>
            </a:pP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将初始状态设置为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局部区域拥挤堵塞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与交叉口连接的道路设置为高人流的</a:t>
            </a:r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拥挤路段，每种方法测试10次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2121535"/>
            <a:ext cx="4324350" cy="290004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211955" y="2346325"/>
            <a:ext cx="419798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DRL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方法经过约15次迭代后收敛，为用户节省了更多的出行时间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与最短路径选择方案和随机路径选择方案相比，分别节省了52:1%和65:3%的时间。</a:t>
            </a:r>
            <a:endParaRPr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4768679" y="1719684"/>
            <a:ext cx="188912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417893" y="3164765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3254" y="1635646"/>
            <a:ext cx="1422000" cy="1422000"/>
            <a:chOff x="2123728" y="157972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3" y="760413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2339752" y="1820075"/>
              <a:ext cx="713918" cy="706777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30324" y="-1100658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4834454" y="1240622"/>
            <a:ext cx="274777" cy="274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538120" y="1358961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44435" y="1237777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816501" y="1108306"/>
            <a:ext cx="250454" cy="250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17724" y="1082954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352550" y="1369468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488222" y="1184422"/>
            <a:ext cx="322151" cy="32215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89058" y="1240492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203848" y="1371724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054540" y="1057221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972835" y="1293555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920093" y="1369468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35416" y="114767"/>
            <a:ext cx="12315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40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3964944" y="566306"/>
            <a:ext cx="137245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0" kern="0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</a:rPr>
              <a:t>CATALOG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494961" y="2002549"/>
            <a:ext cx="1602228" cy="1359398"/>
            <a:chOff x="5553262" y="2638733"/>
            <a:chExt cx="2397222" cy="2093640"/>
          </a:xfrm>
        </p:grpSpPr>
        <p:grpSp>
          <p:nvGrpSpPr>
            <p:cNvPr id="27" name="组合 26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31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Freeform 7"/>
              <p:cNvSpPr/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TextBox 85"/>
            <p:cNvSpPr txBox="1"/>
            <p:nvPr/>
          </p:nvSpPr>
          <p:spPr>
            <a:xfrm>
              <a:off x="6259489" y="3110169"/>
              <a:ext cx="1161434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041100" y="2013793"/>
            <a:ext cx="1602228" cy="1359398"/>
            <a:chOff x="1881842" y="2656049"/>
            <a:chExt cx="2397222" cy="2093640"/>
          </a:xfrm>
        </p:grpSpPr>
        <p:grpSp>
          <p:nvGrpSpPr>
            <p:cNvPr id="34" name="组合 33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37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5" name="Freeform 7"/>
            <p:cNvSpPr/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chemeClr val="accent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TextBox 93"/>
            <p:cNvSpPr txBox="1"/>
            <p:nvPr/>
          </p:nvSpPr>
          <p:spPr>
            <a:xfrm>
              <a:off x="2575311" y="3250047"/>
              <a:ext cx="1201175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70966" y="2693491"/>
            <a:ext cx="1602228" cy="1359398"/>
            <a:chOff x="3721944" y="3702869"/>
            <a:chExt cx="2397222" cy="2093640"/>
          </a:xfrm>
        </p:grpSpPr>
        <p:grpSp>
          <p:nvGrpSpPr>
            <p:cNvPr id="40" name="组合 39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44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Freeform 7"/>
              <p:cNvSpPr/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TextBox 98"/>
            <p:cNvSpPr txBox="1"/>
            <p:nvPr/>
          </p:nvSpPr>
          <p:spPr>
            <a:xfrm>
              <a:off x="4382515" y="4183862"/>
              <a:ext cx="1180455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21463" y="2686684"/>
            <a:ext cx="1602228" cy="1359398"/>
            <a:chOff x="7388330" y="3692384"/>
            <a:chExt cx="2397222" cy="2093640"/>
          </a:xfrm>
        </p:grpSpPr>
        <p:grpSp>
          <p:nvGrpSpPr>
            <p:cNvPr id="47" name="组合 46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51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50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TextBox 105"/>
            <p:cNvSpPr txBox="1"/>
            <p:nvPr/>
          </p:nvSpPr>
          <p:spPr>
            <a:xfrm>
              <a:off x="8048903" y="4173377"/>
              <a:ext cx="1322273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54" name="TextBox 111"/>
          <p:cNvSpPr txBox="1"/>
          <p:nvPr/>
        </p:nvSpPr>
        <p:spPr>
          <a:xfrm>
            <a:off x="2402339" y="3488878"/>
            <a:ext cx="102788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研究背景</a:t>
            </a:r>
            <a:endParaRPr lang="zh-CN" altLang="en-US" sz="1600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114"/>
          <p:cNvSpPr txBox="1"/>
          <p:nvPr/>
        </p:nvSpPr>
        <p:spPr>
          <a:xfrm>
            <a:off x="3530685" y="2062758"/>
            <a:ext cx="121303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研究</a:t>
            </a:r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方法</a:t>
            </a:r>
            <a:endParaRPr lang="zh-CN" altLang="en-US" sz="1600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117"/>
          <p:cNvSpPr txBox="1"/>
          <p:nvPr/>
        </p:nvSpPr>
        <p:spPr>
          <a:xfrm>
            <a:off x="4856861" y="3521864"/>
            <a:ext cx="102788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实验</a:t>
            </a:r>
            <a:endParaRPr lang="en-US" altLang="zh-CN" sz="1600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120"/>
          <p:cNvSpPr txBox="1"/>
          <p:nvPr/>
        </p:nvSpPr>
        <p:spPr>
          <a:xfrm>
            <a:off x="6022928" y="2062759"/>
            <a:ext cx="102788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1600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54" grpId="0"/>
      <p:bldP spid="57" grpId="0"/>
      <p:bldP spid="60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直接连接符 19"/>
          <p:cNvSpPr>
            <a:spLocks noChangeShapeType="1"/>
          </p:cNvSpPr>
          <p:nvPr/>
        </p:nvSpPr>
        <p:spPr bwMode="auto">
          <a:xfrm>
            <a:off x="0" y="1131888"/>
            <a:ext cx="4662488" cy="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矩形 25"/>
          <p:cNvSpPr>
            <a:spLocks noChangeArrowheads="1"/>
          </p:cNvSpPr>
          <p:nvPr/>
        </p:nvSpPr>
        <p:spPr bwMode="auto">
          <a:xfrm>
            <a:off x="4366895" y="1358265"/>
            <a:ext cx="64198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输入标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49" name="矩形 34"/>
          <p:cNvSpPr>
            <a:spLocks noChangeArrowheads="1"/>
          </p:cNvSpPr>
          <p:nvPr/>
        </p:nvSpPr>
        <p:spPr bwMode="auto">
          <a:xfrm>
            <a:off x="4287520" y="2615565"/>
            <a:ext cx="8001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输入标题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41630" y="1312545"/>
            <a:ext cx="684149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200000"/>
              </a:lnSpc>
            </a:pPr>
            <a:r>
              <a:rPr lang="en-US" sz="1400" dirty="0">
                <a:latin typeface="+mj-ea"/>
                <a:ea typeface="+mj-ea"/>
                <a:cs typeface="+mj-ea"/>
                <a:sym typeface="+mn-ea"/>
              </a:rPr>
              <a:t>    </a:t>
            </a:r>
            <a:r>
              <a:rPr lang="en-US" sz="1600" dirty="0">
                <a:latin typeface="+mj-ea"/>
                <a:ea typeface="+mj-ea"/>
                <a:cs typeface="+mj-ea"/>
                <a:sym typeface="+mn-ea"/>
              </a:rPr>
              <a:t> </a:t>
            </a:r>
            <a:r>
              <a:rPr sz="1600" dirty="0">
                <a:latin typeface="+mj-ea"/>
                <a:ea typeface="+mj-ea"/>
                <a:cs typeface="+mj-ea"/>
                <a:sym typeface="+mn-ea"/>
              </a:rPr>
              <a:t>提出了一种基于深度强化学习的路线规划算法，以最小化总行程时间。</a:t>
            </a:r>
            <a:r>
              <a:rPr lang="zh-CN" sz="1600" dirty="0">
                <a:latin typeface="+mj-ea"/>
                <a:ea typeface="+mj-ea"/>
                <a:cs typeface="+mj-ea"/>
                <a:sym typeface="+mn-ea"/>
              </a:rPr>
              <a:t>用</a:t>
            </a:r>
            <a:r>
              <a:rPr sz="1600" dirty="0">
                <a:latin typeface="+mj-ea"/>
                <a:ea typeface="+mj-ea"/>
                <a:cs typeface="+mj-ea"/>
                <a:sym typeface="+mn-ea"/>
              </a:rPr>
              <a:t>一个自回归时间序列模型来描述每个路段的行人流量与时间的关系</a:t>
            </a:r>
            <a:r>
              <a:rPr lang="zh-CN" sz="1600" dirty="0">
                <a:latin typeface="+mj-ea"/>
                <a:ea typeface="+mj-ea"/>
                <a:cs typeface="+mj-ea"/>
                <a:sym typeface="+mn-ea"/>
              </a:rPr>
              <a:t>，以搭建一个动态虚拟环境。</a:t>
            </a:r>
            <a:r>
              <a:rPr lang="zh-CN" altLang="en-US" sz="1600" dirty="0">
                <a:latin typeface="+mj-ea"/>
                <a:ea typeface="+mj-ea"/>
                <a:cs typeface="+mj-ea"/>
                <a:sym typeface="+mn-ea"/>
              </a:rPr>
              <a:t>训练后的智能体可以适应不同环境，节省大量的时间成本</a:t>
            </a:r>
            <a:endParaRPr lang="zh-CN" altLang="en-US" sz="1600" dirty="0">
              <a:latin typeface="+mj-ea"/>
              <a:ea typeface="+mj-ea"/>
              <a:cs typeface="+mj-ea"/>
              <a:sym typeface="+mn-ea"/>
            </a:endParaRPr>
          </a:p>
          <a:p>
            <a:pPr marL="0" indent="0" eaLnBrk="1" latinLnBrk="0" hangingPunct="1">
              <a:lnSpc>
                <a:spcPct val="200000"/>
              </a:lnSpc>
            </a:pPr>
            <a:r>
              <a:rPr lang="zh-CN" altLang="en-US" sz="1600" dirty="0">
                <a:latin typeface="+mj-ea"/>
                <a:ea typeface="+mj-ea"/>
                <a:cs typeface="+mj-ea"/>
                <a:sym typeface="+mn-ea"/>
              </a:rPr>
              <a:t> </a:t>
            </a:r>
            <a:r>
              <a:rPr lang="en-US" altLang="zh-CN" sz="1600" dirty="0">
                <a:latin typeface="+mj-ea"/>
                <a:ea typeface="+mj-ea"/>
                <a:cs typeface="+mj-ea"/>
                <a:sym typeface="+mn-ea"/>
              </a:rPr>
              <a:t>    </a:t>
            </a:r>
            <a:endParaRPr lang="en-US" altLang="zh-CN" sz="1400" dirty="0">
              <a:latin typeface="+mj-ea"/>
              <a:ea typeface="+mj-ea"/>
              <a:cs typeface="+mj-ea"/>
              <a:sym typeface="+mn-ea"/>
            </a:endParaRPr>
          </a:p>
          <a:p>
            <a:pPr marL="0" indent="0" eaLnBrk="1" latinLnBrk="0" hangingPunct="1">
              <a:lnSpc>
                <a:spcPct val="200000"/>
              </a:lnSpc>
            </a:pPr>
            <a:r>
              <a:rPr lang="en-US" altLang="zh-CN" sz="1400" dirty="0">
                <a:latin typeface="+mj-ea"/>
                <a:ea typeface="+mj-ea"/>
                <a:cs typeface="+mj-ea"/>
                <a:sym typeface="+mn-ea"/>
              </a:rPr>
              <a:t>               </a:t>
            </a:r>
            <a:endParaRPr lang="zh-CN" altLang="en-US" sz="1400" dirty="0">
              <a:latin typeface="+mj-ea"/>
              <a:ea typeface="+mj-ea"/>
              <a:cs typeface="+mj-ea"/>
              <a:sym typeface="+mn-ea"/>
            </a:endParaRPr>
          </a:p>
          <a:p>
            <a:pPr marL="0" indent="0" eaLnBrk="1" latinLnBrk="0" hangingPunct="1">
              <a:lnSpc>
                <a:spcPct val="200000"/>
              </a:lnSpc>
            </a:pPr>
            <a:r>
              <a:rPr lang="en-US" altLang="zh-CN" sz="1400" dirty="0">
                <a:latin typeface="+mj-ea"/>
                <a:ea typeface="+mj-ea"/>
                <a:cs typeface="+mj-ea"/>
                <a:sym typeface="+mn-ea"/>
              </a:rPr>
              <a:t>                   </a:t>
            </a:r>
            <a:endParaRPr lang="zh-CN" altLang="en-US" sz="1400" dirty="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25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127190" y="1272772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24341" y="2110972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98390" y="1360518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81741" y="1741518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608356" y="1626490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51010" y="2402999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45314" y="1564799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10954" y="2035636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598197" y="3288996"/>
            <a:ext cx="500908" cy="50090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740527" y="351330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575410" y="3513666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279076" y="3632005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198665" y="3518326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085391" y="3510821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576425" y="3642228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873480" y="3545432"/>
            <a:ext cx="250454" cy="250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750128" y="3512025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174703" y="352008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382889" y="3569216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923888" y="3329522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093506" y="3642512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529502" y="3365619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229178" y="3457466"/>
            <a:ext cx="322151" cy="3221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099105" y="3510203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230014" y="3513536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944804" y="3644768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795496" y="3330265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713791" y="3566599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216637" y="3372814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53607" y="350424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4968842" y="1306438"/>
            <a:ext cx="241427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715656" y="1342674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695144" y="2860538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79911" y="1311666"/>
            <a:ext cx="1422000" cy="1420729"/>
            <a:chOff x="1068965" y="49175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1068965" y="49175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1288029" y="829734"/>
              <a:ext cx="759046" cy="52120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研究背景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58495" y="1042035"/>
            <a:ext cx="7972425" cy="3188970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15" tIns="34308" rIns="68615" bIns="34308" rtlCol="0" anchor="ctr"/>
          <a:lstStyle/>
          <a:p>
            <a:pPr algn="ctr"/>
            <a:endParaRPr lang="zh-CN" altLang="en-US" sz="1015"/>
          </a:p>
        </p:txBody>
      </p:sp>
      <p:sp>
        <p:nvSpPr>
          <p:cNvPr id="36" name="文本框 11"/>
          <p:cNvSpPr txBox="1"/>
          <p:nvPr/>
        </p:nvSpPr>
        <p:spPr>
          <a:xfrm flipH="1">
            <a:off x="929005" y="1355725"/>
            <a:ext cx="7247255" cy="1483995"/>
          </a:xfrm>
          <a:prstGeom prst="rect">
            <a:avLst/>
          </a:prstGeom>
          <a:noFill/>
        </p:spPr>
        <p:txBody>
          <a:bodyPr wrap="square" lIns="68615" tIns="34308" rIns="68615" bIns="34308" rtlCol="0">
            <a:spAutoFit/>
          </a:bodyPr>
          <a:lstStyle/>
          <a:p>
            <a:pPr marL="0" indent="0" eaLnBrk="1" latinLnBrk="0" hangingPunct="1">
              <a:lnSpc>
                <a:spcPct val="20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路径规划作为智能交通系统的重要组成部分之一，已广泛应用于日常出行和交通管理等诸多领域，以节省时间管理成本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现有的大多研究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侧重于寻找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最短路径问题,由于不能反映道路是否拥堵，这些方法不能直接应用于交通拥堵的环境。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58495" y="9112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979035" y="15862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3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6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背景</a:t>
            </a:r>
            <a:endParaRPr lang="zh-CN" altLang="en-US" dirty="0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33" name="圆角矩形 32"/>
          <p:cNvSpPr/>
          <p:nvPr>
            <p:custDataLst>
              <p:tags r:id="rId2"/>
            </p:custDataLst>
          </p:nvPr>
        </p:nvSpPr>
        <p:spPr>
          <a:xfrm>
            <a:off x="658495" y="1042035"/>
            <a:ext cx="7972425" cy="3188970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15" tIns="34308" rIns="68615" bIns="34308" rtlCol="0" anchor="ctr"/>
          <a:p>
            <a:pPr algn="ctr"/>
            <a:endParaRPr lang="zh-CN" altLang="en-US" sz="1015"/>
          </a:p>
        </p:txBody>
      </p:sp>
      <p:sp>
        <p:nvSpPr>
          <p:cNvPr id="2" name="文本框 11"/>
          <p:cNvSpPr txBox="1"/>
          <p:nvPr>
            <p:custDataLst>
              <p:tags r:id="rId3"/>
            </p:custDataLst>
          </p:nvPr>
        </p:nvSpPr>
        <p:spPr>
          <a:xfrm flipH="1">
            <a:off x="929005" y="1355725"/>
            <a:ext cx="7247255" cy="1483995"/>
          </a:xfrm>
          <a:prstGeom prst="rect">
            <a:avLst/>
          </a:prstGeom>
          <a:noFill/>
        </p:spPr>
        <p:txBody>
          <a:bodyPr wrap="square" lIns="68615" tIns="34308" rIns="68615" bIns="34308" rtlCol="0">
            <a:spAutoFit/>
          </a:bodyPr>
          <a:p>
            <a:pPr marL="0" indent="0" eaLnBrk="1" latinLnBrk="0" hangingPunct="1">
              <a:lnSpc>
                <a:spcPct val="20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强化学习的方法可以消除路劲规划对道路环境先验知识的依赖，但是当面对高维的状态空间时，效果并不理想。基于上述问题，提出了一种基于深度强化学习的方法，智能体扮演一个行人的角色，根据局部信息探索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道路。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4509642" y="1617090"/>
            <a:ext cx="205613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491928" y="1617090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583268" y="3082389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05994" y="1659282"/>
            <a:ext cx="1197175" cy="1197175"/>
            <a:chOff x="2123728" y="157972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2339752" y="1837694"/>
              <a:ext cx="689633" cy="662048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研究方法</a:t>
            </a: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40" name="Text Box 104"/>
          <p:cNvSpPr txBox="1">
            <a:spLocks noChangeArrowheads="1"/>
          </p:cNvSpPr>
          <p:nvPr/>
        </p:nvSpPr>
        <p:spPr bwMode="auto">
          <a:xfrm>
            <a:off x="1666240" y="10795"/>
            <a:ext cx="47663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57200"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87375" indent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87375" indent="12414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445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017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589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161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路网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1755" y="726440"/>
                <a:ext cx="4431030" cy="42576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eaLnBrk="1" latinLnBrk="0" hangingPunct="1">
                  <a:lnSpc>
                    <a:spcPct val="200000"/>
                  </a:lnSpc>
                </a:pPr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将路网定义为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𝒢</m:t>
                    </m:r>
                    <m:r>
                      <a:rPr lang="en-US" altLang="zh-CN" sz="1800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（</m:t>
                    </m:r>
                    <m:r>
                      <a:rPr lang="en-US" altLang="zh-CN" sz="1800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𝒱</m:t>
                    </m:r>
                    <m:r>
                      <a:rPr lang="en-US" altLang="zh-CN" sz="1800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sz="1800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𝜀</m:t>
                    </m:r>
                    <m:r>
                      <a:rPr lang="en-US" altLang="zh-CN" sz="1800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）</m:t>
                    </m:r>
                  </m:oMath>
                </a14:m>
                <a:endParaRPr lang="en-US" altLang="zh-CN" sz="1800" i="1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200000"/>
                  </a:lnSpc>
                </a:pP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 eaLnBrk="1" latinLnBrk="0" hangingPunct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𝒱</m:t>
                    </m:r>
                  </m:oMath>
                </a14:m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……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</a:t>
                </a:r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交叉口节点的</a:t>
                </a:r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集合、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 eaLnBrk="1" latinLnBrk="0" hangingPunct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𝜀</m:t>
                    </m:r>
                  </m:oMath>
                </a14:m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，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……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    </a:t>
                </a:r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连接两个交叉口的路段</a:t>
                </a:r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集合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 eaLnBrk="1" latinLnBrk="0" hangingPunct="1">
                  <a:lnSpc>
                    <a:spcPct val="200000"/>
                  </a:lnSpc>
                </a:pP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 eaLnBrk="1" latinLnBrk="0" hangingPunct="1">
                  <a:lnSpc>
                    <a:spcPct val="200000"/>
                  </a:lnSpc>
                </a:pPr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v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到节点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的时间</a:t>
                </a:r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成本：</a:t>
                </a:r>
                <a:endPara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 eaLnBrk="1" latinLnBrk="0" hangingPunct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140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40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 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40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 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en-US" altLang="zh-CN" sz="1400" i="1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 </m:t>
                        </m:r>
                      </m:e>
                      <m:sup>
                        <m:r>
                          <a:rPr lang="en-US" altLang="zh-CN" sz="140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140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微软雅黑" panose="020B0503020204020204" pitchFamily="34" charset="-122"/>
                          </a:rPr>
                          <m:t>1</m:t>
                        </m:r>
                      </m:sup>
                    </m:sSup>
                  </m:oMath>
                </a14:m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 eaLnBrk="1" latinLnBrk="0" hangingPunct="1">
                  <a:lnSpc>
                    <a:spcPct val="200000"/>
                  </a:lnSpc>
                </a:pP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  <a:p>
                <a:pPr marL="0" indent="0" eaLnBrk="1" latinLnBrk="0" hangingPunct="1">
                  <a:lnSpc>
                    <a:spcPct val="200000"/>
                  </a:lnSpc>
                </a:pP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" y="726440"/>
                <a:ext cx="4431030" cy="42576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22420" y="771525"/>
            <a:ext cx="2798445" cy="1108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42130" y="2211705"/>
            <a:ext cx="2578735" cy="11372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02145" y="117665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距离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矩阵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957060" y="261683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行人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数量矩阵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66420" y="681355"/>
            <a:ext cx="6487795" cy="1383665"/>
          </a:xfrm>
          <a:prstGeom prst="rect">
            <a:avLst/>
          </a:prstGeom>
        </p:spPr>
        <p:style>
          <a:lnRef idx="2">
            <a:schemeClr val="accent3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0" indent="0" eaLnBrk="1" latinLnBrk="0" hangingPunct="1">
              <a:lnSpc>
                <a:spcPct val="200000"/>
              </a:lnSpc>
            </a:pPr>
            <a:r>
              <a:rPr lang="en-US" sz="14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      </a:t>
            </a:r>
            <a:r>
              <a:rPr sz="14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使用时间序列方法来预测行人流量的变化。</a:t>
            </a:r>
            <a:r>
              <a:rPr lang="zh-CN" sz="14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考虑到行人流量的短期相关性，采用自回归综合移动平均(ARIMA)模型</a:t>
            </a:r>
            <a:r>
              <a:rPr lang="zh-CN" sz="14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描述每个路段的行人流量与时间的关系。</a:t>
            </a:r>
            <a:r>
              <a:rPr sz="14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。利用该模型，构建智能体训练的动态虚拟环境</a:t>
            </a:r>
            <a:r>
              <a:rPr lang="zh-CN" sz="14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。</a:t>
            </a:r>
            <a:endParaRPr lang="zh-CN" sz="1400" dirty="0"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40" name="Text Box 10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66240" y="10795"/>
            <a:ext cx="47663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57200"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87375" indent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87375" indent="12414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445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017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589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161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86510" y="2211705"/>
            <a:ext cx="3200400" cy="438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566420" y="3021330"/>
                <a:ext cx="6487795" cy="196215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p>
                <a:pPr marL="0" indent="0" eaLnBrk="1" latinLnBrk="0" hangingPunct="1">
                  <a:lnSpc>
                    <a:spcPct val="200000"/>
                  </a:lnSpc>
                </a:pPr>
                <a:r>
                  <a:rPr lang="en-US" sz="14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𝜆</m:t>
                    </m:r>
                    <m:r>
                      <a:rPr lang="en-US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（</m:t>
                    </m:r>
                    <m:r>
                      <a:rPr lang="en-US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）</m:t>
                    </m:r>
                  </m:oMath>
                </a14:m>
                <a:r>
                  <a:rPr lang="zh-CN" altLang="en-US" sz="14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：自回归</a:t>
                </a:r>
                <a:r>
                  <a:rPr lang="zh-CN" altLang="en-US" sz="14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系数</a:t>
                </a:r>
                <a:endParaRPr lang="zh-CN" altLang="en-US" sz="14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▽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p</m:t>
                            </m:r>
                          </m:e>
                          <m:sub>
                            <m:r>
                              <a:rPr lang="en-US" altLang="zh-CN" sz="14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ij</m:t>
                            </m:r>
                          </m:sub>
                        </m:sSub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d</m:t>
                        </m:r>
                      </m:sup>
                    </m:sSubSup>
                  </m:oMath>
                </a14:m>
                <a:r>
                  <a:rPr lang="zh-CN" altLang="en-US" sz="14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：</a:t>
                </a:r>
                <a:r>
                  <a:rPr lang="zh-CN" altLang="en-US" sz="14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差分算子</a:t>
                </a:r>
                <a:endParaRPr lang="zh-CN" altLang="en-US" sz="14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𝜇</m:t>
                    </m:r>
                  </m:oMath>
                </a14:m>
                <a:r>
                  <a:rPr lang="zh-CN" altLang="en-US" sz="14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en-US" altLang="zh-CN" sz="14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B</a:t>
                </a:r>
                <a:r>
                  <a:rPr lang="zh-CN" altLang="en-US" sz="14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）：</a:t>
                </a:r>
                <a:r>
                  <a:rPr lang="zh-CN" altLang="en-US" sz="14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平滑系数</a:t>
                </a:r>
                <a:endParaRPr lang="zh-CN" altLang="en-US" sz="14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𝜖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（t）</m:t>
                    </m:r>
                  </m:oMath>
                </a14:m>
                <a:r>
                  <a:rPr lang="zh-CN" altLang="en-US" sz="14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：</a:t>
                </a:r>
                <a:r>
                  <a:rPr lang="zh-CN" altLang="en-US" sz="14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白噪声序列</a:t>
                </a:r>
                <a:endParaRPr lang="zh-CN" altLang="en-US" sz="14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566420" y="3021330"/>
                <a:ext cx="6487795" cy="1962150"/>
              </a:xfrm>
              <a:prstGeom prst="rect">
                <a:avLst/>
              </a:prstGeom>
              <a:blipFill rotWithShape="1">
                <a:blip r:embed="rId7"/>
                <a:stretch>
                  <a:fillRect l="-98" t="-324" r="-98" b="-324"/>
                </a:stretch>
              </a:blipFill>
            </p:spPr>
            <p:style>
              <a:lnRef idx="2">
                <a:schemeClr val="accent3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组合 6"/>
          <p:cNvGrpSpPr/>
          <p:nvPr/>
        </p:nvGrpSpPr>
        <p:grpSpPr bwMode="auto">
          <a:xfrm rot="10800000">
            <a:off x="8801100" y="4962525"/>
            <a:ext cx="106363" cy="180975"/>
            <a:chOff x="0" y="0"/>
            <a:chExt cx="105725" cy="721610"/>
          </a:xfrm>
        </p:grpSpPr>
        <p:sp>
          <p:nvSpPr>
            <p:cNvPr id="9222" name="矩形 9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9223" name="矩形 10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研究方法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6" name="Text Box 10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66240" y="10795"/>
            <a:ext cx="47663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57200"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87375" indent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87375" indent="12414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445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017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589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161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动作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41630" y="771525"/>
            <a:ext cx="6019165" cy="521970"/>
          </a:xfrm>
          <a:prstGeom prst="rect">
            <a:avLst/>
          </a:prstGeom>
        </p:spPr>
        <p:style>
          <a:lnRef idx="2">
            <a:schemeClr val="accent3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marL="0" indent="0" eaLnBrk="1" latinLnBrk="0" hangingPunct="1">
              <a:lnSpc>
                <a:spcPct val="200000"/>
              </a:lnSpc>
            </a:pPr>
            <a:r>
              <a:rPr lang="en-US" sz="14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      </a:t>
            </a:r>
            <a:r>
              <a:rPr lang="zh-CN" altLang="en-US" sz="14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设置一个</a:t>
            </a:r>
            <a:r>
              <a:rPr lang="zh-CN" sz="14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大小为</a:t>
            </a:r>
            <a:r>
              <a:rPr lang="en-US" sz="14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N</a:t>
            </a:r>
            <a:r>
              <a:rPr lang="zh-CN" altLang="en-US" sz="14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×</a:t>
            </a:r>
            <a:r>
              <a:rPr lang="en-US" sz="14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N</a:t>
            </a:r>
            <a:r>
              <a:rPr lang="zh-CN" altLang="en-US" sz="14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的</a:t>
            </a:r>
            <a:r>
              <a:rPr sz="14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道路网络</a:t>
            </a:r>
            <a:r>
              <a:rPr lang="zh-CN" sz="14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，将智能体当前位置作为</a:t>
            </a:r>
            <a:r>
              <a:rPr lang="zh-CN" sz="14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状态</a:t>
            </a:r>
            <a:endParaRPr lang="zh-CN" sz="1400" dirty="0"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06805" y="2026285"/>
            <a:ext cx="2324100" cy="371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26465" y="3471545"/>
            <a:ext cx="4552950" cy="438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02125" y="1891665"/>
                <a:ext cx="5603875" cy="5372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p>
                <a:pPr marL="0" indent="0" eaLnBrk="1" latinLnBrk="0" hangingPunct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𝑙𝑜𝑐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、</m:t>
                    </m:r>
                  </m:oMath>
                </a14:m>
                <a:r>
                  <a:rPr lang="en-US" sz="14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𝑙𝑜𝑐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∈[0,N]                                                                                                                                  </a:t>
                </a:r>
                <a:endParaRPr lang="en-US" sz="14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4302125" y="1891665"/>
                <a:ext cx="5603875" cy="537210"/>
              </a:xfrm>
              <a:prstGeom prst="rect">
                <a:avLst/>
              </a:prstGeom>
              <a:blipFill rotWithShape="1">
                <a:blip r:embed="rId10"/>
                <a:stretch>
                  <a:fillRect l="-113" t="-1182" r="-113" b="-1182"/>
                </a:stretch>
              </a:blipFill>
            </p:spPr>
            <p:style>
              <a:lnRef idx="2">
                <a:schemeClr val="accent3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06.407874015748,&quot;width&quot;:2123.540157480315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PP_MARK_KEY" val="2ef9f740-a619-4862-893c-8039af2f8cb6"/>
  <p:tag name="COMMONDATA" val="eyJoZGlkIjoiNTdlOTg1MjUwNDdlMDAwZTcxNDlkZjYzMjU4OTgxY2Q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2626</Words>
  <Application>WPS 演示</Application>
  <PresentationFormat>全屏显示(16:9)</PresentationFormat>
  <Paragraphs>226</Paragraphs>
  <Slides>21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Impact</vt:lpstr>
      <vt:lpstr>微软雅黑</vt:lpstr>
      <vt:lpstr>仿宋_GB2312</vt:lpstr>
      <vt:lpstr>仿宋</vt:lpstr>
      <vt:lpstr>Arial</vt:lpstr>
      <vt:lpstr>DFGothic-EB</vt:lpstr>
      <vt:lpstr>MS UI Gothic</vt:lpstr>
      <vt:lpstr>Calibri</vt:lpstr>
      <vt:lpstr>Cambria Math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微^-^微笑</cp:lastModifiedBy>
  <cp:revision>665</cp:revision>
  <dcterms:created xsi:type="dcterms:W3CDTF">2015-07-27T04:24:00Z</dcterms:created>
  <dcterms:modified xsi:type="dcterms:W3CDTF">2023-11-15T04:46:54Z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7F71B11288724859AF77EC055FDE42A9_13</vt:lpwstr>
  </property>
</Properties>
</file>