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4"/>
  </p:notesMasterIdLst>
  <p:sldIdLst>
    <p:sldId id="256" r:id="rId3"/>
    <p:sldId id="258" r:id="rId4"/>
    <p:sldId id="264" r:id="rId5"/>
    <p:sldId id="257" r:id="rId6"/>
    <p:sldId id="358" r:id="rId7"/>
    <p:sldId id="346" r:id="rId8"/>
    <p:sldId id="336" r:id="rId9"/>
    <p:sldId id="334" r:id="rId10"/>
    <p:sldId id="357" r:id="rId11"/>
    <p:sldId id="359" r:id="rId12"/>
    <p:sldId id="360" r:id="rId13"/>
    <p:sldId id="339" r:id="rId14"/>
    <p:sldId id="378" r:id="rId15"/>
    <p:sldId id="377" r:id="rId16"/>
    <p:sldId id="379" r:id="rId17"/>
    <p:sldId id="362" r:id="rId18"/>
    <p:sldId id="265" r:id="rId19"/>
    <p:sldId id="259" r:id="rId20"/>
    <p:sldId id="266" r:id="rId21"/>
    <p:sldId id="260" r:id="rId22"/>
    <p:sldId id="302"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7" userDrawn="1">
          <p15:clr>
            <a:srgbClr val="A4A3A4"/>
          </p15:clr>
        </p15:guide>
        <p15:guide id="2" pos="2006" userDrawn="1">
          <p15:clr>
            <a:srgbClr val="A4A3A4"/>
          </p15:clr>
        </p15:guide>
        <p15:guide id="3" pos="5661" userDrawn="1">
          <p15:clr>
            <a:srgbClr val="A4A3A4"/>
          </p15:clr>
        </p15:guide>
        <p15:guide id="4"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337"/>
        <p:guide pos="2006"/>
        <p:guide pos="5661"/>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33.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tags" Target="../tags/tag25.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tags" Target="../tags/tag29.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tags" Target="../tags/tag3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1.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4.jpeg"/><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185285" y="3608070"/>
            <a:ext cx="3965575" cy="1122680"/>
          </a:xfrm>
          <a:prstGeom prst="rect">
            <a:avLst/>
          </a:prstGeom>
          <a:noFill/>
        </p:spPr>
        <p:txBody>
          <a:bodyPr wrap="square">
            <a:noAutofit/>
          </a:bodyPr>
          <a:lstStyle/>
          <a:p>
            <a:pPr algn="ctr"/>
            <a:r>
              <a:rPr lang="zh-CN" altLang="en-US" sz="4400" dirty="0"/>
              <a:t>学习进展汇报</a:t>
            </a:r>
            <a:endParaRPr lang="zh-CN" altLang="en-US" sz="4400" dirty="0"/>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
        <p:nvSpPr>
          <p:cNvPr id="28" name="文本框 27"/>
          <p:cNvSpPr txBox="1"/>
          <p:nvPr/>
        </p:nvSpPr>
        <p:spPr>
          <a:xfrm>
            <a:off x="5182235" y="5344795"/>
            <a:ext cx="1972310" cy="410210"/>
          </a:xfrm>
          <a:prstGeom prst="rect">
            <a:avLst/>
          </a:prstGeom>
          <a:noFill/>
        </p:spPr>
        <p:txBody>
          <a:bodyPr wrap="none" rtlCol="0">
            <a:noAutofit/>
          </a:bodyPr>
          <a:lstStyle/>
          <a:p>
            <a:r>
              <a:rPr lang="zh-CN" altLang="en-US" sz="2000" dirty="0"/>
              <a:t>汇报人：</a:t>
            </a:r>
            <a:r>
              <a:rPr lang="zh-CN" altLang="en-US" sz="2000" dirty="0"/>
              <a:t>曹思雨</a:t>
            </a:r>
            <a:endParaRPr lang="zh-CN" altLang="en-US" sz="2000" dirty="0"/>
          </a:p>
        </p:txBody>
      </p:sp>
      <p:pic>
        <p:nvPicPr>
          <p:cNvPr id="3" name="图片 2" descr="3"/>
          <p:cNvPicPr>
            <a:picLocks noChangeAspect="1"/>
          </p:cNvPicPr>
          <p:nvPr/>
        </p:nvPicPr>
        <p:blipFill>
          <a:blip r:embed="rId1"/>
          <a:stretch>
            <a:fillRect/>
          </a:stretch>
        </p:blipFill>
        <p:spPr>
          <a:xfrm>
            <a:off x="4828540" y="782955"/>
            <a:ext cx="2679065" cy="2646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研究背景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2042160" y="1737995"/>
            <a:ext cx="9348470" cy="338264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QN-MHP</a:t>
            </a:r>
            <a:r>
              <a:rPr lang="zh-CN" altLang="en-US" sz="2000" dirty="0"/>
              <a:t>在分析并行任务或多任务下的复杂结构系统方面具有独特的优势，符号建模可以有效地描述不同任务下的具体人类行为。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QN-MHP模型</a:t>
            </a:r>
            <a:r>
              <a:rPr lang="zh-CN" altLang="en-US" sz="2000" dirty="0"/>
              <a:t>在基于人类认知过程的多任务脑力负荷程度研究中发挥着重要作用，但现有研究仅关注定性难度水平，并普遍采用</a:t>
            </a:r>
            <a:r>
              <a:rPr lang="zh-CN" altLang="en-US" sz="2000" b="1" dirty="0"/>
              <a:t>NASA-TLX量表</a:t>
            </a:r>
            <a:r>
              <a:rPr lang="zh-CN" altLang="en-US" sz="2000" dirty="0"/>
              <a:t>来验证结果，主观因素较多。</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因此，以虚拟仪表为例，根据仪表的信息参数定量增加任务的难度梯度，建立基于</a:t>
            </a:r>
            <a:r>
              <a:rPr lang="zh-CN" altLang="en-US" sz="2000" b="1" dirty="0"/>
              <a:t>QN-MHP</a:t>
            </a:r>
            <a:r>
              <a:rPr lang="zh-CN" altLang="en-US" sz="2000" dirty="0"/>
              <a:t>的脑力负荷评估模型，再通过</a:t>
            </a:r>
            <a:r>
              <a:rPr lang="zh-CN" altLang="en-US" sz="2000" b="1" dirty="0"/>
              <a:t>脑电图（EEG)实验</a:t>
            </a:r>
            <a:r>
              <a:rPr lang="zh-CN" altLang="en-US" sz="2000" dirty="0"/>
              <a:t>进行验证和修正。</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实验设计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4088765"/>
            <a:ext cx="9790430" cy="213550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为了构建真实环境，建立了多任务驾驶测试平台。基于其低层驱动，该系统可以通过操纵杆直接控制。多任务界面由三个屏幕组成。指针式仪表的数量和速度根据不同的要求而变化。启动时，各指针在不同的初始位置以相同的速度旋转。一旦触发，指针就会弹回安全区，并在下一次旋转到危险区。</a:t>
            </a:r>
            <a:endParaRPr lang="zh-CN" altLang="en-US" sz="2000" dirty="0"/>
          </a:p>
        </p:txBody>
      </p:sp>
      <p:pic>
        <p:nvPicPr>
          <p:cNvPr id="2" name="图片 1" descr="图1"/>
          <p:cNvPicPr>
            <a:picLocks noChangeAspect="1"/>
          </p:cNvPicPr>
          <p:nvPr/>
        </p:nvPicPr>
        <p:blipFill>
          <a:blip r:embed="rId3"/>
          <a:stretch>
            <a:fillRect/>
          </a:stretch>
        </p:blipFill>
        <p:spPr>
          <a:xfrm>
            <a:off x="2321560" y="1501775"/>
            <a:ext cx="7980680" cy="2513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2145030" y="4354195"/>
            <a:ext cx="9119870" cy="167576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实验过程分为9个任务，每个任务持续3分钟，如图。从任务2到任务9，受试者应操纵操纵杆来控制仪表。在两项任务间歇期间，受试者应闭目休息。整个过程由程序自动控制。</a:t>
            </a:r>
            <a:endParaRPr sz="2000" dirty="0"/>
          </a:p>
        </p:txBody>
      </p:sp>
      <p:sp>
        <p:nvSpPr>
          <p:cNvPr id="2" name="文本框 1"/>
          <p:cNvSpPr txBox="1"/>
          <p:nvPr/>
        </p:nvSpPr>
        <p:spPr>
          <a:xfrm>
            <a:off x="1947636" y="700008"/>
            <a:ext cx="1402080" cy="460375"/>
          </a:xfrm>
          <a:prstGeom prst="rect">
            <a:avLst/>
          </a:prstGeom>
          <a:noFill/>
        </p:spPr>
        <p:txBody>
          <a:bodyPr wrap="none" rtlCol="0">
            <a:spAutoFit/>
          </a:bodyPr>
          <a:p>
            <a:r>
              <a:rPr lang="zh-CN" altLang="en-US" sz="2400" b="1" dirty="0">
                <a:solidFill>
                  <a:schemeClr val="accent1"/>
                </a:solidFill>
              </a:rPr>
              <a:t>实验</a:t>
            </a:r>
            <a:r>
              <a:rPr lang="zh-CN" altLang="en-US" sz="2400" b="1" dirty="0">
                <a:solidFill>
                  <a:schemeClr val="accent1"/>
                </a:solidFill>
              </a:rPr>
              <a:t>设计</a:t>
            </a:r>
            <a:endParaRPr lang="zh-CN" altLang="en-US" sz="2400" b="1" dirty="0">
              <a:solidFill>
                <a:schemeClr val="accent1"/>
              </a:solidFill>
            </a:endParaRPr>
          </a:p>
        </p:txBody>
      </p:sp>
      <p:pic>
        <p:nvPicPr>
          <p:cNvPr id="3" name="图片 2" descr="图2"/>
          <p:cNvPicPr>
            <a:picLocks noChangeAspect="1"/>
          </p:cNvPicPr>
          <p:nvPr/>
        </p:nvPicPr>
        <p:blipFill>
          <a:blip r:embed="rId3"/>
          <a:stretch>
            <a:fillRect/>
          </a:stretch>
        </p:blipFill>
        <p:spPr>
          <a:xfrm>
            <a:off x="2419350" y="1480820"/>
            <a:ext cx="8122285" cy="28733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3975735"/>
            <a:ext cx="9802495" cy="256540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在QN-MHP中，26个服务器代表了人类感知、认知和运动系统的不同功能位置。</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信息首先被受体感知，然后发送到感知子网络（1~4位置）。之后，信息被发送到认知子网络（A~H位置）进行分析和处理。最后，信息到达运动子网络（V~Z，21~25位置），运动器官开始相应运动。</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该模型在ProModel中实现。</a:t>
            </a:r>
            <a:endParaRPr sz="2000" dirty="0"/>
          </a:p>
        </p:txBody>
      </p:sp>
      <p:sp>
        <p:nvSpPr>
          <p:cNvPr id="2" name="文本框 1"/>
          <p:cNvSpPr txBox="1"/>
          <p:nvPr/>
        </p:nvSpPr>
        <p:spPr>
          <a:xfrm>
            <a:off x="1947636" y="700008"/>
            <a:ext cx="1402080" cy="460375"/>
          </a:xfrm>
          <a:prstGeom prst="rect">
            <a:avLst/>
          </a:prstGeom>
          <a:noFill/>
        </p:spPr>
        <p:txBody>
          <a:bodyPr wrap="none" rtlCol="0">
            <a:spAutoFit/>
          </a:bodyPr>
          <a:p>
            <a:pPr algn="l"/>
            <a:r>
              <a:rPr lang="zh-CN" altLang="en-US" sz="2400" b="1" dirty="0">
                <a:solidFill>
                  <a:schemeClr val="accent1"/>
                </a:solidFill>
              </a:rPr>
              <a:t>模型</a:t>
            </a:r>
            <a:r>
              <a:rPr lang="zh-CN" altLang="en-US" sz="2400" b="1" dirty="0">
                <a:solidFill>
                  <a:schemeClr val="accent1"/>
                </a:solidFill>
              </a:rPr>
              <a:t>建立</a:t>
            </a:r>
            <a:endParaRPr lang="zh-CN" altLang="en-US" sz="2400" b="1" dirty="0">
              <a:solidFill>
                <a:schemeClr val="accent1"/>
              </a:solidFill>
            </a:endParaRPr>
          </a:p>
        </p:txBody>
      </p:sp>
      <p:pic>
        <p:nvPicPr>
          <p:cNvPr id="4" name="图片 3" descr="图3a"/>
          <p:cNvPicPr>
            <a:picLocks noChangeAspect="1"/>
          </p:cNvPicPr>
          <p:nvPr/>
        </p:nvPicPr>
        <p:blipFill>
          <a:blip r:embed="rId3"/>
          <a:stretch>
            <a:fillRect/>
          </a:stretch>
        </p:blipFill>
        <p:spPr>
          <a:xfrm>
            <a:off x="2525395" y="1384935"/>
            <a:ext cx="4900295" cy="2590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2124075" y="3670935"/>
            <a:ext cx="9214485" cy="24955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根据仪表的信息特征，设置每个任务中的实体编号和到达规则，如表所示。</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每个任务阶段设置为3min。根据神经科学的认知研究，我们为模型中的每个位置设置信息处理的参数。其中，感知子网、认知子网和运动子网的平均处理时间分别为42ms、18ms和24ms，最小处理时间分别为25ms、6ms和18ms，且均满足指数离散分布。</a:t>
            </a:r>
            <a:endParaRPr sz="2000" dirty="0"/>
          </a:p>
        </p:txBody>
      </p:sp>
      <p:sp>
        <p:nvSpPr>
          <p:cNvPr id="2" name="文本框 1"/>
          <p:cNvSpPr txBox="1"/>
          <p:nvPr/>
        </p:nvSpPr>
        <p:spPr>
          <a:xfrm>
            <a:off x="1947636" y="700008"/>
            <a:ext cx="1402080" cy="460375"/>
          </a:xfrm>
          <a:prstGeom prst="rect">
            <a:avLst/>
          </a:prstGeom>
          <a:noFill/>
        </p:spPr>
        <p:txBody>
          <a:bodyPr wrap="none" rtlCol="0">
            <a:spAutoFit/>
          </a:bodyPr>
          <a:p>
            <a:r>
              <a:rPr lang="zh-CN" altLang="en-US" sz="2400" b="1" dirty="0">
                <a:solidFill>
                  <a:schemeClr val="accent1"/>
                </a:solidFill>
              </a:rPr>
              <a:t>模型</a:t>
            </a:r>
            <a:r>
              <a:rPr lang="zh-CN" altLang="en-US" sz="2400" b="1" dirty="0">
                <a:solidFill>
                  <a:schemeClr val="accent1"/>
                </a:solidFill>
              </a:rPr>
              <a:t>建立</a:t>
            </a:r>
            <a:endParaRPr lang="zh-CN" altLang="en-US" sz="2400" b="1" dirty="0">
              <a:solidFill>
                <a:schemeClr val="accent1"/>
              </a:solidFill>
            </a:endParaRPr>
          </a:p>
        </p:txBody>
      </p:sp>
      <p:pic>
        <p:nvPicPr>
          <p:cNvPr id="4" name="图片 3" descr="表1"/>
          <p:cNvPicPr>
            <a:picLocks noChangeAspect="1"/>
          </p:cNvPicPr>
          <p:nvPr/>
        </p:nvPicPr>
        <p:blipFill>
          <a:blip r:embed="rId3"/>
          <a:stretch>
            <a:fillRect/>
          </a:stretch>
        </p:blipFill>
        <p:spPr>
          <a:xfrm>
            <a:off x="2223135" y="1572895"/>
            <a:ext cx="8449945" cy="19824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4737735"/>
            <a:ext cx="9538335" cy="179959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经过图形化构建和参数设置后，在ProModel中运行QN-MHP模型，仿真界面如图所示。根据仿真后的统计结果，将服务器的利用率分为两组，得到不同任务下脑力负荷的变化情况。</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sz="2000" dirty="0"/>
          </a:p>
        </p:txBody>
      </p:sp>
      <p:sp>
        <p:nvSpPr>
          <p:cNvPr id="2" name="文本框 1"/>
          <p:cNvSpPr txBox="1"/>
          <p:nvPr/>
        </p:nvSpPr>
        <p:spPr>
          <a:xfrm>
            <a:off x="1947636" y="700008"/>
            <a:ext cx="1402080" cy="460375"/>
          </a:xfrm>
          <a:prstGeom prst="rect">
            <a:avLst/>
          </a:prstGeom>
          <a:noFill/>
        </p:spPr>
        <p:txBody>
          <a:bodyPr wrap="none" rtlCol="0">
            <a:spAutoFit/>
          </a:bodyPr>
          <a:p>
            <a:r>
              <a:rPr lang="zh-CN" altLang="en-US" sz="2400" b="1" dirty="0">
                <a:solidFill>
                  <a:schemeClr val="accent1"/>
                </a:solidFill>
              </a:rPr>
              <a:t>模型</a:t>
            </a:r>
            <a:r>
              <a:rPr lang="zh-CN" altLang="en-US" sz="2400" b="1" dirty="0">
                <a:solidFill>
                  <a:schemeClr val="accent1"/>
                </a:solidFill>
              </a:rPr>
              <a:t>建立</a:t>
            </a:r>
            <a:endParaRPr lang="zh-CN" altLang="en-US" sz="2400" b="1" dirty="0">
              <a:solidFill>
                <a:schemeClr val="accent1"/>
              </a:solidFill>
            </a:endParaRPr>
          </a:p>
        </p:txBody>
      </p:sp>
      <p:pic>
        <p:nvPicPr>
          <p:cNvPr id="3" name="图片 2" descr="图3b"/>
          <p:cNvPicPr>
            <a:picLocks noChangeAspect="1"/>
          </p:cNvPicPr>
          <p:nvPr/>
        </p:nvPicPr>
        <p:blipFill>
          <a:blip r:embed="rId3"/>
          <a:stretch>
            <a:fillRect/>
          </a:stretch>
        </p:blipFill>
        <p:spPr>
          <a:xfrm>
            <a:off x="2802255" y="1551305"/>
            <a:ext cx="7232015" cy="30435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阅读收获</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4" name="矩形 3"/>
          <p:cNvSpPr/>
          <p:nvPr/>
        </p:nvSpPr>
        <p:spPr>
          <a:xfrm>
            <a:off x="2186940" y="2068195"/>
            <a:ext cx="9211945" cy="3478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402205" y="2240280"/>
            <a:ext cx="8781415" cy="3134360"/>
          </a:xfrm>
          <a:prstGeom prst="rect">
            <a:avLst/>
          </a:prstGeom>
          <a:noFill/>
        </p:spPr>
        <p:txBody>
          <a:bodyPr wrap="square" rtlCol="0">
            <a:noAutofit/>
          </a:bodyPr>
          <a:p>
            <a:pPr indent="508000" algn="just">
              <a:lnSpc>
                <a:spcPct val="150000"/>
              </a:lnSpc>
              <a:buClrTx/>
              <a:buSzTx/>
              <a:buNone/>
              <a:extLst>
                <a:ext uri="{35155182-B16C-46BC-9424-99874614C6A1}">
                  <wpsdc:indentchars xmlns:wpsdc="http://www.wps.cn/officeDocument/2017/drawingmlCustomData" val="200" checksum="282533468"/>
                </a:ext>
              </a:extLst>
            </a:pPr>
            <a:r>
              <a:rPr lang="zh-CN" altLang="en-US" sz="2000" dirty="0">
                <a:sym typeface="+mn-ea"/>
              </a:rPr>
              <a:t>通过本文，对</a:t>
            </a:r>
            <a:r>
              <a:rPr lang="zh-CN" altLang="en-US" sz="2000" b="1" dirty="0">
                <a:sym typeface="+mn-ea"/>
              </a:rPr>
              <a:t>QN-MHP</a:t>
            </a:r>
            <a:r>
              <a:rPr lang="zh-CN" altLang="en-US" sz="2000" dirty="0">
                <a:sym typeface="+mn-ea"/>
              </a:rPr>
              <a:t>有了一些初步的</a:t>
            </a:r>
            <a:r>
              <a:rPr lang="zh-CN" altLang="en-US" sz="2000" dirty="0">
                <a:sym typeface="+mn-ea"/>
              </a:rPr>
              <a:t>认识了解。</a:t>
            </a:r>
            <a:r>
              <a:rPr sz="2000" dirty="0"/>
              <a:t>本文</a:t>
            </a:r>
            <a:r>
              <a:rPr lang="zh-CN" altLang="en-US" sz="2000" dirty="0">
                <a:sym typeface="+mn-ea"/>
              </a:rPr>
              <a:t>根据多任务的信息特征和人类的信息处理方式，建立</a:t>
            </a:r>
            <a:r>
              <a:rPr lang="zh-CN" altLang="en-US" sz="2000" b="1" dirty="0">
                <a:sym typeface="+mn-ea"/>
              </a:rPr>
              <a:t>QN-MHP</a:t>
            </a:r>
            <a:r>
              <a:rPr lang="zh-CN" altLang="en-US" sz="2000" dirty="0">
                <a:sym typeface="+mn-ea"/>
              </a:rPr>
              <a:t>来评估脑力负荷。同时利用神经扫描SCAN-40设备进行相应的脑电验证实验，并以脑电能量比作为验证标准。脑电</a:t>
            </a:r>
            <a:r>
              <a:rPr lang="zh-CN" altLang="en-US" sz="2000" dirty="0">
                <a:sym typeface="+mn-ea"/>
              </a:rPr>
              <a:t>图实验结果验证了该模型的可行性和有效性。该方法不仅可以避免传统主客观测试的实验依赖性或脑力负荷过程的不稳定，而且可以抑制NASA-TXL量表中的主观误差，使评估结果更加准确。</a:t>
            </a:r>
            <a:endParaRPr lang="zh-CN" altLang="en-US" sz="2000" dirty="0"/>
          </a:p>
          <a:p>
            <a:pPr indent="508000" algn="just">
              <a:lnSpc>
                <a:spcPct val="150000"/>
              </a:lnSpc>
              <a:buClrTx/>
              <a:buSzTx/>
              <a:buNone/>
              <a:extLst>
                <a:ext uri="{35155182-B16C-46BC-9424-99874614C6A1}">
                  <wpsdc:indentchars xmlns:wpsdc="http://www.wps.cn/officeDocument/2017/drawingmlCustomData" val="200" checksum="282533468"/>
                </a:ext>
              </a:extLst>
            </a:pPr>
            <a:endParaRPr lang="zh-CN" altLang="en-US" sz="2000"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02</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42843" y="2687200"/>
              <a:ext cx="1506311" cy="400110"/>
            </a:xfrm>
            <a:prstGeom prst="rect">
              <a:avLst/>
            </a:prstGeom>
            <a:noFill/>
          </p:spPr>
          <p:txBody>
            <a:bodyPr wrap="none" rtlCol="0">
              <a:spAutoFit/>
            </a:bodyPr>
            <a:lstStyle/>
            <a:p>
              <a:pPr algn="ctr"/>
              <a:r>
                <a:rPr lang="en-US" altLang="zh-CN" sz="2000" dirty="0"/>
                <a:t>PART TWO</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学习</a:t>
            </a:r>
            <a:r>
              <a:rPr lang="zh-CN" altLang="en-US" sz="4000" b="1" dirty="0"/>
              <a:t>情况</a:t>
            </a:r>
            <a:endParaRPr lang="zh-CN" altLang="en-US" sz="4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2612277"/>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pPr algn="ctr"/>
            <a:r>
              <a:rPr lang="zh-CN" altLang="en-US" dirty="0">
                <a:sym typeface="+mn-ea"/>
              </a:rPr>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p>
            <a:pPr algn="ctr">
              <a:buClrTx/>
              <a:buSzTx/>
              <a:buFontTx/>
            </a:pPr>
            <a:r>
              <a:rPr lang="zh-CN" altLang="en-US" sz="2000" b="1" dirty="0">
                <a:solidFill>
                  <a:schemeClr val="bg1"/>
                </a:solidFill>
              </a:rPr>
              <a:t>学习</a:t>
            </a:r>
            <a:r>
              <a:rPr lang="zh-CN" altLang="en-US" sz="2000" b="1" dirty="0">
                <a:solidFill>
                  <a:schemeClr val="bg1"/>
                </a:solidFill>
              </a:rPr>
              <a:t>情况</a:t>
            </a:r>
            <a:endParaRPr lang="zh-CN" altLang="en-US" sz="2000" b="1" dirty="0">
              <a:solidFill>
                <a:schemeClr val="bg1"/>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下周计划</a:t>
            </a:r>
            <a:endParaRPr lang="zh-CN" altLang="en-US" sz="2000" dirty="0">
              <a:solidFill>
                <a:schemeClr val="bg1">
                  <a:lumMod val="50000"/>
                </a:schemeClr>
              </a:solidFill>
            </a:endParaRPr>
          </a:p>
        </p:txBody>
      </p:sp>
      <p:sp>
        <p:nvSpPr>
          <p:cNvPr id="2" name="文本框 1"/>
          <p:cNvSpPr txBox="1"/>
          <p:nvPr/>
        </p:nvSpPr>
        <p:spPr>
          <a:xfrm>
            <a:off x="2220686" y="700008"/>
            <a:ext cx="1402080" cy="460375"/>
          </a:xfrm>
          <a:prstGeom prst="rect">
            <a:avLst/>
          </a:prstGeom>
          <a:noFill/>
        </p:spPr>
        <p:txBody>
          <a:bodyPr wrap="none" rtlCol="0">
            <a:spAutoFit/>
          </a:bodyPr>
          <a:lstStyle/>
          <a:p>
            <a:r>
              <a:rPr lang="zh-CN" altLang="en-US" sz="2400" b="1" dirty="0">
                <a:solidFill>
                  <a:schemeClr val="accent1"/>
                </a:solidFill>
              </a:rPr>
              <a:t>学习情况</a:t>
            </a:r>
            <a:endParaRPr lang="zh-CN" altLang="en-US" sz="2400" b="1" dirty="0">
              <a:solidFill>
                <a:schemeClr val="accent1"/>
              </a:solidFill>
            </a:endParaRPr>
          </a:p>
        </p:txBody>
      </p:sp>
      <p:grpSp>
        <p:nvGrpSpPr>
          <p:cNvPr id="3" name="组合 2"/>
          <p:cNvGrpSpPr/>
          <p:nvPr/>
        </p:nvGrpSpPr>
        <p:grpSpPr>
          <a:xfrm>
            <a:off x="2220686" y="1397946"/>
            <a:ext cx="9470571" cy="5304518"/>
            <a:chOff x="2014028" y="776740"/>
            <a:chExt cx="9470571" cy="5304518"/>
          </a:xfrm>
        </p:grpSpPr>
        <p:sp>
          <p:nvSpPr>
            <p:cNvPr id="12" name="矩形: 圆角 11"/>
            <p:cNvSpPr/>
            <p:nvPr/>
          </p:nvSpPr>
          <p:spPr>
            <a:xfrm>
              <a:off x="2090228" y="1081583"/>
              <a:ext cx="9099030" cy="4694833"/>
            </a:xfrm>
            <a:prstGeom prst="roundRect">
              <a:avLst>
                <a:gd name="adj" fmla="val 4565"/>
              </a:avLst>
            </a:prstGeom>
            <a:solidFill>
              <a:schemeClr val="bg1"/>
            </a:solidFill>
            <a:ln>
              <a:noFill/>
            </a:ln>
            <a:effectLst>
              <a:glow rad="190500">
                <a:schemeClr val="bg1">
                  <a:lumMod val="85000"/>
                  <a:alpha val="9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eft-quote_59260"/>
            <p:cNvSpPr/>
            <p:nvPr/>
          </p:nvSpPr>
          <p:spPr>
            <a:xfrm>
              <a:off x="2014028" y="776740"/>
              <a:ext cx="590682" cy="609685"/>
            </a:xfrm>
            <a:custGeom>
              <a:avLst/>
              <a:gdLst>
                <a:gd name="connsiteX0" fmla="*/ 573150 w 587053"/>
                <a:gd name="connsiteY0" fmla="*/ 0 h 605939"/>
                <a:gd name="connsiteX1" fmla="*/ 583081 w 587053"/>
                <a:gd name="connsiteY1" fmla="*/ 3471 h 605939"/>
                <a:gd name="connsiteX2" fmla="*/ 587053 w 587053"/>
                <a:gd name="connsiteY2" fmla="*/ 13388 h 605939"/>
                <a:gd name="connsiteX3" fmla="*/ 587053 w 587053"/>
                <a:gd name="connsiteY3" fmla="*/ 99668 h 605939"/>
                <a:gd name="connsiteX4" fmla="*/ 574639 w 587053"/>
                <a:gd name="connsiteY4" fmla="*/ 112560 h 605939"/>
                <a:gd name="connsiteX5" fmla="*/ 510586 w 587053"/>
                <a:gd name="connsiteY5" fmla="*/ 142312 h 605939"/>
                <a:gd name="connsiteX6" fmla="*/ 443553 w 587053"/>
                <a:gd name="connsiteY6" fmla="*/ 376853 h 605939"/>
                <a:gd name="connsiteX7" fmla="*/ 547330 w 587053"/>
                <a:gd name="connsiteY7" fmla="*/ 376853 h 605939"/>
                <a:gd name="connsiteX8" fmla="*/ 560240 w 587053"/>
                <a:gd name="connsiteY8" fmla="*/ 389745 h 605939"/>
                <a:gd name="connsiteX9" fmla="*/ 560240 w 587053"/>
                <a:gd name="connsiteY9" fmla="*/ 593047 h 605939"/>
                <a:gd name="connsiteX10" fmla="*/ 547330 w 587053"/>
                <a:gd name="connsiteY10" fmla="*/ 605939 h 605939"/>
                <a:gd name="connsiteX11" fmla="*/ 344244 w 587053"/>
                <a:gd name="connsiteY11" fmla="*/ 605939 h 605939"/>
                <a:gd name="connsiteX12" fmla="*/ 330838 w 587053"/>
                <a:gd name="connsiteY12" fmla="*/ 593047 h 605939"/>
                <a:gd name="connsiteX13" fmla="*/ 330838 w 587053"/>
                <a:gd name="connsiteY13" fmla="*/ 387266 h 605939"/>
                <a:gd name="connsiteX14" fmla="*/ 429649 w 587053"/>
                <a:gd name="connsiteY14" fmla="*/ 63966 h 605939"/>
                <a:gd name="connsiteX15" fmla="*/ 573150 w 587053"/>
                <a:gd name="connsiteY15" fmla="*/ 0 h 605939"/>
                <a:gd name="connsiteX16" fmla="*/ 242961 w 587053"/>
                <a:gd name="connsiteY16" fmla="*/ 0 h 605939"/>
                <a:gd name="connsiteX17" fmla="*/ 252397 w 587053"/>
                <a:gd name="connsiteY17" fmla="*/ 3471 h 605939"/>
                <a:gd name="connsiteX18" fmla="*/ 256867 w 587053"/>
                <a:gd name="connsiteY18" fmla="*/ 13388 h 605939"/>
                <a:gd name="connsiteX19" fmla="*/ 256867 w 587053"/>
                <a:gd name="connsiteY19" fmla="*/ 99668 h 605939"/>
                <a:gd name="connsiteX20" fmla="*/ 244451 w 587053"/>
                <a:gd name="connsiteY20" fmla="*/ 112560 h 605939"/>
                <a:gd name="connsiteX21" fmla="*/ 180382 w 587053"/>
                <a:gd name="connsiteY21" fmla="*/ 142312 h 605939"/>
                <a:gd name="connsiteX22" fmla="*/ 112836 w 587053"/>
                <a:gd name="connsiteY22" fmla="*/ 376853 h 605939"/>
                <a:gd name="connsiteX23" fmla="*/ 216638 w 587053"/>
                <a:gd name="connsiteY23" fmla="*/ 376853 h 605939"/>
                <a:gd name="connsiteX24" fmla="*/ 230047 w 587053"/>
                <a:gd name="connsiteY24" fmla="*/ 389745 h 605939"/>
                <a:gd name="connsiteX25" fmla="*/ 230047 w 587053"/>
                <a:gd name="connsiteY25" fmla="*/ 593047 h 605939"/>
                <a:gd name="connsiteX26" fmla="*/ 216638 w 587053"/>
                <a:gd name="connsiteY26" fmla="*/ 605939 h 605939"/>
                <a:gd name="connsiteX27" fmla="*/ 13504 w 587053"/>
                <a:gd name="connsiteY27" fmla="*/ 605939 h 605939"/>
                <a:gd name="connsiteX28" fmla="*/ 94 w 587053"/>
                <a:gd name="connsiteY28" fmla="*/ 593047 h 605939"/>
                <a:gd name="connsiteX29" fmla="*/ 94 w 587053"/>
                <a:gd name="connsiteY29" fmla="*/ 387266 h 605939"/>
                <a:gd name="connsiteX30" fmla="*/ 99426 w 587053"/>
                <a:gd name="connsiteY30" fmla="*/ 63966 h 605939"/>
                <a:gd name="connsiteX31" fmla="*/ 242961 w 587053"/>
                <a:gd name="connsiteY31" fmla="*/ 0 h 6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7053" h="605939">
                  <a:moveTo>
                    <a:pt x="573150" y="0"/>
                  </a:moveTo>
                  <a:cubicBezTo>
                    <a:pt x="577122" y="0"/>
                    <a:pt x="580598" y="992"/>
                    <a:pt x="583081" y="3471"/>
                  </a:cubicBezTo>
                  <a:cubicBezTo>
                    <a:pt x="585563" y="5951"/>
                    <a:pt x="587053" y="9422"/>
                    <a:pt x="587053" y="13388"/>
                  </a:cubicBezTo>
                  <a:lnTo>
                    <a:pt x="587053" y="99668"/>
                  </a:lnTo>
                  <a:cubicBezTo>
                    <a:pt x="587053" y="106610"/>
                    <a:pt x="581591" y="112064"/>
                    <a:pt x="574639" y="112560"/>
                  </a:cubicBezTo>
                  <a:cubicBezTo>
                    <a:pt x="549316" y="114544"/>
                    <a:pt x="528461" y="123965"/>
                    <a:pt x="510586" y="142312"/>
                  </a:cubicBezTo>
                  <a:cubicBezTo>
                    <a:pt x="445539" y="209252"/>
                    <a:pt x="443553" y="359993"/>
                    <a:pt x="443553" y="376853"/>
                  </a:cubicBezTo>
                  <a:lnTo>
                    <a:pt x="547330" y="376853"/>
                  </a:lnTo>
                  <a:cubicBezTo>
                    <a:pt x="554778" y="376853"/>
                    <a:pt x="560240" y="382803"/>
                    <a:pt x="560240" y="389745"/>
                  </a:cubicBezTo>
                  <a:lnTo>
                    <a:pt x="560240" y="593047"/>
                  </a:lnTo>
                  <a:cubicBezTo>
                    <a:pt x="560240" y="599989"/>
                    <a:pt x="554778" y="605939"/>
                    <a:pt x="547330" y="605939"/>
                  </a:cubicBezTo>
                  <a:lnTo>
                    <a:pt x="344244" y="605939"/>
                  </a:lnTo>
                  <a:cubicBezTo>
                    <a:pt x="336796" y="605939"/>
                    <a:pt x="330838" y="599989"/>
                    <a:pt x="330838" y="593047"/>
                  </a:cubicBezTo>
                  <a:lnTo>
                    <a:pt x="330838" y="387266"/>
                  </a:lnTo>
                  <a:cubicBezTo>
                    <a:pt x="330341" y="365448"/>
                    <a:pt x="328355" y="168592"/>
                    <a:pt x="429649" y="63966"/>
                  </a:cubicBezTo>
                  <a:cubicBezTo>
                    <a:pt x="467883" y="24793"/>
                    <a:pt x="517537" y="2480"/>
                    <a:pt x="573150" y="0"/>
                  </a:cubicBezTo>
                  <a:close/>
                  <a:moveTo>
                    <a:pt x="242961" y="0"/>
                  </a:moveTo>
                  <a:cubicBezTo>
                    <a:pt x="246437" y="0"/>
                    <a:pt x="249914" y="992"/>
                    <a:pt x="252397" y="3471"/>
                  </a:cubicBezTo>
                  <a:cubicBezTo>
                    <a:pt x="255377" y="5951"/>
                    <a:pt x="256867" y="9422"/>
                    <a:pt x="256867" y="13388"/>
                  </a:cubicBezTo>
                  <a:lnTo>
                    <a:pt x="256867" y="99668"/>
                  </a:lnTo>
                  <a:cubicBezTo>
                    <a:pt x="256867" y="106610"/>
                    <a:pt x="251404" y="112064"/>
                    <a:pt x="244451" y="112560"/>
                  </a:cubicBezTo>
                  <a:cubicBezTo>
                    <a:pt x="219121" y="114544"/>
                    <a:pt x="197765" y="123965"/>
                    <a:pt x="180382" y="142312"/>
                  </a:cubicBezTo>
                  <a:cubicBezTo>
                    <a:pt x="114823" y="209252"/>
                    <a:pt x="112836" y="359993"/>
                    <a:pt x="112836" y="376853"/>
                  </a:cubicBezTo>
                  <a:lnTo>
                    <a:pt x="216638" y="376853"/>
                  </a:lnTo>
                  <a:cubicBezTo>
                    <a:pt x="224088" y="376853"/>
                    <a:pt x="230047" y="382803"/>
                    <a:pt x="230047" y="389745"/>
                  </a:cubicBezTo>
                  <a:lnTo>
                    <a:pt x="230047" y="593047"/>
                  </a:lnTo>
                  <a:cubicBezTo>
                    <a:pt x="230047" y="599989"/>
                    <a:pt x="224088" y="605939"/>
                    <a:pt x="216638" y="605939"/>
                  </a:cubicBezTo>
                  <a:lnTo>
                    <a:pt x="13504" y="605939"/>
                  </a:lnTo>
                  <a:cubicBezTo>
                    <a:pt x="6054" y="605939"/>
                    <a:pt x="94" y="599989"/>
                    <a:pt x="94" y="593047"/>
                  </a:cubicBezTo>
                  <a:lnTo>
                    <a:pt x="94" y="387266"/>
                  </a:lnTo>
                  <a:cubicBezTo>
                    <a:pt x="-402" y="365448"/>
                    <a:pt x="-2389" y="168592"/>
                    <a:pt x="99426" y="63966"/>
                  </a:cubicBezTo>
                  <a:cubicBezTo>
                    <a:pt x="137669" y="24793"/>
                    <a:pt x="187335" y="2480"/>
                    <a:pt x="2429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left-quote_59260"/>
            <p:cNvSpPr/>
            <p:nvPr/>
          </p:nvSpPr>
          <p:spPr>
            <a:xfrm rot="10800000">
              <a:off x="10893917" y="5471573"/>
              <a:ext cx="590682" cy="609685"/>
            </a:xfrm>
            <a:custGeom>
              <a:avLst/>
              <a:gdLst>
                <a:gd name="connsiteX0" fmla="*/ 573150 w 587053"/>
                <a:gd name="connsiteY0" fmla="*/ 0 h 605939"/>
                <a:gd name="connsiteX1" fmla="*/ 583081 w 587053"/>
                <a:gd name="connsiteY1" fmla="*/ 3471 h 605939"/>
                <a:gd name="connsiteX2" fmla="*/ 587053 w 587053"/>
                <a:gd name="connsiteY2" fmla="*/ 13388 h 605939"/>
                <a:gd name="connsiteX3" fmla="*/ 587053 w 587053"/>
                <a:gd name="connsiteY3" fmla="*/ 99668 h 605939"/>
                <a:gd name="connsiteX4" fmla="*/ 574639 w 587053"/>
                <a:gd name="connsiteY4" fmla="*/ 112560 h 605939"/>
                <a:gd name="connsiteX5" fmla="*/ 510586 w 587053"/>
                <a:gd name="connsiteY5" fmla="*/ 142312 h 605939"/>
                <a:gd name="connsiteX6" fmla="*/ 443553 w 587053"/>
                <a:gd name="connsiteY6" fmla="*/ 376853 h 605939"/>
                <a:gd name="connsiteX7" fmla="*/ 547330 w 587053"/>
                <a:gd name="connsiteY7" fmla="*/ 376853 h 605939"/>
                <a:gd name="connsiteX8" fmla="*/ 560240 w 587053"/>
                <a:gd name="connsiteY8" fmla="*/ 389745 h 605939"/>
                <a:gd name="connsiteX9" fmla="*/ 560240 w 587053"/>
                <a:gd name="connsiteY9" fmla="*/ 593047 h 605939"/>
                <a:gd name="connsiteX10" fmla="*/ 547330 w 587053"/>
                <a:gd name="connsiteY10" fmla="*/ 605939 h 605939"/>
                <a:gd name="connsiteX11" fmla="*/ 344244 w 587053"/>
                <a:gd name="connsiteY11" fmla="*/ 605939 h 605939"/>
                <a:gd name="connsiteX12" fmla="*/ 330838 w 587053"/>
                <a:gd name="connsiteY12" fmla="*/ 593047 h 605939"/>
                <a:gd name="connsiteX13" fmla="*/ 330838 w 587053"/>
                <a:gd name="connsiteY13" fmla="*/ 387266 h 605939"/>
                <a:gd name="connsiteX14" fmla="*/ 429649 w 587053"/>
                <a:gd name="connsiteY14" fmla="*/ 63966 h 605939"/>
                <a:gd name="connsiteX15" fmla="*/ 573150 w 587053"/>
                <a:gd name="connsiteY15" fmla="*/ 0 h 605939"/>
                <a:gd name="connsiteX16" fmla="*/ 242961 w 587053"/>
                <a:gd name="connsiteY16" fmla="*/ 0 h 605939"/>
                <a:gd name="connsiteX17" fmla="*/ 252397 w 587053"/>
                <a:gd name="connsiteY17" fmla="*/ 3471 h 605939"/>
                <a:gd name="connsiteX18" fmla="*/ 256867 w 587053"/>
                <a:gd name="connsiteY18" fmla="*/ 13388 h 605939"/>
                <a:gd name="connsiteX19" fmla="*/ 256867 w 587053"/>
                <a:gd name="connsiteY19" fmla="*/ 99668 h 605939"/>
                <a:gd name="connsiteX20" fmla="*/ 244451 w 587053"/>
                <a:gd name="connsiteY20" fmla="*/ 112560 h 605939"/>
                <a:gd name="connsiteX21" fmla="*/ 180382 w 587053"/>
                <a:gd name="connsiteY21" fmla="*/ 142312 h 605939"/>
                <a:gd name="connsiteX22" fmla="*/ 112836 w 587053"/>
                <a:gd name="connsiteY22" fmla="*/ 376853 h 605939"/>
                <a:gd name="connsiteX23" fmla="*/ 216638 w 587053"/>
                <a:gd name="connsiteY23" fmla="*/ 376853 h 605939"/>
                <a:gd name="connsiteX24" fmla="*/ 230047 w 587053"/>
                <a:gd name="connsiteY24" fmla="*/ 389745 h 605939"/>
                <a:gd name="connsiteX25" fmla="*/ 230047 w 587053"/>
                <a:gd name="connsiteY25" fmla="*/ 593047 h 605939"/>
                <a:gd name="connsiteX26" fmla="*/ 216638 w 587053"/>
                <a:gd name="connsiteY26" fmla="*/ 605939 h 605939"/>
                <a:gd name="connsiteX27" fmla="*/ 13504 w 587053"/>
                <a:gd name="connsiteY27" fmla="*/ 605939 h 605939"/>
                <a:gd name="connsiteX28" fmla="*/ 94 w 587053"/>
                <a:gd name="connsiteY28" fmla="*/ 593047 h 605939"/>
                <a:gd name="connsiteX29" fmla="*/ 94 w 587053"/>
                <a:gd name="connsiteY29" fmla="*/ 387266 h 605939"/>
                <a:gd name="connsiteX30" fmla="*/ 99426 w 587053"/>
                <a:gd name="connsiteY30" fmla="*/ 63966 h 605939"/>
                <a:gd name="connsiteX31" fmla="*/ 242961 w 587053"/>
                <a:gd name="connsiteY31" fmla="*/ 0 h 6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7053" h="605939">
                  <a:moveTo>
                    <a:pt x="573150" y="0"/>
                  </a:moveTo>
                  <a:cubicBezTo>
                    <a:pt x="577122" y="0"/>
                    <a:pt x="580598" y="992"/>
                    <a:pt x="583081" y="3471"/>
                  </a:cubicBezTo>
                  <a:cubicBezTo>
                    <a:pt x="585563" y="5951"/>
                    <a:pt x="587053" y="9422"/>
                    <a:pt x="587053" y="13388"/>
                  </a:cubicBezTo>
                  <a:lnTo>
                    <a:pt x="587053" y="99668"/>
                  </a:lnTo>
                  <a:cubicBezTo>
                    <a:pt x="587053" y="106610"/>
                    <a:pt x="581591" y="112064"/>
                    <a:pt x="574639" y="112560"/>
                  </a:cubicBezTo>
                  <a:cubicBezTo>
                    <a:pt x="549316" y="114544"/>
                    <a:pt x="528461" y="123965"/>
                    <a:pt x="510586" y="142312"/>
                  </a:cubicBezTo>
                  <a:cubicBezTo>
                    <a:pt x="445539" y="209252"/>
                    <a:pt x="443553" y="359993"/>
                    <a:pt x="443553" y="376853"/>
                  </a:cubicBezTo>
                  <a:lnTo>
                    <a:pt x="547330" y="376853"/>
                  </a:lnTo>
                  <a:cubicBezTo>
                    <a:pt x="554778" y="376853"/>
                    <a:pt x="560240" y="382803"/>
                    <a:pt x="560240" y="389745"/>
                  </a:cubicBezTo>
                  <a:lnTo>
                    <a:pt x="560240" y="593047"/>
                  </a:lnTo>
                  <a:cubicBezTo>
                    <a:pt x="560240" y="599989"/>
                    <a:pt x="554778" y="605939"/>
                    <a:pt x="547330" y="605939"/>
                  </a:cubicBezTo>
                  <a:lnTo>
                    <a:pt x="344244" y="605939"/>
                  </a:lnTo>
                  <a:cubicBezTo>
                    <a:pt x="336796" y="605939"/>
                    <a:pt x="330838" y="599989"/>
                    <a:pt x="330838" y="593047"/>
                  </a:cubicBezTo>
                  <a:lnTo>
                    <a:pt x="330838" y="387266"/>
                  </a:lnTo>
                  <a:cubicBezTo>
                    <a:pt x="330341" y="365448"/>
                    <a:pt x="328355" y="168592"/>
                    <a:pt x="429649" y="63966"/>
                  </a:cubicBezTo>
                  <a:cubicBezTo>
                    <a:pt x="467883" y="24793"/>
                    <a:pt x="517537" y="2480"/>
                    <a:pt x="573150" y="0"/>
                  </a:cubicBezTo>
                  <a:close/>
                  <a:moveTo>
                    <a:pt x="242961" y="0"/>
                  </a:moveTo>
                  <a:cubicBezTo>
                    <a:pt x="246437" y="0"/>
                    <a:pt x="249914" y="992"/>
                    <a:pt x="252397" y="3471"/>
                  </a:cubicBezTo>
                  <a:cubicBezTo>
                    <a:pt x="255377" y="5951"/>
                    <a:pt x="256867" y="9422"/>
                    <a:pt x="256867" y="13388"/>
                  </a:cubicBezTo>
                  <a:lnTo>
                    <a:pt x="256867" y="99668"/>
                  </a:lnTo>
                  <a:cubicBezTo>
                    <a:pt x="256867" y="106610"/>
                    <a:pt x="251404" y="112064"/>
                    <a:pt x="244451" y="112560"/>
                  </a:cubicBezTo>
                  <a:cubicBezTo>
                    <a:pt x="219121" y="114544"/>
                    <a:pt x="197765" y="123965"/>
                    <a:pt x="180382" y="142312"/>
                  </a:cubicBezTo>
                  <a:cubicBezTo>
                    <a:pt x="114823" y="209252"/>
                    <a:pt x="112836" y="359993"/>
                    <a:pt x="112836" y="376853"/>
                  </a:cubicBezTo>
                  <a:lnTo>
                    <a:pt x="216638" y="376853"/>
                  </a:lnTo>
                  <a:cubicBezTo>
                    <a:pt x="224088" y="376853"/>
                    <a:pt x="230047" y="382803"/>
                    <a:pt x="230047" y="389745"/>
                  </a:cubicBezTo>
                  <a:lnTo>
                    <a:pt x="230047" y="593047"/>
                  </a:lnTo>
                  <a:cubicBezTo>
                    <a:pt x="230047" y="599989"/>
                    <a:pt x="224088" y="605939"/>
                    <a:pt x="216638" y="605939"/>
                  </a:cubicBezTo>
                  <a:lnTo>
                    <a:pt x="13504" y="605939"/>
                  </a:lnTo>
                  <a:cubicBezTo>
                    <a:pt x="6054" y="605939"/>
                    <a:pt x="94" y="599989"/>
                    <a:pt x="94" y="593047"/>
                  </a:cubicBezTo>
                  <a:lnTo>
                    <a:pt x="94" y="387266"/>
                  </a:lnTo>
                  <a:cubicBezTo>
                    <a:pt x="-402" y="365448"/>
                    <a:pt x="-2389" y="168592"/>
                    <a:pt x="99426" y="63966"/>
                  </a:cubicBezTo>
                  <a:cubicBezTo>
                    <a:pt x="137669" y="24793"/>
                    <a:pt x="187335" y="2480"/>
                    <a:pt x="2429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本框 16"/>
            <p:cNvSpPr txBox="1"/>
            <p:nvPr/>
          </p:nvSpPr>
          <p:spPr>
            <a:xfrm>
              <a:off x="2683318" y="1758450"/>
              <a:ext cx="7912735" cy="3035935"/>
            </a:xfrm>
            <a:prstGeom prst="rect">
              <a:avLst/>
            </a:prstGeom>
            <a:noFill/>
          </p:spPr>
          <p:txBody>
            <a:bodyPr wrap="square" rtlCol="0">
              <a:noAutofit/>
            </a:bodyPr>
            <a:lstStyle/>
            <a:p>
              <a:pPr indent="508000" algn="just">
                <a:lnSpc>
                  <a:spcPct val="150000"/>
                </a:lnSpc>
                <a:buClrTx/>
                <a:buSzTx/>
                <a:buNone/>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、在上周的基础上，继续学习了统计学的基本概念，包括第一类错误和第二类错误、置信区间、置信水平、单边</a:t>
              </a:r>
              <a:r>
                <a:rPr lang="en-US" altLang="zh-CN" sz="2000" dirty="0">
                  <a:latin typeface="微软雅黑" panose="020B0503020204020204" charset="-122"/>
                  <a:ea typeface="微软雅黑" panose="020B0503020204020204" charset="-122"/>
                  <a:cs typeface="微软雅黑" panose="020B0503020204020204" charset="-122"/>
                </a:rPr>
                <a:t>t</a:t>
              </a:r>
              <a:r>
                <a:rPr lang="zh-CN" altLang="en-US" sz="2000" dirty="0">
                  <a:latin typeface="微软雅黑" panose="020B0503020204020204" charset="-122"/>
                  <a:ea typeface="微软雅黑" panose="020B0503020204020204" charset="-122"/>
                  <a:cs typeface="微软雅黑" panose="020B0503020204020204" charset="-122"/>
                </a:rPr>
                <a:t>检验和样本</a:t>
              </a:r>
              <a:r>
                <a:rPr lang="zh-CN" altLang="en-US" sz="2000" dirty="0">
                  <a:latin typeface="微软雅黑" panose="020B0503020204020204" charset="-122"/>
                  <a:ea typeface="微软雅黑" panose="020B0503020204020204" charset="-122"/>
                  <a:cs typeface="微软雅黑" panose="020B0503020204020204" charset="-122"/>
                </a:rPr>
                <a:t>正态性这部分的知识。</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a:lnSpc>
                  <a:spcPct val="150000"/>
                </a:lnSpc>
                <a:buClrTx/>
                <a:buSzTx/>
                <a:buNone/>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、学习了</a:t>
              </a:r>
              <a:r>
                <a:rPr lang="en-US" altLang="zh-CN" sz="2000" dirty="0">
                  <a:latin typeface="微软雅黑" panose="020B0503020204020204" charset="-122"/>
                  <a:ea typeface="微软雅黑" panose="020B0503020204020204" charset="-122"/>
                  <a:cs typeface="微软雅黑" panose="020B0503020204020204" charset="-122"/>
                </a:rPr>
                <a:t>unity3d</a:t>
              </a:r>
              <a:r>
                <a:rPr lang="zh-CN" altLang="en-US" sz="2000" dirty="0">
                  <a:latin typeface="微软雅黑" panose="020B0503020204020204" charset="-122"/>
                  <a:ea typeface="微软雅黑" panose="020B0503020204020204" charset="-122"/>
                  <a:cs typeface="微软雅黑" panose="020B0503020204020204" charset="-122"/>
                </a:rPr>
                <a:t>的部分知识，包括</a:t>
              </a:r>
              <a:r>
                <a:rPr lang="en-US" altLang="zh-CN" sz="2000" dirty="0">
                  <a:latin typeface="微软雅黑" panose="020B0503020204020204" charset="-122"/>
                  <a:ea typeface="微软雅黑" panose="020B0503020204020204" charset="-122"/>
                  <a:cs typeface="微软雅黑" panose="020B0503020204020204" charset="-122"/>
                </a:rPr>
                <a:t>Unity</a:t>
              </a:r>
              <a:r>
                <a:rPr lang="zh-CN" altLang="en-US" sz="2000" dirty="0">
                  <a:latin typeface="微软雅黑" panose="020B0503020204020204" charset="-122"/>
                  <a:ea typeface="微软雅黑" panose="020B0503020204020204" charset="-122"/>
                  <a:cs typeface="微软雅黑" panose="020B0503020204020204" charset="-122"/>
                </a:rPr>
                <a:t>编辑器界面介绍、图片资源的获取与制作、音频资源的获取与制作这部分的</a:t>
              </a:r>
              <a:r>
                <a:rPr lang="zh-CN" altLang="en-US" sz="2000" dirty="0">
                  <a:latin typeface="微软雅黑" panose="020B0503020204020204" charset="-122"/>
                  <a:ea typeface="微软雅黑" panose="020B0503020204020204" charset="-122"/>
                  <a:cs typeface="微软雅黑" panose="020B0503020204020204" charset="-122"/>
                </a:rPr>
                <a:t>内容。</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03</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56506" y="2687200"/>
              <a:ext cx="1678986" cy="400110"/>
            </a:xfrm>
            <a:prstGeom prst="rect">
              <a:avLst/>
            </a:prstGeom>
            <a:noFill/>
          </p:spPr>
          <p:txBody>
            <a:bodyPr wrap="none" rtlCol="0">
              <a:spAutoFit/>
            </a:bodyPr>
            <a:lstStyle/>
            <a:p>
              <a:pPr algn="ctr"/>
              <a:r>
                <a:rPr lang="en-US" altLang="zh-CN" sz="2000" dirty="0"/>
                <a:t>PART THREE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下周</a:t>
            </a:r>
            <a:r>
              <a:rPr lang="zh-CN" altLang="en-US" sz="4000" b="1" dirty="0"/>
              <a:t>计划</a:t>
            </a:r>
            <a:endParaRPr lang="zh-CN" altLang="en-US"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p:nvGrpSpPr>
        <p:grpSpPr>
          <a:xfrm>
            <a:off x="1186290" y="1216507"/>
            <a:ext cx="2917372" cy="402032"/>
            <a:chOff x="1741714" y="1550225"/>
            <a:chExt cx="2917372" cy="402032"/>
          </a:xfrm>
        </p:grpSpPr>
        <p:sp>
          <p:nvSpPr>
            <p:cNvPr id="2" name="文本框 1"/>
            <p:cNvSpPr txBox="1"/>
            <p:nvPr/>
          </p:nvSpPr>
          <p:spPr>
            <a:xfrm>
              <a:off x="3083157" y="1550225"/>
              <a:ext cx="1343316" cy="369332"/>
            </a:xfrm>
            <a:prstGeom prst="rect">
              <a:avLst/>
            </a:prstGeom>
            <a:noFill/>
          </p:spPr>
          <p:txBody>
            <a:bodyPr wrap="none" rtlCol="0">
              <a:spAutoFit/>
            </a:bodyPr>
            <a:lstStyle/>
            <a:p>
              <a:r>
                <a:rPr lang="en-US" altLang="zh-CN" spc="300" dirty="0">
                  <a:solidFill>
                    <a:schemeClr val="tx1">
                      <a:lumMod val="50000"/>
                      <a:lumOff val="50000"/>
                    </a:schemeClr>
                  </a:solidFill>
                </a:rPr>
                <a:t>Content</a:t>
              </a:r>
              <a:endParaRPr lang="zh-CN" altLang="en-US" spc="300" dirty="0">
                <a:solidFill>
                  <a:schemeClr val="tx1">
                    <a:lumMod val="50000"/>
                    <a:lumOff val="50000"/>
                  </a:schemeClr>
                </a:solidFill>
              </a:endParaRPr>
            </a:p>
          </p:txBody>
        </p:sp>
        <p:cxnSp>
          <p:nvCxnSpPr>
            <p:cNvPr id="4" name="直接连接符 3"/>
            <p:cNvCxnSpPr/>
            <p:nvPr/>
          </p:nvCxnSpPr>
          <p:spPr>
            <a:xfrm>
              <a:off x="1741714" y="1952257"/>
              <a:ext cx="29173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custDataLst>
              <p:tags r:id="rId1"/>
            </p:custDataLst>
          </p:nvPr>
        </p:nvGrpSpPr>
        <p:grpSpPr>
          <a:xfrm>
            <a:off x="4544825" y="2351862"/>
            <a:ext cx="3598545" cy="2755599"/>
            <a:chOff x="2169942" y="2122010"/>
            <a:chExt cx="3598545" cy="2755599"/>
          </a:xfrm>
        </p:grpSpPr>
        <p:grpSp>
          <p:nvGrpSpPr>
            <p:cNvPr id="14" name="组合 13"/>
            <p:cNvGrpSpPr/>
            <p:nvPr/>
          </p:nvGrpSpPr>
          <p:grpSpPr>
            <a:xfrm>
              <a:off x="2169942" y="2122010"/>
              <a:ext cx="3598545" cy="583565"/>
              <a:chOff x="2169942" y="2126482"/>
              <a:chExt cx="3598545" cy="583565"/>
            </a:xfrm>
          </p:grpSpPr>
          <p:sp>
            <p:nvSpPr>
              <p:cNvPr id="9" name="平行四边形 8"/>
              <p:cNvSpPr/>
              <p:nvPr>
                <p:custDataLst>
                  <p:tags r:id="rId2"/>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custDataLst>
                  <p:tags r:id="rId3"/>
                </p:custDataLst>
              </p:nvPr>
            </p:nvSpPr>
            <p:spPr>
              <a:xfrm>
                <a:off x="2195342" y="2126482"/>
                <a:ext cx="691215" cy="583565"/>
              </a:xfrm>
              <a:prstGeom prst="rect">
                <a:avLst/>
              </a:prstGeom>
              <a:noFill/>
            </p:spPr>
            <p:txBody>
              <a:bodyPr wrap="square" rtlCol="0">
                <a:spAutoFit/>
              </a:bodyPr>
              <a:lstStyle/>
              <a:p>
                <a:pPr algn="ctr"/>
                <a:r>
                  <a:rPr lang="en-US" altLang="zh-CN" sz="3200" b="1" dirty="0"/>
                  <a:t>01</a:t>
                </a:r>
                <a:endParaRPr lang="zh-CN" altLang="en-US" sz="3200" b="1" dirty="0"/>
              </a:p>
            </p:txBody>
          </p:sp>
          <p:sp>
            <p:nvSpPr>
              <p:cNvPr id="11" name="文本框 10"/>
              <p:cNvSpPr txBox="1"/>
              <p:nvPr>
                <p:custDataLst>
                  <p:tags r:id="rId4"/>
                </p:custDataLst>
              </p:nvPr>
            </p:nvSpPr>
            <p:spPr>
              <a:xfrm>
                <a:off x="3097042" y="2168392"/>
                <a:ext cx="2671445" cy="489585"/>
              </a:xfrm>
              <a:prstGeom prst="rect">
                <a:avLst/>
              </a:prstGeom>
              <a:noFill/>
            </p:spPr>
            <p:txBody>
              <a:bodyPr wrap="square" rtlCol="0">
                <a:noAutofit/>
              </a:bodyPr>
              <a:lstStyle/>
              <a:p>
                <a:r>
                  <a:rPr lang="zh-CN" altLang="en-US" sz="2800" b="1" dirty="0"/>
                  <a:t>文献阅读</a:t>
                </a:r>
                <a:endParaRPr lang="zh-CN" altLang="en-US" sz="2800" b="1" dirty="0"/>
              </a:p>
            </p:txBody>
          </p:sp>
        </p:grpSp>
        <p:grpSp>
          <p:nvGrpSpPr>
            <p:cNvPr id="19" name="组合 18"/>
            <p:cNvGrpSpPr/>
            <p:nvPr/>
          </p:nvGrpSpPr>
          <p:grpSpPr>
            <a:xfrm>
              <a:off x="2195342" y="3208027"/>
              <a:ext cx="3572510" cy="588010"/>
              <a:chOff x="2169942" y="2126482"/>
              <a:chExt cx="3572510" cy="588010"/>
            </a:xfrm>
          </p:grpSpPr>
          <p:sp>
            <p:nvSpPr>
              <p:cNvPr id="20" name="平行四边形 19"/>
              <p:cNvSpPr/>
              <p:nvPr>
                <p:custDataLst>
                  <p:tags r:id="rId5"/>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custDataLst>
                  <p:tags r:id="rId6"/>
                </p:custDataLst>
              </p:nvPr>
            </p:nvSpPr>
            <p:spPr>
              <a:xfrm>
                <a:off x="2198685" y="2126482"/>
                <a:ext cx="684530" cy="583565"/>
              </a:xfrm>
              <a:prstGeom prst="rect">
                <a:avLst/>
              </a:prstGeom>
              <a:noFill/>
            </p:spPr>
            <p:txBody>
              <a:bodyPr wrap="square" rtlCol="0">
                <a:spAutoFit/>
              </a:bodyPr>
              <a:lstStyle/>
              <a:p>
                <a:pPr algn="ctr"/>
                <a:r>
                  <a:rPr lang="en-US" altLang="zh-CN" sz="3200" b="1" dirty="0"/>
                  <a:t>02</a:t>
                </a:r>
                <a:endParaRPr lang="zh-CN" altLang="en-US" sz="3200" b="1" dirty="0"/>
              </a:p>
            </p:txBody>
          </p:sp>
          <p:sp>
            <p:nvSpPr>
              <p:cNvPr id="29" name="文本框 28"/>
              <p:cNvSpPr txBox="1"/>
              <p:nvPr>
                <p:custDataLst>
                  <p:tags r:id="rId7"/>
                </p:custDataLst>
              </p:nvPr>
            </p:nvSpPr>
            <p:spPr>
              <a:xfrm>
                <a:off x="3071007" y="2144262"/>
                <a:ext cx="2671445" cy="570230"/>
              </a:xfrm>
              <a:prstGeom prst="rect">
                <a:avLst/>
              </a:prstGeom>
              <a:noFill/>
            </p:spPr>
            <p:txBody>
              <a:bodyPr wrap="none" rtlCol="0">
                <a:noAutofit/>
              </a:bodyPr>
              <a:lstStyle/>
              <a:p>
                <a:r>
                  <a:rPr lang="zh-CN" altLang="en-US" sz="2800" b="1" dirty="0"/>
                  <a:t>学习</a:t>
                </a:r>
                <a:r>
                  <a:rPr lang="zh-CN" altLang="en-US" sz="2800" b="1" dirty="0"/>
                  <a:t>情况</a:t>
                </a:r>
                <a:endParaRPr lang="zh-CN" altLang="en-US" sz="2800" b="1" dirty="0"/>
              </a:p>
            </p:txBody>
          </p:sp>
        </p:grpSp>
        <p:grpSp>
          <p:nvGrpSpPr>
            <p:cNvPr id="48" name="组合 47"/>
            <p:cNvGrpSpPr/>
            <p:nvPr/>
          </p:nvGrpSpPr>
          <p:grpSpPr>
            <a:xfrm>
              <a:off x="2220742" y="4294044"/>
              <a:ext cx="3547110" cy="583565"/>
              <a:chOff x="2169942" y="2126482"/>
              <a:chExt cx="3547110" cy="583565"/>
            </a:xfrm>
          </p:grpSpPr>
          <p:sp>
            <p:nvSpPr>
              <p:cNvPr id="49" name="平行四边形 48"/>
              <p:cNvSpPr/>
              <p:nvPr>
                <p:custDataLst>
                  <p:tags r:id="rId8"/>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文本框 49"/>
              <p:cNvSpPr txBox="1"/>
              <p:nvPr>
                <p:custDataLst>
                  <p:tags r:id="rId9"/>
                </p:custDataLst>
              </p:nvPr>
            </p:nvSpPr>
            <p:spPr>
              <a:xfrm>
                <a:off x="2198685" y="2126482"/>
                <a:ext cx="684530" cy="583565"/>
              </a:xfrm>
              <a:prstGeom prst="rect">
                <a:avLst/>
              </a:prstGeom>
              <a:noFill/>
            </p:spPr>
            <p:txBody>
              <a:bodyPr wrap="square" rtlCol="0">
                <a:spAutoFit/>
              </a:bodyPr>
              <a:lstStyle/>
              <a:p>
                <a:pPr algn="ctr"/>
                <a:r>
                  <a:rPr lang="en-US" altLang="zh-CN" sz="3200" b="1" dirty="0"/>
                  <a:t>03</a:t>
                </a:r>
                <a:endParaRPr lang="zh-CN" altLang="en-US" sz="3200" b="1" dirty="0"/>
              </a:p>
            </p:txBody>
          </p:sp>
          <p:sp>
            <p:nvSpPr>
              <p:cNvPr id="51" name="文本框 50"/>
              <p:cNvSpPr txBox="1"/>
              <p:nvPr>
                <p:custDataLst>
                  <p:tags r:id="rId10"/>
                </p:custDataLst>
              </p:nvPr>
            </p:nvSpPr>
            <p:spPr>
              <a:xfrm>
                <a:off x="3044972" y="2158232"/>
                <a:ext cx="2672080" cy="550545"/>
              </a:xfrm>
              <a:prstGeom prst="rect">
                <a:avLst/>
              </a:prstGeom>
              <a:noFill/>
            </p:spPr>
            <p:txBody>
              <a:bodyPr wrap="none" rtlCol="0">
                <a:noAutofit/>
              </a:bodyPr>
              <a:lstStyle/>
              <a:p>
                <a:r>
                  <a:rPr lang="zh-CN" altLang="en-US" sz="2800" b="1" dirty="0"/>
                  <a:t>下周</a:t>
                </a:r>
                <a:r>
                  <a:rPr lang="zh-CN" altLang="en-US" sz="2800" b="1" dirty="0"/>
                  <a:t>计划</a:t>
                </a:r>
                <a:endParaRPr lang="zh-CN" altLang="en-US" sz="2800" b="1" dirty="0"/>
              </a:p>
            </p:txBody>
          </p:sp>
        </p:grpSp>
      </p:grpSp>
      <p:sp>
        <p:nvSpPr>
          <p:cNvPr id="101" name="文本框 100"/>
          <p:cNvSpPr txBox="1"/>
          <p:nvPr/>
        </p:nvSpPr>
        <p:spPr>
          <a:xfrm>
            <a:off x="1153568" y="753985"/>
            <a:ext cx="1415772" cy="830997"/>
          </a:xfrm>
          <a:prstGeom prst="rect">
            <a:avLst/>
          </a:prstGeom>
          <a:noFill/>
        </p:spPr>
        <p:txBody>
          <a:bodyPr wrap="none" rtlCol="0">
            <a:spAutoFit/>
          </a:bodyPr>
          <a:lstStyle/>
          <a:p>
            <a:r>
              <a:rPr lang="zh-CN" altLang="en-US" sz="4800" b="1" dirty="0">
                <a:solidFill>
                  <a:schemeClr val="accent1"/>
                </a:solidFill>
              </a:rPr>
              <a:t>目录</a:t>
            </a:r>
            <a:endParaRPr lang="zh-CN" altLang="en-US" sz="4800" b="1"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4500813"/>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r>
              <a:rPr lang="zh-CN" altLang="en-US" dirty="0"/>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defPPr>
              <a:defRPr lang="zh-CN"/>
            </a:defPPr>
            <a:lvl1pPr algn="ctr">
              <a:defRPr sz="2000" b="1">
                <a:solidFill>
                  <a:schemeClr val="bg1"/>
                </a:solidFill>
              </a:defRPr>
            </a:lvl1pPr>
          </a:lstStyle>
          <a:p>
            <a:pPr algn="ctr"/>
            <a:r>
              <a:rPr lang="zh-CN" altLang="en-US" b="0" dirty="0">
                <a:solidFill>
                  <a:schemeClr val="bg1">
                    <a:lumMod val="50000"/>
                  </a:schemeClr>
                </a:solidFill>
              </a:rPr>
              <a:t>学习</a:t>
            </a:r>
            <a:r>
              <a:rPr lang="zh-CN" altLang="en-US" b="0" dirty="0">
                <a:solidFill>
                  <a:schemeClr val="bg1">
                    <a:lumMod val="50000"/>
                  </a:schemeClr>
                </a:solidFill>
              </a:rPr>
              <a:t>情况</a:t>
            </a:r>
            <a:endParaRPr lang="zh-CN" altLang="en-US" b="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buClrTx/>
              <a:buSzTx/>
              <a:buFontTx/>
            </a:pPr>
            <a:r>
              <a:rPr lang="zh-CN" altLang="en-US" sz="2000" b="1" dirty="0">
                <a:solidFill>
                  <a:schemeClr val="bg1"/>
                </a:solidFill>
                <a:sym typeface="+mn-ea"/>
              </a:rPr>
              <a:t>下周计划</a:t>
            </a:r>
            <a:endParaRPr lang="zh-CN" altLang="en-US" sz="2000" b="1" dirty="0">
              <a:solidFill>
                <a:schemeClr val="bg1"/>
              </a:solidFill>
              <a:sym typeface="+mn-ea"/>
            </a:endParaRPr>
          </a:p>
        </p:txBody>
      </p:sp>
      <p:sp>
        <p:nvSpPr>
          <p:cNvPr id="2" name="文本框 1"/>
          <p:cNvSpPr txBox="1"/>
          <p:nvPr/>
        </p:nvSpPr>
        <p:spPr>
          <a:xfrm>
            <a:off x="2029551" y="700008"/>
            <a:ext cx="2011680" cy="460375"/>
          </a:xfrm>
          <a:prstGeom prst="rect">
            <a:avLst/>
          </a:prstGeom>
          <a:noFill/>
        </p:spPr>
        <p:txBody>
          <a:bodyPr wrap="none" rtlCol="0">
            <a:spAutoFit/>
          </a:bodyPr>
          <a:lstStyle/>
          <a:p>
            <a:r>
              <a:rPr lang="zh-CN" altLang="en-US" sz="2400" b="1" dirty="0">
                <a:solidFill>
                  <a:schemeClr val="accent1"/>
                </a:solidFill>
              </a:rPr>
              <a:t>下周</a:t>
            </a:r>
            <a:r>
              <a:rPr lang="zh-CN" altLang="en-US" sz="2400" b="1" dirty="0">
                <a:solidFill>
                  <a:schemeClr val="accent1"/>
                </a:solidFill>
              </a:rPr>
              <a:t>学习计划</a:t>
            </a:r>
            <a:endParaRPr lang="zh-CN" altLang="en-US" sz="2400" b="1" dirty="0">
              <a:solidFill>
                <a:schemeClr val="accent1"/>
              </a:solidFill>
            </a:endParaRPr>
          </a:p>
        </p:txBody>
      </p:sp>
      <p:sp>
        <p:nvSpPr>
          <p:cNvPr id="8" name="文本框 7"/>
          <p:cNvSpPr txBox="1"/>
          <p:nvPr/>
        </p:nvSpPr>
        <p:spPr>
          <a:xfrm>
            <a:off x="2728427" y="2007705"/>
            <a:ext cx="8235947" cy="1938020"/>
          </a:xfrm>
          <a:prstGeom prst="rect">
            <a:avLst/>
          </a:prstGeom>
          <a:noFill/>
        </p:spPr>
        <p:txBody>
          <a:bodyPr wrap="square" rtlCol="0">
            <a:sp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（1）阅读</a:t>
            </a:r>
            <a:r>
              <a:rPr lang="zh-CN" altLang="en-US" sz="2000" dirty="0">
                <a:latin typeface="微软雅黑" panose="020B0503020204020204" charset="-122"/>
                <a:ea typeface="微软雅黑" panose="020B0503020204020204" charset="-122"/>
                <a:cs typeface="微软雅黑" panose="020B0503020204020204" charset="-122"/>
                <a:sym typeface="+mn-ea"/>
              </a:rPr>
              <a:t>人车交互实验相关的文献；</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）了解文献中</a:t>
            </a:r>
            <a:r>
              <a:rPr lang="zh-CN" altLang="en-US" sz="2000" dirty="0">
                <a:sym typeface="+mn-ea"/>
              </a:rPr>
              <a:t>所涉及的相关分析方法</a:t>
            </a:r>
            <a:r>
              <a:rPr lang="zh-CN" altLang="en-US" sz="2000" dirty="0">
                <a:sym typeface="+mn-ea"/>
              </a:rPr>
              <a:t>和模型；</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）继续学习统计学基本概念和相关</a:t>
            </a:r>
            <a:r>
              <a:rPr lang="zh-CN" altLang="en-US" sz="2000" dirty="0">
                <a:latin typeface="微软雅黑" panose="020B0503020204020204" charset="-122"/>
                <a:ea typeface="微软雅黑" panose="020B0503020204020204" charset="-122"/>
                <a:cs typeface="微软雅黑" panose="020B0503020204020204" charset="-122"/>
                <a:sym typeface="+mn-ea"/>
              </a:rPr>
              <a:t>软件；</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4</a:t>
            </a:r>
            <a:r>
              <a:rPr lang="zh-CN" altLang="en-US" sz="2000" dirty="0">
                <a:latin typeface="微软雅黑" panose="020B0503020204020204" charset="-122"/>
                <a:ea typeface="微软雅黑" panose="020B0503020204020204" charset="-122"/>
                <a:cs typeface="微软雅黑" panose="020B0503020204020204" charset="-122"/>
                <a:sym typeface="+mn-ea"/>
              </a:rPr>
              <a:t>）继续学习</a:t>
            </a:r>
            <a:r>
              <a:rPr lang="en-US" altLang="zh-CN" sz="2000" dirty="0">
                <a:latin typeface="微软雅黑" panose="020B0503020204020204" charset="-122"/>
                <a:ea typeface="微软雅黑" panose="020B0503020204020204" charset="-122"/>
                <a:cs typeface="微软雅黑" panose="020B0503020204020204" charset="-122"/>
                <a:sym typeface="+mn-ea"/>
              </a:rPr>
              <a:t>unity3d</a:t>
            </a:r>
            <a:r>
              <a:rPr lang="zh-CN" altLang="en-US" sz="2000" dirty="0">
                <a:latin typeface="微软雅黑" panose="020B0503020204020204" charset="-122"/>
                <a:ea typeface="微软雅黑" panose="020B0503020204020204" charset="-122"/>
                <a:cs typeface="微软雅黑" panose="020B0503020204020204" charset="-122"/>
                <a:sym typeface="+mn-ea"/>
              </a:rPr>
              <a:t>的相关</a:t>
            </a:r>
            <a:r>
              <a:rPr lang="zh-CN" altLang="en-US" sz="2000" dirty="0">
                <a:latin typeface="微软雅黑" panose="020B0503020204020204" charset="-122"/>
                <a:ea typeface="微软雅黑" panose="020B0503020204020204" charset="-122"/>
                <a:cs typeface="微软雅黑" panose="020B0503020204020204" charset="-122"/>
                <a:sym typeface="+mn-ea"/>
              </a:rPr>
              <a:t>内容</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85895" y="2420620"/>
            <a:ext cx="4293870" cy="1008380"/>
          </a:xfrm>
          <a:prstGeom prst="rect">
            <a:avLst/>
          </a:prstGeom>
          <a:noFill/>
        </p:spPr>
        <p:txBody>
          <a:bodyPr wrap="none" rtlCol="0">
            <a:noAutofit/>
          </a:bodyPr>
          <a:lstStyle/>
          <a:p>
            <a:pPr algn="ctr"/>
            <a:r>
              <a:rPr lang="zh-CN" altLang="en-US" sz="4800" b="1" spc="300" dirty="0"/>
              <a:t>感谢</a:t>
            </a:r>
            <a:r>
              <a:rPr lang="zh-CN" altLang="en-US" sz="4800" b="1" spc="300" dirty="0"/>
              <a:t>观看！</a:t>
            </a:r>
            <a:endParaRPr lang="zh-CN" altLang="en-US" sz="48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9" y="1137344"/>
            <a:ext cx="1322798" cy="1200329"/>
          </a:xfrm>
          <a:prstGeom prst="rect">
            <a:avLst/>
          </a:prstGeom>
          <a:noFill/>
        </p:spPr>
        <p:txBody>
          <a:bodyPr wrap="none" rtlCol="0">
            <a:spAutoFit/>
          </a:bodyPr>
          <a:lstStyle/>
          <a:p>
            <a:pPr algn="ctr"/>
            <a:r>
              <a:rPr lang="en-US" altLang="zh-CN" sz="7200" b="1" dirty="0">
                <a:solidFill>
                  <a:schemeClr val="accent1"/>
                </a:solidFill>
              </a:rPr>
              <a:t>01</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75129" y="2687200"/>
              <a:ext cx="1441741" cy="400110"/>
            </a:xfrm>
            <a:prstGeom prst="rect">
              <a:avLst/>
            </a:prstGeom>
            <a:noFill/>
          </p:spPr>
          <p:txBody>
            <a:bodyPr wrap="none" rtlCol="0">
              <a:spAutoFit/>
            </a:bodyPr>
            <a:lstStyle/>
            <a:p>
              <a:pPr algn="ctr"/>
              <a:r>
                <a:rPr lang="en-US" altLang="zh-CN" sz="2000" dirty="0"/>
                <a:t>PART ONE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文献阅读</a:t>
            </a:r>
            <a:endParaRPr lang="zh-CN" altLang="en-US"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8999855" y="1308735"/>
            <a:ext cx="3192145" cy="5549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学习</a:t>
            </a:r>
            <a:r>
              <a:rPr lang="zh-CN" altLang="en-US" sz="2000" dirty="0">
                <a:solidFill>
                  <a:schemeClr val="bg1">
                    <a:lumMod val="50000"/>
                  </a:schemeClr>
                </a:solidFill>
              </a:rPr>
              <a:t>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097280" cy="460375"/>
          </a:xfrm>
          <a:prstGeom prst="rect">
            <a:avLst/>
          </a:prstGeom>
          <a:noFill/>
        </p:spPr>
        <p:txBody>
          <a:bodyPr wrap="none" rtlCol="0">
            <a:spAutoFit/>
          </a:bodyPr>
          <a:lstStyle/>
          <a:p>
            <a:r>
              <a:rPr lang="zh-CN" altLang="en-US" sz="2400" b="1" dirty="0">
                <a:solidFill>
                  <a:schemeClr val="accent1"/>
                </a:solidFill>
              </a:rPr>
              <a:t>文献</a:t>
            </a:r>
            <a:r>
              <a:rPr lang="zh-CN" altLang="en-US" sz="2400" b="1" dirty="0">
                <a:solidFill>
                  <a:schemeClr val="accent1"/>
                </a:solidFill>
              </a:rPr>
              <a:t>一</a:t>
            </a:r>
            <a:endParaRPr lang="zh-CN" altLang="en-US" sz="2400" b="1" dirty="0">
              <a:solidFill>
                <a:schemeClr val="accent1"/>
              </a:solidFill>
            </a:endParaRPr>
          </a:p>
        </p:txBody>
      </p:sp>
      <p:sp>
        <p:nvSpPr>
          <p:cNvPr id="22" name="文本框 21"/>
          <p:cNvSpPr txBox="1"/>
          <p:nvPr/>
        </p:nvSpPr>
        <p:spPr>
          <a:xfrm>
            <a:off x="8999220" y="1687195"/>
            <a:ext cx="3176270" cy="150431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sz="2000" b="1" dirty="0">
                <a:solidFill>
                  <a:schemeClr val="bg1"/>
                </a:solidFill>
              </a:rPr>
              <a:t>公众对自动驾驶汽车安全的看法：国际比较</a:t>
            </a:r>
            <a:endParaRPr lang="zh-CN" altLang="en-US" sz="2000" b="1" dirty="0">
              <a:solidFill>
                <a:schemeClr val="bg1"/>
              </a:solidFill>
            </a:endParaRPr>
          </a:p>
        </p:txBody>
      </p:sp>
      <p:sp>
        <p:nvSpPr>
          <p:cNvPr id="18" name="文本框 17"/>
          <p:cNvSpPr txBox="1"/>
          <p:nvPr>
            <p:custDataLst>
              <p:tags r:id="rId1"/>
            </p:custDataLst>
          </p:nvPr>
        </p:nvSpPr>
        <p:spPr>
          <a:xfrm>
            <a:off x="8999220" y="3103880"/>
            <a:ext cx="3184525"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sz="2000" b="1" dirty="0">
                <a:solidFill>
                  <a:schemeClr val="bg1"/>
                </a:solidFill>
                <a:sym typeface="+mn-ea"/>
              </a:rPr>
              <a:t>S</a:t>
            </a:r>
            <a:r>
              <a:rPr lang="en-US" altLang="zh-CN" sz="2000" b="1" dirty="0">
                <a:solidFill>
                  <a:schemeClr val="bg1"/>
                </a:solidFill>
                <a:sym typeface="+mn-ea"/>
              </a:rPr>
              <a:t>afety Science</a:t>
            </a:r>
            <a:endParaRPr lang="en-US" altLang="zh-CN" sz="2000" b="1" dirty="0">
              <a:solidFill>
                <a:schemeClr val="bg1"/>
              </a:solidFill>
              <a:sym typeface="+mn-ea"/>
            </a:endParaRPr>
          </a:p>
        </p:txBody>
      </p:sp>
      <p:sp>
        <p:nvSpPr>
          <p:cNvPr id="6" name="文本框 5"/>
          <p:cNvSpPr txBox="1"/>
          <p:nvPr>
            <p:custDataLst>
              <p:tags r:id="rId2"/>
            </p:custDataLst>
          </p:nvPr>
        </p:nvSpPr>
        <p:spPr>
          <a:xfrm>
            <a:off x="8999220" y="4131310"/>
            <a:ext cx="3178810" cy="677545"/>
          </a:xfrm>
          <a:prstGeom prst="rect">
            <a:avLst/>
          </a:prstGeom>
          <a:noFill/>
        </p:spPr>
        <p:txBody>
          <a:bodyPr wrap="square" rtlCol="0">
            <a:noAutofit/>
          </a:bodyPr>
          <a:p>
            <a:pPr>
              <a:lnSpc>
                <a:spcPct val="150000"/>
              </a:lnSpc>
            </a:pPr>
            <a:r>
              <a:rPr lang="zh-CN" altLang="en-US" sz="2000" b="1" dirty="0">
                <a:solidFill>
                  <a:schemeClr val="bg1"/>
                </a:solidFill>
              </a:rPr>
              <a:t>时间：</a:t>
            </a:r>
            <a:r>
              <a:rPr lang="en-US" altLang="zh-CN" sz="2000" b="1" dirty="0">
                <a:solidFill>
                  <a:schemeClr val="bg1"/>
                </a:solidFill>
                <a:sym typeface="+mn-ea"/>
              </a:rPr>
              <a:t>2020</a:t>
            </a:r>
            <a:endParaRPr lang="zh-CN" altLang="en-US" sz="2000" b="1" dirty="0">
              <a:solidFill>
                <a:schemeClr val="bg1"/>
              </a:solidFill>
            </a:endParaRPr>
          </a:p>
        </p:txBody>
      </p:sp>
      <p:pic>
        <p:nvPicPr>
          <p:cNvPr id="2" name="图片 1" descr="论文名称"/>
          <p:cNvPicPr>
            <a:picLocks noChangeAspect="1"/>
          </p:cNvPicPr>
          <p:nvPr/>
        </p:nvPicPr>
        <p:blipFill>
          <a:blip r:embed="rId3"/>
          <a:stretch>
            <a:fillRect/>
          </a:stretch>
        </p:blipFill>
        <p:spPr>
          <a:xfrm>
            <a:off x="1604010" y="1308735"/>
            <a:ext cx="7395845" cy="5549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整体框架</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21" name="组合 20"/>
          <p:cNvGrpSpPr/>
          <p:nvPr/>
        </p:nvGrpSpPr>
        <p:grpSpPr>
          <a:xfrm>
            <a:off x="1947545" y="1390650"/>
            <a:ext cx="9634854" cy="5300982"/>
            <a:chOff x="5220925" y="913942"/>
            <a:chExt cx="7726562" cy="3496804"/>
          </a:xfrm>
        </p:grpSpPr>
        <p:grpSp>
          <p:nvGrpSpPr>
            <p:cNvPr id="3" name="组合 2"/>
            <p:cNvGrpSpPr/>
            <p:nvPr/>
          </p:nvGrpSpPr>
          <p:grpSpPr>
            <a:xfrm>
              <a:off x="5220925" y="913942"/>
              <a:ext cx="7726562" cy="3443186"/>
              <a:chOff x="441560" y="913942"/>
              <a:chExt cx="7726562" cy="3443186"/>
            </a:xfrm>
          </p:grpSpPr>
          <p:sp>
            <p:nvSpPr>
              <p:cNvPr id="26" name="矩形: 圆角 25"/>
              <p:cNvSpPr/>
              <p:nvPr/>
            </p:nvSpPr>
            <p:spPr>
              <a:xfrm>
                <a:off x="1349115" y="1034322"/>
                <a:ext cx="3867462" cy="3207895"/>
              </a:xfrm>
              <a:prstGeom prst="roundRect">
                <a:avLst>
                  <a:gd name="adj" fmla="val 49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圆角 26"/>
              <p:cNvSpPr/>
              <p:nvPr/>
            </p:nvSpPr>
            <p:spPr>
              <a:xfrm>
                <a:off x="441560" y="913942"/>
                <a:ext cx="7726562" cy="3443186"/>
              </a:xfrm>
              <a:prstGeom prst="roundRect">
                <a:avLst>
                  <a:gd name="adj" fmla="val 4985"/>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3" name="文本框 22"/>
            <p:cNvSpPr txBox="1"/>
            <p:nvPr/>
          </p:nvSpPr>
          <p:spPr>
            <a:xfrm>
              <a:off x="6336674" y="1139253"/>
              <a:ext cx="184731" cy="769441"/>
            </a:xfrm>
            <a:prstGeom prst="rect">
              <a:avLst/>
            </a:prstGeom>
            <a:noFill/>
          </p:spPr>
          <p:txBody>
            <a:bodyPr wrap="square" rtlCol="0">
              <a:spAutoFit/>
            </a:bodyPr>
            <a:p>
              <a:endParaRPr lang="zh-CN" altLang="en-US" sz="4400" b="1" dirty="0">
                <a:solidFill>
                  <a:srgbClr val="4472C4"/>
                </a:solidFill>
              </a:endParaRPr>
            </a:p>
          </p:txBody>
        </p:sp>
        <p:sp>
          <p:nvSpPr>
            <p:cNvPr id="24" name="文本框 23"/>
            <p:cNvSpPr txBox="1"/>
            <p:nvPr/>
          </p:nvSpPr>
          <p:spPr>
            <a:xfrm>
              <a:off x="5388462" y="1034161"/>
              <a:ext cx="7391488" cy="337658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本文采用</a:t>
              </a:r>
              <a:r>
                <a:rPr lang="zh-CN" altLang="en-US" sz="2000" b="1" dirty="0">
                  <a:latin typeface="微软雅黑" panose="020B0503020204020204" charset="-122"/>
                  <a:ea typeface="微软雅黑" panose="020B0503020204020204" charset="-122"/>
                  <a:cs typeface="微软雅黑" panose="020B0503020204020204" charset="-122"/>
                </a:rPr>
                <a:t>多层结构方程模型</a:t>
              </a:r>
              <a:r>
                <a:rPr lang="zh-CN" altLang="en-US" sz="2000" dirty="0">
                  <a:sym typeface="+mn-ea"/>
                </a:rPr>
                <a:t>(</a:t>
              </a:r>
              <a:r>
                <a:rPr lang="zh-CN" altLang="en-US" sz="2000" b="1" dirty="0">
                  <a:sym typeface="+mn-ea"/>
                </a:rPr>
                <a:t>MSEM</a:t>
              </a:r>
              <a:r>
                <a:rPr lang="zh-CN" altLang="en-US" sz="2000" dirty="0">
                  <a:sym typeface="+mn-ea"/>
                </a:rPr>
                <a:t>)</a:t>
              </a:r>
              <a:r>
                <a:rPr lang="zh-CN" altLang="en-US" sz="2000" dirty="0">
                  <a:latin typeface="微软雅黑" panose="020B0503020204020204" charset="-122"/>
                  <a:ea typeface="微软雅黑" panose="020B0503020204020204" charset="-122"/>
                  <a:cs typeface="微软雅黑" panose="020B0503020204020204" charset="-122"/>
                </a:rPr>
                <a:t>，探讨了51个国家33958名个人对自动驾驶</a:t>
              </a:r>
              <a:r>
                <a:rPr lang="zh-CN" altLang="en-US" sz="2000" dirty="0">
                  <a:latin typeface="微软雅黑" panose="020B0503020204020204" charset="-122"/>
                  <a:ea typeface="微软雅黑" panose="020B0503020204020204" charset="-122"/>
                  <a:cs typeface="微软雅黑" panose="020B0503020204020204" charset="-122"/>
                </a:rPr>
                <a:t>技术认知</a:t>
              </a:r>
              <a:r>
                <a:rPr lang="zh-CN" altLang="en-US" sz="2000" dirty="0">
                  <a:latin typeface="微软雅黑" panose="020B0503020204020204" charset="-122"/>
                  <a:ea typeface="微软雅黑" panose="020B0503020204020204" charset="-122"/>
                  <a:cs typeface="微软雅黑" panose="020B0503020204020204" charset="-122"/>
                  <a:sym typeface="+mn-ea"/>
                </a:rPr>
                <a:t>以及对自动驾驶安全的看法和预测</a:t>
              </a:r>
              <a:r>
                <a:rPr lang="zh-CN" altLang="en-US" sz="2000" dirty="0">
                  <a:latin typeface="微软雅黑" panose="020B0503020204020204" charset="-122"/>
                  <a:ea typeface="微软雅黑" panose="020B0503020204020204" charset="-122"/>
                  <a:cs typeface="微软雅黑" panose="020B0503020204020204" charset="-122"/>
                </a:rPr>
                <a:t>的差异。</a:t>
              </a:r>
              <a:r>
                <a:rPr lang="zh-CN" altLang="en-US" sz="2000" dirty="0">
                  <a:latin typeface="微软雅黑" panose="020B0503020204020204" charset="-122"/>
                  <a:ea typeface="微软雅黑" panose="020B0503020204020204" charset="-122"/>
                  <a:cs typeface="微软雅黑" panose="020B0503020204020204" charset="-122"/>
                  <a:sym typeface="+mn-ea"/>
                </a:rPr>
                <a:t>文章分为五个部分：</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第一部分，介绍了自动驾驶汽车安全的重要性</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第二部分，对公众对自动驾驶汽车安全认知的文献进行回顾，重点关注国际比较和对自动驾驶汽车安全认知的研究。</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第三部分，介绍使用的方法，概述研究的调查、样本、关键变量和建模框架。</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第四部分，介绍获得的研究结果，包括个人和国家之间的趋势。</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第五部分，讨论了在调查中表现出的对自动驾驶汽车安全性的不同看法是如何导致各国不同的自动驾驶汽车采用率，以及这又如何影响与发展中国家和发达国家之间现有的全球道路安全差距相互作用。</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调查</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1413510"/>
            <a:ext cx="9790430" cy="49123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通过手机对51个国家的参与者进行了一项包含20个问题的调查。</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样本受访者是通过各种广告交易、需求方平台（DSP）、应用程序和移动网站招募的。考虑到数据质量问题，预先筛选</a:t>
            </a:r>
            <a:r>
              <a:rPr lang="zh-CN" altLang="en-US" sz="2000" dirty="0"/>
              <a:t>了受访者，并根据答案一致性、与无源设备数据的一致性、位置数据检查、注意力检查和超速等标准为每个人分配可信度分数。只有高质量、经过验证的用户才会被要求自愿完成调查。</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初始样本由来自51个国家的41932名自愿调查参与者组成，7947名未报告家庭月收入或教育水平（模型中的两个关键协变量）的受访者被从分析中删除，最终样本量为来自51个国家的33958名受访者。</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由于数据的分层性质（个人嵌套在国家内），我们不仅必须考虑个人的样本代表性，还必须考虑国家的样本代表性。在本研究中，收集数据主要用于个人层面的推断。</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3843655" cy="460375"/>
          </a:xfrm>
          <a:prstGeom prst="rect">
            <a:avLst/>
          </a:prstGeom>
          <a:noFill/>
        </p:spPr>
        <p:txBody>
          <a:bodyPr wrap="none" rtlCol="0">
            <a:spAutoFit/>
          </a:bodyPr>
          <a:lstStyle/>
          <a:p>
            <a:pPr algn="l"/>
            <a:r>
              <a:rPr lang="zh-CN" altLang="en-US" sz="2400" b="1" dirty="0">
                <a:solidFill>
                  <a:schemeClr val="accent1"/>
                </a:solidFill>
              </a:rPr>
              <a:t>多层结构方程模型(MSEM)</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pic>
        <p:nvPicPr>
          <p:cNvPr id="2" name="图片 1" descr="图1"/>
          <p:cNvPicPr>
            <a:picLocks noChangeAspect="1"/>
          </p:cNvPicPr>
          <p:nvPr/>
        </p:nvPicPr>
        <p:blipFill>
          <a:blip r:embed="rId2"/>
          <a:stretch>
            <a:fillRect/>
          </a:stretch>
        </p:blipFill>
        <p:spPr>
          <a:xfrm>
            <a:off x="2056765" y="1222375"/>
            <a:ext cx="9131300" cy="3131820"/>
          </a:xfrm>
          <a:prstGeom prst="rect">
            <a:avLst/>
          </a:prstGeom>
        </p:spPr>
      </p:pic>
      <p:sp>
        <p:nvSpPr>
          <p:cNvPr id="38" name="文本框 37"/>
          <p:cNvSpPr txBox="1"/>
          <p:nvPr>
            <p:custDataLst>
              <p:tags r:id="rId3"/>
            </p:custDataLst>
          </p:nvPr>
        </p:nvSpPr>
        <p:spPr>
          <a:xfrm>
            <a:off x="1716405" y="4416425"/>
            <a:ext cx="10224770" cy="23799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鉴于数据的分层性质——共有33958个个体嵌套在51个国家，采用了一种多层建模方法</a:t>
            </a:r>
            <a:r>
              <a:rPr lang="en-US" altLang="zh-CN" sz="2000" dirty="0"/>
              <a:t>——</a:t>
            </a:r>
            <a:r>
              <a:rPr lang="zh-CN" altLang="en-US" sz="2000" dirty="0"/>
              <a:t>估计了如图所示的</a:t>
            </a:r>
            <a:r>
              <a:rPr lang="zh-CN" altLang="en-US" sz="2000" b="1" dirty="0"/>
              <a:t>多层结构方程模型</a:t>
            </a:r>
            <a:r>
              <a:rPr lang="zh-CN" altLang="en-US" sz="2000" dirty="0"/>
              <a:t>(</a:t>
            </a:r>
            <a:r>
              <a:rPr lang="zh-CN" altLang="en-US" sz="2000" b="1" dirty="0"/>
              <a:t>MSEM</a:t>
            </a:r>
            <a:r>
              <a:rPr lang="zh-CN" altLang="en-US" sz="2000" dirty="0"/>
              <a:t>)，</a:t>
            </a:r>
            <a:r>
              <a:rPr lang="zh-CN" altLang="en-US" sz="2000" dirty="0">
                <a:sym typeface="+mn-ea"/>
              </a:rPr>
              <a:t>该方法可以研究变量之间的复杂关系，同时允许国家内的个体共享共同的文化和社会特征（建模为相关的回归误差项），</a:t>
            </a:r>
            <a:r>
              <a:rPr lang="zh-CN" altLang="en-US" sz="2000" dirty="0"/>
              <a:t>利用个人的社会人口统计数据来预测对AV技术的认知度、当前对AV安全性的看法，以及AV达到足够安全使用的年限。</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阅读收获</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6" name="文本框 5"/>
          <p:cNvSpPr txBox="1"/>
          <p:nvPr/>
        </p:nvSpPr>
        <p:spPr>
          <a:xfrm>
            <a:off x="2301875" y="1858645"/>
            <a:ext cx="8781415" cy="1245235"/>
          </a:xfrm>
          <a:prstGeom prst="rect">
            <a:avLst/>
          </a:prstGeom>
          <a:noFill/>
        </p:spPr>
        <p:txBody>
          <a:bodyPr wrap="square" rtlCol="0">
            <a:noAutofit/>
          </a:bodyPr>
          <a:p>
            <a:pPr indent="508000" algn="just">
              <a:lnSpc>
                <a:spcPct val="150000"/>
              </a:lnSpc>
              <a:buClrTx/>
              <a:buSzTx/>
              <a:buNone/>
              <a:extLst>
                <a:ext uri="{35155182-B16C-46BC-9424-99874614C6A1}">
                  <wpsdc:indentchars xmlns:wpsdc="http://www.wps.cn/officeDocument/2017/drawingmlCustomData" val="200" checksum="282533468"/>
                </a:ext>
              </a:extLst>
            </a:pPr>
            <a:r>
              <a:rPr lang="zh-CN" altLang="en-US" sz="2000" dirty="0">
                <a:sym typeface="+mn-ea"/>
              </a:rPr>
              <a:t>通过本文，了解了其主观风险中调查问卷的设计，以及当</a:t>
            </a:r>
            <a:r>
              <a:rPr lang="zh-CN" altLang="en-US" sz="2000" dirty="0">
                <a:sym typeface="+mn-ea"/>
              </a:rPr>
              <a:t>研究变量之间的复杂关系时，可以采用多层结构方程模型(MSEM)的这种</a:t>
            </a:r>
            <a:r>
              <a:rPr lang="zh-CN" altLang="en-US" sz="2000" dirty="0">
                <a:sym typeface="+mn-ea"/>
              </a:rPr>
              <a:t>多层建模方法。</a:t>
            </a:r>
            <a:endParaRPr lang="zh-CN" altLang="en-US" sz="200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8999855" y="1308735"/>
            <a:ext cx="3192145" cy="5549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学习</a:t>
            </a:r>
            <a:r>
              <a:rPr lang="zh-CN" altLang="en-US" sz="2000" dirty="0">
                <a:solidFill>
                  <a:schemeClr val="bg1">
                    <a:lumMod val="50000"/>
                  </a:schemeClr>
                </a:solidFill>
              </a:rPr>
              <a:t>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097280" cy="460375"/>
          </a:xfrm>
          <a:prstGeom prst="rect">
            <a:avLst/>
          </a:prstGeom>
          <a:noFill/>
        </p:spPr>
        <p:txBody>
          <a:bodyPr wrap="none" rtlCol="0">
            <a:spAutoFit/>
          </a:bodyPr>
          <a:lstStyle/>
          <a:p>
            <a:r>
              <a:rPr lang="zh-CN" altLang="en-US" sz="2400" b="1" dirty="0">
                <a:solidFill>
                  <a:schemeClr val="accent1"/>
                </a:solidFill>
              </a:rPr>
              <a:t>文献</a:t>
            </a:r>
            <a:r>
              <a:rPr lang="zh-CN" altLang="en-US" sz="2400" b="1" dirty="0">
                <a:solidFill>
                  <a:schemeClr val="accent1"/>
                </a:solidFill>
              </a:rPr>
              <a:t>二</a:t>
            </a:r>
            <a:endParaRPr lang="zh-CN" altLang="en-US" sz="2400" b="1" dirty="0">
              <a:solidFill>
                <a:schemeClr val="accent1"/>
              </a:solidFill>
            </a:endParaRPr>
          </a:p>
        </p:txBody>
      </p:sp>
      <p:sp>
        <p:nvSpPr>
          <p:cNvPr id="22" name="文本框 21"/>
          <p:cNvSpPr txBox="1"/>
          <p:nvPr/>
        </p:nvSpPr>
        <p:spPr>
          <a:xfrm>
            <a:off x="8999220" y="1687195"/>
            <a:ext cx="3176270" cy="1504315"/>
          </a:xfrm>
          <a:prstGeom prst="rect">
            <a:avLst/>
          </a:prstGeom>
          <a:noFill/>
        </p:spPr>
        <p:txBody>
          <a:bodyPr wrap="square" rtlCol="0">
            <a:noAutofit/>
          </a:bodyPr>
          <a:lstStyle/>
          <a:p>
            <a:pPr>
              <a:lnSpc>
                <a:spcPct val="150000"/>
              </a:lnSpc>
            </a:pPr>
            <a:r>
              <a:rPr lang="zh-CN" altLang="en-US" sz="2000" b="1" dirty="0">
                <a:solidFill>
                  <a:schemeClr val="bg1"/>
                </a:solidFill>
              </a:rPr>
              <a:t>题目：多任务条件下基于QN-MHP的脑力负荷评价系统</a:t>
            </a:r>
            <a:endParaRPr lang="zh-CN" altLang="en-US" sz="2000" b="1" dirty="0">
              <a:solidFill>
                <a:schemeClr val="bg1"/>
              </a:solidFill>
            </a:endParaRPr>
          </a:p>
        </p:txBody>
      </p:sp>
      <p:pic>
        <p:nvPicPr>
          <p:cNvPr id="2" name="图片 1" descr="2"/>
          <p:cNvPicPr>
            <a:picLocks noChangeAspect="1"/>
          </p:cNvPicPr>
          <p:nvPr/>
        </p:nvPicPr>
        <p:blipFill>
          <a:blip r:embed="rId1"/>
          <a:stretch>
            <a:fillRect/>
          </a:stretch>
        </p:blipFill>
        <p:spPr>
          <a:xfrm>
            <a:off x="1947545" y="1308100"/>
            <a:ext cx="6580505" cy="554926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1.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commondata" val="eyJoZGlkIjoiZGJhZDVmYzE5NzdkZjQ5NjE0YWRhNDlkMmE4YTBkN2EifQ=="/>
</p:tagLst>
</file>

<file path=ppt/tags/tag4.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5.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6.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7.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8.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9.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3380</Words>
  <Application>WPS 演示</Application>
  <PresentationFormat>宽屏</PresentationFormat>
  <Paragraphs>262</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297</cp:revision>
  <dcterms:created xsi:type="dcterms:W3CDTF">2022-12-24T13:33:00Z</dcterms:created>
  <dcterms:modified xsi:type="dcterms:W3CDTF">2024-05-29T06:36:08Z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C9A4E0D140CE445ABB5A6A3CEE56F22C_13</vt:lpwstr>
  </property>
  <property fmtid="{D5CDD505-2E9C-101B-9397-08002B2CF9AE}" pid="3" name="KSOProductBuildVer">
    <vt:lpwstr>2052-12.1.0.16929</vt:lpwstr>
  </property>
</Properties>
</file>