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3" r:id="rId3"/>
    <p:sldId id="265" r:id="rId4"/>
    <p:sldId id="266" r:id="rId5"/>
    <p:sldId id="303" r:id="rId6"/>
    <p:sldId id="332" r:id="rId7"/>
    <p:sldId id="307" r:id="rId8"/>
    <p:sldId id="334" r:id="rId9"/>
    <p:sldId id="335" r:id="rId10"/>
    <p:sldId id="336" r:id="rId11"/>
    <p:sldId id="337" r:id="rId12"/>
    <p:sldId id="338" r:id="rId13"/>
    <p:sldId id="339" r:id="rId14"/>
    <p:sldId id="340" r:id="rId15"/>
    <p:sldId id="341" r:id="rId16"/>
    <p:sldId id="342" r:id="rId17"/>
    <p:sldId id="343" r:id="rId18"/>
    <p:sldId id="345" r:id="rId19"/>
    <p:sldId id="346" r:id="rId20"/>
    <p:sldId id="347" r:id="rId21"/>
    <p:sldId id="33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92" d="100"/>
          <a:sy n="92" d="100"/>
        </p:scale>
        <p:origin x="8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FF849-3204-45FC-A8A9-2697B764303B}" type="datetimeFigureOut">
              <a:rPr lang="zh-CN" altLang="en-US" smtClean="0"/>
              <a:t>2024/11/13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5068A-E365-4895-A1AD-DA6193A96655}" type="slidenum">
              <a:rPr lang="zh-CN" altLang="en-US" smtClean="0"/>
              <a:t>‹#›</a:t>
            </a:fld>
            <a:endParaRPr lang="zh-CN" altLang="en-US"/>
          </a:p>
        </p:txBody>
      </p:sp>
    </p:spTree>
    <p:extLst>
      <p:ext uri="{BB962C8B-B14F-4D97-AF65-F5344CB8AC3E}">
        <p14:creationId xmlns:p14="http://schemas.microsoft.com/office/powerpoint/2010/main" val="294674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B4AFF764-205C-D304-B50F-8789ADE4BF78}"/>
              </a:ext>
            </a:extLst>
          </p:cNvPr>
          <p:cNvGrpSpPr/>
          <p:nvPr userDrawn="1"/>
        </p:nvGrpSpPr>
        <p:grpSpPr>
          <a:xfrm>
            <a:off x="0" y="0"/>
            <a:ext cx="12192000" cy="6892290"/>
            <a:chOff x="0" y="0"/>
            <a:chExt cx="12192000" cy="6892290"/>
          </a:xfrm>
        </p:grpSpPr>
        <p:sp>
          <p:nvSpPr>
            <p:cNvPr id="83" name="任意多边形: 形状 82">
              <a:extLst>
                <a:ext uri="{FF2B5EF4-FFF2-40B4-BE49-F238E27FC236}">
                  <a16:creationId xmlns:a16="http://schemas.microsoft.com/office/drawing/2014/main" id="{02A7F85F-4B34-38D1-D3A1-F1E5F14A17FB}"/>
                </a:ext>
              </a:extLst>
            </p:cNvPr>
            <p:cNvSpPr>
              <a:spLocks/>
            </p:cNvSpPr>
            <p:nvPr/>
          </p:nvSpPr>
          <p:spPr>
            <a:xfrm>
              <a:off x="0" y="0"/>
              <a:ext cx="12192000" cy="6858000"/>
            </a:xfrm>
            <a:custGeom>
              <a:avLst/>
              <a:gdLst>
                <a:gd name="connsiteX0" fmla="*/ 12192000 w 12192000"/>
                <a:gd name="connsiteY0" fmla="*/ 6143010 h 6858000"/>
                <a:gd name="connsiteX1" fmla="*/ 12192000 w 12192000"/>
                <a:gd name="connsiteY1" fmla="*/ 6858000 h 6858000"/>
                <a:gd name="connsiteX2" fmla="*/ 9414425 w 12192000"/>
                <a:gd name="connsiteY2" fmla="*/ 6858000 h 6858000"/>
                <a:gd name="connsiteX3" fmla="*/ 9852250 w 12192000"/>
                <a:gd name="connsiteY3" fmla="*/ 6790098 h 6858000"/>
                <a:gd name="connsiteX4" fmla="*/ 12034363 w 12192000"/>
                <a:gd name="connsiteY4" fmla="*/ 6210878 h 6858000"/>
                <a:gd name="connsiteX5" fmla="*/ 0 w 12192000"/>
                <a:gd name="connsiteY5" fmla="*/ 0 h 6858000"/>
                <a:gd name="connsiteX6" fmla="*/ 2914196 w 12192000"/>
                <a:gd name="connsiteY6" fmla="*/ 0 h 6858000"/>
                <a:gd name="connsiteX7" fmla="*/ 2534991 w 12192000"/>
                <a:gd name="connsiteY7" fmla="*/ 43218 h 6858000"/>
                <a:gd name="connsiteX8" fmla="*/ 29647 w 12192000"/>
                <a:gd name="connsiteY8" fmla="*/ 690384 h 6858000"/>
                <a:gd name="connsiteX9" fmla="*/ 0 w 12192000"/>
                <a:gd name="connsiteY9" fmla="*/ 7045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12192000" y="6143010"/>
                  </a:moveTo>
                  <a:lnTo>
                    <a:pt x="12192000" y="6858000"/>
                  </a:lnTo>
                  <a:lnTo>
                    <a:pt x="9414425" y="6858000"/>
                  </a:lnTo>
                  <a:lnTo>
                    <a:pt x="9852250" y="6790098"/>
                  </a:lnTo>
                  <a:cubicBezTo>
                    <a:pt x="10690764" y="6643448"/>
                    <a:pt x="11431356" y="6446118"/>
                    <a:pt x="12034363" y="6210878"/>
                  </a:cubicBezTo>
                  <a:close/>
                  <a:moveTo>
                    <a:pt x="0" y="0"/>
                  </a:moveTo>
                  <a:lnTo>
                    <a:pt x="2914196" y="0"/>
                  </a:lnTo>
                  <a:lnTo>
                    <a:pt x="2534991" y="43218"/>
                  </a:lnTo>
                  <a:cubicBezTo>
                    <a:pt x="1548408" y="172553"/>
                    <a:pt x="674299" y="405508"/>
                    <a:pt x="29647" y="690384"/>
                  </a:cubicBezTo>
                  <a:lnTo>
                    <a:pt x="0" y="70454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1E2FD10E-DC44-12AC-CEE9-3957CE82F7DA}"/>
                </a:ext>
              </a:extLst>
            </p:cNvPr>
            <p:cNvSpPr>
              <a:spLocks/>
            </p:cNvSpPr>
            <p:nvPr/>
          </p:nvSpPr>
          <p:spPr>
            <a:xfrm>
              <a:off x="0" y="0"/>
              <a:ext cx="12192000" cy="6892290"/>
            </a:xfrm>
            <a:custGeom>
              <a:avLst/>
              <a:gdLst>
                <a:gd name="connsiteX0" fmla="*/ 12192000 w 12192000"/>
                <a:gd name="connsiteY0" fmla="*/ 6196396 h 6892290"/>
                <a:gd name="connsiteX1" fmla="*/ 12192000 w 12192000"/>
                <a:gd name="connsiteY1" fmla="*/ 6892290 h 6892290"/>
                <a:gd name="connsiteX2" fmla="*/ 9447609 w 12192000"/>
                <a:gd name="connsiteY2" fmla="*/ 6892290 h 6892290"/>
                <a:gd name="connsiteX3" fmla="*/ 9889812 w 12192000"/>
                <a:gd name="connsiteY3" fmla="*/ 6823709 h 6892290"/>
                <a:gd name="connsiteX4" fmla="*/ 12093747 w 12192000"/>
                <a:gd name="connsiteY4" fmla="*/ 6238697 h 6892290"/>
                <a:gd name="connsiteX5" fmla="*/ 0 w 12192000"/>
                <a:gd name="connsiteY5" fmla="*/ 0 h 6892290"/>
                <a:gd name="connsiteX6" fmla="*/ 2581509 w 12192000"/>
                <a:gd name="connsiteY6" fmla="*/ 0 h 6892290"/>
                <a:gd name="connsiteX7" fmla="*/ 2499381 w 12192000"/>
                <a:gd name="connsiteY7" fmla="*/ 9360 h 6892290"/>
                <a:gd name="connsiteX8" fmla="*/ 223778 w 12192000"/>
                <a:gd name="connsiteY8" fmla="*/ 557661 h 6892290"/>
                <a:gd name="connsiteX9" fmla="*/ 0 w 12192000"/>
                <a:gd name="connsiteY9" fmla="*/ 650175 h 68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92290">
                  <a:moveTo>
                    <a:pt x="12192000" y="6196396"/>
                  </a:moveTo>
                  <a:lnTo>
                    <a:pt x="12192000" y="6892290"/>
                  </a:lnTo>
                  <a:lnTo>
                    <a:pt x="9447609" y="6892290"/>
                  </a:lnTo>
                  <a:lnTo>
                    <a:pt x="9889812" y="6823709"/>
                  </a:lnTo>
                  <a:cubicBezTo>
                    <a:pt x="10736712" y="6675593"/>
                    <a:pt x="11484710" y="6476289"/>
                    <a:pt x="12093747" y="6238697"/>
                  </a:cubicBezTo>
                  <a:close/>
                  <a:moveTo>
                    <a:pt x="0" y="0"/>
                  </a:moveTo>
                  <a:lnTo>
                    <a:pt x="2581509" y="0"/>
                  </a:lnTo>
                  <a:lnTo>
                    <a:pt x="2499381" y="9360"/>
                  </a:lnTo>
                  <a:cubicBezTo>
                    <a:pt x="1627489" y="123660"/>
                    <a:pt x="842570" y="318087"/>
                    <a:pt x="223778" y="557661"/>
                  </a:cubicBezTo>
                  <a:lnTo>
                    <a:pt x="0" y="650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7FF785B7-BA78-5A00-22EA-F8C095D226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F6E94A-856B-738B-CDD8-93A129F5D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C10703-55B8-850F-AD10-C5FD0D7E0DA0}"/>
              </a:ext>
            </a:extLst>
          </p:cNvPr>
          <p:cNvSpPr>
            <a:spLocks noGrp="1"/>
          </p:cNvSpPr>
          <p:nvPr>
            <p:ph type="dt" sz="half" idx="10"/>
          </p:nvPr>
        </p:nvSpPr>
        <p:spPr/>
        <p:txBody>
          <a:bodyPr/>
          <a:lstStyle/>
          <a:p>
            <a:fld id="{7F3613AB-6205-44A2-A4E5-4E87469D1008}" type="datetime1">
              <a:rPr lang="zh-CN" altLang="en-US" smtClean="0"/>
              <a:t>2024/11/13</a:t>
            </a:fld>
            <a:endParaRPr lang="zh-CN" altLang="en-US"/>
          </a:p>
        </p:txBody>
      </p:sp>
      <p:sp>
        <p:nvSpPr>
          <p:cNvPr id="5" name="页脚占位符 4">
            <a:extLst>
              <a:ext uri="{FF2B5EF4-FFF2-40B4-BE49-F238E27FC236}">
                <a16:creationId xmlns:a16="http://schemas.microsoft.com/office/drawing/2014/main" id="{E9B7D4C6-36AD-482E-1910-232E8058A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C6A0E-E276-FAE8-0599-70A8EACC6E71}"/>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3848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F60E1B-0894-DC9D-AFA7-538C3A2E6F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11A5ED-7D20-4FD8-99C8-0509D14D9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59CDC-114D-C327-09D2-2223E6FCEB1D}"/>
              </a:ext>
            </a:extLst>
          </p:cNvPr>
          <p:cNvSpPr>
            <a:spLocks noGrp="1"/>
          </p:cNvSpPr>
          <p:nvPr>
            <p:ph type="dt" sz="half" idx="10"/>
          </p:nvPr>
        </p:nvSpPr>
        <p:spPr/>
        <p:txBody>
          <a:bodyPr/>
          <a:lstStyle/>
          <a:p>
            <a:fld id="{6167E5B0-C991-4723-93F4-649A46A888CA}" type="datetime1">
              <a:rPr lang="zh-CN" altLang="en-US" smtClean="0"/>
              <a:t>2024/11/13</a:t>
            </a:fld>
            <a:endParaRPr lang="zh-CN" altLang="en-US"/>
          </a:p>
        </p:txBody>
      </p:sp>
      <p:sp>
        <p:nvSpPr>
          <p:cNvPr id="5" name="页脚占位符 4">
            <a:extLst>
              <a:ext uri="{FF2B5EF4-FFF2-40B4-BE49-F238E27FC236}">
                <a16:creationId xmlns:a16="http://schemas.microsoft.com/office/drawing/2014/main" id="{8FF51FC7-8F6A-596F-4C4A-7A990B43E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DB1F5-FA42-BEA0-0568-59F7DF976D4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135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8F9427-B570-98A1-E7D7-FA09C680E414}"/>
              </a:ext>
            </a:extLst>
          </p:cNvPr>
          <p:cNvSpPr>
            <a:spLocks noGrp="1"/>
          </p:cNvSpPr>
          <p:nvPr>
            <p:ph type="dt" sz="half" idx="10"/>
          </p:nvPr>
        </p:nvSpPr>
        <p:spPr/>
        <p:txBody>
          <a:bodyPr/>
          <a:lstStyle/>
          <a:p>
            <a:fld id="{5CDDACB3-9B7E-4AAD-BBF0-657C8090D204}" type="datetime1">
              <a:rPr lang="zh-CN" altLang="en-US" smtClean="0"/>
              <a:t>2024/11/13</a:t>
            </a:fld>
            <a:endParaRPr lang="zh-CN" altLang="en-US"/>
          </a:p>
        </p:txBody>
      </p:sp>
      <p:sp>
        <p:nvSpPr>
          <p:cNvPr id="3" name="页脚占位符 2">
            <a:extLst>
              <a:ext uri="{FF2B5EF4-FFF2-40B4-BE49-F238E27FC236}">
                <a16:creationId xmlns:a16="http://schemas.microsoft.com/office/drawing/2014/main" id="{57CBA233-AE71-1934-4FA4-72C16953C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F99092-160A-2628-E145-4CFE15F8A51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grpSp>
        <p:nvGrpSpPr>
          <p:cNvPr id="11" name="组合 10">
            <a:extLst>
              <a:ext uri="{FF2B5EF4-FFF2-40B4-BE49-F238E27FC236}">
                <a16:creationId xmlns:a16="http://schemas.microsoft.com/office/drawing/2014/main" id="{AC208922-D44D-DA3E-07A5-5F8215AC3A1B}"/>
              </a:ext>
            </a:extLst>
          </p:cNvPr>
          <p:cNvGrpSpPr/>
          <p:nvPr userDrawn="1"/>
        </p:nvGrpSpPr>
        <p:grpSpPr>
          <a:xfrm>
            <a:off x="476250" y="291401"/>
            <a:ext cx="497519" cy="365126"/>
            <a:chOff x="395450" y="304799"/>
            <a:chExt cx="497519" cy="365126"/>
          </a:xfrm>
        </p:grpSpPr>
        <p:sp>
          <p:nvSpPr>
            <p:cNvPr id="9" name="矩形 8">
              <a:extLst>
                <a:ext uri="{FF2B5EF4-FFF2-40B4-BE49-F238E27FC236}">
                  <a16:creationId xmlns:a16="http://schemas.microsoft.com/office/drawing/2014/main" id="{711359F3-A251-C79A-10AB-266F7668E801}"/>
                </a:ext>
              </a:extLst>
            </p:cNvPr>
            <p:cNvSpPr/>
            <p:nvPr userDrawn="1"/>
          </p:nvSpPr>
          <p:spPr>
            <a:xfrm>
              <a:off x="542925" y="304800"/>
              <a:ext cx="350044"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639620-6D81-4296-3577-A127C472A0D3}"/>
                </a:ext>
              </a:extLst>
            </p:cNvPr>
            <p:cNvSpPr/>
            <p:nvPr userDrawn="1"/>
          </p:nvSpPr>
          <p:spPr>
            <a:xfrm>
              <a:off x="395450" y="304799"/>
              <a:ext cx="9032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3" name="直接连接符 12">
            <a:extLst>
              <a:ext uri="{FF2B5EF4-FFF2-40B4-BE49-F238E27FC236}">
                <a16:creationId xmlns:a16="http://schemas.microsoft.com/office/drawing/2014/main" id="{451E87AA-26DD-D7AD-1208-C895406400AF}"/>
              </a:ext>
            </a:extLst>
          </p:cNvPr>
          <p:cNvCxnSpPr>
            <a:cxnSpLocks/>
          </p:cNvCxnSpPr>
          <p:nvPr userDrawn="1"/>
        </p:nvCxnSpPr>
        <p:spPr>
          <a:xfrm>
            <a:off x="0" y="83502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占位符 94">
            <a:extLst>
              <a:ext uri="{FF2B5EF4-FFF2-40B4-BE49-F238E27FC236}">
                <a16:creationId xmlns:a16="http://schemas.microsoft.com/office/drawing/2014/main" id="{56FC87FD-4DC3-6D8C-2C4C-A2AFDA784981}"/>
              </a:ext>
            </a:extLst>
          </p:cNvPr>
          <p:cNvSpPr>
            <a:spLocks noGrp="1"/>
          </p:cNvSpPr>
          <p:nvPr>
            <p:ph type="body" sz="quarter" idx="13"/>
          </p:nvPr>
        </p:nvSpPr>
        <p:spPr>
          <a:xfrm>
            <a:off x="1060719" y="280125"/>
            <a:ext cx="3570208" cy="397032"/>
          </a:xfrm>
          <a:noFill/>
        </p:spPr>
        <p:txBody>
          <a:bodyPr wrap="none" rtlCol="0">
            <a:spAutoFit/>
          </a:bodyPr>
          <a:lstStyle>
            <a:lvl1pPr marL="0" indent="0">
              <a:buNone/>
              <a:defRPr lang="zh-CN" altLang="en-US" sz="2200" b="1"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318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29487-3320-7704-1C82-3B11FB5349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0AC8B4-B81A-C86C-1F1E-8A3081B9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20D5EA-F7ED-6F51-85E4-6A108480F6DD}"/>
              </a:ext>
            </a:extLst>
          </p:cNvPr>
          <p:cNvSpPr>
            <a:spLocks noGrp="1"/>
          </p:cNvSpPr>
          <p:nvPr>
            <p:ph type="dt" sz="half" idx="10"/>
          </p:nvPr>
        </p:nvSpPr>
        <p:spPr/>
        <p:txBody>
          <a:bodyPr/>
          <a:lstStyle/>
          <a:p>
            <a:fld id="{0D542B5F-A649-48DC-A68E-0240E5C642CF}" type="datetime1">
              <a:rPr lang="zh-CN" altLang="en-US" smtClean="0"/>
              <a:t>2024/11/13</a:t>
            </a:fld>
            <a:endParaRPr lang="zh-CN" altLang="en-US"/>
          </a:p>
        </p:txBody>
      </p:sp>
      <p:sp>
        <p:nvSpPr>
          <p:cNvPr id="5" name="页脚占位符 4">
            <a:extLst>
              <a:ext uri="{FF2B5EF4-FFF2-40B4-BE49-F238E27FC236}">
                <a16:creationId xmlns:a16="http://schemas.microsoft.com/office/drawing/2014/main" id="{9E2A93DA-27D8-079A-0528-306E142EC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63A4F-C97E-DA36-3E9A-C56656895CB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8839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1E36-9D3B-30D9-EBC2-A1D7EB4F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9EE1C-058A-EFEC-6100-19EAB73E59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A94CF8-62B8-6C4A-33F8-4E46DFEEB8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74FE6E-9473-72BD-DB0A-870464CD2503}"/>
              </a:ext>
            </a:extLst>
          </p:cNvPr>
          <p:cNvSpPr>
            <a:spLocks noGrp="1"/>
          </p:cNvSpPr>
          <p:nvPr>
            <p:ph type="dt" sz="half" idx="10"/>
          </p:nvPr>
        </p:nvSpPr>
        <p:spPr/>
        <p:txBody>
          <a:bodyPr/>
          <a:lstStyle/>
          <a:p>
            <a:fld id="{7678CCB8-957A-4D5A-8CF8-65AD7FAE679D}" type="datetime1">
              <a:rPr lang="zh-CN" altLang="en-US" smtClean="0"/>
              <a:t>2024/11/13</a:t>
            </a:fld>
            <a:endParaRPr lang="zh-CN" altLang="en-US"/>
          </a:p>
        </p:txBody>
      </p:sp>
      <p:sp>
        <p:nvSpPr>
          <p:cNvPr id="6" name="页脚占位符 5">
            <a:extLst>
              <a:ext uri="{FF2B5EF4-FFF2-40B4-BE49-F238E27FC236}">
                <a16:creationId xmlns:a16="http://schemas.microsoft.com/office/drawing/2014/main" id="{B665560E-82D0-7759-3A7A-9996B89A7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71F9DB-3F9C-676D-FD3C-7AF64F8C610C}"/>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7872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00D7-371C-4D70-3514-4DF676708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CC1A62-A2CB-084C-69CC-038E8EFD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3F810-2223-5F47-3D88-DFD891A61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12F73-4F75-C206-9966-CBAC830EC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505697-EACA-1DC9-C8C6-28B63AB54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24A7B-977E-70AE-CC77-2E191D48ED5F}"/>
              </a:ext>
            </a:extLst>
          </p:cNvPr>
          <p:cNvSpPr>
            <a:spLocks noGrp="1"/>
          </p:cNvSpPr>
          <p:nvPr>
            <p:ph type="dt" sz="half" idx="10"/>
          </p:nvPr>
        </p:nvSpPr>
        <p:spPr/>
        <p:txBody>
          <a:bodyPr/>
          <a:lstStyle/>
          <a:p>
            <a:fld id="{65772199-08D9-4DD4-88DA-E55A651B8061}" type="datetime1">
              <a:rPr lang="zh-CN" altLang="en-US" smtClean="0"/>
              <a:t>2024/11/13</a:t>
            </a:fld>
            <a:endParaRPr lang="zh-CN" altLang="en-US"/>
          </a:p>
        </p:txBody>
      </p:sp>
      <p:sp>
        <p:nvSpPr>
          <p:cNvPr id="8" name="页脚占位符 7">
            <a:extLst>
              <a:ext uri="{FF2B5EF4-FFF2-40B4-BE49-F238E27FC236}">
                <a16:creationId xmlns:a16="http://schemas.microsoft.com/office/drawing/2014/main" id="{10BA1407-C4F5-8983-9217-4CEE63C0B4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0C04D4-CB2C-AE08-50E3-D0B830646E72}"/>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945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AB896A-3E0E-D799-42CB-7C0BCC18CB86}"/>
              </a:ext>
            </a:extLst>
          </p:cNvPr>
          <p:cNvSpPr>
            <a:spLocks noGrp="1"/>
          </p:cNvSpPr>
          <p:nvPr>
            <p:ph type="dt" sz="half" idx="10"/>
          </p:nvPr>
        </p:nvSpPr>
        <p:spPr/>
        <p:txBody>
          <a:bodyPr/>
          <a:lstStyle/>
          <a:p>
            <a:fld id="{54E34DC6-ADCA-4C56-8DDA-E372CF71DE9A}" type="datetime1">
              <a:rPr lang="zh-CN" altLang="en-US" smtClean="0"/>
              <a:t>2024/11/13</a:t>
            </a:fld>
            <a:endParaRPr lang="zh-CN" altLang="en-US"/>
          </a:p>
        </p:txBody>
      </p:sp>
      <p:sp>
        <p:nvSpPr>
          <p:cNvPr id="4" name="页脚占位符 3">
            <a:extLst>
              <a:ext uri="{FF2B5EF4-FFF2-40B4-BE49-F238E27FC236}">
                <a16:creationId xmlns:a16="http://schemas.microsoft.com/office/drawing/2014/main" id="{326EBA4E-0A10-956F-6B6D-4507105AE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C33A4-E8FE-ED2B-79B7-29255370540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2939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44F7-45E3-B875-6FFD-64E5273813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09FFB-A9D0-B4D7-FBEB-E9EC59E7E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8BA4EB-4038-5DD9-E432-6D290609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BEC4C-CCA5-E81D-FC5F-3E818EB5D2CD}"/>
              </a:ext>
            </a:extLst>
          </p:cNvPr>
          <p:cNvSpPr>
            <a:spLocks noGrp="1"/>
          </p:cNvSpPr>
          <p:nvPr>
            <p:ph type="dt" sz="half" idx="10"/>
          </p:nvPr>
        </p:nvSpPr>
        <p:spPr/>
        <p:txBody>
          <a:bodyPr/>
          <a:lstStyle/>
          <a:p>
            <a:fld id="{E36FE969-6F02-4187-98CF-E8B070E50CFE}" type="datetime1">
              <a:rPr lang="zh-CN" altLang="en-US" smtClean="0"/>
              <a:t>2024/11/13</a:t>
            </a:fld>
            <a:endParaRPr lang="zh-CN" altLang="en-US"/>
          </a:p>
        </p:txBody>
      </p:sp>
      <p:sp>
        <p:nvSpPr>
          <p:cNvPr id="6" name="页脚占位符 5">
            <a:extLst>
              <a:ext uri="{FF2B5EF4-FFF2-40B4-BE49-F238E27FC236}">
                <a16:creationId xmlns:a16="http://schemas.microsoft.com/office/drawing/2014/main" id="{28BBAFCA-1404-8DDF-7D23-1A4486617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4DB54-F5D2-F309-FC3F-F3FCD0312FC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8548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63856-0A52-72EB-FB62-C05D3B8A3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5D50B2-22C7-91BC-BD7B-366E4463B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071769-947E-5410-72EB-A0AC5C2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8829A2-EEB7-D062-0422-9445D4F3BCBD}"/>
              </a:ext>
            </a:extLst>
          </p:cNvPr>
          <p:cNvSpPr>
            <a:spLocks noGrp="1"/>
          </p:cNvSpPr>
          <p:nvPr>
            <p:ph type="dt" sz="half" idx="10"/>
          </p:nvPr>
        </p:nvSpPr>
        <p:spPr/>
        <p:txBody>
          <a:bodyPr/>
          <a:lstStyle/>
          <a:p>
            <a:fld id="{0600FEEE-38AC-4943-A899-A4EEA94149AC}" type="datetime1">
              <a:rPr lang="zh-CN" altLang="en-US" smtClean="0"/>
              <a:t>2024/11/13</a:t>
            </a:fld>
            <a:endParaRPr lang="zh-CN" altLang="en-US"/>
          </a:p>
        </p:txBody>
      </p:sp>
      <p:sp>
        <p:nvSpPr>
          <p:cNvPr id="6" name="页脚占位符 5">
            <a:extLst>
              <a:ext uri="{FF2B5EF4-FFF2-40B4-BE49-F238E27FC236}">
                <a16:creationId xmlns:a16="http://schemas.microsoft.com/office/drawing/2014/main" id="{3741329A-83B5-AF23-0509-71B40145E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52D06-AD21-71A6-A783-6DBFF97D0964}"/>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2322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DCCD-D1D4-0CE2-266D-6EECAD028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45316-F749-F7BD-CC36-BC7C94D00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03624-98EB-8C98-FB60-5300B7F84602}"/>
              </a:ext>
            </a:extLst>
          </p:cNvPr>
          <p:cNvSpPr>
            <a:spLocks noGrp="1"/>
          </p:cNvSpPr>
          <p:nvPr>
            <p:ph type="dt" sz="half" idx="10"/>
          </p:nvPr>
        </p:nvSpPr>
        <p:spPr/>
        <p:txBody>
          <a:bodyPr/>
          <a:lstStyle/>
          <a:p>
            <a:fld id="{3A5C6C4D-B0B7-47FB-87EB-DA38AA87651C}" type="datetime1">
              <a:rPr lang="zh-CN" altLang="en-US" smtClean="0"/>
              <a:t>2024/11/13</a:t>
            </a:fld>
            <a:endParaRPr lang="zh-CN" altLang="en-US"/>
          </a:p>
        </p:txBody>
      </p:sp>
      <p:sp>
        <p:nvSpPr>
          <p:cNvPr id="5" name="页脚占位符 4">
            <a:extLst>
              <a:ext uri="{FF2B5EF4-FFF2-40B4-BE49-F238E27FC236}">
                <a16:creationId xmlns:a16="http://schemas.microsoft.com/office/drawing/2014/main" id="{17122B08-8FC6-F6DC-1E2A-2079E16AE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63971-B255-C88B-4272-8B2A9237D93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6910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9F767-BECE-87FD-C238-C645968A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DBAE4-2C07-7F49-A2E8-7DDFBF3F6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BDC5-D088-A839-5BBA-BB1BE7BA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CA60-D13D-4A03-B80A-0556354A9329}" type="datetime1">
              <a:rPr lang="zh-CN" altLang="en-US" smtClean="0"/>
              <a:t>2024/11/13</a:t>
            </a:fld>
            <a:endParaRPr lang="zh-CN" altLang="en-US"/>
          </a:p>
        </p:txBody>
      </p:sp>
      <p:sp>
        <p:nvSpPr>
          <p:cNvPr id="5" name="页脚占位符 4">
            <a:extLst>
              <a:ext uri="{FF2B5EF4-FFF2-40B4-BE49-F238E27FC236}">
                <a16:creationId xmlns:a16="http://schemas.microsoft.com/office/drawing/2014/main" id="{8F94176B-F5DF-0E41-0683-154B38971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A2513-F04C-D6CD-BDF8-B00364E40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53832495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C40C-25E4-C7C5-7C93-25E379E7498F}"/>
              </a:ext>
            </a:extLst>
          </p:cNvPr>
          <p:cNvSpPr>
            <a:spLocks noGrp="1"/>
          </p:cNvSpPr>
          <p:nvPr>
            <p:ph type="ctrTitle"/>
          </p:nvPr>
        </p:nvSpPr>
        <p:spPr>
          <a:xfrm>
            <a:off x="1524000" y="610938"/>
            <a:ext cx="9144000" cy="812741"/>
          </a:xfrm>
        </p:spPr>
        <p:txBody>
          <a:bodyPr>
            <a:normAutofit/>
          </a:bodyPr>
          <a:lstStyle/>
          <a:p>
            <a:r>
              <a:rPr lang="zh-CN" altLang="en-US" sz="4000" b="1" dirty="0">
                <a:solidFill>
                  <a:schemeClr val="accent1"/>
                </a:solidFill>
              </a:rPr>
              <a:t>文献汇报</a:t>
            </a:r>
          </a:p>
        </p:txBody>
      </p:sp>
      <p:sp>
        <p:nvSpPr>
          <p:cNvPr id="6" name="文本框 5">
            <a:extLst>
              <a:ext uri="{FF2B5EF4-FFF2-40B4-BE49-F238E27FC236}">
                <a16:creationId xmlns:a16="http://schemas.microsoft.com/office/drawing/2014/main" id="{1EB13D0D-EF17-A1CA-D4EA-E6EE0F45478A}"/>
              </a:ext>
            </a:extLst>
          </p:cNvPr>
          <p:cNvSpPr txBox="1"/>
          <p:nvPr/>
        </p:nvSpPr>
        <p:spPr>
          <a:xfrm>
            <a:off x="585926" y="1742182"/>
            <a:ext cx="10768613" cy="1169551"/>
          </a:xfrm>
          <a:prstGeom prst="rect">
            <a:avLst/>
          </a:prstGeom>
          <a:noFill/>
        </p:spPr>
        <p:txBody>
          <a:bodyPr wrap="square" rtlCol="0">
            <a:spAutoFit/>
          </a:bodyPr>
          <a:lstStyle/>
          <a:p>
            <a:pPr algn="ctr"/>
            <a:r>
              <a:rPr lang="zh-CN" altLang="en-US" b="1" spc="300" dirty="0">
                <a:latin typeface="Times New Roman" panose="02020603050405020304" pitchFamily="18" charset="0"/>
                <a:ea typeface="宋体" panose="02010600030101010101" pitchFamily="2" charset="-122"/>
                <a:cs typeface="Times New Roman" panose="02020603050405020304" pitchFamily="18" charset="0"/>
              </a:rPr>
              <a:t>文献标题</a:t>
            </a:r>
            <a:r>
              <a:rPr lang="zh-CN" altLang="en-US" spc="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Investigating Factors Influencing Crash Severity on Mountainous Two-Lane Roads: Machine Learning Versus Statistical Models</a:t>
            </a:r>
            <a:br>
              <a:rPr lang="en-US" altLang="zh-CN" b="1" dirty="0">
                <a:latin typeface="Times New Roman" panose="02020603050405020304" pitchFamily="18" charset="0"/>
                <a:ea typeface="宋体" panose="02010600030101010101" pitchFamily="2" charset="-122"/>
                <a:cs typeface="Times New Roman" panose="02020603050405020304" pitchFamily="18" charset="0"/>
              </a:rPr>
            </a:br>
            <a:r>
              <a:rPr lang="zh-CN" altLang="en-US" b="1" dirty="0">
                <a:latin typeface="Times New Roman" panose="02020603050405020304" pitchFamily="18" charset="0"/>
                <a:ea typeface="宋体" panose="02010600030101010101" pitchFamily="2" charset="-122"/>
                <a:cs typeface="Times New Roman" panose="02020603050405020304" pitchFamily="18" charset="0"/>
              </a:rPr>
              <a:t>作者：</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Qi, ZY</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Yao, JM</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600" spc="300" dirty="0">
              <a:solidFill>
                <a:schemeClr val="tx1">
                  <a:lumMod val="50000"/>
                  <a:lumOff val="50000"/>
                </a:schemeClr>
              </a:solidFill>
            </a:endParaRPr>
          </a:p>
        </p:txBody>
      </p:sp>
      <p:pic>
        <p:nvPicPr>
          <p:cNvPr id="4" name="图片 3">
            <a:extLst>
              <a:ext uri="{FF2B5EF4-FFF2-40B4-BE49-F238E27FC236}">
                <a16:creationId xmlns:a16="http://schemas.microsoft.com/office/drawing/2014/main" id="{B055F24F-C2A6-4094-2944-80BBC292C0EC}"/>
              </a:ext>
            </a:extLst>
          </p:cNvPr>
          <p:cNvPicPr>
            <a:picLocks noChangeAspect="1"/>
          </p:cNvPicPr>
          <p:nvPr/>
        </p:nvPicPr>
        <p:blipFill>
          <a:blip r:embed="rId2"/>
          <a:stretch>
            <a:fillRect/>
          </a:stretch>
        </p:blipFill>
        <p:spPr>
          <a:xfrm>
            <a:off x="2457666" y="3025930"/>
            <a:ext cx="7276667" cy="3659753"/>
          </a:xfrm>
          <a:prstGeom prst="rect">
            <a:avLst/>
          </a:prstGeom>
        </p:spPr>
      </p:pic>
    </p:spTree>
    <p:extLst>
      <p:ext uri="{BB962C8B-B14F-4D97-AF65-F5344CB8AC3E}">
        <p14:creationId xmlns:p14="http://schemas.microsoft.com/office/powerpoint/2010/main" val="17189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E9E6E-CA33-1DE7-CC2D-2A064076BFAD}"/>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3FDE4C6-A6C4-A39D-75E2-29B2B2B88250}"/>
              </a:ext>
            </a:extLst>
          </p:cNvPr>
          <p:cNvSpPr>
            <a:spLocks noGrp="1"/>
          </p:cNvSpPr>
          <p:nvPr>
            <p:ph type="body" sz="quarter" idx="13"/>
          </p:nvPr>
        </p:nvSpPr>
        <p:spPr>
          <a:xfrm>
            <a:off x="1060719" y="280125"/>
            <a:ext cx="1313180" cy="397032"/>
          </a:xfrm>
        </p:spPr>
        <p:txBody>
          <a:bodyPr/>
          <a:lstStyle/>
          <a:p>
            <a:r>
              <a:rPr lang="zh-CN" altLang="en-US" dirty="0"/>
              <a:t>评价指标</a:t>
            </a:r>
            <a:endParaRPr lang="en-US" altLang="zh-CN" dirty="0"/>
          </a:p>
        </p:txBody>
      </p:sp>
      <p:sp>
        <p:nvSpPr>
          <p:cNvPr id="5" name="文本框 4">
            <a:extLst>
              <a:ext uri="{FF2B5EF4-FFF2-40B4-BE49-F238E27FC236}">
                <a16:creationId xmlns:a16="http://schemas.microsoft.com/office/drawing/2014/main" id="{9F867FB1-9340-9356-A43F-2D59BEF6B9AA}"/>
              </a:ext>
            </a:extLst>
          </p:cNvPr>
          <p:cNvSpPr txBox="1"/>
          <p:nvPr/>
        </p:nvSpPr>
        <p:spPr>
          <a:xfrm>
            <a:off x="856895" y="894777"/>
            <a:ext cx="10478207" cy="369332"/>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比较统计分析模型的指标公式如下：</a:t>
            </a:r>
          </a:p>
        </p:txBody>
      </p:sp>
      <p:pic>
        <p:nvPicPr>
          <p:cNvPr id="4" name="图片 3">
            <a:extLst>
              <a:ext uri="{FF2B5EF4-FFF2-40B4-BE49-F238E27FC236}">
                <a16:creationId xmlns:a16="http://schemas.microsoft.com/office/drawing/2014/main" id="{6F8FF01B-F6E3-3893-97F2-D91AD322B9C8}"/>
              </a:ext>
            </a:extLst>
          </p:cNvPr>
          <p:cNvPicPr>
            <a:picLocks noChangeAspect="1"/>
          </p:cNvPicPr>
          <p:nvPr/>
        </p:nvPicPr>
        <p:blipFill>
          <a:blip r:embed="rId2"/>
          <a:stretch>
            <a:fillRect/>
          </a:stretch>
        </p:blipFill>
        <p:spPr>
          <a:xfrm>
            <a:off x="4819648" y="1595437"/>
            <a:ext cx="2552700" cy="1381125"/>
          </a:xfrm>
          <a:prstGeom prst="rect">
            <a:avLst/>
          </a:prstGeom>
        </p:spPr>
      </p:pic>
      <p:sp>
        <p:nvSpPr>
          <p:cNvPr id="6" name="文本框 5">
            <a:extLst>
              <a:ext uri="{FF2B5EF4-FFF2-40B4-BE49-F238E27FC236}">
                <a16:creationId xmlns:a16="http://schemas.microsoft.com/office/drawing/2014/main" id="{B26ECD97-E962-4F27-86ED-BC5FF9467C75}"/>
              </a:ext>
            </a:extLst>
          </p:cNvPr>
          <p:cNvSpPr txBox="1"/>
          <p:nvPr/>
        </p:nvSpPr>
        <p:spPr>
          <a:xfrm>
            <a:off x="856895" y="3059668"/>
            <a:ext cx="10478207" cy="369332"/>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用于比较机器学习模型的指标公式如下：</a:t>
            </a:r>
          </a:p>
        </p:txBody>
      </p:sp>
      <p:pic>
        <p:nvPicPr>
          <p:cNvPr id="9" name="图片 8">
            <a:extLst>
              <a:ext uri="{FF2B5EF4-FFF2-40B4-BE49-F238E27FC236}">
                <a16:creationId xmlns:a16="http://schemas.microsoft.com/office/drawing/2014/main" id="{650EE472-44F2-ABC6-CB86-D7AAFD6FB3BC}"/>
              </a:ext>
            </a:extLst>
          </p:cNvPr>
          <p:cNvPicPr>
            <a:picLocks noChangeAspect="1"/>
          </p:cNvPicPr>
          <p:nvPr/>
        </p:nvPicPr>
        <p:blipFill>
          <a:blip r:embed="rId3"/>
          <a:stretch>
            <a:fillRect/>
          </a:stretch>
        </p:blipFill>
        <p:spPr>
          <a:xfrm>
            <a:off x="4648198" y="3512106"/>
            <a:ext cx="2895600" cy="3324225"/>
          </a:xfrm>
          <a:prstGeom prst="rect">
            <a:avLst/>
          </a:prstGeom>
        </p:spPr>
      </p:pic>
    </p:spTree>
    <p:extLst>
      <p:ext uri="{BB962C8B-B14F-4D97-AF65-F5344CB8AC3E}">
        <p14:creationId xmlns:p14="http://schemas.microsoft.com/office/powerpoint/2010/main" val="315252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832AC-D71F-A6B2-59A2-148788455159}"/>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4EE25AB7-97F6-2544-82D1-B1B62AA08357}"/>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1367D411-07AE-7AF4-3554-261B6AAE9CA5}"/>
              </a:ext>
            </a:extLst>
          </p:cNvPr>
          <p:cNvSpPr txBox="1"/>
          <p:nvPr/>
        </p:nvSpPr>
        <p:spPr>
          <a:xfrm>
            <a:off x="856895" y="894777"/>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基于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AIC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BIC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对三种统计分析模型进行了横向比较。对比结果如下：</a:t>
            </a: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如下图所示，部分比例优势模型的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AIC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BIC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值最低，表明模型性能更好。相比之下，由于数据不符合模型的假设，有序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Logit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模型和多项式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Logit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模型的拟合性能较差。</a:t>
            </a:r>
          </a:p>
        </p:txBody>
      </p:sp>
      <p:pic>
        <p:nvPicPr>
          <p:cNvPr id="3074" name="Picture 2" descr="可持续发展 16 07903 g003">
            <a:extLst>
              <a:ext uri="{FF2B5EF4-FFF2-40B4-BE49-F238E27FC236}">
                <a16:creationId xmlns:a16="http://schemas.microsoft.com/office/drawing/2014/main" id="{D52717A8-D7F9-0780-D6EC-14626F914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3" y="2556163"/>
            <a:ext cx="523875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044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4D18-7AC9-7D50-3B36-D696E603B51D}"/>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B327F721-B00B-37C0-36BB-45A43DA5B6BA}"/>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FCFA9B46-02C2-9740-953D-3CFD0196BF09}"/>
              </a:ext>
            </a:extLst>
          </p:cNvPr>
          <p:cNvSpPr txBox="1"/>
          <p:nvPr/>
        </p:nvSpPr>
        <p:spPr>
          <a:xfrm>
            <a:off x="856895" y="894777"/>
            <a:ext cx="10478207" cy="2862322"/>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机器学习模型比较：</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本研究对最初不平衡的事故数据集应用了三种不同的重采样方法</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、随机过采样和随机欠采样。然后将处理后的数据集输入到具有默认预测参数的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模型中。决定使用具有默认参数的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模型是为了提供基线参考，允许在不涉及复杂的超参数调整的情况下对数据不平衡处理方法的有效性进行初步评估。此外，</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在处理非线性数据和高维特征方面表现出优异的性能，在处理不平衡数据方面提供了强大的泛化能力和固有优势，使其成为评估这些重采样方法的合适模型。此外，该研究利用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Optuna</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框架迭代优化每种重采样方法的特定参数，包括确定为每个事故严重程度生成的精确样本数，并确定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方法中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k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邻域的最优值。</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Optuna</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是一个基于贝叶斯优化的高效自动化超参数优化框架，它通过构建目标函数的概率模型来智能地选择最合适的参数组合。迭代后在不同重采样方法下为每个类别生成的数据如下表所示。</a:t>
            </a:r>
          </a:p>
        </p:txBody>
      </p:sp>
      <p:pic>
        <p:nvPicPr>
          <p:cNvPr id="4" name="图片 3">
            <a:extLst>
              <a:ext uri="{FF2B5EF4-FFF2-40B4-BE49-F238E27FC236}">
                <a16:creationId xmlns:a16="http://schemas.microsoft.com/office/drawing/2014/main" id="{1A51A83D-2CDC-CCCD-1C78-BB982BEC591A}"/>
              </a:ext>
            </a:extLst>
          </p:cNvPr>
          <p:cNvPicPr>
            <a:picLocks noChangeAspect="1"/>
          </p:cNvPicPr>
          <p:nvPr/>
        </p:nvPicPr>
        <p:blipFill>
          <a:blip r:embed="rId2"/>
          <a:stretch>
            <a:fillRect/>
          </a:stretch>
        </p:blipFill>
        <p:spPr>
          <a:xfrm>
            <a:off x="1938335" y="3974719"/>
            <a:ext cx="8315325" cy="2581275"/>
          </a:xfrm>
          <a:prstGeom prst="rect">
            <a:avLst/>
          </a:prstGeom>
        </p:spPr>
      </p:pic>
    </p:spTree>
    <p:extLst>
      <p:ext uri="{BB962C8B-B14F-4D97-AF65-F5344CB8AC3E}">
        <p14:creationId xmlns:p14="http://schemas.microsoft.com/office/powerpoint/2010/main" val="366066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A2BED-9D5C-40C1-5E4F-0FD204202B0F}"/>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D7C960E-4574-2CD8-8FBD-0ADC7B8F7ED0}"/>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3FE5A71B-93E9-D689-6E2E-B2B04DB239E4}"/>
              </a:ext>
            </a:extLst>
          </p:cNvPr>
          <p:cNvSpPr txBox="1"/>
          <p:nvPr/>
        </p:nvSpPr>
        <p:spPr>
          <a:xfrm>
            <a:off x="856895" y="1123377"/>
            <a:ext cx="10478207" cy="646331"/>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使用这三种方法平衡数据集后，原始不平衡的数据集也被输入到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模型中，并使用默认超参数进行预测。获得的预测精度如下图所示：</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122" name="Picture 2" descr="可持续发展 16 07903 g004">
            <a:extLst>
              <a:ext uri="{FF2B5EF4-FFF2-40B4-BE49-F238E27FC236}">
                <a16:creationId xmlns:a16="http://schemas.microsoft.com/office/drawing/2014/main" id="{FB060C5E-D839-EFF0-224C-260E5F4E5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3" y="1850448"/>
            <a:ext cx="5238750" cy="25336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3471949-85E0-CD07-8C1B-EF1909DA6A6D}"/>
              </a:ext>
            </a:extLst>
          </p:cNvPr>
          <p:cNvSpPr txBox="1"/>
          <p:nvPr/>
        </p:nvSpPr>
        <p:spPr>
          <a:xfrm>
            <a:off x="856895" y="4531595"/>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与欠采样方法相比，过采样方法更适合本研究中使用的数据集。在所有评估的方法中，</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模型在使用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处理的数据上进行训练时表现最佳，与原始不平衡数据相比，准确性提高了约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24.23%</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。因此，选择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进行数据均衡。</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83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CF129-3A80-F87B-79B8-8E756D23B17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69EB328-CB12-C477-3649-7527283A14E0}"/>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BD062F53-A3B7-0BBD-15A2-86FDB87882DB}"/>
              </a:ext>
            </a:extLst>
          </p:cNvPr>
          <p:cNvSpPr txBox="1"/>
          <p:nvPr/>
        </p:nvSpPr>
        <p:spPr>
          <a:xfrm>
            <a:off x="856895" y="804722"/>
            <a:ext cx="10478207" cy="646331"/>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为了进一步评估机器学习模型的性能，引入了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AUC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值，对六个选定的模型进行了全面比较，结果如下图所示。此外，采用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Optuna</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方法为每个模型搜索最佳超参数</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194" name="Picture 2" descr="可持续发展 16 07903 g005">
            <a:extLst>
              <a:ext uri="{FF2B5EF4-FFF2-40B4-BE49-F238E27FC236}">
                <a16:creationId xmlns:a16="http://schemas.microsoft.com/office/drawing/2014/main" id="{3AA081E0-B224-A61D-C93D-B744506B1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42" y="1451053"/>
            <a:ext cx="4726486" cy="31280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可持续发展 16 07903 g006">
            <a:extLst>
              <a:ext uri="{FF2B5EF4-FFF2-40B4-BE49-F238E27FC236}">
                <a16:creationId xmlns:a16="http://schemas.microsoft.com/office/drawing/2014/main" id="{AE0EF06B-A3C3-9D0B-C9AF-6E0552A39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0399" y="1787235"/>
            <a:ext cx="6626968" cy="226521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08E9028-4590-E0EF-B624-E86A8E02A97E}"/>
              </a:ext>
            </a:extLst>
          </p:cNvPr>
          <p:cNvSpPr txBox="1"/>
          <p:nvPr/>
        </p:nvSpPr>
        <p:spPr>
          <a:xfrm>
            <a:off x="856895" y="4538311"/>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决策树、随机森林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RF</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）、梯度提升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GB</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AdaBoost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、额外树和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分数分别为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0.7538</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0.7540</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0.7403</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0.6183</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0.7543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0.7585</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。从图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5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中可以观察到，</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AdaBoost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分数明显低于其他模型，而其他机器学习模型之间的差异相对较小，</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的性能略好。</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9F27D80-4234-BF52-E6E8-EE5C253F61B5}"/>
              </a:ext>
            </a:extLst>
          </p:cNvPr>
          <p:cNvSpPr txBox="1"/>
          <p:nvPr/>
        </p:nvSpPr>
        <p:spPr>
          <a:xfrm>
            <a:off x="856895" y="5421236"/>
            <a:ext cx="10478207" cy="1477328"/>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为了提供更全面的比较，引入了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ROC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曲线以进一步评估机器学习模型的性能，梯度提升和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模型表现出更重要性的分析结果，两者都显示出出色的重大事故分析能力（</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AUC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值为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0.96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和高度一致的拟合曲线）。对于一般事故，</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显示出更好的适用性。对于轻微事故，尽管当假阳性率达到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0.2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左右时，</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Gradient Boost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表现出优于所有其他机器学习模型的拟合性能，但通常仍优于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4954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9B5D5-17E7-2EC1-CAE7-A1F68D3B0012}"/>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B1E9A134-9979-21F3-7CC5-06CFF718470C}"/>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1F21A59D-D1BB-6EF8-ABC4-61CB778184D3}"/>
              </a:ext>
            </a:extLst>
          </p:cNvPr>
          <p:cNvSpPr txBox="1"/>
          <p:nvPr/>
        </p:nvSpPr>
        <p:spPr>
          <a:xfrm>
            <a:off x="856895" y="1109522"/>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比较了前几节中的统计模型和机器学习模型后，本研究发现统计分析模型中的偏比例优势模型和机器学习模型中的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模型表现最好。在本节中，选择准确性作为指标，对两种模型进行横向比较，以确定分析交通事故原因的最佳模型。下图说明了这种比较：</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218" name="Picture 2" descr="可持续发展 16 07903 g007">
            <a:extLst>
              <a:ext uri="{FF2B5EF4-FFF2-40B4-BE49-F238E27FC236}">
                <a16:creationId xmlns:a16="http://schemas.microsoft.com/office/drawing/2014/main" id="{A660BAEE-4BC0-852C-9043-15C29FEEF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3" y="2032852"/>
            <a:ext cx="5238750" cy="18192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2988707B-09A3-9DA5-B782-87488F451038}"/>
              </a:ext>
            </a:extLst>
          </p:cNvPr>
          <p:cNvSpPr txBox="1"/>
          <p:nvPr/>
        </p:nvSpPr>
        <p:spPr>
          <a:xfrm>
            <a:off x="856895" y="4012050"/>
            <a:ext cx="10478207" cy="1477328"/>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不难发现，大多数机器学习模型表现出更强的拟合性能，而统计分析模型受到其线性结构的限制，导致预测能力较弱。决策树、随机森林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）、梯度提升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、额外树和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XGBoost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模型的准确率分别为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75.73%</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75.73%</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74.27%</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61.84%</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75.73%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79.25%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XGBoost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的预测准确率最高，为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79.25%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的准确率最低，为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61.84%</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。这可能是由于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在功能选择和权重分配方面的限制，从而降低了其利用关键功能的能力。全面的比较表明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XGBoost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提供了最佳的整体性能。</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6880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975FD-5D7A-E7CA-0449-24C98F5F60D1}"/>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F9CFA40B-EFB8-98C1-87DC-C50720A8874A}"/>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EF506CCD-2F96-0E69-A423-18BEF4CD5302}"/>
              </a:ext>
            </a:extLst>
          </p:cNvPr>
          <p:cNvSpPr txBox="1"/>
          <p:nvPr/>
        </p:nvSpPr>
        <p:spPr>
          <a:xfrm>
            <a:off x="856895" y="1109522"/>
            <a:ext cx="10478207" cy="1200329"/>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研究计算了统计分析模型中每个变量的影响系数以及每个预测变量在机器学习模型中的重要性。为了进行比较，将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个预测变量分为三类：事件相关（天气、事故模式、碰撞车辆类型）、时间相关（时间、假期）和路况相关（道路线、垂直曲线类型、路面状况）。变量按重要性降序排列，每个模型中最重要的前两个预测因子以粗体突出显示，省略不太重要的变量（重要性小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0.1</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），如下表所示：</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60C18AA-6500-CA97-909C-C82B1C78C307}"/>
              </a:ext>
            </a:extLst>
          </p:cNvPr>
          <p:cNvPicPr>
            <a:picLocks noChangeAspect="1"/>
          </p:cNvPicPr>
          <p:nvPr/>
        </p:nvPicPr>
        <p:blipFill>
          <a:blip r:embed="rId2"/>
          <a:stretch>
            <a:fillRect/>
          </a:stretch>
        </p:blipFill>
        <p:spPr>
          <a:xfrm>
            <a:off x="2362936" y="2813951"/>
            <a:ext cx="7466123" cy="3330540"/>
          </a:xfrm>
          <a:prstGeom prst="rect">
            <a:avLst/>
          </a:prstGeom>
        </p:spPr>
      </p:pic>
    </p:spTree>
    <p:extLst>
      <p:ext uri="{BB962C8B-B14F-4D97-AF65-F5344CB8AC3E}">
        <p14:creationId xmlns:p14="http://schemas.microsoft.com/office/powerpoint/2010/main" val="1962011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D6980-3217-F285-C286-B1C11A1BDC2F}"/>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3A543F46-2724-63D3-9E2E-1CD131FBE07D}"/>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B95D8F14-4217-66F1-74D1-054FCDE66DE1}"/>
              </a:ext>
            </a:extLst>
          </p:cNvPr>
          <p:cNvSpPr txBox="1"/>
          <p:nvPr/>
        </p:nvSpPr>
        <p:spPr>
          <a:xfrm>
            <a:off x="856895" y="964049"/>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影响因素分析：</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条形图说明了不同特征对预测事故严重性的总体贡献，但没有区分每个特征对每个严重性级别的具体贡献。为了解决这个问题，引入了第二种类型的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汇总图。</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44" name="Picture 4" descr="可持续发展 16 07903 g008">
            <a:extLst>
              <a:ext uri="{FF2B5EF4-FFF2-40B4-BE49-F238E27FC236}">
                <a16:creationId xmlns:a16="http://schemas.microsoft.com/office/drawing/2014/main" id="{3C7E6EC6-1D87-8E83-F83B-0D6788431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6273" y="2452254"/>
            <a:ext cx="5466017" cy="35280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139EE3A-F1C4-EE21-7502-A6978DD00321}"/>
              </a:ext>
            </a:extLst>
          </p:cNvPr>
          <p:cNvSpPr txBox="1"/>
          <p:nvPr/>
        </p:nvSpPr>
        <p:spPr>
          <a:xfrm>
            <a:off x="849968" y="1811180"/>
            <a:ext cx="4200014" cy="5078313"/>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在对轻微事故的分析中（见图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），前四个影响因素是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VCT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。在对普通事故的分析中（见图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8b</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），前四个影响因素是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VCT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。在重大事故分析中（见图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8c</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），前四个影响因素是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VCT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通过比较这些，可以观察到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WR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RSC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对交通事故的影响相对较小。</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具有最高重要性，并且对事故严重程度的所有三个级别都有重大贡献。其次是道路因素（</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VCT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都是道路因素），然后是碰撞车辆类型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）。这一结果在以前的研究中也得到了支持。尽管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VCT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具有很高的重要性，但不同的子变量对不同事故严重程度的贡献并未显示出显著差异。因此，将对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进行更详细的分析。</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743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19341-6085-E666-6ED3-9B739B88F8AF}"/>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D1528B6-F628-4150-641E-5C0B1ABFB146}"/>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2CA8832D-E6E0-C041-E58A-2660E50A7560}"/>
              </a:ext>
            </a:extLst>
          </p:cNvPr>
          <p:cNvSpPr txBox="1"/>
          <p:nvPr/>
        </p:nvSpPr>
        <p:spPr>
          <a:xfrm>
            <a:off x="856895" y="964049"/>
            <a:ext cx="10478207" cy="2308324"/>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研究将事故模式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）、碰撞车辆类型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和道路路线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确定为影响事故严重程度的主要因素。接下来，本研究将通过可视化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与事故严重程度的三个级别相关联来探讨这些因素与事故严重程度之间的详细关系。</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事故模式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显著影响不同严重程度的事故。为了探讨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对不同严重程度的影响，我们分析了与不同严重程度下不同事故模式相关的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相关图如下图所示。在这些图中，横轴表示事故模式类别（如注释中所示），而纵轴表示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值。正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值表示正贡献，这意味着特定事故模式可能会增加在该严重性级别发生事故的可能性。相反，负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值表示负贡献，这表明事故模式可能会降低在该严重性级别发生事故的可能性。</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290" name="Picture 2" descr="可持续发展 16 07903 g009">
            <a:extLst>
              <a:ext uri="{FF2B5EF4-FFF2-40B4-BE49-F238E27FC236}">
                <a16:creationId xmlns:a16="http://schemas.microsoft.com/office/drawing/2014/main" id="{FBA58C0A-E085-61C1-083E-59DCC5AC1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940" y="3272373"/>
            <a:ext cx="3924116" cy="3460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67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564EB-368E-919F-6498-0073DF40BBE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2A57FC3-0D11-C064-A69A-15AFB202304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40EDE07D-39B4-A60A-9A3B-9F7148D6524D}"/>
              </a:ext>
            </a:extLst>
          </p:cNvPr>
          <p:cNvSpPr txBox="1"/>
          <p:nvPr/>
        </p:nvSpPr>
        <p:spPr>
          <a:xfrm>
            <a:off x="856895" y="964049"/>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通过分析不同事故严重程度下与不同碰撞车辆类型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相关的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值，我们可以深入了解这些车辆类型如何影响事故的严重程度。</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下图</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显示了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相关图，它说明了轻微、一般和严重事故中不同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类型的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338" name="Picture 2" descr="可持续发展 16 07903 g010">
            <a:extLst>
              <a:ext uri="{FF2B5EF4-FFF2-40B4-BE49-F238E27FC236}">
                <a16:creationId xmlns:a16="http://schemas.microsoft.com/office/drawing/2014/main" id="{3EC860A0-FE4B-14F1-1B0F-2BC1BC105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3" y="2123209"/>
            <a:ext cx="523875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314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9DB103-7B3F-FD4B-2347-1DF167FF20E5}"/>
              </a:ext>
            </a:extLst>
          </p:cNvPr>
          <p:cNvSpPr>
            <a:spLocks noGrp="1"/>
          </p:cNvSpPr>
          <p:nvPr>
            <p:ph type="sldNum" sz="quarter" idx="12"/>
          </p:nvPr>
        </p:nvSpPr>
        <p:spPr/>
        <p:txBody>
          <a:bodyPr/>
          <a:lstStyle/>
          <a:p>
            <a:fld id="{575D6542-BC17-4C76-955A-2FEB8FAA1522}" type="slidenum">
              <a:rPr lang="zh-CN" altLang="en-US" smtClean="0"/>
              <a:t>2</a:t>
            </a:fld>
            <a:endParaRPr lang="zh-CN" altLang="en-US"/>
          </a:p>
        </p:txBody>
      </p:sp>
      <p:sp>
        <p:nvSpPr>
          <p:cNvPr id="6" name="文本占位符 5">
            <a:extLst>
              <a:ext uri="{FF2B5EF4-FFF2-40B4-BE49-F238E27FC236}">
                <a16:creationId xmlns:a16="http://schemas.microsoft.com/office/drawing/2014/main" id="{74A8E98C-1A6F-383E-064F-3A08C98E69FD}"/>
              </a:ext>
            </a:extLst>
          </p:cNvPr>
          <p:cNvSpPr>
            <a:spLocks noGrp="1"/>
          </p:cNvSpPr>
          <p:nvPr>
            <p:ph type="body" sz="quarter" idx="13"/>
          </p:nvPr>
        </p:nvSpPr>
        <p:spPr/>
        <p:txBody>
          <a:bodyPr/>
          <a:lstStyle/>
          <a:p>
            <a:r>
              <a:rPr lang="zh-CN" altLang="en-US" dirty="0"/>
              <a:t>文献阅读情况汇总</a:t>
            </a:r>
          </a:p>
        </p:txBody>
      </p:sp>
      <p:sp>
        <p:nvSpPr>
          <p:cNvPr id="9" name="矩形: 圆顶角 8">
            <a:extLst>
              <a:ext uri="{FF2B5EF4-FFF2-40B4-BE49-F238E27FC236}">
                <a16:creationId xmlns:a16="http://schemas.microsoft.com/office/drawing/2014/main" id="{738750C4-07AA-F262-EC13-3512DCD3C7A8}"/>
              </a:ext>
            </a:extLst>
          </p:cNvPr>
          <p:cNvSpPr/>
          <p:nvPr/>
        </p:nvSpPr>
        <p:spPr>
          <a:xfrm>
            <a:off x="392661" y="1009649"/>
            <a:ext cx="11496676" cy="470571"/>
          </a:xfrm>
          <a:prstGeom prst="round2SameRect">
            <a:avLst>
              <a:gd name="adj1" fmla="val 27117"/>
              <a:gd name="adj2" fmla="val 0"/>
            </a:avLst>
          </a:prstGeom>
          <a:gradFill>
            <a:gsLst>
              <a:gs pos="0">
                <a:schemeClr val="accent1">
                  <a:alpha val="70000"/>
                </a:schemeClr>
              </a:gs>
              <a:gs pos="55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82D39163-6D9F-488F-77D0-F3D5203C4319}"/>
              </a:ext>
            </a:extLst>
          </p:cNvPr>
          <p:cNvGraphicFramePr>
            <a:graphicFrameLocks noGrp="1"/>
          </p:cNvGraphicFramePr>
          <p:nvPr>
            <p:extLst>
              <p:ext uri="{D42A27DB-BD31-4B8C-83A1-F6EECF244321}">
                <p14:modId xmlns:p14="http://schemas.microsoft.com/office/powerpoint/2010/main" val="1042359926"/>
              </p:ext>
            </p:extLst>
          </p:nvPr>
        </p:nvGraphicFramePr>
        <p:xfrm>
          <a:off x="380999" y="1480219"/>
          <a:ext cx="11519999" cy="2514731"/>
        </p:xfrm>
        <a:graphic>
          <a:graphicData uri="http://schemas.openxmlformats.org/drawingml/2006/table">
            <a:tbl>
              <a:tblPr firstRow="1" bandRow="1">
                <a:effectLst>
                  <a:outerShdw blurRad="381000" dist="228600" dir="3300000" algn="tl" rotWithShape="0">
                    <a:schemeClr val="accent1">
                      <a:alpha val="25000"/>
                    </a:schemeClr>
                  </a:outerShdw>
                </a:effectLst>
                <a:tableStyleId>{2D5ABB26-0587-4C30-8999-92F81FD0307C}</a:tableStyleId>
              </a:tblPr>
              <a:tblGrid>
                <a:gridCol w="771353">
                  <a:extLst>
                    <a:ext uri="{9D8B030D-6E8A-4147-A177-3AD203B41FA5}">
                      <a16:colId xmlns:a16="http://schemas.microsoft.com/office/drawing/2014/main" val="406762189"/>
                    </a:ext>
                  </a:extLst>
                </a:gridCol>
                <a:gridCol w="4762686">
                  <a:extLst>
                    <a:ext uri="{9D8B030D-6E8A-4147-A177-3AD203B41FA5}">
                      <a16:colId xmlns:a16="http://schemas.microsoft.com/office/drawing/2014/main" val="1172516083"/>
                    </a:ext>
                  </a:extLst>
                </a:gridCol>
                <a:gridCol w="2730913">
                  <a:extLst>
                    <a:ext uri="{9D8B030D-6E8A-4147-A177-3AD203B41FA5}">
                      <a16:colId xmlns:a16="http://schemas.microsoft.com/office/drawing/2014/main" val="2657762386"/>
                    </a:ext>
                  </a:extLst>
                </a:gridCol>
                <a:gridCol w="3255047">
                  <a:extLst>
                    <a:ext uri="{9D8B030D-6E8A-4147-A177-3AD203B41FA5}">
                      <a16:colId xmlns:a16="http://schemas.microsoft.com/office/drawing/2014/main" val="2480154720"/>
                    </a:ext>
                  </a:extLst>
                </a:gridCol>
              </a:tblGrid>
              <a:tr h="2514731">
                <a:tc>
                  <a:txBody>
                    <a:bodyPr/>
                    <a:lstStyle/>
                    <a:p>
                      <a:pPr algn="ctr">
                        <a:lnSpc>
                          <a:spcPct val="130000"/>
                        </a:lnSpc>
                      </a:pP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Investigating Factors Influencing Crash Severity on Mountainous Two-Lane Roads: Machine Learning Versus Statistical Models</a:t>
                      </a:r>
                      <a:endParaRPr lang="zh-CN" altLang="en-US" sz="1100" b="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来源：</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SUSTAINABILITY</a:t>
                      </a: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作者：</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Qi, ZY</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等</a:t>
                      </a:r>
                      <a:endParaRPr lang="en-US" altLang="zh-CN" sz="110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发表时间：</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2024/10</a:t>
                      </a: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类型：</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ssci2</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区</a:t>
                      </a:r>
                      <a:endParaRPr lang="en-US" altLang="zh-CN" sz="1100" kern="1200" dirty="0">
                        <a:solidFill>
                          <a:schemeClr val="tx1"/>
                        </a:solidFill>
                        <a:latin typeface="Times New Roman" panose="02020603050405020304" pitchFamily="18" charset="0"/>
                        <a:ea typeface="+mn-ea"/>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这项研究分析了云南省山区双车道公路上的交通事故数据，运用统计和机器学习模型来识别影响事故严重性的关键因素，发现机器学习模型尤其是</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XGBoost</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在预测事故严重性方面表现优于统计模型，并指出事故模式、道路条件和车辆类型是影响事故严重程度的主要因素。</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022226166"/>
                  </a:ext>
                </a:extLst>
              </a:tr>
            </a:tbl>
          </a:graphicData>
        </a:graphic>
      </p:graphicFrame>
      <p:graphicFrame>
        <p:nvGraphicFramePr>
          <p:cNvPr id="11" name="表格 7">
            <a:extLst>
              <a:ext uri="{FF2B5EF4-FFF2-40B4-BE49-F238E27FC236}">
                <a16:creationId xmlns:a16="http://schemas.microsoft.com/office/drawing/2014/main" id="{4CB59972-A1AA-4EB0-1C1E-3F411B7EA736}"/>
              </a:ext>
            </a:extLst>
          </p:cNvPr>
          <p:cNvGraphicFramePr>
            <a:graphicFrameLocks noGrp="1"/>
          </p:cNvGraphicFramePr>
          <p:nvPr>
            <p:extLst>
              <p:ext uri="{D42A27DB-BD31-4B8C-83A1-F6EECF244321}">
                <p14:modId xmlns:p14="http://schemas.microsoft.com/office/powerpoint/2010/main" val="834376097"/>
              </p:ext>
            </p:extLst>
          </p:nvPr>
        </p:nvGraphicFramePr>
        <p:xfrm>
          <a:off x="380999" y="1059514"/>
          <a:ext cx="11520000" cy="370840"/>
        </p:xfrm>
        <a:graphic>
          <a:graphicData uri="http://schemas.openxmlformats.org/drawingml/2006/table">
            <a:tbl>
              <a:tblPr firstRow="1" bandRow="1">
                <a:tableStyleId>{2D5ABB26-0587-4C30-8999-92F81FD0307C}</a:tableStyleId>
              </a:tblPr>
              <a:tblGrid>
                <a:gridCol w="596901">
                  <a:extLst>
                    <a:ext uri="{9D8B030D-6E8A-4147-A177-3AD203B41FA5}">
                      <a16:colId xmlns:a16="http://schemas.microsoft.com/office/drawing/2014/main" val="406762189"/>
                    </a:ext>
                  </a:extLst>
                </a:gridCol>
                <a:gridCol w="4823460">
                  <a:extLst>
                    <a:ext uri="{9D8B030D-6E8A-4147-A177-3AD203B41FA5}">
                      <a16:colId xmlns:a16="http://schemas.microsoft.com/office/drawing/2014/main" val="1172516083"/>
                    </a:ext>
                  </a:extLst>
                </a:gridCol>
                <a:gridCol w="1798320">
                  <a:extLst>
                    <a:ext uri="{9D8B030D-6E8A-4147-A177-3AD203B41FA5}">
                      <a16:colId xmlns:a16="http://schemas.microsoft.com/office/drawing/2014/main" val="2657762386"/>
                    </a:ext>
                  </a:extLst>
                </a:gridCol>
                <a:gridCol w="4301319">
                  <a:extLst>
                    <a:ext uri="{9D8B030D-6E8A-4147-A177-3AD203B41FA5}">
                      <a16:colId xmlns:a16="http://schemas.microsoft.com/office/drawing/2014/main" val="2044352302"/>
                    </a:ext>
                  </a:extLst>
                </a:gridCol>
              </a:tblGrid>
              <a:tr h="370840">
                <a:tc>
                  <a:txBody>
                    <a:bodyPr/>
                    <a:lstStyle/>
                    <a:p>
                      <a:pPr algn="ctr"/>
                      <a:r>
                        <a:rPr lang="zh-CN" altLang="en-US" sz="1600" b="1" dirty="0">
                          <a:solidFill>
                            <a:schemeClr val="bg1"/>
                          </a:solidFill>
                          <a:latin typeface="+mj-ea"/>
                          <a:ea typeface="+mj-ea"/>
                        </a:rPr>
                        <a:t>序号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题目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期刊信息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26166"/>
                  </a:ext>
                </a:extLst>
              </a:tr>
            </a:tbl>
          </a:graphicData>
        </a:graphic>
      </p:graphicFrame>
    </p:spTree>
    <p:extLst>
      <p:ext uri="{BB962C8B-B14F-4D97-AF65-F5344CB8AC3E}">
        <p14:creationId xmlns:p14="http://schemas.microsoft.com/office/powerpoint/2010/main" val="202751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220B-4AF7-956C-9441-D1DF80B35113}"/>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6986DD8A-2CA9-4C6E-90C9-DA66E5EFE946}"/>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6337079D-0B8C-C255-F51F-E79F7F655BC8}"/>
              </a:ext>
            </a:extLst>
          </p:cNvPr>
          <p:cNvSpPr txBox="1"/>
          <p:nvPr/>
        </p:nvSpPr>
        <p:spPr>
          <a:xfrm>
            <a:off x="856895" y="964049"/>
            <a:ext cx="10478207" cy="646331"/>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在山区道路上，复杂的道路路线是导致交通事故的主要因素之一。为了进一步研究不同道路路线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对不同事故严重程度的影响，下图显示了不同事故严重程度下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SHAP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依赖图。</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362" name="Picture 2" descr="可持续发展 16 07903 g011">
            <a:extLst>
              <a:ext uri="{FF2B5EF4-FFF2-40B4-BE49-F238E27FC236}">
                <a16:creationId xmlns:a16="http://schemas.microsoft.com/office/drawing/2014/main" id="{DE284C4A-8620-6853-7324-D7169BAC4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23" y="1947430"/>
            <a:ext cx="523875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1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BDE5148-2763-D70B-25FE-1318C367A84C}"/>
              </a:ext>
            </a:extLst>
          </p:cNvPr>
          <p:cNvSpPr>
            <a:spLocks noGrp="1"/>
          </p:cNvSpPr>
          <p:nvPr>
            <p:ph type="sldNum" sz="quarter" idx="12"/>
          </p:nvPr>
        </p:nvSpPr>
        <p:spPr/>
        <p:txBody>
          <a:bodyPr/>
          <a:lstStyle/>
          <a:p>
            <a:fld id="{575D6542-BC17-4C76-955A-2FEB8FAA1522}" type="slidenum">
              <a:rPr lang="zh-CN" altLang="en-US" smtClean="0"/>
              <a:t>21</a:t>
            </a:fld>
            <a:endParaRPr lang="zh-CN" altLang="en-US" dirty="0"/>
          </a:p>
        </p:txBody>
      </p:sp>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研究结论</a:t>
            </a:r>
            <a:endParaRPr lang="en-US" altLang="zh-CN" dirty="0"/>
          </a:p>
        </p:txBody>
      </p:sp>
      <p:sp>
        <p:nvSpPr>
          <p:cNvPr id="4" name="文本框 3">
            <a:extLst>
              <a:ext uri="{FF2B5EF4-FFF2-40B4-BE49-F238E27FC236}">
                <a16:creationId xmlns:a16="http://schemas.microsoft.com/office/drawing/2014/main" id="{2D115C9E-AAC7-AA23-CAD2-137C13D10587}"/>
              </a:ext>
            </a:extLst>
          </p:cNvPr>
          <p:cNvSpPr txBox="1"/>
          <p:nvPr/>
        </p:nvSpPr>
        <p:spPr>
          <a:xfrm>
            <a:off x="1336438" y="1866176"/>
            <a:ext cx="9201356" cy="654988"/>
          </a:xfrm>
          <a:prstGeom prst="rect">
            <a:avLst/>
          </a:prstGeom>
          <a:noFill/>
        </p:spPr>
        <p:txBody>
          <a:bodyPr wrap="square" rtlCol="0">
            <a:spAutoFit/>
          </a:bodyPr>
          <a:lstStyle/>
          <a:p>
            <a:pPr indent="457200">
              <a:lnSpc>
                <a:spcPct val="120000"/>
              </a:lnSpc>
              <a:defRPr/>
            </a:pP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在统计模型中，部分比例优势模型（</a:t>
            </a:r>
            <a:r>
              <a:rPr lang="en-US" altLang="zh-CN"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Partial Proportional Odds Model</a:t>
            </a: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）的表现优于其他统计分析模型。机器学习模型中，</a:t>
            </a:r>
            <a:r>
              <a:rPr lang="en-US" altLang="zh-CN" sz="1600" dirty="0" err="1">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XGBoost</a:t>
            </a:r>
            <a:r>
              <a:rPr lang="zh-CN" altLang="en-US" sz="1600" dirty="0">
                <a:solidFill>
                  <a:srgbClr val="333333"/>
                </a:solidFill>
                <a:highlight>
                  <a:srgbClr val="FFFFFF"/>
                </a:highlight>
                <a:latin typeface="Times New Roman" panose="02020603050405020304" pitchFamily="18" charset="0"/>
                <a:ea typeface="宋体" panose="02010600030101010101" pitchFamily="2" charset="-122"/>
                <a:cs typeface="Times New Roman" panose="02020603050405020304" pitchFamily="18" charset="0"/>
              </a:rPr>
              <a:t>模型在预测事故严重性方面表现最佳</a:t>
            </a:r>
          </a:p>
        </p:txBody>
      </p:sp>
      <p:sp>
        <p:nvSpPr>
          <p:cNvPr id="7" name="椭圆 6">
            <a:extLst>
              <a:ext uri="{FF2B5EF4-FFF2-40B4-BE49-F238E27FC236}">
                <a16:creationId xmlns:a16="http://schemas.microsoft.com/office/drawing/2014/main" id="{19A4FCAB-E310-1770-25BA-B78EB5118DC8}"/>
              </a:ext>
            </a:extLst>
          </p:cNvPr>
          <p:cNvSpPr/>
          <p:nvPr/>
        </p:nvSpPr>
        <p:spPr>
          <a:xfrm>
            <a:off x="1060719" y="207894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B2A96957-1D5C-50A7-7D66-3868C639C822}"/>
              </a:ext>
            </a:extLst>
          </p:cNvPr>
          <p:cNvSpPr txBox="1"/>
          <p:nvPr/>
        </p:nvSpPr>
        <p:spPr>
          <a:xfrm>
            <a:off x="1336438" y="4783434"/>
            <a:ext cx="9794843" cy="359522"/>
          </a:xfrm>
          <a:prstGeom prst="rect">
            <a:avLst/>
          </a:prstGeom>
          <a:noFill/>
        </p:spPr>
        <p:txBody>
          <a:bodyPr wrap="square" rtlCol="0">
            <a:spAutoFit/>
          </a:bodyPr>
          <a:lstStyle>
            <a:defPPr>
              <a:defRPr lang="zh-CN"/>
            </a:defPPr>
            <a:lvl1pPr>
              <a:lnSpc>
                <a:spcPct val="120000"/>
              </a:lnSpc>
              <a:defRPr sz="1600" b="0" i="0">
                <a:solidFill>
                  <a:srgbClr val="333333"/>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defRPr>
            </a:lvl1pPr>
          </a:lstStyle>
          <a:p>
            <a:pPr indent="457200">
              <a:defRPr/>
            </a:pPr>
            <a:r>
              <a:rPr lang="zh-CN" altLang="en-US" dirty="0"/>
              <a:t>正面碰撞、车辆跌落和行人碰撞增加了重大事故的可能性，而重大事故更有可能发生在纵向坡度路段上。</a:t>
            </a:r>
          </a:p>
        </p:txBody>
      </p:sp>
      <p:sp>
        <p:nvSpPr>
          <p:cNvPr id="11" name="椭圆 10">
            <a:extLst>
              <a:ext uri="{FF2B5EF4-FFF2-40B4-BE49-F238E27FC236}">
                <a16:creationId xmlns:a16="http://schemas.microsoft.com/office/drawing/2014/main" id="{32DD41CB-FB0F-14B8-4E21-6E2C5703ED42}"/>
              </a:ext>
            </a:extLst>
          </p:cNvPr>
          <p:cNvSpPr/>
          <p:nvPr/>
        </p:nvSpPr>
        <p:spPr>
          <a:xfrm>
            <a:off x="1060719" y="49046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0FE8F2DE-E7F2-A55B-AE04-5E17BB197462}"/>
              </a:ext>
            </a:extLst>
          </p:cNvPr>
          <p:cNvSpPr txBox="1"/>
          <p:nvPr/>
        </p:nvSpPr>
        <p:spPr>
          <a:xfrm>
            <a:off x="1336438" y="3435627"/>
            <a:ext cx="9794843" cy="654988"/>
          </a:xfrm>
          <a:prstGeom prst="rect">
            <a:avLst/>
          </a:prstGeom>
          <a:noFill/>
        </p:spPr>
        <p:txBody>
          <a:bodyPr wrap="square" rtlCol="0">
            <a:spAutoFit/>
          </a:bodyPr>
          <a:lstStyle>
            <a:defPPr>
              <a:defRPr lang="zh-CN"/>
            </a:defPPr>
            <a:lvl1pPr>
              <a:lnSpc>
                <a:spcPct val="120000"/>
              </a:lnSpc>
              <a:defRPr sz="1600" b="0" i="0">
                <a:solidFill>
                  <a:srgbClr val="333333"/>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defRPr>
            </a:lvl1pPr>
          </a:lstStyle>
          <a:p>
            <a:pPr indent="457200">
              <a:defRPr/>
            </a:pPr>
            <a:r>
              <a:rPr lang="zh-CN" altLang="en-US" dirty="0"/>
              <a:t>事故模式是影响事故严重程度的最显著因素，其次是道路因素（例如垂直曲线类型和道路对齐）以及碰撞车辆类型。环境因素（如天气和道路条件）对事故的影响相对较小。</a:t>
            </a:r>
          </a:p>
        </p:txBody>
      </p:sp>
      <p:sp>
        <p:nvSpPr>
          <p:cNvPr id="6" name="椭圆 5">
            <a:extLst>
              <a:ext uri="{FF2B5EF4-FFF2-40B4-BE49-F238E27FC236}">
                <a16:creationId xmlns:a16="http://schemas.microsoft.com/office/drawing/2014/main" id="{78AE3021-6625-B634-74E0-1692863EFCCE}"/>
              </a:ext>
            </a:extLst>
          </p:cNvPr>
          <p:cNvSpPr/>
          <p:nvPr/>
        </p:nvSpPr>
        <p:spPr>
          <a:xfrm>
            <a:off x="1060719" y="3565598"/>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Tree>
    <p:extLst>
      <p:ext uri="{BB962C8B-B14F-4D97-AF65-F5344CB8AC3E}">
        <p14:creationId xmlns:p14="http://schemas.microsoft.com/office/powerpoint/2010/main" val="1714834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54858" cy="397032"/>
          </a:xfrm>
        </p:spPr>
        <p:txBody>
          <a:bodyPr/>
          <a:lstStyle/>
          <a:p>
            <a:r>
              <a:rPr lang="zh-CN" altLang="en-US" dirty="0"/>
              <a:t>研究背景</a:t>
            </a:r>
          </a:p>
        </p:txBody>
      </p:sp>
      <p:sp>
        <p:nvSpPr>
          <p:cNvPr id="10" name="文本框 9">
            <a:extLst>
              <a:ext uri="{FF2B5EF4-FFF2-40B4-BE49-F238E27FC236}">
                <a16:creationId xmlns:a16="http://schemas.microsoft.com/office/drawing/2014/main" id="{A1399647-7D84-EF4E-6D55-B2B6CBD3C56F}"/>
              </a:ext>
            </a:extLst>
          </p:cNvPr>
          <p:cNvSpPr txBox="1"/>
          <p:nvPr/>
        </p:nvSpPr>
        <p:spPr>
          <a:xfrm>
            <a:off x="987967" y="1954986"/>
            <a:ext cx="10009735" cy="6440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宋体" panose="02010600030101010101" pitchFamily="2" charset="-122"/>
                <a:ea typeface="宋体" panose="02010600030101010101" pitchFamily="2" charset="-122"/>
              </a:rPr>
              <a:t>中国山区双车道公路的交通事故占比高，达到所有交通事故的</a:t>
            </a:r>
            <a:r>
              <a:rPr lang="en-US" altLang="zh-CN" sz="1600" dirty="0">
                <a:solidFill>
                  <a:srgbClr val="1F1F1F"/>
                </a:solidFill>
                <a:latin typeface="宋体" panose="02010600030101010101" pitchFamily="2" charset="-122"/>
                <a:ea typeface="宋体" panose="02010600030101010101" pitchFamily="2" charset="-122"/>
              </a:rPr>
              <a:t>15%</a:t>
            </a:r>
            <a:r>
              <a:rPr lang="zh-CN" altLang="en-US" sz="1600" dirty="0">
                <a:solidFill>
                  <a:srgbClr val="1F1F1F"/>
                </a:solidFill>
                <a:latin typeface="宋体" panose="02010600030101010101" pitchFamily="2" charset="-122"/>
                <a:ea typeface="宋体" panose="02010600030101010101" pitchFamily="2" charset="-122"/>
              </a:rPr>
              <a:t>以上，且这些事故的致死率接近</a:t>
            </a:r>
            <a:r>
              <a:rPr lang="en-US" altLang="zh-CN" sz="1600" dirty="0">
                <a:solidFill>
                  <a:srgbClr val="1F1F1F"/>
                </a:solidFill>
                <a:latin typeface="宋体" panose="02010600030101010101" pitchFamily="2" charset="-122"/>
                <a:ea typeface="宋体" panose="02010600030101010101" pitchFamily="2" charset="-122"/>
              </a:rPr>
              <a:t>50%</a:t>
            </a:r>
            <a:r>
              <a:rPr lang="zh-CN" altLang="en-US" sz="1600" dirty="0">
                <a:solidFill>
                  <a:srgbClr val="1F1F1F"/>
                </a:solidFill>
                <a:latin typeface="宋体" panose="02010600030101010101" pitchFamily="2" charset="-122"/>
                <a:ea typeface="宋体" panose="02010600030101010101" pitchFamily="2" charset="-122"/>
              </a:rPr>
              <a:t>，凸显了山区道路安全问题的重要性。</a:t>
            </a:r>
          </a:p>
        </p:txBody>
      </p:sp>
      <p:sp>
        <p:nvSpPr>
          <p:cNvPr id="14" name="椭圆 13">
            <a:extLst>
              <a:ext uri="{FF2B5EF4-FFF2-40B4-BE49-F238E27FC236}">
                <a16:creationId xmlns:a16="http://schemas.microsoft.com/office/drawing/2014/main" id="{06725AF2-1C32-A256-AAFA-32A6E85FE071}"/>
              </a:ext>
            </a:extLst>
          </p:cNvPr>
          <p:cNvSpPr/>
          <p:nvPr/>
        </p:nvSpPr>
        <p:spPr>
          <a:xfrm>
            <a:off x="806458" y="20902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850BA022-1689-F817-5498-1F945B5EF45B}"/>
              </a:ext>
            </a:extLst>
          </p:cNvPr>
          <p:cNvSpPr/>
          <p:nvPr/>
        </p:nvSpPr>
        <p:spPr>
          <a:xfrm>
            <a:off x="793777" y="345879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9523C99-A1A7-B0DF-9E37-58EBB0F212A6}"/>
              </a:ext>
            </a:extLst>
          </p:cNvPr>
          <p:cNvSpPr txBox="1"/>
          <p:nvPr/>
        </p:nvSpPr>
        <p:spPr>
          <a:xfrm>
            <a:off x="987967" y="332399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先前的研究多集中于高速公路和城市道路，对于山区道路特有的事故原因（例如与野生动物的碰撞）关注不足，且存在对事故数据分布不平衡问题的忽视。</a:t>
            </a:r>
          </a:p>
        </p:txBody>
      </p:sp>
      <p:sp>
        <p:nvSpPr>
          <p:cNvPr id="2" name="椭圆 1">
            <a:extLst>
              <a:ext uri="{FF2B5EF4-FFF2-40B4-BE49-F238E27FC236}">
                <a16:creationId xmlns:a16="http://schemas.microsoft.com/office/drawing/2014/main" id="{06C4BFA7-C3A9-DF3B-637A-DDA2F1B29E12}"/>
              </a:ext>
            </a:extLst>
          </p:cNvPr>
          <p:cNvSpPr/>
          <p:nvPr/>
        </p:nvSpPr>
        <p:spPr>
          <a:xfrm>
            <a:off x="793777" y="4824910"/>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8C892E15-BA25-7CEC-5319-38D202FBDDD4}"/>
              </a:ext>
            </a:extLst>
          </p:cNvPr>
          <p:cNvSpPr txBox="1"/>
          <p:nvPr/>
        </p:nvSpPr>
        <p:spPr>
          <a:xfrm>
            <a:off x="987967" y="470396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旨在通过比较统计模型和机器学习模型，识别影响山区道路交通事故严重性的关键因素，以期提出有效的预防措施，改善交通安全，促进可持续交通发展。</a:t>
            </a:r>
          </a:p>
        </p:txBody>
      </p:sp>
    </p:spTree>
    <p:extLst>
      <p:ext uri="{BB962C8B-B14F-4D97-AF65-F5344CB8AC3E}">
        <p14:creationId xmlns:p14="http://schemas.microsoft.com/office/powerpoint/2010/main" val="1730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研究框架</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871111" y="2274838"/>
            <a:ext cx="4830035" cy="3293209"/>
          </a:xfrm>
          <a:prstGeom prst="rect">
            <a:avLst/>
          </a:prstGeom>
          <a:noFill/>
        </p:spPr>
        <p:txBody>
          <a:bodyPr wrap="square">
            <a:spAutoFit/>
          </a:bodyPr>
          <a:lstStyle/>
          <a:p>
            <a:pPr indent="457200"/>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研究的工作流程分为三个主要部分。首先，从云南省的一条双车道山路收集了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5000 </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多条原始事故记录。这些记录经过严格的验证和筛选，并根据以前的研究，从筛选数据中提取了与事件特征、路况和时间因素相关的八个独立变量。因变量是事故严重程度，根据伤亡和直接财产损失进行分类。随后，数据经过多重共线性测试，并被分为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80% </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的训练集和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20% </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的测试集。使用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处理训练集，然后使用测试集进行测试。</a:t>
            </a:r>
            <a:endPar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其次，使用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个统计模型和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6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个机器学习模型分析自变量与事故严重程度之间的关系</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对这些模型的性能和分析结果进行了全面比较，以确定进行详细因果分析的最佳模型。</a:t>
            </a:r>
          </a:p>
        </p:txBody>
      </p:sp>
      <p:pic>
        <p:nvPicPr>
          <p:cNvPr id="1026" name="Picture 2" descr="可持续发展 16 07903 g001">
            <a:extLst>
              <a:ext uri="{FF2B5EF4-FFF2-40B4-BE49-F238E27FC236}">
                <a16:creationId xmlns:a16="http://schemas.microsoft.com/office/drawing/2014/main" id="{E6F39FEB-90C6-CBF8-8DA1-E93CC4FE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9952" y="1017293"/>
            <a:ext cx="5129266" cy="5268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2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1232684" y="860074"/>
            <a:ext cx="9726632" cy="1754326"/>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统计模型</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Logit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已广泛用于研究山区交通事故的致病因素。它提供了易于解释的系数，这些系数反映了影响事故可能性的变量中对数变化的比值比。这为研究人员提供了一种直观的方法来评估各种因素对交通事故风险的影响。然而，以前的研究通常使用单一的</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logit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模型，缺乏跨模型比较来评估性能。这种方法可能会忽视潜在的模型局限性，从而影响研究结果的全面性和准确性。本研究考虑了来自两类模型的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种模型，数学公式和模型之间的差异如下表所示。</a:t>
            </a:r>
          </a:p>
        </p:txBody>
      </p:sp>
      <p:pic>
        <p:nvPicPr>
          <p:cNvPr id="4" name="图片 3">
            <a:extLst>
              <a:ext uri="{FF2B5EF4-FFF2-40B4-BE49-F238E27FC236}">
                <a16:creationId xmlns:a16="http://schemas.microsoft.com/office/drawing/2014/main" id="{2439460A-4793-5EBC-F324-8FA5ECFE3FAA}"/>
              </a:ext>
            </a:extLst>
          </p:cNvPr>
          <p:cNvPicPr>
            <a:picLocks noChangeAspect="1"/>
          </p:cNvPicPr>
          <p:nvPr/>
        </p:nvPicPr>
        <p:blipFill>
          <a:blip r:embed="rId2"/>
          <a:stretch>
            <a:fillRect/>
          </a:stretch>
        </p:blipFill>
        <p:spPr>
          <a:xfrm>
            <a:off x="3476072" y="2772634"/>
            <a:ext cx="5239855" cy="3893127"/>
          </a:xfrm>
          <a:prstGeom prst="rect">
            <a:avLst/>
          </a:prstGeom>
        </p:spPr>
      </p:pic>
    </p:spTree>
    <p:extLst>
      <p:ext uri="{BB962C8B-B14F-4D97-AF65-F5344CB8AC3E}">
        <p14:creationId xmlns:p14="http://schemas.microsoft.com/office/powerpoint/2010/main" val="293055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B75D4-A614-D180-CE08-218F0466B69C}"/>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5388326C-174B-609F-BC87-8D0D39522004}"/>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2E086133-7D35-9E31-0BF3-DEDD777853C0}"/>
              </a:ext>
            </a:extLst>
          </p:cNvPr>
          <p:cNvSpPr txBox="1"/>
          <p:nvPr/>
        </p:nvSpPr>
        <p:spPr>
          <a:xfrm>
            <a:off x="1232684" y="860074"/>
            <a:ext cx="9726632" cy="2308324"/>
          </a:xfrm>
          <a:prstGeom prst="rect">
            <a:avLst/>
          </a:prstGeom>
          <a:noFill/>
        </p:spPr>
        <p:txBody>
          <a:bodyPr wrap="square">
            <a:spAutoFit/>
          </a:bodyPr>
          <a:lstStyle/>
          <a:p>
            <a:pPr indent="457200"/>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机器学习模型</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近年来，机器学习模型因其卓越的模型拟合能力和解释方法的进步，在交通事故因果关系分析中越来越受到关注。</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Santos</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等回顾了</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56</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项关于碰撞伤害的研究，发现决策树是使用最广泛的模型，而随机森林通常被认为是最好的模型。但是，随机森林模型的训练速度较慢，计算成本较高。为了解决这个问题，</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Extra Trees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可以通过更多的随机特征选择来降低计算成本并缓解过拟合问题。</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Chen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Wang</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发现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模型在他们的研究中表现最佳。因此，本研究选择了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种常用的机器学习模型，并简要介绍了每种模型的理论基础和常见的超参数，总结了它们的优缺点。</a:t>
            </a:r>
          </a:p>
        </p:txBody>
      </p:sp>
      <p:pic>
        <p:nvPicPr>
          <p:cNvPr id="6" name="图片 5">
            <a:extLst>
              <a:ext uri="{FF2B5EF4-FFF2-40B4-BE49-F238E27FC236}">
                <a16:creationId xmlns:a16="http://schemas.microsoft.com/office/drawing/2014/main" id="{3F7BC3DF-C402-A988-F678-C4090DE83874}"/>
              </a:ext>
            </a:extLst>
          </p:cNvPr>
          <p:cNvPicPr>
            <a:picLocks noChangeAspect="1"/>
          </p:cNvPicPr>
          <p:nvPr/>
        </p:nvPicPr>
        <p:blipFill>
          <a:blip r:embed="rId2"/>
          <a:stretch>
            <a:fillRect/>
          </a:stretch>
        </p:blipFill>
        <p:spPr>
          <a:xfrm>
            <a:off x="3125400" y="3168398"/>
            <a:ext cx="5941200" cy="3754582"/>
          </a:xfrm>
          <a:prstGeom prst="rect">
            <a:avLst/>
          </a:prstGeom>
        </p:spPr>
      </p:pic>
    </p:spTree>
    <p:extLst>
      <p:ext uri="{BB962C8B-B14F-4D97-AF65-F5344CB8AC3E}">
        <p14:creationId xmlns:p14="http://schemas.microsoft.com/office/powerpoint/2010/main" val="1369559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研究数据</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856895" y="880923"/>
            <a:ext cx="10478207" cy="2585323"/>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研究侧重于云南省楚雄州的一个典型山区路段</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，从地方交通管理部门收集了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2012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年至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2022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5000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多份交通事故记录和道路路线数据。原始事故数据主要包括事件的简要描述、发生时间、星期几、公里标记、天气状况、路面、事故类型、照明条件、涉及的车辆、死亡人数、失踪人员、受伤和直接财产损失。由于交通事故数据通常是手动记录的，因此某些条目可能缺少关键信息或描述不清楚。因此，排除了无效信息，并从原始数据中提取关键信息进行分类。经过过滤，从该路段中提取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3183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个交通事故数据点，形成基于道路线形特征分析山区碰撞原因的数据库。</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此外，根据中国公安部</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关于修订道路交通事故分类标准的通知</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和中国交通管理局的</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交通事故统计暂行规定</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，确定了道路碰撞严重程度的具体分类标准。交通事故根据人身伤害和财产损失的程度分为三个等级：轻微事故、一般事故和重大事故。</a:t>
            </a:r>
          </a:p>
        </p:txBody>
      </p:sp>
      <p:pic>
        <p:nvPicPr>
          <p:cNvPr id="4" name="图片 3">
            <a:extLst>
              <a:ext uri="{FF2B5EF4-FFF2-40B4-BE49-F238E27FC236}">
                <a16:creationId xmlns:a16="http://schemas.microsoft.com/office/drawing/2014/main" id="{48D10FCE-CEA4-2D58-F71B-3C924B285214}"/>
              </a:ext>
            </a:extLst>
          </p:cNvPr>
          <p:cNvPicPr>
            <a:picLocks noChangeAspect="1"/>
          </p:cNvPicPr>
          <p:nvPr/>
        </p:nvPicPr>
        <p:blipFill>
          <a:blip r:embed="rId2"/>
          <a:stretch>
            <a:fillRect/>
          </a:stretch>
        </p:blipFill>
        <p:spPr>
          <a:xfrm>
            <a:off x="2660650" y="3830780"/>
            <a:ext cx="6870696" cy="2641803"/>
          </a:xfrm>
          <a:prstGeom prst="rect">
            <a:avLst/>
          </a:prstGeom>
        </p:spPr>
      </p:pic>
    </p:spTree>
    <p:extLst>
      <p:ext uri="{BB962C8B-B14F-4D97-AF65-F5344CB8AC3E}">
        <p14:creationId xmlns:p14="http://schemas.microsoft.com/office/powerpoint/2010/main" val="277808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D15A7-6303-2C12-6CC0-A2CA9C4FCB58}"/>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A7EBC461-9934-ACC7-E029-7413FB21CBE4}"/>
              </a:ext>
            </a:extLst>
          </p:cNvPr>
          <p:cNvSpPr>
            <a:spLocks noGrp="1"/>
          </p:cNvSpPr>
          <p:nvPr>
            <p:ph type="body" sz="quarter" idx="13"/>
          </p:nvPr>
        </p:nvSpPr>
        <p:spPr>
          <a:xfrm>
            <a:off x="1060719" y="280125"/>
            <a:ext cx="1313180" cy="397032"/>
          </a:xfrm>
        </p:spPr>
        <p:txBody>
          <a:bodyPr/>
          <a:lstStyle/>
          <a:p>
            <a:r>
              <a:rPr lang="zh-CN" altLang="en-US" dirty="0"/>
              <a:t>数据处理</a:t>
            </a:r>
            <a:endParaRPr lang="en-US" altLang="zh-CN" dirty="0"/>
          </a:p>
        </p:txBody>
      </p:sp>
      <p:sp>
        <p:nvSpPr>
          <p:cNvPr id="5" name="文本框 4">
            <a:extLst>
              <a:ext uri="{FF2B5EF4-FFF2-40B4-BE49-F238E27FC236}">
                <a16:creationId xmlns:a16="http://schemas.microsoft.com/office/drawing/2014/main" id="{1DA7F042-262D-F484-40DF-E60B235BC015}"/>
              </a:ext>
            </a:extLst>
          </p:cNvPr>
          <p:cNvSpPr txBox="1"/>
          <p:nvPr/>
        </p:nvSpPr>
        <p:spPr>
          <a:xfrm>
            <a:off x="856895" y="894777"/>
            <a:ext cx="10478207" cy="1477328"/>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研究从技术系统的角度分析了山区道路交通事故。根据文献综述和用于共线性检验的方差膨胀因子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VIF</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的计算，分析结果如下表所示。通常，当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VIF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值大于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10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时，表示变量之间的多重共线性较高。然而，在本研究中，所选变量的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VIF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值都接近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，表明多重共线性非常低。最后，使用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个自变量对山地车辆碰撞严重程度进行因果关系分析：天气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WR</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）、事故模式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）、路面状况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RSC</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）、碰撞车辆类型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CVT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）、时间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TE</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）、道路路线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）、垂直曲线类型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VCT</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和假期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HY</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6" name="图片 5">
            <a:extLst>
              <a:ext uri="{FF2B5EF4-FFF2-40B4-BE49-F238E27FC236}">
                <a16:creationId xmlns:a16="http://schemas.microsoft.com/office/drawing/2014/main" id="{F799766D-1C0C-EC3F-428B-58073F9C661D}"/>
              </a:ext>
            </a:extLst>
          </p:cNvPr>
          <p:cNvPicPr>
            <a:picLocks noChangeAspect="1"/>
          </p:cNvPicPr>
          <p:nvPr/>
        </p:nvPicPr>
        <p:blipFill>
          <a:blip r:embed="rId2"/>
          <a:stretch>
            <a:fillRect/>
          </a:stretch>
        </p:blipFill>
        <p:spPr>
          <a:xfrm>
            <a:off x="974500" y="3220817"/>
            <a:ext cx="5407763" cy="2940627"/>
          </a:xfrm>
          <a:prstGeom prst="rect">
            <a:avLst/>
          </a:prstGeom>
        </p:spPr>
      </p:pic>
      <p:pic>
        <p:nvPicPr>
          <p:cNvPr id="4" name="图片 3">
            <a:extLst>
              <a:ext uri="{FF2B5EF4-FFF2-40B4-BE49-F238E27FC236}">
                <a16:creationId xmlns:a16="http://schemas.microsoft.com/office/drawing/2014/main" id="{322D0DF2-155E-A5BA-8A95-3618B2ADDAF4}"/>
              </a:ext>
            </a:extLst>
          </p:cNvPr>
          <p:cNvPicPr>
            <a:picLocks noChangeAspect="1"/>
          </p:cNvPicPr>
          <p:nvPr/>
        </p:nvPicPr>
        <p:blipFill>
          <a:blip r:embed="rId3"/>
          <a:stretch>
            <a:fillRect/>
          </a:stretch>
        </p:blipFill>
        <p:spPr>
          <a:xfrm>
            <a:off x="6975763" y="2589725"/>
            <a:ext cx="4177145" cy="4177145"/>
          </a:xfrm>
          <a:prstGeom prst="rect">
            <a:avLst/>
          </a:prstGeom>
        </p:spPr>
      </p:pic>
    </p:spTree>
    <p:extLst>
      <p:ext uri="{BB962C8B-B14F-4D97-AF65-F5344CB8AC3E}">
        <p14:creationId xmlns:p14="http://schemas.microsoft.com/office/powerpoint/2010/main" val="376186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1381-94F9-8F07-BEE4-6FBDE84E81F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47F3DD2-5842-890C-990B-74CFEC75877F}"/>
              </a:ext>
            </a:extLst>
          </p:cNvPr>
          <p:cNvSpPr>
            <a:spLocks noGrp="1"/>
          </p:cNvSpPr>
          <p:nvPr>
            <p:ph type="body" sz="quarter" idx="13"/>
          </p:nvPr>
        </p:nvSpPr>
        <p:spPr>
          <a:xfrm>
            <a:off x="1060719" y="280125"/>
            <a:ext cx="1313180" cy="397032"/>
          </a:xfrm>
        </p:spPr>
        <p:txBody>
          <a:bodyPr/>
          <a:lstStyle/>
          <a:p>
            <a:r>
              <a:rPr lang="zh-CN" altLang="en-US" dirty="0"/>
              <a:t>数据处理</a:t>
            </a:r>
            <a:endParaRPr lang="en-US" altLang="zh-CN" dirty="0"/>
          </a:p>
        </p:txBody>
      </p:sp>
      <p:sp>
        <p:nvSpPr>
          <p:cNvPr id="5" name="文本框 4">
            <a:extLst>
              <a:ext uri="{FF2B5EF4-FFF2-40B4-BE49-F238E27FC236}">
                <a16:creationId xmlns:a16="http://schemas.microsoft.com/office/drawing/2014/main" id="{3E16EC00-6F33-A16B-4E4A-A8872EEFDB90}"/>
              </a:ext>
            </a:extLst>
          </p:cNvPr>
          <p:cNvSpPr txBox="1"/>
          <p:nvPr/>
        </p:nvSpPr>
        <p:spPr>
          <a:xfrm>
            <a:off x="856895" y="894777"/>
            <a:ext cx="10478207" cy="4247317"/>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不平衡数据处理</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在包含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3183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个实例的数据集中，轻微事故占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66.5%</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，一般事故占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28.6%</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，而重大事故仅占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4.9%</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。这种不平衡可能会导致机器学习模型倾向于多数类的预测，从而忽略少数类，从而导致分析结果中出现显著的偏差。研究使用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来处理训练集（</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80%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的事故数据用于训练，</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20%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用于测试）。此外，还应用了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Random Over-Sampling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Random Under-Sampling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等常用方法，并将这三种不同方法处理的数据以默认超参数输入到 </a:t>
            </a:r>
            <a:r>
              <a:rPr lang="en-US" altLang="zh-CN" b="0" i="0" dirty="0" err="1">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XGBoost</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模型中。通过比较这些方法的准确性，验证了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的优越性。运行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的具体过程如下：</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对于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minority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类中的每个样本，计算到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minority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类中所有其他样本的欧氏距离，并确定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k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最近邻</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p>
          <a:p>
            <a:pPr indent="457200" algn="just"/>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设置采样率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N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并随机选择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x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k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个最近邻数</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p>
          <a:p>
            <a:pPr indent="457200" algn="just"/>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使用以下公式构建新样本：</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这里𝑥</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new</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表示新生成的合成样本，</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是原始的少数类样本，而𝑥𝑛是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k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最近邻样本，它是特征空间中接近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x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的样本。</a:t>
            </a:r>
          </a:p>
        </p:txBody>
      </p:sp>
      <p:pic>
        <p:nvPicPr>
          <p:cNvPr id="7" name="图片 6">
            <a:extLst>
              <a:ext uri="{FF2B5EF4-FFF2-40B4-BE49-F238E27FC236}">
                <a16:creationId xmlns:a16="http://schemas.microsoft.com/office/drawing/2014/main" id="{362429A4-F81C-E129-35F4-568B33319CA4}"/>
              </a:ext>
            </a:extLst>
          </p:cNvPr>
          <p:cNvPicPr>
            <a:picLocks noChangeAspect="1"/>
          </p:cNvPicPr>
          <p:nvPr/>
        </p:nvPicPr>
        <p:blipFill>
          <a:blip r:embed="rId2"/>
          <a:stretch>
            <a:fillRect/>
          </a:stretch>
        </p:blipFill>
        <p:spPr>
          <a:xfrm>
            <a:off x="4570268" y="3673619"/>
            <a:ext cx="3314700" cy="466725"/>
          </a:xfrm>
          <a:prstGeom prst="rect">
            <a:avLst/>
          </a:prstGeom>
        </p:spPr>
      </p:pic>
    </p:spTree>
    <p:extLst>
      <p:ext uri="{BB962C8B-B14F-4D97-AF65-F5344CB8AC3E}">
        <p14:creationId xmlns:p14="http://schemas.microsoft.com/office/powerpoint/2010/main" val="839878014"/>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83F8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19369</TotalTime>
  <Words>2808</Words>
  <Application>Microsoft Office PowerPoint</Application>
  <PresentationFormat>宽屏</PresentationFormat>
  <Paragraphs>81</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宋体</vt:lpstr>
      <vt:lpstr>微软雅黑</vt:lpstr>
      <vt:lpstr>微软雅黑 Light</vt:lpstr>
      <vt:lpstr>Arial</vt:lpstr>
      <vt:lpstr>Times New Roman</vt:lpstr>
      <vt:lpstr>Office 主题​​</vt:lpstr>
      <vt:lpstr>文献汇报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简约学术风框架完整组会汇报PPT模板</dc:title>
  <dc:creator>汉顺</dc:creator>
  <cp:lastModifiedBy>zw l</cp:lastModifiedBy>
  <cp:revision>35</cp:revision>
  <dcterms:created xsi:type="dcterms:W3CDTF">2023-04-03T08:46:24Z</dcterms:created>
  <dcterms:modified xsi:type="dcterms:W3CDTF">2024-11-13T03:27:44Z</dcterms:modified>
</cp:coreProperties>
</file>