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81" r:id="rId2"/>
    <p:sldId id="450" r:id="rId3"/>
    <p:sldId id="313" r:id="rId4"/>
    <p:sldId id="582" r:id="rId5"/>
    <p:sldId id="628" r:id="rId6"/>
    <p:sldId id="317" r:id="rId7"/>
    <p:sldId id="293" r:id="rId8"/>
    <p:sldId id="631" r:id="rId9"/>
    <p:sldId id="320" r:id="rId10"/>
    <p:sldId id="338" r:id="rId11"/>
    <p:sldId id="634" r:id="rId12"/>
    <p:sldId id="635" r:id="rId13"/>
    <p:sldId id="605" r:id="rId14"/>
    <p:sldId id="607" r:id="rId15"/>
    <p:sldId id="646" r:id="rId16"/>
    <p:sldId id="647" r:id="rId17"/>
    <p:sldId id="648" r:id="rId18"/>
    <p:sldId id="323" r:id="rId19"/>
    <p:sldId id="649" r:id="rId20"/>
    <p:sldId id="650" r:id="rId21"/>
    <p:sldId id="651" r:id="rId22"/>
    <p:sldId id="329" r:id="rId23"/>
    <p:sldId id="310" r:id="rId24"/>
    <p:sldId id="652" r:id="rId25"/>
    <p:sldId id="645" r:id="rId26"/>
    <p:sldId id="311" r:id="rId27"/>
  </p:sldIdLst>
  <p:sldSz cx="9144000" cy="5143500" type="screen16x9"/>
  <p:notesSz cx="6858000" cy="9144000"/>
  <p:custDataLst>
    <p:tags r:id="rId29"/>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2" userDrawn="1">
          <p15:clr>
            <a:srgbClr val="A4A3A4"/>
          </p15:clr>
        </p15:guide>
        <p15:guide id="2" orient="horz" pos="1087" userDrawn="1">
          <p15:clr>
            <a:srgbClr val="A4A3A4"/>
          </p15:clr>
        </p15:guide>
        <p15:guide id="3" pos="3841"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7" d="100"/>
          <a:sy n="117" d="100"/>
        </p:scale>
        <p:origin x="231" y="57"/>
      </p:cViewPr>
      <p:guideLst>
        <p:guide orient="horz" pos="2152"/>
        <p:guide orient="horz" pos="1087"/>
        <p:guide pos="3841"/>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2024/9/24</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p>
          <a:p>
            <a:r>
              <a:rPr lang="en-US" altLang="zh-CN" dirty="0"/>
              <a:t>https://liangliangtuwen.tmall.com</a:t>
            </a:r>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3006228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2790243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1134281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extLst>
      <p:ext uri="{BB962C8B-B14F-4D97-AF65-F5344CB8AC3E}">
        <p14:creationId xmlns:p14="http://schemas.microsoft.com/office/powerpoint/2010/main" val="347128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extLst>
      <p:ext uri="{BB962C8B-B14F-4D97-AF65-F5344CB8AC3E}">
        <p14:creationId xmlns:p14="http://schemas.microsoft.com/office/powerpoint/2010/main" val="52574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extLst>
      <p:ext uri="{BB962C8B-B14F-4D97-AF65-F5344CB8AC3E}">
        <p14:creationId xmlns:p14="http://schemas.microsoft.com/office/powerpoint/2010/main" val="176038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833497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p>
          <a:p>
            <a:r>
              <a:rPr lang="en-US" altLang="zh-CN"/>
              <a:t>https://liangliangtuwen.tmall.com</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2024/9/24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6000"/>
    </mc:Choice>
    <mc:Fallback xmlns="">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wm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 end="11474"/>
                </p14:media>
              </p:ext>
            </p:extLst>
          </p:nvPr>
        </p:nvPicPr>
        <p:blipFill>
          <a:blip r:embed="rId5"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688898" y="3870591"/>
            <a:ext cx="7880350" cy="1214755"/>
          </a:xfrm>
          <a:prstGeom prst="rect">
            <a:avLst/>
          </a:prstGeom>
          <a:noFill/>
        </p:spPr>
        <p:txBody>
          <a:bodyPr wrap="square" rtlCol="0" anchor="ctr" anchorCtr="0">
            <a:noAutofit/>
          </a:bodyPr>
          <a:lstStyle/>
          <a:p>
            <a:pPr algn="just"/>
            <a:r>
              <a:rPr lang="en-US" altLang="zh-CN" sz="1600" b="0" i="0" dirty="0" err="1">
                <a:solidFill>
                  <a:srgbClr val="222222"/>
                </a:solidFill>
                <a:effectLst/>
                <a:latin typeface="微软雅黑" panose="020B0503020204020204" pitchFamily="34" charset="-122"/>
                <a:ea typeface="微软雅黑" panose="020B0503020204020204" pitchFamily="34" charset="-122"/>
              </a:rPr>
              <a:t>Alruwaili</a:t>
            </a:r>
            <a:r>
              <a:rPr lang="en-US" altLang="zh-CN" sz="1600" b="0" i="0" dirty="0">
                <a:solidFill>
                  <a:srgbClr val="222222"/>
                </a:solidFill>
                <a:effectLst/>
                <a:latin typeface="微软雅黑" panose="020B0503020204020204" pitchFamily="34" charset="-122"/>
                <a:ea typeface="微软雅黑" panose="020B0503020204020204" pitchFamily="34" charset="-122"/>
              </a:rPr>
              <a:t> A, Xie K. Modeling the influence of connected vehicles on driving behaviors and safety outcomes in highway crash scenarios across varied weather conditions: a multigroup structural equation modeling analysis using a driving simulator experiment[J]. Accident Analysis &amp; Prevention, 2024, 199: 107514.</a:t>
            </a:r>
            <a:endParaRPr lang="zh-CN" altLang="en-US" sz="16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610"/>
            <a:ext cx="2653030" cy="400110"/>
          </a:xfrm>
          <a:prstGeom prst="rect">
            <a:avLst/>
          </a:prstGeom>
        </p:spPr>
        <p:txBody>
          <a:bodyPr wrap="square">
            <a:spAutoFit/>
            <a:extLst>
              <a:ext uri="{4A0BC546-FE56-4ADE-93B0-CB8AF2F6F144}">
                <wpsdc:textFrameExt xmlns="" xmlns:wpsdc="http://www.wps.cn/officeDocument/2022/drawingmlCustomData" type="title"/>
              </a:ext>
            </a:extLst>
          </a:bodyPr>
          <a:lstStyle/>
          <a:p>
            <a:pPr algn="l"/>
            <a:r>
              <a:rPr lang="zh-CN" altLang="en-US" sz="2000" b="1" spc="300" dirty="0">
                <a:latin typeface="+mj-ea"/>
                <a:ea typeface="+mj-ea"/>
                <a:cs typeface="+mj-ea"/>
              </a:rPr>
              <a:t>一</a:t>
            </a:r>
            <a:r>
              <a:rPr lang="en-US" altLang="zh-CN" sz="2000" b="1" spc="300" dirty="0">
                <a:latin typeface="+mj-ea"/>
                <a:ea typeface="+mj-ea"/>
                <a:cs typeface="+mj-ea"/>
              </a:rPr>
              <a:t>.</a:t>
            </a:r>
            <a:r>
              <a:rPr lang="zh-CN" altLang="en-US" sz="2000" b="1" spc="300" dirty="0">
                <a:latin typeface="+mj-ea"/>
                <a:ea typeface="+mj-ea"/>
                <a:cs typeface="+mj-ea"/>
              </a:rPr>
              <a:t>参试者与设备</a:t>
            </a:r>
          </a:p>
        </p:txBody>
      </p:sp>
      <p:sp>
        <p:nvSpPr>
          <p:cNvPr id="5" name="文本框 4"/>
          <p:cNvSpPr txBox="1"/>
          <p:nvPr/>
        </p:nvSpPr>
        <p:spPr>
          <a:xfrm>
            <a:off x="396240" y="1311910"/>
            <a:ext cx="8176895" cy="3407410"/>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just" eaLnBrk="1" latinLnBrk="0" hangingPunct="1">
              <a:lnSpc>
                <a:spcPct val="150000"/>
              </a:lnSpc>
            </a:pPr>
            <a:r>
              <a:rPr lang="zh-CN" altLang="en-US" sz="1600" dirty="0">
                <a:solidFill>
                  <a:schemeClr val="tx1"/>
                </a:solidFill>
                <a:latin typeface="Arial" panose="020B0604020202020204" pitchFamily="34" charset="0"/>
                <a:ea typeface="微软雅黑" panose="020B0503020204020204" pitchFamily="34" charset="-122"/>
              </a:rPr>
              <a:t>驾驶实验共招募了 </a:t>
            </a:r>
            <a:r>
              <a:rPr lang="en-US" altLang="zh-CN" sz="1600" dirty="0">
                <a:solidFill>
                  <a:schemeClr val="tx1"/>
                </a:solidFill>
                <a:latin typeface="Arial" panose="020B0604020202020204" pitchFamily="34" charset="0"/>
                <a:ea typeface="微软雅黑" panose="020B0503020204020204" pitchFamily="34" charset="-122"/>
              </a:rPr>
              <a:t>26 </a:t>
            </a:r>
            <a:r>
              <a:rPr lang="zh-CN" altLang="en-US" sz="1600" dirty="0">
                <a:solidFill>
                  <a:schemeClr val="tx1"/>
                </a:solidFill>
                <a:latin typeface="Arial" panose="020B0604020202020204" pitchFamily="34" charset="0"/>
                <a:ea typeface="微软雅黑" panose="020B0503020204020204" pitchFamily="34" charset="-122"/>
              </a:rPr>
              <a:t>名参与者。每位司机都持有有效的美国驾照，并且至少有一年的驾驶经验。只有一名受试者出现了晕动症状并要求停止实验，最终在</a:t>
            </a:r>
            <a:r>
              <a:rPr lang="en-US" altLang="zh-CN" sz="1600" dirty="0">
                <a:solidFill>
                  <a:schemeClr val="tx1"/>
                </a:solidFill>
                <a:latin typeface="Arial" panose="020B0604020202020204" pitchFamily="34" charset="0"/>
                <a:ea typeface="微软雅黑" panose="020B0503020204020204" pitchFamily="34" charset="-122"/>
              </a:rPr>
              <a:t>25</a:t>
            </a:r>
            <a:r>
              <a:rPr lang="zh-CN" altLang="en-US" sz="1600" dirty="0">
                <a:solidFill>
                  <a:schemeClr val="tx1"/>
                </a:solidFill>
                <a:latin typeface="Arial" panose="020B0604020202020204" pitchFamily="34" charset="0"/>
                <a:ea typeface="微软雅黑" panose="020B0503020204020204" pitchFamily="34" charset="-122"/>
              </a:rPr>
              <a:t>名参与者中收集了有效数据。</a:t>
            </a:r>
            <a:endParaRPr lang="en-US" altLang="zh-CN" sz="1600" dirty="0">
              <a:solidFill>
                <a:schemeClr val="tx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altLang="en-US" sz="1600" dirty="0">
                <a:solidFill>
                  <a:schemeClr val="tx1"/>
                </a:solidFill>
                <a:latin typeface="Arial" panose="020B0604020202020204" pitchFamily="34" charset="0"/>
                <a:ea typeface="微软雅黑" panose="020B0503020204020204" pitchFamily="34" charset="-122"/>
              </a:rPr>
              <a:t>参与者的性别分为</a:t>
            </a:r>
            <a:r>
              <a:rPr lang="en-US" altLang="zh-CN" sz="1600" dirty="0">
                <a:solidFill>
                  <a:schemeClr val="tx1"/>
                </a:solidFill>
                <a:latin typeface="Arial" panose="020B0604020202020204" pitchFamily="34" charset="0"/>
                <a:ea typeface="微软雅黑" panose="020B0503020204020204" pitchFamily="34" charset="-122"/>
              </a:rPr>
              <a:t>21</a:t>
            </a:r>
            <a:r>
              <a:rPr lang="zh-CN" altLang="en-US" sz="1600" dirty="0">
                <a:solidFill>
                  <a:schemeClr val="tx1"/>
                </a:solidFill>
                <a:latin typeface="Arial" panose="020B0604020202020204" pitchFamily="34" charset="0"/>
                <a:ea typeface="微软雅黑" panose="020B0503020204020204" pitchFamily="34" charset="-122"/>
              </a:rPr>
              <a:t>名男性和</a:t>
            </a:r>
            <a:r>
              <a:rPr lang="en-US" altLang="zh-CN" sz="1600" dirty="0">
                <a:solidFill>
                  <a:schemeClr val="tx1"/>
                </a:solidFill>
                <a:latin typeface="Arial" panose="020B0604020202020204" pitchFamily="34" charset="0"/>
                <a:ea typeface="微软雅黑" panose="020B0503020204020204" pitchFamily="34" charset="-122"/>
              </a:rPr>
              <a:t>4</a:t>
            </a:r>
            <a:r>
              <a:rPr lang="zh-CN" altLang="en-US" sz="1600" dirty="0">
                <a:solidFill>
                  <a:schemeClr val="tx1"/>
                </a:solidFill>
                <a:latin typeface="Arial" panose="020B0604020202020204" pitchFamily="34" charset="0"/>
                <a:ea typeface="微软雅黑" panose="020B0503020204020204" pitchFamily="34" charset="-122"/>
              </a:rPr>
              <a:t>名女性。参与者的年龄范围为</a:t>
            </a:r>
            <a:r>
              <a:rPr lang="en-US" altLang="zh-CN" sz="1600" dirty="0">
                <a:solidFill>
                  <a:schemeClr val="tx1"/>
                </a:solidFill>
                <a:latin typeface="Arial" panose="020B0604020202020204" pitchFamily="34" charset="0"/>
                <a:ea typeface="微软雅黑" panose="020B0503020204020204" pitchFamily="34" charset="-122"/>
              </a:rPr>
              <a:t>45</a:t>
            </a:r>
            <a:r>
              <a:rPr lang="zh-CN" altLang="en-US" sz="1600" dirty="0">
                <a:solidFill>
                  <a:schemeClr val="tx1"/>
                </a:solidFill>
                <a:latin typeface="Arial" panose="020B0604020202020204" pitchFamily="34" charset="0"/>
                <a:ea typeface="微软雅黑" panose="020B0503020204020204" pitchFamily="34" charset="-122"/>
              </a:rPr>
              <a:t>至</a:t>
            </a:r>
            <a:r>
              <a:rPr lang="en-US" altLang="zh-CN" sz="1600" dirty="0">
                <a:solidFill>
                  <a:schemeClr val="tx1"/>
                </a:solidFill>
                <a:latin typeface="Arial" panose="020B0604020202020204" pitchFamily="34" charset="0"/>
                <a:ea typeface="微软雅黑" panose="020B0503020204020204" pitchFamily="34" charset="-122"/>
              </a:rPr>
              <a:t>22</a:t>
            </a:r>
            <a:r>
              <a:rPr lang="zh-CN" altLang="en-US" sz="1600" dirty="0">
                <a:solidFill>
                  <a:schemeClr val="tx1"/>
                </a:solidFill>
                <a:latin typeface="Arial" panose="020B0604020202020204" pitchFamily="34" charset="0"/>
                <a:ea typeface="微软雅黑" panose="020B0503020204020204" pitchFamily="34" charset="-122"/>
              </a:rPr>
              <a:t>岁（平均</a:t>
            </a:r>
            <a:r>
              <a:rPr lang="en-US" altLang="zh-CN" sz="1600" dirty="0">
                <a:solidFill>
                  <a:schemeClr val="tx1"/>
                </a:solidFill>
                <a:latin typeface="Arial" panose="020B0604020202020204" pitchFamily="34" charset="0"/>
                <a:ea typeface="微软雅黑" panose="020B0503020204020204" pitchFamily="34" charset="-122"/>
              </a:rPr>
              <a:t>= 31.00</a:t>
            </a:r>
            <a:r>
              <a:rPr lang="zh-CN" altLang="en-US" sz="1600" dirty="0">
                <a:solidFill>
                  <a:schemeClr val="tx1"/>
                </a:solidFill>
                <a:latin typeface="Arial" panose="020B0604020202020204" pitchFamily="34" charset="0"/>
                <a:ea typeface="微软雅黑" panose="020B0503020204020204" pitchFamily="34" charset="-122"/>
              </a:rPr>
              <a:t>岁，标准差</a:t>
            </a:r>
            <a:r>
              <a:rPr lang="en-US" altLang="zh-CN" sz="1600" dirty="0">
                <a:solidFill>
                  <a:schemeClr val="tx1"/>
                </a:solidFill>
                <a:latin typeface="Arial" panose="020B0604020202020204" pitchFamily="34" charset="0"/>
                <a:ea typeface="微软雅黑" panose="020B0503020204020204" pitchFamily="34" charset="-122"/>
              </a:rPr>
              <a:t>= 6.03</a:t>
            </a:r>
            <a:r>
              <a:rPr lang="zh-CN" altLang="en-US" sz="1600" dirty="0">
                <a:solidFill>
                  <a:schemeClr val="tx1"/>
                </a:solidFill>
                <a:latin typeface="Arial" panose="020B0604020202020204" pitchFamily="34" charset="0"/>
                <a:ea typeface="微软雅黑" panose="020B0503020204020204" pitchFamily="34" charset="-122"/>
              </a:rPr>
              <a:t>岁）。所有参与者身体状况良好，驾驶经验为</a:t>
            </a:r>
            <a:r>
              <a:rPr lang="en-US" altLang="zh-CN" sz="1600" dirty="0">
                <a:solidFill>
                  <a:schemeClr val="tx1"/>
                </a:solidFill>
                <a:latin typeface="Arial" panose="020B0604020202020204" pitchFamily="34" charset="0"/>
                <a:ea typeface="微软雅黑" panose="020B0503020204020204" pitchFamily="34" charset="-122"/>
              </a:rPr>
              <a:t>1</a:t>
            </a:r>
            <a:r>
              <a:rPr lang="zh-CN" altLang="en-US" sz="1600" dirty="0">
                <a:solidFill>
                  <a:schemeClr val="tx1"/>
                </a:solidFill>
                <a:latin typeface="Arial" panose="020B0604020202020204" pitchFamily="34" charset="0"/>
                <a:ea typeface="微软雅黑" panose="020B0503020204020204" pitchFamily="34" charset="-122"/>
              </a:rPr>
              <a:t>年至</a:t>
            </a:r>
            <a:r>
              <a:rPr lang="en-US" altLang="zh-CN" sz="1600" dirty="0">
                <a:solidFill>
                  <a:schemeClr val="tx1"/>
                </a:solidFill>
                <a:latin typeface="Arial" panose="020B0604020202020204" pitchFamily="34" charset="0"/>
                <a:ea typeface="微软雅黑" panose="020B0503020204020204" pitchFamily="34" charset="-122"/>
              </a:rPr>
              <a:t>34</a:t>
            </a:r>
            <a:r>
              <a:rPr lang="zh-CN" altLang="en-US" sz="1600" dirty="0">
                <a:solidFill>
                  <a:schemeClr val="tx1"/>
                </a:solidFill>
                <a:latin typeface="Arial" panose="020B0604020202020204" pitchFamily="34" charset="0"/>
                <a:ea typeface="微软雅黑" panose="020B0503020204020204" pitchFamily="34" charset="-122"/>
              </a:rPr>
              <a:t>年（平均</a:t>
            </a:r>
            <a:r>
              <a:rPr lang="en-US" altLang="zh-CN" sz="1600" dirty="0">
                <a:solidFill>
                  <a:schemeClr val="tx1"/>
                </a:solidFill>
                <a:latin typeface="Arial" panose="020B0604020202020204" pitchFamily="34" charset="0"/>
                <a:ea typeface="微软雅黑" panose="020B0503020204020204" pitchFamily="34" charset="-122"/>
              </a:rPr>
              <a:t>= 12.04</a:t>
            </a:r>
            <a:r>
              <a:rPr lang="zh-CN" altLang="en-US" sz="1600" dirty="0">
                <a:solidFill>
                  <a:schemeClr val="tx1"/>
                </a:solidFill>
                <a:latin typeface="Arial" panose="020B0604020202020204" pitchFamily="34" charset="0"/>
                <a:ea typeface="微软雅黑" panose="020B0503020204020204" pitchFamily="34" charset="-122"/>
              </a:rPr>
              <a:t>年，标准差</a:t>
            </a:r>
            <a:r>
              <a:rPr lang="en-US" altLang="zh-CN" sz="1600" dirty="0">
                <a:solidFill>
                  <a:schemeClr val="tx1"/>
                </a:solidFill>
                <a:latin typeface="Arial" panose="020B0604020202020204" pitchFamily="34" charset="0"/>
                <a:ea typeface="微软雅黑" panose="020B0503020204020204" pitchFamily="34" charset="-122"/>
              </a:rPr>
              <a:t>= 7.99</a:t>
            </a:r>
            <a:r>
              <a:rPr lang="zh-CN" altLang="en-US" sz="1600" dirty="0">
                <a:solidFill>
                  <a:schemeClr val="tx1"/>
                </a:solidFill>
                <a:latin typeface="Arial" panose="020B0604020202020204" pitchFamily="34" charset="0"/>
                <a:ea typeface="微软雅黑" panose="020B0503020204020204" pitchFamily="34" charset="-122"/>
              </a:rPr>
              <a:t>年）。</a:t>
            </a:r>
            <a:endParaRPr lang="en-US" altLang="zh-CN" sz="1600" dirty="0">
              <a:solidFill>
                <a:schemeClr val="tx1"/>
              </a:solidFill>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altLang="en-US" sz="1600" dirty="0">
                <a:ea typeface="微软雅黑" panose="020B0503020204020204" pitchFamily="34" charset="-122"/>
              </a:rPr>
              <a:t>设备：驾驶模拟器和虚拟实验平台</a:t>
            </a:r>
            <a:endParaRPr lang="en-US" altLang="zh-CN" sz="1600" dirty="0">
              <a:solidFill>
                <a:schemeClr val="tx1"/>
              </a:solidFill>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610"/>
            <a:ext cx="2653030" cy="398780"/>
          </a:xfrm>
          <a:prstGeom prst="rect">
            <a:avLst/>
          </a:prstGeom>
        </p:spPr>
        <p:txBody>
          <a:bodyPr wrap="square">
            <a:spAutoFit/>
            <a:extLst>
              <a:ext uri="{4A0BC546-FE56-4ADE-93B0-CB8AF2F6F144}">
                <wpsdc:textFrameExt xmlns="" xmlns:wpsdc="http://www.wps.cn/officeDocument/2022/drawingmlCustomData" type="title"/>
              </a:ext>
            </a:extLst>
          </a:bodyPr>
          <a:lstStyle/>
          <a:p>
            <a:pPr algn="l"/>
            <a:r>
              <a:rPr lang="zh-CN" altLang="en-US" sz="2000" b="1" spc="300" dirty="0">
                <a:latin typeface="+mj-ea"/>
                <a:ea typeface="+mj-ea"/>
                <a:cs typeface="+mj-ea"/>
              </a:rPr>
              <a:t>二</a:t>
            </a:r>
            <a:r>
              <a:rPr lang="en-US" altLang="zh-CN" sz="2000" b="1" spc="300" dirty="0">
                <a:latin typeface="+mj-ea"/>
                <a:ea typeface="+mj-ea"/>
                <a:cs typeface="+mj-ea"/>
              </a:rPr>
              <a:t>.</a:t>
            </a:r>
            <a:r>
              <a:rPr lang="zh-CN" altLang="en-US" sz="2000" b="1" spc="300" dirty="0">
                <a:latin typeface="+mj-ea"/>
                <a:ea typeface="+mj-ea"/>
                <a:cs typeface="+mj-ea"/>
              </a:rPr>
              <a:t>实验流程</a:t>
            </a:r>
          </a:p>
        </p:txBody>
      </p:sp>
      <p:sp>
        <p:nvSpPr>
          <p:cNvPr id="5" name="文本框 4"/>
          <p:cNvSpPr txBox="1"/>
          <p:nvPr/>
        </p:nvSpPr>
        <p:spPr>
          <a:xfrm>
            <a:off x="396240" y="1311910"/>
            <a:ext cx="8176895" cy="3284975"/>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just" eaLnBrk="1" latinLnBrk="0" hangingPunct="1">
              <a:lnSpc>
                <a:spcPct val="150000"/>
              </a:lnSpc>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参与者到达后，要求他们阅读并签署同意书，该同意书描述了实验的目标和细节，并警告了晕动病的可能性。</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参与者被告知，如果他们因晕动病等任何原因放弃，他们可以随时退出。在参与者签署同意书后，填写了实验前的人口统计学问卷。</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每位参与者在进入拟议的驾驶场景之前进行了五到十分钟的热身，以熟悉驾驶模拟器的氛围。</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参与者还被要求完成一份模拟器晕动病问卷，报告每种症状的严重程度，并按无、轻微、中度和严重排列。结果发现，只有一名参与者感到中度不适并停止了实验。</a:t>
            </a:r>
            <a:endPar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610"/>
            <a:ext cx="2653030" cy="400110"/>
          </a:xfrm>
          <a:prstGeom prst="rect">
            <a:avLst/>
          </a:prstGeom>
        </p:spPr>
        <p:txBody>
          <a:bodyPr wrap="square">
            <a:spAutoFit/>
            <a:extLst>
              <a:ext uri="{4A0BC546-FE56-4ADE-93B0-CB8AF2F6F144}">
                <wpsdc:textFrameExt xmlns="" xmlns:wpsdc="http://www.wps.cn/officeDocument/2022/drawingmlCustomData" type="title"/>
              </a:ext>
            </a:extLst>
          </a:bodyPr>
          <a:lstStyle/>
          <a:p>
            <a:pPr algn="l"/>
            <a:r>
              <a:rPr lang="zh-CN" altLang="en-US" sz="2000" b="1" spc="300" dirty="0">
                <a:latin typeface="+mj-ea"/>
                <a:ea typeface="+mj-ea"/>
                <a:cs typeface="+mj-ea"/>
              </a:rPr>
              <a:t>三</a:t>
            </a:r>
            <a:r>
              <a:rPr lang="en-US" altLang="zh-CN" sz="2000" b="1" spc="300" dirty="0">
                <a:latin typeface="+mj-ea"/>
                <a:ea typeface="+mj-ea"/>
                <a:cs typeface="+mj-ea"/>
              </a:rPr>
              <a:t>.</a:t>
            </a:r>
            <a:r>
              <a:rPr lang="zh-CN" altLang="en-US" sz="2000" b="1" spc="300" dirty="0">
                <a:latin typeface="+mj-ea"/>
                <a:ea typeface="+mj-ea"/>
                <a:cs typeface="+mj-ea"/>
              </a:rPr>
              <a:t>试验场景</a:t>
            </a:r>
          </a:p>
        </p:txBody>
      </p:sp>
      <p:pic>
        <p:nvPicPr>
          <p:cNvPr id="5" name="图片 4">
            <a:extLst>
              <a:ext uri="{FF2B5EF4-FFF2-40B4-BE49-F238E27FC236}">
                <a16:creationId xmlns:a16="http://schemas.microsoft.com/office/drawing/2014/main" id="{E4E937FD-968E-0E9B-8890-81217BE0BF24}"/>
              </a:ext>
            </a:extLst>
          </p:cNvPr>
          <p:cNvPicPr>
            <a:picLocks noChangeAspect="1"/>
          </p:cNvPicPr>
          <p:nvPr/>
        </p:nvPicPr>
        <p:blipFill>
          <a:blip r:embed="rId3"/>
          <a:stretch>
            <a:fillRect/>
          </a:stretch>
        </p:blipFill>
        <p:spPr>
          <a:xfrm>
            <a:off x="3023215" y="758296"/>
            <a:ext cx="5981744" cy="4314857"/>
          </a:xfrm>
          <a:prstGeom prst="rect">
            <a:avLst/>
          </a:prstGeom>
        </p:spPr>
      </p:pic>
      <p:sp>
        <p:nvSpPr>
          <p:cNvPr id="8" name="文本框 7">
            <a:extLst>
              <a:ext uri="{FF2B5EF4-FFF2-40B4-BE49-F238E27FC236}">
                <a16:creationId xmlns:a16="http://schemas.microsoft.com/office/drawing/2014/main" id="{FC5E1C60-F711-196A-8E54-CC79DB64197D}"/>
              </a:ext>
            </a:extLst>
          </p:cNvPr>
          <p:cNvSpPr txBox="1"/>
          <p:nvPr/>
        </p:nvSpPr>
        <p:spPr>
          <a:xfrm>
            <a:off x="288998" y="1413546"/>
            <a:ext cx="2734217" cy="3285900"/>
          </a:xfrm>
          <a:prstGeom prst="rect">
            <a:avLst/>
          </a:prstGeom>
          <a:noFill/>
        </p:spPr>
        <p:txBody>
          <a:bodyPr wrap="square" rtlCol="0">
            <a:spAutoFit/>
          </a:bodyPr>
          <a:lstStyle/>
          <a:p>
            <a:pPr indent="457200" algn="just">
              <a:lnSpc>
                <a:spcPct val="150000"/>
              </a:lnSpc>
            </a:pPr>
            <a:r>
              <a:rPr lang="zh-CN" altLang="en-US" sz="1400" b="0" i="0" dirty="0">
                <a:solidFill>
                  <a:srgbClr val="1F1F1F"/>
                </a:solidFill>
                <a:effectLst/>
                <a:latin typeface="+mn-ea"/>
                <a:ea typeface="+mn-ea"/>
              </a:rPr>
              <a:t>虚拟驾驶环境：基于一条四车道高速公路，限速</a:t>
            </a:r>
            <a:r>
              <a:rPr lang="en-US" altLang="zh-CN" sz="1400" b="0" i="0" dirty="0">
                <a:solidFill>
                  <a:srgbClr val="1F1F1F"/>
                </a:solidFill>
                <a:effectLst/>
                <a:latin typeface="+mn-ea"/>
                <a:ea typeface="+mn-ea"/>
              </a:rPr>
              <a:t>70 </a:t>
            </a:r>
            <a:r>
              <a:rPr lang="zh-CN" altLang="en-US" sz="1400" b="0" i="0" dirty="0">
                <a:solidFill>
                  <a:srgbClr val="1F1F1F"/>
                </a:solidFill>
                <a:effectLst/>
                <a:latin typeface="+mn-ea"/>
                <a:ea typeface="+mn-ea"/>
              </a:rPr>
              <a:t>英里</a:t>
            </a:r>
            <a:r>
              <a:rPr lang="en-US" altLang="zh-CN" sz="1400" b="0" i="0" dirty="0">
                <a:solidFill>
                  <a:srgbClr val="1F1F1F"/>
                </a:solidFill>
                <a:effectLst/>
                <a:latin typeface="+mn-ea"/>
                <a:ea typeface="+mn-ea"/>
              </a:rPr>
              <a:t>/</a:t>
            </a:r>
            <a:r>
              <a:rPr lang="zh-CN" altLang="en-US" sz="1400" b="0" i="0" dirty="0">
                <a:solidFill>
                  <a:srgbClr val="1F1F1F"/>
                </a:solidFill>
                <a:effectLst/>
                <a:latin typeface="+mn-ea"/>
                <a:ea typeface="+mn-ea"/>
              </a:rPr>
              <a:t>小时，这是弗吉尼亚州允许的最高限速。引入了两起事故，一次发生在直线路段，另一次发生在水平弯道上。</a:t>
            </a:r>
            <a:endParaRPr lang="en-US" altLang="zh-CN" sz="1400" b="0" i="0" dirty="0">
              <a:solidFill>
                <a:srgbClr val="1F1F1F"/>
              </a:solidFill>
              <a:effectLst/>
              <a:latin typeface="+mn-ea"/>
              <a:ea typeface="+mn-ea"/>
            </a:endParaRPr>
          </a:p>
          <a:p>
            <a:pPr indent="457200" algn="just">
              <a:lnSpc>
                <a:spcPct val="150000"/>
              </a:lnSpc>
            </a:pPr>
            <a:r>
              <a:rPr lang="zh-CN" altLang="en-US" sz="1400" b="0" i="0" dirty="0">
                <a:solidFill>
                  <a:srgbClr val="1F1F1F"/>
                </a:solidFill>
                <a:effectLst/>
                <a:latin typeface="+mn-ea"/>
                <a:ea typeface="+mn-ea"/>
              </a:rPr>
              <a:t>为了复刻真实情况，我们在接近每个事故现场时利用重新规划路线，将周围的交通逐渐转移到畅通的左车道。</a:t>
            </a:r>
            <a:endParaRPr lang="zh-CN" altLang="en-US" sz="1400" dirty="0">
              <a:latin typeface="+mn-ea"/>
              <a:ea typeface="+mn-ea"/>
            </a:endParaRPr>
          </a:p>
        </p:txBody>
      </p:sp>
      <p:pic>
        <p:nvPicPr>
          <p:cNvPr id="10" name="图片 9">
            <a:extLst>
              <a:ext uri="{FF2B5EF4-FFF2-40B4-BE49-F238E27FC236}">
                <a16:creationId xmlns:a16="http://schemas.microsoft.com/office/drawing/2014/main" id="{C4456012-F14E-D025-F5C4-A6640D5CD9EF}"/>
              </a:ext>
            </a:extLst>
          </p:cNvPr>
          <p:cNvPicPr>
            <a:picLocks noChangeAspect="1"/>
          </p:cNvPicPr>
          <p:nvPr/>
        </p:nvPicPr>
        <p:blipFill>
          <a:blip r:embed="rId4"/>
          <a:stretch>
            <a:fillRect/>
          </a:stretch>
        </p:blipFill>
        <p:spPr>
          <a:xfrm>
            <a:off x="3176907" y="3917017"/>
            <a:ext cx="1305087" cy="1156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610"/>
            <a:ext cx="1993265" cy="400110"/>
          </a:xfrm>
          <a:prstGeom prst="rect">
            <a:avLst/>
          </a:prstGeom>
        </p:spPr>
        <p:txBody>
          <a:bodyPr wrap="square">
            <a:spAutoFit/>
            <a:extLst>
              <a:ext uri="{4A0BC546-FE56-4ADE-93B0-CB8AF2F6F144}">
                <wpsdc:textFrameExt xmlns="" xmlns:wpsdc="http://www.wps.cn/officeDocument/2022/drawingmlCustomData" type="title"/>
              </a:ext>
            </a:extLst>
          </a:bodyPr>
          <a:lstStyle/>
          <a:p>
            <a:pPr algn="l"/>
            <a:r>
              <a:rPr lang="zh-CN" altLang="en-US" sz="2000" b="1" spc="300" dirty="0">
                <a:latin typeface="+mj-ea"/>
                <a:ea typeface="+mj-ea"/>
                <a:cs typeface="+mj-ea"/>
              </a:rPr>
              <a:t>三</a:t>
            </a:r>
            <a:r>
              <a:rPr lang="en-US" altLang="zh-CN" sz="2000" b="1" spc="300" dirty="0">
                <a:latin typeface="+mj-ea"/>
                <a:ea typeface="+mj-ea"/>
                <a:cs typeface="+mj-ea"/>
              </a:rPr>
              <a:t>.</a:t>
            </a:r>
            <a:r>
              <a:rPr lang="zh-CN" altLang="en-US" sz="2000" b="1" spc="300" dirty="0">
                <a:latin typeface="+mj-ea"/>
                <a:ea typeface="+mj-ea"/>
                <a:cs typeface="+mj-ea"/>
              </a:rPr>
              <a:t>实验场景</a:t>
            </a:r>
          </a:p>
        </p:txBody>
      </p:sp>
      <p:sp>
        <p:nvSpPr>
          <p:cNvPr id="8" name="文本框 7"/>
          <p:cNvSpPr txBox="1"/>
          <p:nvPr/>
        </p:nvSpPr>
        <p:spPr>
          <a:xfrm>
            <a:off x="71755" y="1176655"/>
            <a:ext cx="8190491" cy="3850640"/>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每个参与者都在四种驾驶场景中进行了测试：</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）没有</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CV</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警告的晴朗天气条件，</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CV</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警告的晴天条件，</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）没有</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CV</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警报的雾天条件，</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CV</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警报的大雾天气条件。</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雾天的可视距离是</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230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英尺。</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卡车在左车道减速行驶，以提示驾驶员在到达预期碰撞位置之前从左车道过渡到右车道。</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CV</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场景中的驾驶员会收到两个</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CV</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警告：一个在到达事故现场前一英里，另一个在半英里前。</a:t>
            </a:r>
          </a:p>
        </p:txBody>
      </p:sp>
      <p:pic>
        <p:nvPicPr>
          <p:cNvPr id="3" name="图片 2">
            <a:extLst>
              <a:ext uri="{FF2B5EF4-FFF2-40B4-BE49-F238E27FC236}">
                <a16:creationId xmlns:a16="http://schemas.microsoft.com/office/drawing/2014/main" id="{3ABFAB3C-0C12-8A11-A7C5-8908A3B49E87}"/>
              </a:ext>
            </a:extLst>
          </p:cNvPr>
          <p:cNvPicPr>
            <a:picLocks noChangeAspect="1"/>
          </p:cNvPicPr>
          <p:nvPr/>
        </p:nvPicPr>
        <p:blipFill>
          <a:blip r:embed="rId3"/>
          <a:stretch>
            <a:fillRect/>
          </a:stretch>
        </p:blipFill>
        <p:spPr>
          <a:xfrm>
            <a:off x="4547580" y="640289"/>
            <a:ext cx="4113956" cy="29675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l"/>
            <a:r>
              <a:rPr lang="zh-CN" altLang="en-US" sz="2000" b="1" spc="300" dirty="0">
                <a:latin typeface="+mj-ea"/>
                <a:ea typeface="+mj-ea"/>
                <a:cs typeface="+mj-ea"/>
              </a:rPr>
              <a:t>四</a:t>
            </a:r>
            <a:r>
              <a:rPr lang="en-US" altLang="zh-CN" sz="2000" b="1" spc="300" dirty="0">
                <a:latin typeface="+mj-ea"/>
                <a:ea typeface="+mj-ea"/>
                <a:cs typeface="+mj-ea"/>
              </a:rPr>
              <a:t>.</a:t>
            </a:r>
            <a:r>
              <a:rPr lang="zh-CN" altLang="en-US" sz="2000" b="1" spc="300" dirty="0">
                <a:latin typeface="+mj-ea"/>
                <a:ea typeface="+mj-ea"/>
                <a:cs typeface="+mj-ea"/>
              </a:rPr>
              <a:t>描述性统计</a:t>
            </a:r>
          </a:p>
        </p:txBody>
      </p:sp>
      <p:sp>
        <p:nvSpPr>
          <p:cNvPr id="5" name="文本框 4"/>
          <p:cNvSpPr txBox="1"/>
          <p:nvPr/>
        </p:nvSpPr>
        <p:spPr>
          <a:xfrm>
            <a:off x="251460" y="1273174"/>
            <a:ext cx="1935381" cy="3638731"/>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just" eaLnBrk="1" latinLnBrk="0" hangingPunct="1">
              <a:lnSpc>
                <a:spcPct val="1500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显示了速度、纵向加速度、制动、车道偏移、转向和偏航的描述和统计指标。</a:t>
            </a: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34E6EE97-2F09-ECB1-10C0-0BB0A7AE6078}"/>
              </a:ext>
            </a:extLst>
          </p:cNvPr>
          <p:cNvPicPr>
            <a:picLocks noChangeAspect="1"/>
          </p:cNvPicPr>
          <p:nvPr/>
        </p:nvPicPr>
        <p:blipFill>
          <a:blip r:embed="rId3"/>
          <a:stretch>
            <a:fillRect/>
          </a:stretch>
        </p:blipFill>
        <p:spPr>
          <a:xfrm>
            <a:off x="2591868" y="890443"/>
            <a:ext cx="5985399" cy="38426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dirty="0">
                <a:latin typeface="+mj-ea"/>
                <a:ea typeface="+mj-ea"/>
                <a:cs typeface="+mj-ea"/>
              </a:rPr>
              <a:t>四</a:t>
            </a:r>
            <a:r>
              <a:rPr lang="en-US" altLang="zh-CN" sz="2000" b="1" spc="300" dirty="0">
                <a:latin typeface="+mj-ea"/>
                <a:ea typeface="+mj-ea"/>
                <a:cs typeface="+mj-ea"/>
              </a:rPr>
              <a:t>.</a:t>
            </a:r>
            <a:r>
              <a:rPr lang="zh-CN" altLang="en-US" sz="2000" b="1" spc="300" dirty="0">
                <a:latin typeface="+mj-ea"/>
                <a:ea typeface="+mj-ea"/>
                <a:cs typeface="+mj-ea"/>
              </a:rPr>
              <a:t>描述性统计</a:t>
            </a:r>
          </a:p>
        </p:txBody>
      </p:sp>
      <p:sp>
        <p:nvSpPr>
          <p:cNvPr id="5" name="文本框 4"/>
          <p:cNvSpPr txBox="1"/>
          <p:nvPr/>
        </p:nvSpPr>
        <p:spPr>
          <a:xfrm>
            <a:off x="251459" y="1273174"/>
            <a:ext cx="3915513" cy="3638731"/>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just" eaLnBrk="1" latinLnBrk="0" hangingPunct="1">
              <a:lnSpc>
                <a:spcPct val="150000"/>
              </a:lnSpc>
            </a:pP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DFB74312-B9A9-AAC6-EB22-9BC5F57343E6}"/>
              </a:ext>
            </a:extLst>
          </p:cNvPr>
          <p:cNvPicPr>
            <a:picLocks noChangeAspect="1"/>
          </p:cNvPicPr>
          <p:nvPr/>
        </p:nvPicPr>
        <p:blipFill>
          <a:blip r:embed="rId3"/>
          <a:stretch>
            <a:fillRect/>
          </a:stretch>
        </p:blipFill>
        <p:spPr>
          <a:xfrm>
            <a:off x="4256979" y="1384329"/>
            <a:ext cx="4732184" cy="3042118"/>
          </a:xfrm>
          <a:prstGeom prst="rect">
            <a:avLst/>
          </a:prstGeom>
        </p:spPr>
      </p:pic>
      <p:sp>
        <p:nvSpPr>
          <p:cNvPr id="12" name="文本框 11">
            <a:extLst>
              <a:ext uri="{FF2B5EF4-FFF2-40B4-BE49-F238E27FC236}">
                <a16:creationId xmlns:a16="http://schemas.microsoft.com/office/drawing/2014/main" id="{FBC2A4FE-C1E2-DBEE-41A4-2ACAE806D503}"/>
              </a:ext>
            </a:extLst>
          </p:cNvPr>
          <p:cNvSpPr txBox="1"/>
          <p:nvPr/>
        </p:nvSpPr>
        <p:spPr>
          <a:xfrm>
            <a:off x="296462" y="1982360"/>
            <a:ext cx="3915513" cy="1156855"/>
          </a:xfrm>
          <a:prstGeom prst="rect">
            <a:avLst/>
          </a:prstGeom>
          <a:noFill/>
        </p:spPr>
        <p:txBody>
          <a:bodyPr wrap="square">
            <a:spAutoFit/>
          </a:bodyPr>
          <a:lstStyle/>
          <a:p>
            <a:pPr indent="457200" algn="just">
              <a:lnSpc>
                <a:spcPct val="150000"/>
              </a:lnSpc>
            </a:pPr>
            <a:r>
              <a:rPr lang="zh-CN" altLang="en-US" sz="1600" dirty="0">
                <a:latin typeface="+mn-ea"/>
                <a:ea typeface="+mn-ea"/>
              </a:rPr>
              <a:t>右图说明了平均速度的变化趋势，表明与晴天相比，使用 </a:t>
            </a:r>
            <a:r>
              <a:rPr lang="en-US" altLang="zh-CN" sz="1600" dirty="0">
                <a:latin typeface="+mn-ea"/>
                <a:ea typeface="+mn-ea"/>
              </a:rPr>
              <a:t>CV </a:t>
            </a:r>
            <a:r>
              <a:rPr lang="zh-CN" altLang="en-US" sz="1600" dirty="0">
                <a:latin typeface="+mn-ea"/>
                <a:ea typeface="+mn-ea"/>
              </a:rPr>
              <a:t>警报可使驾驶员在雾天的平均速度大幅降低。</a:t>
            </a:r>
          </a:p>
        </p:txBody>
      </p:sp>
    </p:spTree>
    <p:extLst>
      <p:ext uri="{BB962C8B-B14F-4D97-AF65-F5344CB8AC3E}">
        <p14:creationId xmlns:p14="http://schemas.microsoft.com/office/powerpoint/2010/main" val="1401543179"/>
      </p:ext>
    </p:extLst>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l"/>
            <a:r>
              <a:rPr lang="zh-CN" altLang="en-US" sz="2000" b="1" spc="300" dirty="0">
                <a:latin typeface="+mj-ea"/>
                <a:ea typeface="+mj-ea"/>
                <a:cs typeface="+mj-ea"/>
              </a:rPr>
              <a:t>四</a:t>
            </a:r>
            <a:r>
              <a:rPr lang="en-US" altLang="zh-CN" sz="2000" b="1" spc="300" dirty="0">
                <a:latin typeface="+mj-ea"/>
                <a:ea typeface="+mj-ea"/>
                <a:cs typeface="+mj-ea"/>
              </a:rPr>
              <a:t>.</a:t>
            </a:r>
            <a:r>
              <a:rPr lang="zh-CN" altLang="en-US" sz="2000" b="1" spc="300" dirty="0">
                <a:latin typeface="+mj-ea"/>
                <a:ea typeface="+mj-ea"/>
                <a:cs typeface="+mj-ea"/>
              </a:rPr>
              <a:t>描述性统计</a:t>
            </a:r>
          </a:p>
        </p:txBody>
      </p:sp>
      <p:sp>
        <p:nvSpPr>
          <p:cNvPr id="5" name="文本框 4"/>
          <p:cNvSpPr txBox="1"/>
          <p:nvPr/>
        </p:nvSpPr>
        <p:spPr>
          <a:xfrm>
            <a:off x="251459" y="1273174"/>
            <a:ext cx="3915513" cy="3638731"/>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just" eaLnBrk="1" latinLnBrk="0" hangingPunct="1">
              <a:lnSpc>
                <a:spcPct val="150000"/>
              </a:lnSpc>
            </a:pP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a:extLst>
              <a:ext uri="{FF2B5EF4-FFF2-40B4-BE49-F238E27FC236}">
                <a16:creationId xmlns:a16="http://schemas.microsoft.com/office/drawing/2014/main" id="{FBC2A4FE-C1E2-DBEE-41A4-2ACAE806D503}"/>
              </a:ext>
            </a:extLst>
          </p:cNvPr>
          <p:cNvSpPr txBox="1"/>
          <p:nvPr/>
        </p:nvSpPr>
        <p:spPr>
          <a:xfrm>
            <a:off x="296462" y="1982360"/>
            <a:ext cx="3915513" cy="2264851"/>
          </a:xfrm>
          <a:prstGeom prst="rect">
            <a:avLst/>
          </a:prstGeom>
          <a:noFill/>
        </p:spPr>
        <p:txBody>
          <a:bodyPr wrap="square">
            <a:spAutoFit/>
          </a:bodyPr>
          <a:lstStyle/>
          <a:p>
            <a:pPr indent="457200" algn="just">
              <a:lnSpc>
                <a:spcPct val="150000"/>
              </a:lnSpc>
            </a:pPr>
            <a:r>
              <a:rPr lang="zh-CN" altLang="en-US" sz="1600" dirty="0">
                <a:latin typeface="+mn-ea"/>
                <a:ea typeface="+mn-ea"/>
              </a:rPr>
              <a:t>右图表明，在晴朗天气条件下接近第一个碰撞地点时，驾驶员在 </a:t>
            </a:r>
            <a:r>
              <a:rPr lang="en-US" altLang="zh-CN" sz="1600" dirty="0">
                <a:latin typeface="+mn-ea"/>
                <a:ea typeface="+mn-ea"/>
              </a:rPr>
              <a:t>CV </a:t>
            </a:r>
            <a:r>
              <a:rPr lang="zh-CN" altLang="en-US" sz="1600" dirty="0">
                <a:latin typeface="+mn-ea"/>
                <a:ea typeface="+mn-ea"/>
              </a:rPr>
              <a:t>警告情景下倾向于更猛烈地踩刹车；</a:t>
            </a:r>
            <a:endParaRPr lang="en-US" altLang="zh-CN" sz="1600" dirty="0">
              <a:latin typeface="+mn-ea"/>
              <a:ea typeface="+mn-ea"/>
            </a:endParaRPr>
          </a:p>
          <a:p>
            <a:pPr indent="457200" algn="just">
              <a:lnSpc>
                <a:spcPct val="150000"/>
              </a:lnSpc>
            </a:pPr>
            <a:r>
              <a:rPr lang="zh-CN" altLang="en-US" sz="1600" dirty="0">
                <a:latin typeface="+mn-ea"/>
                <a:ea typeface="+mn-ea"/>
              </a:rPr>
              <a:t>而在基线情景下接近第二个碰撞地点时，驾驶员在雾天条件下倾向于更猛烈地踩刹车。</a:t>
            </a:r>
          </a:p>
        </p:txBody>
      </p:sp>
      <p:pic>
        <p:nvPicPr>
          <p:cNvPr id="8" name="图片 7">
            <a:extLst>
              <a:ext uri="{FF2B5EF4-FFF2-40B4-BE49-F238E27FC236}">
                <a16:creationId xmlns:a16="http://schemas.microsoft.com/office/drawing/2014/main" id="{8EAE83D8-1607-9E9C-5885-727FEAD4584D}"/>
              </a:ext>
            </a:extLst>
          </p:cNvPr>
          <p:cNvPicPr>
            <a:picLocks noChangeAspect="1"/>
          </p:cNvPicPr>
          <p:nvPr/>
        </p:nvPicPr>
        <p:blipFill>
          <a:blip r:embed="rId3"/>
          <a:stretch>
            <a:fillRect/>
          </a:stretch>
        </p:blipFill>
        <p:spPr>
          <a:xfrm>
            <a:off x="4256978" y="1536681"/>
            <a:ext cx="4706360" cy="2940574"/>
          </a:xfrm>
          <a:prstGeom prst="rect">
            <a:avLst/>
          </a:prstGeom>
        </p:spPr>
      </p:pic>
    </p:spTree>
    <p:extLst>
      <p:ext uri="{BB962C8B-B14F-4D97-AF65-F5344CB8AC3E}">
        <p14:creationId xmlns:p14="http://schemas.microsoft.com/office/powerpoint/2010/main" val="3187037744"/>
      </p:ext>
    </p:extLst>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xmlns="" type="title"/>
              </a:ext>
            </a:extLst>
          </a:bodyPr>
          <a:lstStyle/>
          <a:p>
            <a:pPr algn="l"/>
            <a:r>
              <a:rPr lang="zh-CN" altLang="en-US" sz="2000" b="1" spc="300" dirty="0">
                <a:latin typeface="+mj-ea"/>
                <a:ea typeface="+mj-ea"/>
                <a:cs typeface="+mj-ea"/>
              </a:rPr>
              <a:t>四</a:t>
            </a:r>
            <a:r>
              <a:rPr lang="en-US" altLang="zh-CN" sz="2000" b="1" spc="300" dirty="0">
                <a:latin typeface="+mj-ea"/>
                <a:ea typeface="+mj-ea"/>
                <a:cs typeface="+mj-ea"/>
              </a:rPr>
              <a:t>.</a:t>
            </a:r>
            <a:r>
              <a:rPr lang="zh-CN" altLang="en-US" sz="2000" b="1" spc="300" dirty="0">
                <a:latin typeface="+mj-ea"/>
                <a:ea typeface="+mj-ea"/>
                <a:cs typeface="+mj-ea"/>
              </a:rPr>
              <a:t>描述性统计</a:t>
            </a:r>
          </a:p>
        </p:txBody>
      </p:sp>
      <p:sp>
        <p:nvSpPr>
          <p:cNvPr id="5" name="文本框 4"/>
          <p:cNvSpPr txBox="1"/>
          <p:nvPr/>
        </p:nvSpPr>
        <p:spPr>
          <a:xfrm>
            <a:off x="251459" y="1273174"/>
            <a:ext cx="3915513" cy="3638731"/>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just" eaLnBrk="1" latinLnBrk="0" hangingPunct="1">
              <a:lnSpc>
                <a:spcPct val="150000"/>
              </a:lnSpc>
            </a:pPr>
            <a:endParaRPr 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a:extLst>
              <a:ext uri="{FF2B5EF4-FFF2-40B4-BE49-F238E27FC236}">
                <a16:creationId xmlns:a16="http://schemas.microsoft.com/office/drawing/2014/main" id="{FBC2A4FE-C1E2-DBEE-41A4-2ACAE806D503}"/>
              </a:ext>
            </a:extLst>
          </p:cNvPr>
          <p:cNvSpPr txBox="1"/>
          <p:nvPr/>
        </p:nvSpPr>
        <p:spPr>
          <a:xfrm>
            <a:off x="289754" y="2121720"/>
            <a:ext cx="3915513" cy="1526187"/>
          </a:xfrm>
          <a:prstGeom prst="rect">
            <a:avLst/>
          </a:prstGeom>
          <a:noFill/>
        </p:spPr>
        <p:txBody>
          <a:bodyPr wrap="square">
            <a:spAutoFit/>
          </a:bodyPr>
          <a:lstStyle/>
          <a:p>
            <a:pPr indent="457200" algn="just">
              <a:lnSpc>
                <a:spcPct val="150000"/>
              </a:lnSpc>
            </a:pPr>
            <a:r>
              <a:rPr lang="zh-CN" altLang="en-US" sz="1600" dirty="0">
                <a:latin typeface="+mn-ea"/>
                <a:ea typeface="+mn-ea"/>
              </a:rPr>
              <a:t>在能见度低的情景下，平均速度和制动力的波动导致了交通冲突，在两个碰撞地点和两种天气条件下的 </a:t>
            </a:r>
            <a:r>
              <a:rPr lang="en-US" altLang="zh-CN" sz="1600" dirty="0">
                <a:latin typeface="+mn-ea"/>
                <a:ea typeface="+mn-ea"/>
              </a:rPr>
              <a:t>TTC </a:t>
            </a:r>
            <a:r>
              <a:rPr lang="zh-CN" altLang="en-US" sz="1600" dirty="0">
                <a:latin typeface="+mn-ea"/>
                <a:ea typeface="+mn-ea"/>
              </a:rPr>
              <a:t>值小于或等于两秒。</a:t>
            </a:r>
            <a:endParaRPr lang="en-US" altLang="zh-CN" sz="1600" dirty="0">
              <a:latin typeface="+mn-ea"/>
              <a:ea typeface="+mn-ea"/>
            </a:endParaRPr>
          </a:p>
        </p:txBody>
      </p:sp>
      <p:pic>
        <p:nvPicPr>
          <p:cNvPr id="10" name="图片 9">
            <a:extLst>
              <a:ext uri="{FF2B5EF4-FFF2-40B4-BE49-F238E27FC236}">
                <a16:creationId xmlns:a16="http://schemas.microsoft.com/office/drawing/2014/main" id="{FE83F90C-DE4E-A031-F2E6-9CC427989F62}"/>
              </a:ext>
            </a:extLst>
          </p:cNvPr>
          <p:cNvPicPr>
            <a:picLocks noChangeAspect="1"/>
          </p:cNvPicPr>
          <p:nvPr/>
        </p:nvPicPr>
        <p:blipFill>
          <a:blip r:embed="rId3"/>
          <a:stretch>
            <a:fillRect/>
          </a:stretch>
        </p:blipFill>
        <p:spPr>
          <a:xfrm>
            <a:off x="4205267" y="1626687"/>
            <a:ext cx="4735236" cy="2792003"/>
          </a:xfrm>
          <a:prstGeom prst="rect">
            <a:avLst/>
          </a:prstGeom>
        </p:spPr>
      </p:pic>
    </p:spTree>
    <p:extLst>
      <p:ext uri="{BB962C8B-B14F-4D97-AF65-F5344CB8AC3E}">
        <p14:creationId xmlns:p14="http://schemas.microsoft.com/office/powerpoint/2010/main" val="2539247140"/>
      </p:ext>
    </p:extLst>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wpsdc="http://www.wps.cn/officeDocument/2022/drawingmlCustomData" xmlns="" type="sub-title"/>
              </a:ext>
            </a:extLst>
          </a:bodyPr>
          <a:lstStyle/>
          <a:p>
            <a:pPr algn="l"/>
            <a:r>
              <a:rPr lang="zh-CN" altLang="en-US" b="1" spc="150" dirty="0">
                <a:latin typeface="微软雅黑" panose="020B0503020204020204" pitchFamily="34" charset="-122"/>
                <a:ea typeface="微软雅黑" panose="020B0503020204020204" pitchFamily="34" charset="-122"/>
              </a:rPr>
              <a:t>一</a:t>
            </a:r>
            <a:r>
              <a:rPr lang="en-US" altLang="zh-CN" b="1" spc="150" dirty="0">
                <a:latin typeface="微软雅黑" panose="020B0503020204020204" pitchFamily="34" charset="-122"/>
                <a:ea typeface="微软雅黑" panose="020B0503020204020204" pitchFamily="34" charset="-122"/>
              </a:rPr>
              <a:t>.</a:t>
            </a:r>
            <a:r>
              <a:rPr lang="zh-CN" altLang="en-US" b="1" spc="150" dirty="0">
                <a:latin typeface="微软雅黑" panose="020B0503020204020204" pitchFamily="34" charset="-122"/>
                <a:ea typeface="微软雅黑" panose="020B0503020204020204" pitchFamily="34" charset="-122"/>
              </a:rPr>
              <a:t>结构方程模型</a:t>
            </a:r>
          </a:p>
        </p:txBody>
      </p:sp>
      <p:sp>
        <p:nvSpPr>
          <p:cNvPr id="4" name="文本框 3"/>
          <p:cNvSpPr txBox="1"/>
          <p:nvPr/>
        </p:nvSpPr>
        <p:spPr>
          <a:xfrm>
            <a:off x="207010" y="1139824"/>
            <a:ext cx="4139975" cy="4003676"/>
          </a:xfrm>
          <a:prstGeom prst="rect">
            <a:avLst/>
          </a:prstGeom>
        </p:spPr>
        <p:txBody>
          <a:bodyPr anchor="ctr" anchorCtr="0">
            <a:noAutofit/>
            <a:extLst>
              <a:ext uri="{4A0BC546-FE56-4ADE-93B0-CB8AF2F6F144}">
                <wpsdc:textFrameExt xmlns:wpsdc="http://www.wps.cn/officeDocument/2022/drawingmlCustomData" xmlns="" type="text"/>
              </a:ext>
            </a:extLst>
          </a:bodyPr>
          <a:lstStyle/>
          <a:p>
            <a:pPr marL="0" indent="457200" algn="just" eaLnBrk="1" latinLnBrk="0" hangingPunct="1">
              <a:lnSpc>
                <a:spcPct val="150000"/>
              </a:lnSpc>
            </a:pPr>
            <a:r>
              <a:rPr lang="zh-CN" altLang="en-US" sz="1600" dirty="0">
                <a:latin typeface="Arial" panose="020B0604020202020204" pitchFamily="34" charset="0"/>
                <a:ea typeface="微软雅黑" panose="020B0503020204020204" pitchFamily="34" charset="-122"/>
              </a:rPr>
              <a:t>基于先前的研究</a:t>
            </a:r>
            <a:r>
              <a:rPr lang="zh-CN" altLang="en-US" sz="1600" dirty="0">
                <a:ea typeface="微软雅黑" panose="020B0503020204020204" pitchFamily="34" charset="-122"/>
              </a:rPr>
              <a:t>构建</a:t>
            </a:r>
            <a:r>
              <a:rPr lang="en-US" altLang="zh-CN" sz="1600" dirty="0">
                <a:ea typeface="微软雅黑" panose="020B0503020204020204" pitchFamily="34" charset="-122"/>
              </a:rPr>
              <a:t>SEM</a:t>
            </a:r>
            <a:r>
              <a:rPr lang="zh-CN" altLang="en-US" sz="1600" dirty="0">
                <a:ea typeface="微软雅黑" panose="020B0503020204020204" pitchFamily="34" charset="-122"/>
              </a:rPr>
              <a:t>假设图。</a:t>
            </a:r>
            <a:endParaRPr lang="en-US" altLang="zh-CN" sz="1600" dirty="0">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zh-CN" altLang="en-US" sz="1600" dirty="0">
                <a:latin typeface="Arial" panose="020B0604020202020204" pitchFamily="34" charset="0"/>
                <a:ea typeface="微软雅黑" panose="020B0503020204020204" pitchFamily="34" charset="-122"/>
              </a:rPr>
              <a:t>为了测量碰撞地点一和碰撞地点二之间的组间差异，开发了多组 </a:t>
            </a:r>
            <a:r>
              <a:rPr lang="en-US" altLang="zh-CN" sz="1600" dirty="0">
                <a:latin typeface="Arial" panose="020B0604020202020204" pitchFamily="34" charset="0"/>
                <a:ea typeface="微软雅黑" panose="020B0503020204020204" pitchFamily="34" charset="-122"/>
              </a:rPr>
              <a:t>SEM</a:t>
            </a:r>
            <a:r>
              <a:rPr lang="zh-CN" altLang="en-US" sz="1600" dirty="0">
                <a:latin typeface="Arial" panose="020B0604020202020204" pitchFamily="34" charset="0"/>
                <a:ea typeface="微软雅黑" panose="020B0503020204020204" pitchFamily="34" charset="-122"/>
              </a:rPr>
              <a:t>，即分别分析每个组并比较结果。</a:t>
            </a:r>
            <a:endParaRPr lang="en-US" altLang="zh-CN" sz="1600" dirty="0">
              <a:latin typeface="Arial" panose="020B0604020202020204" pitchFamily="34" charset="0"/>
              <a:ea typeface="微软雅黑" panose="020B0503020204020204" pitchFamily="34" charset="-122"/>
            </a:endParaRPr>
          </a:p>
          <a:p>
            <a:pPr marL="0" indent="457200" algn="just" eaLnBrk="1" latinLnBrk="0" hangingPunct="1">
              <a:lnSpc>
                <a:spcPct val="150000"/>
              </a:lnSpc>
            </a:pPr>
            <a:r>
              <a:rPr lang="en-US" altLang="zh-CN" sz="1600" dirty="0" err="1">
                <a:latin typeface="Arial" panose="020B0604020202020204" pitchFamily="34" charset="0"/>
                <a:ea typeface="微软雅黑" panose="020B0503020204020204" pitchFamily="34" charset="-122"/>
              </a:rPr>
              <a:t>Agrs</a:t>
            </a:r>
            <a:r>
              <a:rPr lang="zh-CN" altLang="en-US" sz="1600" dirty="0">
                <a:latin typeface="Arial" panose="020B0604020202020204" pitchFamily="34" charset="0"/>
                <a:ea typeface="微软雅黑" panose="020B0503020204020204" pitchFamily="34" charset="-122"/>
              </a:rPr>
              <a:t>：攻击性驾驶行为，包含：平均制动、最大油门、最大转向和 </a:t>
            </a:r>
            <a:r>
              <a:rPr lang="en-US" altLang="zh-CN" sz="1600" dirty="0">
                <a:latin typeface="Arial" panose="020B0604020202020204" pitchFamily="34" charset="0"/>
                <a:ea typeface="微软雅黑" panose="020B0503020204020204" pitchFamily="34" charset="-122"/>
              </a:rPr>
              <a:t> </a:t>
            </a:r>
            <a:r>
              <a:rPr lang="zh-CN" altLang="en-US" sz="1600" dirty="0">
                <a:latin typeface="Arial" panose="020B0604020202020204" pitchFamily="34" charset="0"/>
                <a:ea typeface="微软雅黑" panose="020B0503020204020204" pitchFamily="34" charset="-122"/>
              </a:rPr>
              <a:t>车道偏移。因为它们与结构具有高度关联性</a:t>
            </a:r>
          </a:p>
          <a:p>
            <a:pPr marL="0" indent="457200" algn="just" eaLnBrk="1" latinLnBrk="0" hangingPunct="1">
              <a:lnSpc>
                <a:spcPct val="150000"/>
              </a:lnSpc>
            </a:pPr>
            <a:r>
              <a:rPr lang="en-US" altLang="zh-CN" sz="1600" dirty="0" err="1">
                <a:latin typeface="Arial" panose="020B0604020202020204" pitchFamily="34" charset="0"/>
                <a:ea typeface="微软雅黑" panose="020B0503020204020204" pitchFamily="34" charset="-122"/>
              </a:rPr>
              <a:t>Uaws</a:t>
            </a:r>
            <a:r>
              <a:rPr lang="zh-CN" altLang="en-US" sz="1600" dirty="0">
                <a:latin typeface="Arial" panose="020B0604020202020204" pitchFamily="34" charset="0"/>
                <a:ea typeface="微软雅黑" panose="020B0503020204020204" pitchFamily="34" charset="-122"/>
              </a:rPr>
              <a:t>：态势感知，包含：偏航的标准偏差、车道偏移的平均值、最大转向角和平均制动</a:t>
            </a:r>
          </a:p>
        </p:txBody>
      </p:sp>
      <p:pic>
        <p:nvPicPr>
          <p:cNvPr id="5" name="图片 4">
            <a:extLst>
              <a:ext uri="{FF2B5EF4-FFF2-40B4-BE49-F238E27FC236}">
                <a16:creationId xmlns:a16="http://schemas.microsoft.com/office/drawing/2014/main" id="{FD9CABD0-90C5-0B6F-20D5-29DF01C05C70}"/>
              </a:ext>
            </a:extLst>
          </p:cNvPr>
          <p:cNvPicPr>
            <a:picLocks noChangeAspect="1"/>
          </p:cNvPicPr>
          <p:nvPr/>
        </p:nvPicPr>
        <p:blipFill>
          <a:blip r:embed="rId3"/>
          <a:stretch>
            <a:fillRect/>
          </a:stretch>
        </p:blipFill>
        <p:spPr>
          <a:xfrm>
            <a:off x="4473480" y="1491678"/>
            <a:ext cx="4448667" cy="2970198"/>
          </a:xfrm>
          <a:prstGeom prst="rect">
            <a:avLst/>
          </a:prstGeom>
        </p:spPr>
      </p:pic>
    </p:spTree>
    <p:extLst>
      <p:ext uri="{BB962C8B-B14F-4D97-AF65-F5344CB8AC3E}">
        <p14:creationId xmlns:p14="http://schemas.microsoft.com/office/powerpoint/2010/main" val="3643049740"/>
      </p:ext>
    </p:extLst>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 xmlns:wpsdc="http://www.wps.cn/officeDocument/2022/drawingmlCustomData" type="sub-title"/>
              </a:ext>
            </a:extLst>
          </a:bodyPr>
          <a:lstStyle/>
          <a:p>
            <a:pPr algn="l"/>
            <a:r>
              <a:rPr lang="zh-CN" altLang="en-US" b="1" spc="150" dirty="0">
                <a:latin typeface="微软雅黑" panose="020B0503020204020204" pitchFamily="34" charset="-122"/>
                <a:ea typeface="微软雅黑" panose="020B0503020204020204" pitchFamily="34" charset="-122"/>
              </a:rPr>
              <a:t>一</a:t>
            </a:r>
            <a:r>
              <a:rPr lang="en-US" altLang="zh-CN" b="1" spc="150" dirty="0">
                <a:latin typeface="微软雅黑" panose="020B0503020204020204" pitchFamily="34" charset="-122"/>
                <a:ea typeface="微软雅黑" panose="020B0503020204020204" pitchFamily="34" charset="-122"/>
              </a:rPr>
              <a:t>.</a:t>
            </a:r>
            <a:r>
              <a:rPr lang="zh-CN" altLang="en-US" b="1" spc="150" dirty="0">
                <a:latin typeface="微软雅黑" panose="020B0503020204020204" pitchFamily="34" charset="-122"/>
                <a:ea typeface="微软雅黑" panose="020B0503020204020204" pitchFamily="34" charset="-122"/>
              </a:rPr>
              <a:t>结构方程模型</a:t>
            </a:r>
          </a:p>
        </p:txBody>
      </p:sp>
      <p:pic>
        <p:nvPicPr>
          <p:cNvPr id="3" name="图片 2">
            <a:extLst>
              <a:ext uri="{FF2B5EF4-FFF2-40B4-BE49-F238E27FC236}">
                <a16:creationId xmlns:a16="http://schemas.microsoft.com/office/drawing/2014/main" id="{5F4338B0-EE71-103D-FF3F-888380460166}"/>
              </a:ext>
            </a:extLst>
          </p:cNvPr>
          <p:cNvPicPr>
            <a:picLocks noChangeAspect="1"/>
          </p:cNvPicPr>
          <p:nvPr/>
        </p:nvPicPr>
        <p:blipFill>
          <a:blip r:embed="rId3"/>
          <a:stretch>
            <a:fillRect/>
          </a:stretch>
        </p:blipFill>
        <p:spPr>
          <a:xfrm>
            <a:off x="296715" y="1183718"/>
            <a:ext cx="6395789" cy="3909249"/>
          </a:xfrm>
          <a:prstGeom prst="rect">
            <a:avLst/>
          </a:prstGeom>
        </p:spPr>
      </p:pic>
      <p:sp>
        <p:nvSpPr>
          <p:cNvPr id="7" name="文本框 6">
            <a:extLst>
              <a:ext uri="{FF2B5EF4-FFF2-40B4-BE49-F238E27FC236}">
                <a16:creationId xmlns:a16="http://schemas.microsoft.com/office/drawing/2014/main" id="{83A38835-C077-FF5C-94A7-F01571EF43B7}"/>
              </a:ext>
            </a:extLst>
          </p:cNvPr>
          <p:cNvSpPr txBox="1"/>
          <p:nvPr/>
        </p:nvSpPr>
        <p:spPr>
          <a:xfrm>
            <a:off x="7344653" y="2661756"/>
            <a:ext cx="1080072" cy="646331"/>
          </a:xfrm>
          <a:prstGeom prst="rect">
            <a:avLst/>
          </a:prstGeom>
          <a:noFill/>
        </p:spPr>
        <p:txBody>
          <a:bodyPr wrap="square" rtlCol="0">
            <a:spAutoFit/>
          </a:bodyPr>
          <a:lstStyle/>
          <a:p>
            <a:pPr algn="ctr"/>
            <a:r>
              <a:rPr lang="zh-CN" altLang="en-US" dirty="0"/>
              <a:t>多组</a:t>
            </a:r>
            <a:r>
              <a:rPr lang="en-US" altLang="zh-CN" dirty="0"/>
              <a:t>SEM</a:t>
            </a:r>
            <a:endParaRPr lang="zh-CN" altLang="en-US" dirty="0"/>
          </a:p>
        </p:txBody>
      </p:sp>
    </p:spTree>
    <p:extLst>
      <p:ext uri="{BB962C8B-B14F-4D97-AF65-F5344CB8AC3E}">
        <p14:creationId xmlns:p14="http://schemas.microsoft.com/office/powerpoint/2010/main" val="2634618291"/>
      </p:ext>
    </p:extLst>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wpsdc="http://www.wps.cn/officeDocument/2022/drawingmlCustomData" xmlns="" type="sub-title"/>
              </a:ext>
            </a:extLst>
          </a:bodyPr>
          <a:lstStyle/>
          <a:p>
            <a:pPr algn="l"/>
            <a:r>
              <a:rPr lang="zh-CN" altLang="en-US" b="1" spc="150" dirty="0">
                <a:latin typeface="微软雅黑" panose="020B0503020204020204" pitchFamily="34" charset="-122"/>
                <a:ea typeface="微软雅黑" panose="020B0503020204020204" pitchFamily="34" charset="-122"/>
              </a:rPr>
              <a:t>一</a:t>
            </a:r>
            <a:r>
              <a:rPr lang="en-US" altLang="zh-CN" b="1" spc="150" dirty="0">
                <a:latin typeface="微软雅黑" panose="020B0503020204020204" pitchFamily="34" charset="-122"/>
                <a:ea typeface="微软雅黑" panose="020B0503020204020204" pitchFamily="34" charset="-122"/>
              </a:rPr>
              <a:t>.</a:t>
            </a:r>
            <a:r>
              <a:rPr lang="zh-CN" altLang="en-US" b="1" spc="150" dirty="0">
                <a:latin typeface="微软雅黑" panose="020B0503020204020204" pitchFamily="34" charset="-122"/>
                <a:ea typeface="微软雅黑" panose="020B0503020204020204" pitchFamily="34" charset="-122"/>
              </a:rPr>
              <a:t>结构方程模型</a:t>
            </a:r>
          </a:p>
        </p:txBody>
      </p:sp>
      <p:pic>
        <p:nvPicPr>
          <p:cNvPr id="4" name="图片 3">
            <a:extLst>
              <a:ext uri="{FF2B5EF4-FFF2-40B4-BE49-F238E27FC236}">
                <a16:creationId xmlns:a16="http://schemas.microsoft.com/office/drawing/2014/main" id="{901CFB6B-D330-9AC5-B1CB-F342083F5A02}"/>
              </a:ext>
            </a:extLst>
          </p:cNvPr>
          <p:cNvPicPr>
            <a:picLocks noChangeAspect="1"/>
          </p:cNvPicPr>
          <p:nvPr/>
        </p:nvPicPr>
        <p:blipFill>
          <a:blip r:embed="rId3"/>
          <a:stretch>
            <a:fillRect/>
          </a:stretch>
        </p:blipFill>
        <p:spPr>
          <a:xfrm>
            <a:off x="5157039" y="861636"/>
            <a:ext cx="3257574" cy="3971954"/>
          </a:xfrm>
          <a:prstGeom prst="rect">
            <a:avLst/>
          </a:prstGeom>
        </p:spPr>
      </p:pic>
      <p:sp>
        <p:nvSpPr>
          <p:cNvPr id="7" name="文本框 6">
            <a:extLst>
              <a:ext uri="{FF2B5EF4-FFF2-40B4-BE49-F238E27FC236}">
                <a16:creationId xmlns:a16="http://schemas.microsoft.com/office/drawing/2014/main" id="{FAFEEE0C-086A-5271-DB60-77CB3D841A2F}"/>
              </a:ext>
            </a:extLst>
          </p:cNvPr>
          <p:cNvSpPr txBox="1"/>
          <p:nvPr/>
        </p:nvSpPr>
        <p:spPr>
          <a:xfrm>
            <a:off x="161706" y="2076717"/>
            <a:ext cx="4572000" cy="1526187"/>
          </a:xfrm>
          <a:prstGeom prst="rect">
            <a:avLst/>
          </a:prstGeom>
          <a:noFill/>
        </p:spPr>
        <p:txBody>
          <a:bodyPr wrap="square">
            <a:spAutoFit/>
          </a:bodyPr>
          <a:lstStyle/>
          <a:p>
            <a:pPr indent="457200" algn="just">
              <a:lnSpc>
                <a:spcPct val="150000"/>
              </a:lnSpc>
            </a:pPr>
            <a:r>
              <a:rPr lang="zh-CN" altLang="en-US" sz="1600" b="0" i="0" dirty="0">
                <a:solidFill>
                  <a:srgbClr val="1F1F1F"/>
                </a:solidFill>
                <a:effectLst/>
                <a:latin typeface="+mn-ea"/>
                <a:ea typeface="+mn-ea"/>
              </a:rPr>
              <a:t>与多组 </a:t>
            </a:r>
            <a:r>
              <a:rPr lang="en-US" altLang="zh-CN" sz="1600" b="0" i="0" dirty="0">
                <a:solidFill>
                  <a:srgbClr val="1F1F1F"/>
                </a:solidFill>
                <a:effectLst/>
                <a:latin typeface="+mn-ea"/>
                <a:ea typeface="+mn-ea"/>
              </a:rPr>
              <a:t>SEM </a:t>
            </a:r>
            <a:r>
              <a:rPr lang="zh-CN" altLang="en-US" sz="1600" b="0" i="0" dirty="0">
                <a:solidFill>
                  <a:srgbClr val="1F1F1F"/>
                </a:solidFill>
                <a:effectLst/>
                <a:latin typeface="+mn-ea"/>
                <a:ea typeface="+mn-ea"/>
              </a:rPr>
              <a:t>相比，该模型的表现在统计上并不显著。大多数变量的 </a:t>
            </a:r>
            <a:r>
              <a:rPr lang="en-US" altLang="zh-CN" sz="1600" b="0" i="0" dirty="0">
                <a:solidFill>
                  <a:srgbClr val="1F1F1F"/>
                </a:solidFill>
                <a:effectLst/>
                <a:latin typeface="+mn-ea"/>
                <a:ea typeface="+mn-ea"/>
              </a:rPr>
              <a:t>p </a:t>
            </a:r>
            <a:r>
              <a:rPr lang="zh-CN" altLang="en-US" sz="1600" b="0" i="0" dirty="0">
                <a:solidFill>
                  <a:srgbClr val="1F1F1F"/>
                </a:solidFill>
                <a:effectLst/>
                <a:latin typeface="+mn-ea"/>
                <a:ea typeface="+mn-ea"/>
              </a:rPr>
              <a:t>值大于 </a:t>
            </a:r>
            <a:r>
              <a:rPr lang="en-US" altLang="zh-CN" sz="1600" b="0" i="0" dirty="0">
                <a:solidFill>
                  <a:srgbClr val="1F1F1F"/>
                </a:solidFill>
                <a:effectLst/>
                <a:latin typeface="+mn-ea"/>
                <a:ea typeface="+mn-ea"/>
              </a:rPr>
              <a:t>0.1</a:t>
            </a:r>
            <a:r>
              <a:rPr lang="zh-CN" altLang="en-US" sz="1600" b="0" i="0" dirty="0">
                <a:solidFill>
                  <a:srgbClr val="1F1F1F"/>
                </a:solidFill>
                <a:effectLst/>
                <a:latin typeface="+mn-ea"/>
                <a:ea typeface="+mn-ea"/>
              </a:rPr>
              <a:t>，表明变量之间的关系较弱。</a:t>
            </a:r>
            <a:endParaRPr lang="en-US" altLang="zh-CN" sz="1600" b="0" i="0" dirty="0">
              <a:solidFill>
                <a:srgbClr val="1F1F1F"/>
              </a:solidFill>
              <a:effectLst/>
              <a:latin typeface="+mn-ea"/>
              <a:ea typeface="+mn-ea"/>
            </a:endParaRPr>
          </a:p>
          <a:p>
            <a:pPr indent="457200" algn="just">
              <a:lnSpc>
                <a:spcPct val="150000"/>
              </a:lnSpc>
            </a:pPr>
            <a:r>
              <a:rPr lang="zh-CN" altLang="en-US" sz="1600" b="0" i="0" dirty="0">
                <a:solidFill>
                  <a:srgbClr val="1F1F1F"/>
                </a:solidFill>
                <a:effectLst/>
                <a:latin typeface="+mn-ea"/>
                <a:ea typeface="+mn-ea"/>
              </a:rPr>
              <a:t>结构模型的所有 </a:t>
            </a:r>
            <a:r>
              <a:rPr lang="en-US" altLang="zh-CN" sz="1600" b="0" i="0" dirty="0">
                <a:solidFill>
                  <a:srgbClr val="1F1F1F"/>
                </a:solidFill>
                <a:effectLst/>
                <a:latin typeface="+mn-ea"/>
                <a:ea typeface="+mn-ea"/>
              </a:rPr>
              <a:t>p </a:t>
            </a:r>
            <a:r>
              <a:rPr lang="zh-CN" altLang="en-US" sz="1600" b="0" i="0" dirty="0">
                <a:solidFill>
                  <a:srgbClr val="1F1F1F"/>
                </a:solidFill>
                <a:effectLst/>
                <a:latin typeface="+mn-ea"/>
                <a:ea typeface="+mn-ea"/>
              </a:rPr>
              <a:t>值均大于 </a:t>
            </a:r>
            <a:r>
              <a:rPr lang="en-US" altLang="zh-CN" sz="1600" b="0" i="0" dirty="0">
                <a:solidFill>
                  <a:srgbClr val="1F1F1F"/>
                </a:solidFill>
                <a:effectLst/>
                <a:latin typeface="+mn-ea"/>
                <a:ea typeface="+mn-ea"/>
              </a:rPr>
              <a:t>0.1</a:t>
            </a:r>
            <a:r>
              <a:rPr lang="zh-CN" altLang="en-US" sz="1600" b="0" i="0" dirty="0">
                <a:solidFill>
                  <a:srgbClr val="1F1F1F"/>
                </a:solidFill>
                <a:effectLst/>
                <a:latin typeface="+mn-ea"/>
                <a:ea typeface="+mn-ea"/>
              </a:rPr>
              <a:t>。</a:t>
            </a:r>
            <a:endParaRPr lang="zh-CN" altLang="en-US" sz="1600" dirty="0">
              <a:latin typeface="+mn-ea"/>
              <a:ea typeface="+mn-ea"/>
            </a:endParaRPr>
          </a:p>
        </p:txBody>
      </p:sp>
    </p:spTree>
    <p:extLst>
      <p:ext uri="{BB962C8B-B14F-4D97-AF65-F5344CB8AC3E}">
        <p14:creationId xmlns:p14="http://schemas.microsoft.com/office/powerpoint/2010/main" val="1102138882"/>
      </p:ext>
    </p:extLst>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总结与讨论</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p>
        </p:txBody>
      </p:sp>
      <p:sp>
        <p:nvSpPr>
          <p:cNvPr id="2" name="文本框 1"/>
          <p:cNvSpPr txBox="1"/>
          <p:nvPr/>
        </p:nvSpPr>
        <p:spPr>
          <a:xfrm>
            <a:off x="296715" y="1221660"/>
            <a:ext cx="8264525" cy="3797935"/>
          </a:xfrm>
          <a:prstGeom prst="rect">
            <a:avLst/>
          </a:prstGeom>
          <a:noFill/>
        </p:spPr>
        <p:txBody>
          <a:bodyPr wrap="square" rtlCol="0" anchor="ctr" anchorCtr="0">
            <a:noAutofit/>
          </a:bodyPr>
          <a:lstStyle/>
          <a:p>
            <a:pPr indent="457200" algn="just">
              <a:lnSpc>
                <a:spcPct val="150000"/>
              </a:lnSpc>
            </a:pPr>
            <a:r>
              <a:rPr lang="zh-CN" altLang="en-US" sz="1600" b="1" i="0" dirty="0">
                <a:solidFill>
                  <a:srgbClr val="060607"/>
                </a:solidFill>
                <a:effectLst/>
                <a:latin typeface="+mn-ea"/>
                <a:ea typeface="+mn-ea"/>
              </a:rPr>
              <a:t>模型选择和变量优化</a:t>
            </a:r>
            <a:r>
              <a:rPr lang="zh-CN" altLang="en-US" sz="1600" b="0" i="0" dirty="0">
                <a:solidFill>
                  <a:srgbClr val="060607"/>
                </a:solidFill>
                <a:effectLst/>
                <a:latin typeface="+mn-ea"/>
                <a:ea typeface="+mn-ea"/>
              </a:rPr>
              <a:t>：</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作者对变量的选择是基于它们的最佳表现，特别注重确保与概念模型中提出的理论保持一致。测量模型显示了激进性和无意识性的观察变量。根据结果，平均制动、最大油门、最大转向角和 </a:t>
            </a:r>
            <a:r>
              <a:rPr lang="en-US" altLang="zh-CN" sz="1600" b="0" i="0" dirty="0">
                <a:solidFill>
                  <a:srgbClr val="060607"/>
                </a:solidFill>
                <a:effectLst/>
                <a:latin typeface="+mn-ea"/>
                <a:ea typeface="+mn-ea"/>
              </a:rPr>
              <a:t>85 </a:t>
            </a:r>
            <a:r>
              <a:rPr lang="zh-CN" altLang="en-US" sz="1600" b="0" i="0" dirty="0">
                <a:solidFill>
                  <a:srgbClr val="060607"/>
                </a:solidFill>
                <a:effectLst/>
                <a:latin typeface="+mn-ea"/>
                <a:ea typeface="+mn-ea"/>
              </a:rPr>
              <a:t>百分位车道偏移与第一组和第二组的激进性呈正相关。反复过度踩刹车和使用高油门角度会导致速度和制动明显变化。这些变化通常与激进的驾驶行为有关。</a:t>
            </a:r>
          </a:p>
          <a:p>
            <a:pPr indent="457200" algn="just">
              <a:lnSpc>
                <a:spcPct val="150000"/>
              </a:lnSpc>
            </a:pPr>
            <a:r>
              <a:rPr lang="zh-CN" altLang="en-US" sz="1600" b="1" i="0" dirty="0">
                <a:solidFill>
                  <a:srgbClr val="060607"/>
                </a:solidFill>
                <a:effectLst/>
                <a:latin typeface="+mn-ea"/>
                <a:ea typeface="+mn-ea"/>
              </a:rPr>
              <a:t>车联网（</a:t>
            </a:r>
            <a:r>
              <a:rPr lang="en-US" altLang="zh-CN" sz="1600" b="1" i="0" dirty="0">
                <a:solidFill>
                  <a:srgbClr val="060607"/>
                </a:solidFill>
                <a:effectLst/>
                <a:latin typeface="+mn-ea"/>
                <a:ea typeface="+mn-ea"/>
              </a:rPr>
              <a:t>CV</a:t>
            </a:r>
            <a:r>
              <a:rPr lang="zh-CN" altLang="en-US" sz="1600" b="1" i="0" dirty="0">
                <a:solidFill>
                  <a:srgbClr val="060607"/>
                </a:solidFill>
                <a:effectLst/>
                <a:latin typeface="+mn-ea"/>
                <a:ea typeface="+mn-ea"/>
              </a:rPr>
              <a:t>）警告的效果</a:t>
            </a:r>
            <a:r>
              <a:rPr lang="zh-CN" altLang="en-US" sz="1600" b="0" i="0" dirty="0">
                <a:solidFill>
                  <a:srgbClr val="060607"/>
                </a:solidFill>
                <a:effectLst/>
                <a:latin typeface="+mn-ea"/>
                <a:ea typeface="+mn-ea"/>
              </a:rPr>
              <a:t>：</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在直线段碰撞场景中，</a:t>
            </a:r>
            <a:r>
              <a:rPr lang="en-US" altLang="zh-CN" sz="1600" b="0" i="0" dirty="0">
                <a:solidFill>
                  <a:srgbClr val="060607"/>
                </a:solidFill>
                <a:effectLst/>
                <a:latin typeface="+mn-ea"/>
                <a:ea typeface="+mn-ea"/>
              </a:rPr>
              <a:t>CV</a:t>
            </a:r>
            <a:r>
              <a:rPr lang="zh-CN" altLang="en-US" sz="1600" b="0" i="0" dirty="0">
                <a:solidFill>
                  <a:srgbClr val="060607"/>
                </a:solidFill>
                <a:effectLst/>
                <a:latin typeface="+mn-ea"/>
                <a:ea typeface="+mn-ea"/>
              </a:rPr>
              <a:t>警告对减少驾驶员的攻击性行为没有显著直接影响，但对提高情境意识有积极作用。</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在水平曲线段碰撞场景中，</a:t>
            </a:r>
            <a:r>
              <a:rPr lang="en-US" altLang="zh-CN" sz="1600" b="0" i="0" dirty="0">
                <a:solidFill>
                  <a:srgbClr val="060607"/>
                </a:solidFill>
                <a:effectLst/>
                <a:latin typeface="+mn-ea"/>
                <a:ea typeface="+mn-ea"/>
              </a:rPr>
              <a:t>CV</a:t>
            </a:r>
            <a:r>
              <a:rPr lang="zh-CN" altLang="en-US" sz="1600" b="0" i="0" dirty="0">
                <a:solidFill>
                  <a:srgbClr val="060607"/>
                </a:solidFill>
                <a:effectLst/>
                <a:latin typeface="+mn-ea"/>
                <a:ea typeface="+mn-ea"/>
              </a:rPr>
              <a:t>警告显著降低了不知情（</a:t>
            </a:r>
            <a:r>
              <a:rPr lang="en-US" altLang="zh-CN" sz="1600" b="0" i="0" dirty="0">
                <a:solidFill>
                  <a:srgbClr val="060607"/>
                </a:solidFill>
                <a:effectLst/>
                <a:latin typeface="+mn-ea"/>
                <a:ea typeface="+mn-ea"/>
              </a:rPr>
              <a:t>unawareness</a:t>
            </a:r>
            <a:r>
              <a:rPr lang="zh-CN" altLang="en-US" sz="1600" b="0" i="0" dirty="0">
                <a:solidFill>
                  <a:srgbClr val="060607"/>
                </a:solidFill>
                <a:effectLst/>
                <a:latin typeface="+mn-ea"/>
                <a:ea typeface="+mn-ea"/>
              </a:rPr>
              <a:t>），从而减少了交通冲突的倾向。</a:t>
            </a: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 xmlns:wpsdc="http://www.wps.cn/officeDocument/2022/drawingmlCustomData" type="title"/>
              </a:ext>
            </a:extLst>
          </a:bodyPr>
          <a:lstStyle/>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p>
        </p:txBody>
      </p:sp>
      <p:sp>
        <p:nvSpPr>
          <p:cNvPr id="2" name="文本框 1"/>
          <p:cNvSpPr txBox="1"/>
          <p:nvPr/>
        </p:nvSpPr>
        <p:spPr>
          <a:xfrm>
            <a:off x="172085" y="1257300"/>
            <a:ext cx="8264525" cy="3797935"/>
          </a:xfrm>
          <a:prstGeom prst="rect">
            <a:avLst/>
          </a:prstGeom>
          <a:noFill/>
        </p:spPr>
        <p:txBody>
          <a:bodyPr wrap="square" rtlCol="0" anchor="ctr" anchorCtr="0">
            <a:noAutofit/>
          </a:bodyPr>
          <a:lstStyle/>
          <a:p>
            <a:pPr indent="457200" algn="just">
              <a:lnSpc>
                <a:spcPct val="150000"/>
              </a:lnSpc>
            </a:pPr>
            <a:r>
              <a:rPr lang="zh-CN" altLang="en-US" sz="1600" b="1" i="0" dirty="0">
                <a:solidFill>
                  <a:srgbClr val="060607"/>
                </a:solidFill>
                <a:effectLst/>
                <a:latin typeface="+mn-ea"/>
                <a:ea typeface="+mn-ea"/>
              </a:rPr>
              <a:t>天气条件的影响</a:t>
            </a:r>
            <a:r>
              <a:rPr lang="zh-CN" altLang="en-US" sz="1600" b="0" i="0" dirty="0">
                <a:solidFill>
                  <a:srgbClr val="060607"/>
                </a:solidFill>
                <a:effectLst/>
                <a:latin typeface="+mn-ea"/>
                <a:ea typeface="+mn-ea"/>
              </a:rPr>
              <a:t>：</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在直线段，雾天天气降低了驾驶员的攻击性行为，但没有显著影响交通冲突的倾向。</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在水平曲线段，雾天天气提高了情境意识，但总体上增加了交通冲突的可能性。</a:t>
            </a:r>
          </a:p>
          <a:p>
            <a:pPr indent="457200" algn="just">
              <a:lnSpc>
                <a:spcPct val="150000"/>
              </a:lnSpc>
            </a:pPr>
            <a:r>
              <a:rPr lang="zh-CN" altLang="en-US" sz="1600" b="1" i="0" dirty="0">
                <a:solidFill>
                  <a:srgbClr val="060607"/>
                </a:solidFill>
                <a:effectLst/>
                <a:latin typeface="+mn-ea"/>
                <a:ea typeface="+mn-ea"/>
              </a:rPr>
              <a:t>年龄与驾驶行为的关系</a:t>
            </a:r>
            <a:r>
              <a:rPr lang="zh-CN" altLang="en-US" sz="1600" b="0" i="0" dirty="0">
                <a:solidFill>
                  <a:srgbClr val="060607"/>
                </a:solidFill>
                <a:effectLst/>
                <a:latin typeface="+mn-ea"/>
                <a:ea typeface="+mn-ea"/>
              </a:rPr>
              <a:t>：</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在直线段碰撞场景中，年龄与不知情（</a:t>
            </a:r>
            <a:r>
              <a:rPr lang="en-US" altLang="zh-CN" sz="1600" b="0" i="0" dirty="0">
                <a:solidFill>
                  <a:srgbClr val="060607"/>
                </a:solidFill>
                <a:effectLst/>
                <a:latin typeface="+mn-ea"/>
                <a:ea typeface="+mn-ea"/>
              </a:rPr>
              <a:t>unawareness</a:t>
            </a:r>
            <a:r>
              <a:rPr lang="zh-CN" altLang="en-US" sz="1600" b="0" i="0" dirty="0">
                <a:solidFill>
                  <a:srgbClr val="060607"/>
                </a:solidFill>
                <a:effectLst/>
                <a:latin typeface="+mn-ea"/>
                <a:ea typeface="+mn-ea"/>
              </a:rPr>
              <a:t>）之间没有显著关系。</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在水平曲线段碰撞场景中，年龄与不知情之间存在边际显著关系，表明在特定条件下，年龄可能影响驾驶员的情境意识。</a:t>
            </a: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p>
        </p:txBody>
      </p:sp>
    </p:spTree>
    <p:extLst>
      <p:ext uri="{BB962C8B-B14F-4D97-AF65-F5344CB8AC3E}">
        <p14:creationId xmlns:p14="http://schemas.microsoft.com/office/powerpoint/2010/main" val="1817020801"/>
      </p:ext>
    </p:extLst>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p>
        </p:txBody>
      </p:sp>
      <p:sp>
        <p:nvSpPr>
          <p:cNvPr id="2" name="文本框 1"/>
          <p:cNvSpPr txBox="1"/>
          <p:nvPr/>
        </p:nvSpPr>
        <p:spPr>
          <a:xfrm>
            <a:off x="611736" y="873832"/>
            <a:ext cx="8264525" cy="3797935"/>
          </a:xfrm>
          <a:prstGeom prst="rect">
            <a:avLst/>
          </a:prstGeom>
          <a:noFill/>
        </p:spPr>
        <p:txBody>
          <a:bodyPr wrap="square" rtlCol="0" anchor="ctr" anchorCtr="0">
            <a:noAutofit/>
          </a:bodyPr>
          <a:lstStyle/>
          <a:p>
            <a:pPr indent="457200" algn="just">
              <a:lnSpc>
                <a:spcPct val="150000"/>
              </a:lnSpc>
            </a:pPr>
            <a:r>
              <a:rPr lang="zh-CN" altLang="en-US" sz="1600" b="1" i="0" dirty="0">
                <a:solidFill>
                  <a:srgbClr val="060607"/>
                </a:solidFill>
                <a:effectLst/>
                <a:latin typeface="+mn-ea"/>
                <a:ea typeface="+mn-ea"/>
              </a:rPr>
              <a:t>多组</a:t>
            </a:r>
            <a:r>
              <a:rPr lang="en-US" altLang="zh-CN" sz="1600" b="1" i="0" dirty="0">
                <a:solidFill>
                  <a:srgbClr val="060607"/>
                </a:solidFill>
                <a:effectLst/>
                <a:latin typeface="+mn-ea"/>
                <a:ea typeface="+mn-ea"/>
              </a:rPr>
              <a:t>SEM</a:t>
            </a:r>
            <a:r>
              <a:rPr lang="zh-CN" altLang="en-US" sz="1600" b="1" i="0" dirty="0">
                <a:solidFill>
                  <a:srgbClr val="060607"/>
                </a:solidFill>
                <a:effectLst/>
                <a:latin typeface="+mn-ea"/>
                <a:ea typeface="+mn-ea"/>
              </a:rPr>
              <a:t>与单组</a:t>
            </a:r>
            <a:r>
              <a:rPr lang="en-US" altLang="zh-CN" sz="1600" b="1" i="0" dirty="0">
                <a:solidFill>
                  <a:srgbClr val="060607"/>
                </a:solidFill>
                <a:effectLst/>
                <a:latin typeface="+mn-ea"/>
                <a:ea typeface="+mn-ea"/>
              </a:rPr>
              <a:t>SEM</a:t>
            </a:r>
            <a:r>
              <a:rPr lang="zh-CN" altLang="en-US" sz="1600" b="1" i="0" dirty="0">
                <a:solidFill>
                  <a:srgbClr val="060607"/>
                </a:solidFill>
                <a:effectLst/>
                <a:latin typeface="+mn-ea"/>
                <a:ea typeface="+mn-ea"/>
              </a:rPr>
              <a:t>的比较</a:t>
            </a:r>
            <a:r>
              <a:rPr lang="zh-CN" altLang="en-US" sz="1600" b="0" i="0" dirty="0">
                <a:solidFill>
                  <a:srgbClr val="060607"/>
                </a:solidFill>
                <a:effectLst/>
                <a:latin typeface="+mn-ea"/>
                <a:ea typeface="+mn-ea"/>
              </a:rPr>
              <a:t>：</a:t>
            </a:r>
            <a:endParaRPr lang="en-US" altLang="zh-CN" sz="1600" b="0" i="0" dirty="0">
              <a:solidFill>
                <a:srgbClr val="060607"/>
              </a:solidFill>
              <a:effectLst/>
              <a:latin typeface="+mn-ea"/>
              <a:ea typeface="+mn-ea"/>
            </a:endParaRPr>
          </a:p>
          <a:p>
            <a:pPr indent="457200" algn="just">
              <a:lnSpc>
                <a:spcPct val="150000"/>
              </a:lnSpc>
            </a:pPr>
            <a:r>
              <a:rPr lang="zh-CN" altLang="en-US" sz="1600" b="0" i="0" dirty="0">
                <a:solidFill>
                  <a:srgbClr val="060607"/>
                </a:solidFill>
                <a:effectLst/>
                <a:latin typeface="+mn-ea"/>
                <a:ea typeface="+mn-ea"/>
              </a:rPr>
              <a:t>多组</a:t>
            </a:r>
            <a:r>
              <a:rPr lang="en-US" altLang="zh-CN" sz="1600" b="0" i="0" dirty="0">
                <a:solidFill>
                  <a:srgbClr val="060607"/>
                </a:solidFill>
                <a:effectLst/>
                <a:latin typeface="+mn-ea"/>
                <a:ea typeface="+mn-ea"/>
              </a:rPr>
              <a:t>SEM</a:t>
            </a:r>
            <a:r>
              <a:rPr lang="zh-CN" altLang="en-US" sz="1600" b="0" i="0" dirty="0">
                <a:solidFill>
                  <a:srgbClr val="060607"/>
                </a:solidFill>
                <a:effectLst/>
                <a:latin typeface="+mn-ea"/>
                <a:ea typeface="+mn-ea"/>
              </a:rPr>
              <a:t>能够揭示不同碰撞场景下变量间关系的差异，而单组</a:t>
            </a:r>
            <a:r>
              <a:rPr lang="en-US" altLang="zh-CN" sz="1600" b="0" i="0" dirty="0">
                <a:solidFill>
                  <a:srgbClr val="060607"/>
                </a:solidFill>
                <a:effectLst/>
                <a:latin typeface="+mn-ea"/>
                <a:ea typeface="+mn-ea"/>
              </a:rPr>
              <a:t>SEM</a:t>
            </a:r>
            <a:r>
              <a:rPr lang="zh-CN" altLang="en-US" sz="1600" b="0" i="0" dirty="0">
                <a:solidFill>
                  <a:srgbClr val="060607"/>
                </a:solidFill>
                <a:effectLst/>
                <a:latin typeface="+mn-ea"/>
                <a:ea typeface="+mn-ea"/>
              </a:rPr>
              <a:t>未能揭示显著的变量间关系。这表明在分析时考虑不同的驾驶条件和环境因素是重要的。</a:t>
            </a: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 xmlns:wpsdc="http://www.wps.cn/officeDocument/2022/drawingmlCustomData" type="title"/>
              </a:ext>
            </a:extLst>
          </a:bodyPr>
          <a:lstStyle/>
          <a:p>
            <a:pPr marL="0" indent="0" algn="ctr" eaLnBrk="1" latinLnBrk="0" hangingPunct="1"/>
            <a:r>
              <a:rPr lang="en-US" altLang="zh-CN" sz="1800" b="1" spc="300">
                <a:latin typeface="Arial" panose="020B0604020202020204" pitchFamily="34" charset="0"/>
                <a:ea typeface="微软雅黑" panose="020B0503020204020204" pitchFamily="34" charset="-122"/>
              </a:rPr>
              <a:t>questions</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研究背景</a:t>
            </a:r>
          </a:p>
        </p:txBody>
      </p:sp>
      <p:sp>
        <p:nvSpPr>
          <p:cNvPr id="6" name="文本框 5"/>
          <p:cNvSpPr txBox="1"/>
          <p:nvPr/>
        </p:nvSpPr>
        <p:spPr>
          <a:xfrm>
            <a:off x="167005" y="1304290"/>
            <a:ext cx="8841105" cy="3763645"/>
          </a:xfrm>
          <a:prstGeom prst="rect">
            <a:avLst/>
          </a:prstGeom>
        </p:spPr>
        <p:txBody>
          <a:bodyPr anchor="ctr" anchorCtr="0">
            <a:noAutofit/>
            <a:extLst>
              <a:ext uri="{4A0BC546-FE56-4ADE-93B0-CB8AF2F6F144}">
                <wpsdc:textFrameExt xmlns="" xmlns:wpsdc="http://www.wps.cn/officeDocument/2022/drawingmlCustomData" type="text"/>
              </a:ext>
            </a:extLst>
          </a:bodyPr>
          <a:lstStyle/>
          <a:p>
            <a:pPr indent="457200" algn="just">
              <a:lnSpc>
                <a:spcPct val="150000"/>
              </a:lnSpc>
            </a:pPr>
            <a:r>
              <a:rPr lang="zh-CN" altLang="en-US" sz="1600" b="1" i="0" dirty="0">
                <a:solidFill>
                  <a:srgbClr val="060607"/>
                </a:solidFill>
                <a:effectLst/>
                <a:latin typeface="+mn-ea"/>
                <a:ea typeface="+mn-ea"/>
              </a:rPr>
              <a:t>雾天：</a:t>
            </a:r>
            <a:r>
              <a:rPr lang="zh-CN" altLang="en-US" sz="1600" b="0" i="0" dirty="0">
                <a:solidFill>
                  <a:srgbClr val="060607"/>
                </a:solidFill>
                <a:effectLst/>
                <a:latin typeface="+mn-ea"/>
                <a:ea typeface="+mn-ea"/>
              </a:rPr>
              <a:t>安全驾驶行为对于避免潜在碰撞</a:t>
            </a:r>
            <a:r>
              <a:rPr lang="zh-CN" altLang="en-US" sz="1600" dirty="0">
                <a:solidFill>
                  <a:srgbClr val="060607"/>
                </a:solidFill>
                <a:latin typeface="+mn-ea"/>
                <a:ea typeface="+mn-ea"/>
              </a:rPr>
              <a:t>具有</a:t>
            </a:r>
            <a:r>
              <a:rPr lang="zh-CN" altLang="en-US" sz="1600" b="0" i="0" dirty="0">
                <a:solidFill>
                  <a:srgbClr val="060607"/>
                </a:solidFill>
                <a:effectLst/>
                <a:latin typeface="+mn-ea"/>
                <a:ea typeface="+mn-ea"/>
              </a:rPr>
              <a:t>重要意义，不利的天气条件（如雾天）降低了能见度和创造混乱的交通流条件，对驾驶行为产生负面影响。</a:t>
            </a:r>
          </a:p>
          <a:p>
            <a:pPr indent="457200" algn="just">
              <a:lnSpc>
                <a:spcPct val="150000"/>
              </a:lnSpc>
            </a:pPr>
            <a:r>
              <a:rPr lang="zh-CN" altLang="en-US" sz="1600" b="1" i="0" dirty="0">
                <a:solidFill>
                  <a:srgbClr val="060607"/>
                </a:solidFill>
                <a:effectLst/>
                <a:latin typeface="+mn-ea"/>
                <a:ea typeface="+mn-ea"/>
              </a:rPr>
              <a:t>车联网技术</a:t>
            </a:r>
            <a:r>
              <a:rPr lang="zh-CN" altLang="en-US" sz="1600" b="0" i="0" dirty="0">
                <a:solidFill>
                  <a:srgbClr val="060607"/>
                </a:solidFill>
                <a:effectLst/>
                <a:latin typeface="+mn-ea"/>
                <a:ea typeface="+mn-ea"/>
              </a:rPr>
              <a:t>：车联网（</a:t>
            </a:r>
            <a:r>
              <a:rPr lang="en-US" altLang="zh-CN" sz="1600" b="0" i="0" dirty="0">
                <a:solidFill>
                  <a:srgbClr val="060607"/>
                </a:solidFill>
                <a:effectLst/>
                <a:latin typeface="+mn-ea"/>
                <a:ea typeface="+mn-ea"/>
              </a:rPr>
              <a:t>CV</a:t>
            </a:r>
            <a:r>
              <a:rPr lang="zh-CN" altLang="en-US" sz="1600" b="0" i="0" dirty="0">
                <a:solidFill>
                  <a:srgbClr val="060607"/>
                </a:solidFill>
                <a:effectLst/>
                <a:latin typeface="+mn-ea"/>
                <a:ea typeface="+mn-ea"/>
              </a:rPr>
              <a:t>）技术，它通过先进的传感器和及时向驾驶员传达安全信息的能力，有望减少交通事故。</a:t>
            </a:r>
          </a:p>
          <a:p>
            <a:pPr indent="457200" algn="just">
              <a:lnSpc>
                <a:spcPct val="150000"/>
              </a:lnSpc>
            </a:pPr>
            <a:r>
              <a:rPr lang="zh-CN" altLang="en-US" sz="1600" b="1" i="0" dirty="0">
                <a:solidFill>
                  <a:srgbClr val="060607"/>
                </a:solidFill>
                <a:effectLst/>
                <a:latin typeface="+mn-ea"/>
                <a:ea typeface="+mn-ea"/>
              </a:rPr>
              <a:t>研究空白</a:t>
            </a:r>
            <a:r>
              <a:rPr lang="zh-CN" altLang="en-US" sz="1600" b="0" i="0" dirty="0">
                <a:solidFill>
                  <a:srgbClr val="060607"/>
                </a:solidFill>
                <a:effectLst/>
                <a:latin typeface="+mn-ea"/>
                <a:ea typeface="+mn-ea"/>
              </a:rPr>
              <a:t>：对车联网在</a:t>
            </a:r>
            <a:r>
              <a:rPr lang="zh-CN" altLang="en-US" sz="1600" b="1" i="0" dirty="0">
                <a:solidFill>
                  <a:srgbClr val="FF0000"/>
                </a:solidFill>
                <a:effectLst/>
                <a:latin typeface="+mn-ea"/>
                <a:ea typeface="+mn-ea"/>
              </a:rPr>
              <a:t>高速公路碰撞场景</a:t>
            </a:r>
            <a:r>
              <a:rPr lang="zh-CN" altLang="en-US" sz="1600" i="0" dirty="0">
                <a:effectLst/>
                <a:latin typeface="+mn-ea"/>
                <a:ea typeface="+mn-ea"/>
              </a:rPr>
              <a:t>和</a:t>
            </a:r>
            <a:r>
              <a:rPr lang="zh-CN" altLang="en-US" sz="1600" b="1" i="0" dirty="0">
                <a:solidFill>
                  <a:srgbClr val="FF0000"/>
                </a:solidFill>
                <a:effectLst/>
                <a:latin typeface="+mn-ea"/>
                <a:ea typeface="+mn-ea"/>
              </a:rPr>
              <a:t>不同天气条件</a:t>
            </a:r>
            <a:r>
              <a:rPr lang="zh-CN" altLang="en-US" sz="1600" b="0" i="0" dirty="0">
                <a:solidFill>
                  <a:srgbClr val="060607"/>
                </a:solidFill>
                <a:effectLst/>
                <a:latin typeface="+mn-ea"/>
                <a:ea typeface="+mn-ea"/>
              </a:rPr>
              <a:t>下对驾驶行为的影响的有效性尚未充分探索。</a:t>
            </a:r>
          </a:p>
          <a:p>
            <a:pPr indent="457200" algn="just">
              <a:lnSpc>
                <a:spcPct val="150000"/>
              </a:lnSpc>
            </a:pPr>
            <a:r>
              <a:rPr lang="zh-CN" altLang="en-US" sz="1600" b="1" i="0" dirty="0">
                <a:solidFill>
                  <a:srgbClr val="060607"/>
                </a:solidFill>
                <a:effectLst/>
                <a:latin typeface="+mn-ea"/>
                <a:ea typeface="+mn-ea"/>
              </a:rPr>
              <a:t>心理因素</a:t>
            </a:r>
            <a:r>
              <a:rPr lang="zh-CN" altLang="en-US" sz="1600" b="0" i="0" dirty="0">
                <a:solidFill>
                  <a:srgbClr val="060607"/>
                </a:solidFill>
                <a:effectLst/>
                <a:latin typeface="+mn-ea"/>
                <a:ea typeface="+mn-ea"/>
              </a:rPr>
              <a:t>：心理因素在驾驶行为研究中的重要性，这些因素作为干预变量，连接了系统、用户和环境特征与可观察行为。</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ctr"/>
            <a:r>
              <a:rPr lang="zh-CN" altLang="en-US" sz="2000" b="1" spc="300" dirty="0">
                <a:latin typeface="Arial" panose="020B0604020202020204" pitchFamily="34" charset="0"/>
                <a:ea typeface="微软雅黑" panose="020B0503020204020204" pitchFamily="34" charset="-122"/>
              </a:rPr>
              <a:t>研究内容</a:t>
            </a:r>
          </a:p>
        </p:txBody>
      </p:sp>
      <p:sp>
        <p:nvSpPr>
          <p:cNvPr id="6" name="文本框 5"/>
          <p:cNvSpPr txBox="1"/>
          <p:nvPr/>
        </p:nvSpPr>
        <p:spPr>
          <a:xfrm>
            <a:off x="191993" y="1242299"/>
            <a:ext cx="8841105" cy="3570605"/>
          </a:xfrm>
          <a:prstGeom prst="rect">
            <a:avLst/>
          </a:prstGeom>
        </p:spPr>
        <p:txBody>
          <a:bodyPr anchor="ctr" anchorCtr="0">
            <a:noAutofit/>
            <a:extLst>
              <a:ext uri="{4A0BC546-FE56-4ADE-93B0-CB8AF2F6F144}">
                <wpsdc:textFrameExt xmlns="" xmlns:wpsdc="http://www.wps.cn/officeDocument/2022/drawingmlCustomData" type="text"/>
              </a:ext>
            </a:extLst>
          </a:bodyPr>
          <a:lstStyle/>
          <a:p>
            <a:pPr indent="457200" algn="just">
              <a:lnSpc>
                <a:spcPct val="150000"/>
              </a:lnSpc>
            </a:pPr>
            <a:r>
              <a:rPr lang="zh-CN" altLang="en-US" sz="1600" b="1" i="0" dirty="0">
                <a:solidFill>
                  <a:srgbClr val="060607"/>
                </a:solidFill>
                <a:effectLst/>
                <a:latin typeface="+mn-ea"/>
                <a:ea typeface="+mn-ea"/>
              </a:rPr>
              <a:t>研究目的</a:t>
            </a:r>
            <a:r>
              <a:rPr lang="zh-CN" altLang="en-US" sz="1600" b="0" i="0" dirty="0">
                <a:solidFill>
                  <a:srgbClr val="060607"/>
                </a:solidFill>
                <a:effectLst/>
                <a:latin typeface="+mn-ea"/>
                <a:ea typeface="+mn-ea"/>
              </a:rPr>
              <a:t>：本研究旨在使用驾驶模拟器实验和多群组结构方程模型（</a:t>
            </a:r>
            <a:r>
              <a:rPr lang="en-US" altLang="zh-CN" sz="1600" b="0" i="0" dirty="0">
                <a:solidFill>
                  <a:srgbClr val="060607"/>
                </a:solidFill>
                <a:effectLst/>
                <a:latin typeface="+mn-ea"/>
                <a:ea typeface="+mn-ea"/>
              </a:rPr>
              <a:t>SEM</a:t>
            </a:r>
            <a:r>
              <a:rPr lang="zh-CN" altLang="en-US" sz="1600" b="0" i="0" dirty="0">
                <a:solidFill>
                  <a:srgbClr val="060607"/>
                </a:solidFill>
                <a:effectLst/>
                <a:latin typeface="+mn-ea"/>
                <a:ea typeface="+mn-ea"/>
              </a:rPr>
              <a:t>）方法，调查车联网技术在不同天气条件下，特别是在高速公路碰撞场景下对驾驶行为和安全结果的影响。</a:t>
            </a:r>
          </a:p>
          <a:p>
            <a:pPr algn="l"/>
            <a:r>
              <a:rPr lang="zh-CN" altLang="en-US" sz="1600" b="1" i="0" dirty="0">
                <a:solidFill>
                  <a:srgbClr val="060607"/>
                </a:solidFill>
                <a:effectLst/>
                <a:latin typeface="+mn-ea"/>
                <a:ea typeface="+mn-ea"/>
              </a:rPr>
              <a:t>研究贡献</a:t>
            </a:r>
            <a:r>
              <a:rPr lang="zh-CN" altLang="en-US" sz="1600" b="0" i="0" dirty="0">
                <a:solidFill>
                  <a:srgbClr val="060607"/>
                </a:solidFill>
                <a:effectLst/>
                <a:latin typeface="+mn-ea"/>
                <a:ea typeface="+mn-ea"/>
              </a:rPr>
              <a:t>：</a:t>
            </a:r>
            <a:endParaRPr lang="en-US" altLang="zh-CN" sz="1600" b="0" i="0" dirty="0">
              <a:solidFill>
                <a:srgbClr val="060607"/>
              </a:solidFill>
              <a:effectLst/>
              <a:latin typeface="+mn-ea"/>
              <a:ea typeface="+mn-ea"/>
            </a:endParaRPr>
          </a:p>
          <a:p>
            <a:pPr indent="457200" algn="just">
              <a:lnSpc>
                <a:spcPct val="150000"/>
              </a:lnSpc>
            </a:pPr>
            <a:r>
              <a:rPr lang="en-US" altLang="zh-CN" sz="1600" dirty="0">
                <a:solidFill>
                  <a:srgbClr val="060607"/>
                </a:solidFill>
                <a:latin typeface="+mn-ea"/>
                <a:ea typeface="+mn-ea"/>
              </a:rPr>
              <a:t>1.</a:t>
            </a:r>
            <a:r>
              <a:rPr lang="zh-CN" altLang="en-US" sz="1600" dirty="0">
                <a:solidFill>
                  <a:srgbClr val="060607"/>
                </a:solidFill>
                <a:latin typeface="+mn-ea"/>
                <a:ea typeface="+mn-ea"/>
              </a:rPr>
              <a:t>调查高速公路事故场景（这是一个尚未深入探索过的话题。）</a:t>
            </a:r>
          </a:p>
          <a:p>
            <a:pPr indent="457200" algn="just">
              <a:lnSpc>
                <a:spcPct val="150000"/>
              </a:lnSpc>
            </a:pPr>
            <a:r>
              <a:rPr lang="en-US" altLang="zh-CN" sz="1600" dirty="0">
                <a:solidFill>
                  <a:srgbClr val="060607"/>
                </a:solidFill>
                <a:latin typeface="+mn-ea"/>
                <a:ea typeface="+mn-ea"/>
              </a:rPr>
              <a:t>2.</a:t>
            </a:r>
            <a:r>
              <a:rPr lang="zh-CN" altLang="en-US" sz="1600" dirty="0">
                <a:solidFill>
                  <a:srgbClr val="060607"/>
                </a:solidFill>
                <a:latin typeface="+mn-ea"/>
                <a:ea typeface="+mn-ea"/>
              </a:rPr>
              <a:t>探索恶劣天气条件下的高速公路事故场景。</a:t>
            </a:r>
          </a:p>
          <a:p>
            <a:pPr indent="457200" algn="just">
              <a:lnSpc>
                <a:spcPct val="150000"/>
              </a:lnSpc>
            </a:pPr>
            <a:r>
              <a:rPr lang="en-US" altLang="zh-CN" sz="1600" dirty="0">
                <a:solidFill>
                  <a:srgbClr val="060607"/>
                </a:solidFill>
                <a:latin typeface="+mn-ea"/>
                <a:ea typeface="+mn-ea"/>
              </a:rPr>
              <a:t>3.</a:t>
            </a:r>
            <a:r>
              <a:rPr lang="zh-CN" altLang="en-US" sz="1600" dirty="0">
                <a:solidFill>
                  <a:srgbClr val="060607"/>
                </a:solidFill>
                <a:latin typeface="+mn-ea"/>
                <a:ea typeface="+mn-ea"/>
              </a:rPr>
              <a:t>检查不同位置的高速公路碰撞场景，包括直线路段和转弯路段。</a:t>
            </a:r>
          </a:p>
          <a:p>
            <a:pPr indent="457200" algn="just">
              <a:lnSpc>
                <a:spcPct val="150000"/>
              </a:lnSpc>
            </a:pPr>
            <a:r>
              <a:rPr lang="en-US" altLang="zh-CN" sz="1600" dirty="0">
                <a:solidFill>
                  <a:srgbClr val="060607"/>
                </a:solidFill>
                <a:latin typeface="+mn-ea"/>
                <a:ea typeface="+mn-ea"/>
              </a:rPr>
              <a:t>4.</a:t>
            </a:r>
            <a:r>
              <a:rPr lang="zh-CN" altLang="en-US" sz="1600" dirty="0">
                <a:solidFill>
                  <a:srgbClr val="060607"/>
                </a:solidFill>
                <a:latin typeface="+mn-ea"/>
                <a:ea typeface="+mn-ea"/>
              </a:rPr>
              <a:t>通过实验设计和创新 </a:t>
            </a:r>
            <a:r>
              <a:rPr lang="en-US" altLang="zh-CN" sz="1600" dirty="0">
                <a:solidFill>
                  <a:srgbClr val="060607"/>
                </a:solidFill>
                <a:latin typeface="+mn-ea"/>
                <a:ea typeface="+mn-ea"/>
              </a:rPr>
              <a:t>SEM </a:t>
            </a:r>
            <a:r>
              <a:rPr lang="zh-CN" altLang="en-US" sz="1600" dirty="0">
                <a:solidFill>
                  <a:srgbClr val="060607"/>
                </a:solidFill>
                <a:latin typeface="+mn-ea"/>
                <a:ea typeface="+mn-ea"/>
              </a:rPr>
              <a:t>来调查高速公路碰撞场景，构建基于驾驶行为的潜在心理因素，并建立潜在心理因素、</a:t>
            </a:r>
            <a:r>
              <a:rPr lang="en-US" altLang="zh-CN" sz="1600" dirty="0">
                <a:solidFill>
                  <a:srgbClr val="060607"/>
                </a:solidFill>
                <a:latin typeface="+mn-ea"/>
                <a:ea typeface="+mn-ea"/>
              </a:rPr>
              <a:t>CV </a:t>
            </a:r>
            <a:r>
              <a:rPr lang="zh-CN" altLang="en-US" sz="1600" dirty="0">
                <a:solidFill>
                  <a:srgbClr val="060607"/>
                </a:solidFill>
                <a:latin typeface="+mn-ea"/>
                <a:ea typeface="+mn-ea"/>
              </a:rPr>
              <a:t>警告、碰撞位置、安全结果和驾驶员特征之间的相互关系模型。</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 xmlns:wpsdc="http://www.wps.cn/officeDocument/2022/drawingmlCustomData" type="title"/>
              </a:ext>
            </a:extLst>
          </a:bodyPr>
          <a:lstStyle/>
          <a:p>
            <a:pPr algn="ctr"/>
            <a:r>
              <a:rPr lang="zh-CN" altLang="en-US" sz="2000" b="1" spc="300" dirty="0">
                <a:ea typeface="微软雅黑" panose="020B0503020204020204" pitchFamily="34" charset="-122"/>
              </a:rPr>
              <a:t>文献综述</a:t>
            </a:r>
            <a:endParaRPr lang="zh-CN" altLang="en-US" sz="2000" b="1" spc="300" dirty="0">
              <a:latin typeface="Arial" panose="020B0604020202020204" pitchFamily="34" charset="0"/>
              <a:ea typeface="微软雅黑" panose="020B0503020204020204" pitchFamily="34" charset="-122"/>
            </a:endParaRPr>
          </a:p>
        </p:txBody>
      </p:sp>
      <p:sp>
        <p:nvSpPr>
          <p:cNvPr id="5" name="文本框 4"/>
          <p:cNvSpPr txBox="1"/>
          <p:nvPr/>
        </p:nvSpPr>
        <p:spPr>
          <a:xfrm>
            <a:off x="296715" y="1148092"/>
            <a:ext cx="8646160" cy="3776980"/>
          </a:xfrm>
          <a:prstGeom prst="rect">
            <a:avLst/>
          </a:prstGeom>
          <a:noFill/>
        </p:spPr>
        <p:txBody>
          <a:bodyPr wrap="square" rtlCol="0" anchor="ctr" anchorCtr="0">
            <a:noAutofit/>
          </a:bodyPr>
          <a:lstStyle/>
          <a:p>
            <a:pPr indent="457200" algn="just">
              <a:lnSpc>
                <a:spcPct val="150000"/>
              </a:lnSpc>
            </a:pPr>
            <a:r>
              <a:rPr lang="zh-CN" altLang="en-US" sz="1600" b="1" i="0" dirty="0">
                <a:solidFill>
                  <a:srgbClr val="060607"/>
                </a:solidFill>
                <a:effectLst/>
                <a:latin typeface="微软雅黑" panose="020B0503020204020204" pitchFamily="34" charset="-122"/>
                <a:ea typeface="微软雅黑" panose="020B0503020204020204" pitchFamily="34" charset="-122"/>
              </a:rPr>
              <a:t>车联网技术与驾驶模拟器研究</a:t>
            </a:r>
            <a:r>
              <a:rPr lang="zh-CN" altLang="en-US" sz="1600" b="0" i="0" dirty="0">
                <a:solidFill>
                  <a:srgbClr val="060607"/>
                </a:solidFill>
                <a:effectLst/>
                <a:latin typeface="微软雅黑" panose="020B0503020204020204" pitchFamily="34" charset="-122"/>
                <a:ea typeface="微软雅黑" panose="020B0503020204020204" pitchFamily="34" charset="-122"/>
              </a:rPr>
              <a:t>：回顾了车联网技术及其对驾驶行为和安全效益的研究，包括不同研究者从不同角度对车联网技术安全性的评估。</a:t>
            </a:r>
          </a:p>
          <a:p>
            <a:pPr indent="457200" algn="just">
              <a:lnSpc>
                <a:spcPct val="150000"/>
              </a:lnSpc>
            </a:pPr>
            <a:r>
              <a:rPr lang="zh-CN" altLang="en-US" sz="1600" b="1" i="0" dirty="0">
                <a:solidFill>
                  <a:srgbClr val="060607"/>
                </a:solidFill>
                <a:effectLst/>
                <a:latin typeface="微软雅黑" panose="020B0503020204020204" pitchFamily="34" charset="-122"/>
                <a:ea typeface="微软雅黑" panose="020B0503020204020204" pitchFamily="34" charset="-122"/>
              </a:rPr>
              <a:t>不利天气条件</a:t>
            </a:r>
            <a:r>
              <a:rPr lang="zh-CN" altLang="en-US" sz="1600" b="0" i="0" dirty="0">
                <a:solidFill>
                  <a:srgbClr val="060607"/>
                </a:solidFill>
                <a:effectLst/>
                <a:latin typeface="微软雅黑" panose="020B0503020204020204" pitchFamily="34" charset="-122"/>
                <a:ea typeface="微软雅黑" panose="020B0503020204020204" pitchFamily="34" charset="-122"/>
              </a:rPr>
              <a:t>：讨论了不利天气条件，尤其是雾天，对高速公路上交通事故风险的影响，以及这些条件如何影响驾驶行为和驾驶员的反应。</a:t>
            </a:r>
            <a:endParaRPr lang="en-US" altLang="zh-CN" sz="1600" b="0" i="0" dirty="0">
              <a:solidFill>
                <a:srgbClr val="060607"/>
              </a:solidFill>
              <a:effectLst/>
              <a:latin typeface="微软雅黑" panose="020B0503020204020204" pitchFamily="34" charset="-122"/>
              <a:ea typeface="微软雅黑" panose="020B0503020204020204" pitchFamily="34" charset="-122"/>
            </a:endParaRPr>
          </a:p>
          <a:p>
            <a:pPr indent="457200" algn="just">
              <a:lnSpc>
                <a:spcPct val="150000"/>
              </a:lnSpc>
            </a:pPr>
            <a:r>
              <a:rPr lang="zh-CN" altLang="en-US" sz="1600" b="1" i="0" dirty="0">
                <a:solidFill>
                  <a:srgbClr val="060607"/>
                </a:solidFill>
                <a:effectLst/>
                <a:latin typeface="+mn-ea"/>
                <a:ea typeface="+mn-ea"/>
              </a:rPr>
              <a:t>结构方程模型（</a:t>
            </a:r>
            <a:r>
              <a:rPr lang="en-US" altLang="zh-CN" sz="1600" b="1" i="0" dirty="0">
                <a:solidFill>
                  <a:srgbClr val="060607"/>
                </a:solidFill>
                <a:effectLst/>
                <a:latin typeface="+mn-ea"/>
                <a:ea typeface="+mn-ea"/>
              </a:rPr>
              <a:t>SEM</a:t>
            </a:r>
            <a:r>
              <a:rPr lang="zh-CN" altLang="en-US" sz="1600" b="1" i="0" dirty="0">
                <a:solidFill>
                  <a:srgbClr val="060607"/>
                </a:solidFill>
                <a:effectLst/>
                <a:latin typeface="+mn-ea"/>
                <a:ea typeface="+mn-ea"/>
              </a:rPr>
              <a:t>）</a:t>
            </a:r>
            <a:r>
              <a:rPr lang="zh-CN" altLang="en-US" sz="1600" b="0" i="0" dirty="0">
                <a:solidFill>
                  <a:srgbClr val="060607"/>
                </a:solidFill>
                <a:effectLst/>
                <a:latin typeface="+mn-ea"/>
                <a:ea typeface="+mn-ea"/>
              </a:rPr>
              <a:t>：介绍了结构方程模型作为一种多变量统计方法，用于评估理论模型中观察到的和潜在变量之间的关系是否与实际数据相符</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 xmlns:wpsdc="http://www.wps.cn/officeDocument/2022/drawingmlCustomData" type="title"/>
              </a:ext>
            </a:extLst>
          </a:bodyPr>
          <a:lstStyle/>
          <a:p>
            <a:pPr algn="ctr"/>
            <a:r>
              <a:rPr lang="zh-CN" altLang="en-US" sz="2000" b="1" spc="300" dirty="0">
                <a:ea typeface="微软雅黑" panose="020B0503020204020204" pitchFamily="34" charset="-122"/>
              </a:rPr>
              <a:t>文献综述</a:t>
            </a:r>
            <a:endParaRPr lang="zh-CN" altLang="en-US" sz="2000" b="1" spc="300" dirty="0">
              <a:latin typeface="Arial" panose="020B0604020202020204" pitchFamily="34" charset="0"/>
              <a:ea typeface="微软雅黑" panose="020B0503020204020204" pitchFamily="34" charset="-122"/>
            </a:endParaRPr>
          </a:p>
        </p:txBody>
      </p:sp>
      <p:sp>
        <p:nvSpPr>
          <p:cNvPr id="5" name="文本框 4"/>
          <p:cNvSpPr txBox="1"/>
          <p:nvPr/>
        </p:nvSpPr>
        <p:spPr>
          <a:xfrm>
            <a:off x="401172" y="1266663"/>
            <a:ext cx="8646160" cy="3776980"/>
          </a:xfrm>
          <a:prstGeom prst="rect">
            <a:avLst/>
          </a:prstGeom>
          <a:noFill/>
        </p:spPr>
        <p:txBody>
          <a:bodyPr wrap="square" rtlCol="0" anchor="ctr" anchorCtr="0">
            <a:noAutofit/>
          </a:bodyPr>
          <a:lstStyle/>
          <a:p>
            <a:pPr indent="457200" algn="just">
              <a:lnSpc>
                <a:spcPct val="150000"/>
              </a:lnSpc>
            </a:pPr>
            <a:r>
              <a:rPr lang="zh-CN" altLang="en-US" sz="1400" dirty="0">
                <a:solidFill>
                  <a:srgbClr val="060607"/>
                </a:solidFill>
                <a:latin typeface="+mn-ea"/>
                <a:ea typeface="+mn-ea"/>
              </a:rPr>
              <a:t>替代安全指标（</a:t>
            </a:r>
            <a:r>
              <a:rPr lang="en-US" altLang="zh-CN" sz="1400" dirty="0">
                <a:solidFill>
                  <a:srgbClr val="060607"/>
                </a:solidFill>
                <a:latin typeface="+mn-ea"/>
                <a:ea typeface="+mn-ea"/>
              </a:rPr>
              <a:t>Surrogate safety measures </a:t>
            </a:r>
            <a:r>
              <a:rPr lang="zh-CN" altLang="en-US" sz="1400" dirty="0">
                <a:solidFill>
                  <a:srgbClr val="060607"/>
                </a:solidFill>
                <a:latin typeface="+mn-ea"/>
                <a:ea typeface="+mn-ea"/>
              </a:rPr>
              <a:t>）：探讨了替代安全措施在评估交通安全中的作用，特别是将交通冲突作为交通安全的一个指标。</a:t>
            </a:r>
            <a:endParaRPr lang="en-US" altLang="zh-CN" sz="1400" dirty="0">
              <a:solidFill>
                <a:srgbClr val="060607"/>
              </a:solidFill>
              <a:latin typeface="+mn-ea"/>
              <a:ea typeface="+mn-ea"/>
            </a:endParaRPr>
          </a:p>
          <a:p>
            <a:pPr indent="457200" algn="just">
              <a:lnSpc>
                <a:spcPct val="150000"/>
              </a:lnSpc>
            </a:pPr>
            <a:r>
              <a:rPr lang="zh-CN" altLang="en-US" sz="1400" b="1" dirty="0">
                <a:solidFill>
                  <a:srgbClr val="060607"/>
                </a:solidFill>
                <a:latin typeface="+mn-ea"/>
                <a:ea typeface="+mn-ea"/>
              </a:rPr>
              <a:t>补充：</a:t>
            </a:r>
            <a:r>
              <a:rPr lang="en-US" altLang="zh-CN" sz="1400" dirty="0">
                <a:solidFill>
                  <a:srgbClr val="060607"/>
                </a:solidFill>
                <a:latin typeface="+mn-ea"/>
                <a:ea typeface="+mn-ea"/>
              </a:rPr>
              <a:t>SSM</a:t>
            </a:r>
            <a:r>
              <a:rPr lang="zh-CN" altLang="en-US" sz="1400" dirty="0">
                <a:solidFill>
                  <a:srgbClr val="060607"/>
                </a:solidFill>
                <a:latin typeface="+mn-ea"/>
                <a:ea typeface="+mn-ea"/>
              </a:rPr>
              <a:t>的目的是为了在缺乏长期或大规模事故数据的情况下，能够快速评估交通安全措施的效果，或者在规划和设计阶段预测安全风险。</a:t>
            </a:r>
            <a:r>
              <a:rPr lang="zh-CN" altLang="en-US" sz="1400" dirty="0">
                <a:solidFill>
                  <a:srgbClr val="FF0000"/>
                </a:solidFill>
                <a:latin typeface="+mn-ea"/>
                <a:ea typeface="+mn-ea"/>
              </a:rPr>
              <a:t>描述安全的替代指标</a:t>
            </a:r>
            <a:r>
              <a:rPr lang="zh-CN" altLang="en-US" sz="1400" dirty="0">
                <a:solidFill>
                  <a:srgbClr val="060607"/>
                </a:solidFill>
                <a:latin typeface="+mn-ea"/>
                <a:ea typeface="+mn-ea"/>
              </a:rPr>
              <a:t>。</a:t>
            </a:r>
            <a:endParaRPr lang="en-US" altLang="zh-CN" sz="1400" dirty="0">
              <a:solidFill>
                <a:srgbClr val="060607"/>
              </a:solidFill>
              <a:latin typeface="+mn-ea"/>
              <a:ea typeface="+mn-ea"/>
            </a:endParaRPr>
          </a:p>
          <a:p>
            <a:pPr indent="457200" algn="just">
              <a:lnSpc>
                <a:spcPct val="150000"/>
              </a:lnSpc>
            </a:pPr>
            <a:r>
              <a:rPr lang="zh-CN" altLang="en-US" sz="1400" dirty="0">
                <a:solidFill>
                  <a:srgbClr val="060607"/>
                </a:solidFill>
                <a:latin typeface="+mn-ea"/>
                <a:ea typeface="+mn-ea"/>
              </a:rPr>
              <a:t>交通冲突：指的是在道路使用中，车辆或行人之间发生的潜在危险交互，这些交互如果没有适当的驾驶行为或运气成分，可能会导致碰撞。</a:t>
            </a:r>
            <a:endParaRPr lang="en-US" altLang="zh-CN" sz="1400" dirty="0">
              <a:solidFill>
                <a:srgbClr val="060607"/>
              </a:solidFill>
              <a:latin typeface="+mn-ea"/>
              <a:ea typeface="+mn-ea"/>
            </a:endParaRPr>
          </a:p>
          <a:p>
            <a:pPr indent="457200" algn="just">
              <a:lnSpc>
                <a:spcPct val="150000"/>
              </a:lnSpc>
            </a:pPr>
            <a:r>
              <a:rPr lang="zh-CN" altLang="en-US" sz="1400" dirty="0">
                <a:solidFill>
                  <a:srgbClr val="060607"/>
                </a:solidFill>
                <a:latin typeface="+mn-ea"/>
                <a:ea typeface="+mn-ea"/>
              </a:rPr>
              <a:t>驾驶行为指标：如超速、急转弯、急刹车、车道偏离等，这些行为可能增加事故发生的风险。</a:t>
            </a:r>
          </a:p>
          <a:p>
            <a:pPr indent="457200" algn="just">
              <a:lnSpc>
                <a:spcPct val="150000"/>
              </a:lnSpc>
            </a:pPr>
            <a:r>
              <a:rPr lang="zh-CN" altLang="en-US" sz="1400" dirty="0">
                <a:solidFill>
                  <a:srgbClr val="060607"/>
                </a:solidFill>
                <a:latin typeface="+mn-ea"/>
                <a:ea typeface="+mn-ea"/>
              </a:rPr>
              <a:t>道路设计和环境因素：如道路几何设计、交通信号、道路表面状况、视线遮挡等，这些都可能影响驾驶行为和交通安全。</a:t>
            </a:r>
          </a:p>
          <a:p>
            <a:pPr indent="457200" algn="just">
              <a:lnSpc>
                <a:spcPct val="150000"/>
              </a:lnSpc>
            </a:pPr>
            <a:r>
              <a:rPr lang="zh-CN" altLang="en-US" sz="1400" dirty="0">
                <a:solidFill>
                  <a:srgbClr val="060607"/>
                </a:solidFill>
                <a:latin typeface="+mn-ea"/>
                <a:ea typeface="+mn-ea"/>
              </a:rPr>
              <a:t>车辆技术：包括车辆的安全特性，如电子稳定控制、防抱死制动系统（</a:t>
            </a:r>
            <a:r>
              <a:rPr lang="en-US" altLang="zh-CN" sz="1400" dirty="0">
                <a:solidFill>
                  <a:srgbClr val="060607"/>
                </a:solidFill>
                <a:latin typeface="+mn-ea"/>
                <a:ea typeface="+mn-ea"/>
              </a:rPr>
              <a:t>ABS</a:t>
            </a:r>
            <a:r>
              <a:rPr lang="zh-CN" altLang="en-US" sz="1400" dirty="0">
                <a:solidFill>
                  <a:srgbClr val="060607"/>
                </a:solidFill>
                <a:latin typeface="+mn-ea"/>
                <a:ea typeface="+mn-ea"/>
              </a:rPr>
              <a:t>）、碰撞预警系统等。</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03355" y="1851405"/>
            <a:ext cx="1673855"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方法论</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2003</Words>
  <Application>Microsoft Office PowerPoint</Application>
  <PresentationFormat>全屏显示(16:9)</PresentationFormat>
  <Paragraphs>203</Paragraphs>
  <Slides>26</Slides>
  <Notes>26</Notes>
  <HiddenSlides>0</HiddenSlides>
  <MMClips>1</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DFGothic-EB</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源 车</cp:lastModifiedBy>
  <cp:revision>671</cp:revision>
  <dcterms:created xsi:type="dcterms:W3CDTF">2015-07-27T04:24:00Z</dcterms:created>
  <dcterms:modified xsi:type="dcterms:W3CDTF">2024-09-24T02:56:07Z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09E94E41FCB24A8F8BBF5CD134516313_13</vt:lpwstr>
  </property>
</Properties>
</file>